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notesSlides/notesSlide17.xml" ContentType="application/vnd.openxmlformats-officedocument.presentationml.notesSlide+xml"/>
  <Override PartName="/ppt/tags/tag20.xml" ContentType="application/vnd.openxmlformats-officedocument.presentationml.tags+xml"/>
  <Override PartName="/ppt/notesSlides/notesSlide18.xml" ContentType="application/vnd.openxmlformats-officedocument.presentationml.notesSlide+xml"/>
  <Override PartName="/ppt/tags/tag21.xml" ContentType="application/vnd.openxmlformats-officedocument.presentationml.tags+xml"/>
  <Override PartName="/ppt/notesSlides/notesSlide19.xml" ContentType="application/vnd.openxmlformats-officedocument.presentationml.notesSlide+xml"/>
  <Override PartName="/ppt/tags/tag22.xml" ContentType="application/vnd.openxmlformats-officedocument.presentationml.tags+xml"/>
  <Override PartName="/ppt/notesSlides/notesSlide20.xml" ContentType="application/vnd.openxmlformats-officedocument.presentationml.notesSlide+xml"/>
  <Override PartName="/ppt/tags/tag23.xml" ContentType="application/vnd.openxmlformats-officedocument.presentationml.tags+xml"/>
  <Override PartName="/ppt/notesSlides/notesSlide21.xml" ContentType="application/vnd.openxmlformats-officedocument.presentationml.notesSlide+xml"/>
  <Override PartName="/ppt/tags/tag24.xml" ContentType="application/vnd.openxmlformats-officedocument.presentationml.tags+xml"/>
  <Override PartName="/ppt/notesSlides/notesSlide22.xml" ContentType="application/vnd.openxmlformats-officedocument.presentationml.notesSlide+xml"/>
  <Override PartName="/ppt/tags/tag25.xml" ContentType="application/vnd.openxmlformats-officedocument.presentationml.tags+xml"/>
  <Override PartName="/ppt/notesSlides/notesSlide23.xml" ContentType="application/vnd.openxmlformats-officedocument.presentationml.notesSlide+xml"/>
  <Override PartName="/ppt/tags/tag26.xml" ContentType="application/vnd.openxmlformats-officedocument.presentationml.tags+xml"/>
  <Override PartName="/ppt/notesSlides/notesSlide24.xml" ContentType="application/vnd.openxmlformats-officedocument.presentationml.notesSlide+xml"/>
  <Override PartName="/ppt/tags/tag27.xml" ContentType="application/vnd.openxmlformats-officedocument.presentationml.tags+xml"/>
  <Override PartName="/ppt/notesSlides/notesSlide25.xml" ContentType="application/vnd.openxmlformats-officedocument.presentationml.notesSlide+xml"/>
  <Override PartName="/ppt/tags/tag28.xml" ContentType="application/vnd.openxmlformats-officedocument.presentationml.tags+xml"/>
  <Override PartName="/ppt/notesSlides/notesSlide26.xml" ContentType="application/vnd.openxmlformats-officedocument.presentationml.notesSlide+xml"/>
  <Override PartName="/ppt/tags/tag29.xml" ContentType="application/vnd.openxmlformats-officedocument.presentationml.tags+xml"/>
  <Override PartName="/ppt/notesSlides/notesSlide27.xml" ContentType="application/vnd.openxmlformats-officedocument.presentationml.notesSlide+xml"/>
  <Override PartName="/ppt/tags/tag30.xml" ContentType="application/vnd.openxmlformats-officedocument.presentationml.tags+xml"/>
  <Override PartName="/ppt/notesSlides/notesSlide28.xml" ContentType="application/vnd.openxmlformats-officedocument.presentationml.notesSlide+xml"/>
  <Override PartName="/ppt/tags/tag31.xml" ContentType="application/vnd.openxmlformats-officedocument.presentationml.tags+xml"/>
  <Override PartName="/ppt/notesSlides/notesSlide29.xml" ContentType="application/vnd.openxmlformats-officedocument.presentationml.notesSlide+xml"/>
  <Override PartName="/ppt/tags/tag32.xml" ContentType="application/vnd.openxmlformats-officedocument.presentationml.tags+xml"/>
  <Override PartName="/ppt/notesSlides/notesSlide30.xml" ContentType="application/vnd.openxmlformats-officedocument.presentationml.notesSlide+xml"/>
  <Override PartName="/ppt/tags/tag33.xml" ContentType="application/vnd.openxmlformats-officedocument.presentationml.tags+xml"/>
  <Override PartName="/ppt/notesSlides/notesSlide31.xml" ContentType="application/vnd.openxmlformats-officedocument.presentationml.notesSlide+xml"/>
  <Override PartName="/ppt/tags/tag34.xml" ContentType="application/vnd.openxmlformats-officedocument.presentationml.tags+xml"/>
  <Override PartName="/ppt/notesSlides/notesSlide32.xml" ContentType="application/vnd.openxmlformats-officedocument.presentationml.notesSlide+xml"/>
  <Override PartName="/ppt/tags/tag35.xml" ContentType="application/vnd.openxmlformats-officedocument.presentationml.tags+xml"/>
  <Override PartName="/ppt/notesSlides/notesSlide33.xml" ContentType="application/vnd.openxmlformats-officedocument.presentationml.notesSlide+xml"/>
  <Override PartName="/ppt/tags/tag36.xml" ContentType="application/vnd.openxmlformats-officedocument.presentationml.tags+xml"/>
  <Override PartName="/ppt/notesSlides/notesSlide34.xml" ContentType="application/vnd.openxmlformats-officedocument.presentationml.notesSlide+xml"/>
  <Override PartName="/ppt/tags/tag37.xml" ContentType="application/vnd.openxmlformats-officedocument.presentationml.tags+xml"/>
  <Override PartName="/ppt/notesSlides/notesSlide35.xml" ContentType="application/vnd.openxmlformats-officedocument.presentationml.notesSlide+xml"/>
  <Override PartName="/ppt/tags/tag38.xml" ContentType="application/vnd.openxmlformats-officedocument.presentationml.tags+xml"/>
  <Override PartName="/ppt/notesSlides/notesSlide36.xml" ContentType="application/vnd.openxmlformats-officedocument.presentationml.notesSlide+xml"/>
  <Override PartName="/ppt/tags/tag39.xml" ContentType="application/vnd.openxmlformats-officedocument.presentationml.tags+xml"/>
  <Override PartName="/ppt/notesSlides/notesSlide37.xml" ContentType="application/vnd.openxmlformats-officedocument.presentationml.notesSlide+xml"/>
  <Override PartName="/ppt/tags/tag40.xml" ContentType="application/vnd.openxmlformats-officedocument.presentationml.tags+xml"/>
  <Override PartName="/ppt/notesSlides/notesSlide38.xml" ContentType="application/vnd.openxmlformats-officedocument.presentationml.notesSlide+xml"/>
  <Override PartName="/ppt/tags/tag41.xml" ContentType="application/vnd.openxmlformats-officedocument.presentationml.tags+xml"/>
  <Override PartName="/ppt/notesSlides/notesSlide39.xml" ContentType="application/vnd.openxmlformats-officedocument.presentationml.notesSlide+xml"/>
  <Override PartName="/ppt/tags/tag42.xml" ContentType="application/vnd.openxmlformats-officedocument.presentationml.tags+xml"/>
  <Override PartName="/ppt/notesSlides/notesSlide40.xml" ContentType="application/vnd.openxmlformats-officedocument.presentationml.notesSlide+xml"/>
  <Override PartName="/ppt/tags/tag43.xml" ContentType="application/vnd.openxmlformats-officedocument.presentationml.tags+xml"/>
  <Override PartName="/ppt/notesSlides/notesSlide41.xml" ContentType="application/vnd.openxmlformats-officedocument.presentationml.notesSlide+xml"/>
  <Override PartName="/ppt/tags/tag44.xml" ContentType="application/vnd.openxmlformats-officedocument.presentationml.tags+xml"/>
  <Override PartName="/ppt/notesSlides/notesSlide42.xml" ContentType="application/vnd.openxmlformats-officedocument.presentationml.notesSlide+xml"/>
  <Override PartName="/ppt/tags/tag45.xml" ContentType="application/vnd.openxmlformats-officedocument.presentationml.tags+xml"/>
  <Override PartName="/ppt/notesSlides/notesSlide43.xml" ContentType="application/vnd.openxmlformats-officedocument.presentationml.notesSlide+xml"/>
  <Override PartName="/ppt/tags/tag46.xml" ContentType="application/vnd.openxmlformats-officedocument.presentationml.tags+xml"/>
  <Override PartName="/ppt/notesSlides/notesSlide44.xml" ContentType="application/vnd.openxmlformats-officedocument.presentationml.notesSlide+xml"/>
  <Override PartName="/ppt/tags/tag47.xml" ContentType="application/vnd.openxmlformats-officedocument.presentationml.tags+xml"/>
  <Override PartName="/ppt/notesSlides/notesSlide45.xml" ContentType="application/vnd.openxmlformats-officedocument.presentationml.notesSlide+xml"/>
  <Override PartName="/ppt/tags/tag48.xml" ContentType="application/vnd.openxmlformats-officedocument.presentationml.tags+xml"/>
  <Override PartName="/ppt/notesSlides/notesSlide46.xml" ContentType="application/vnd.openxmlformats-officedocument.presentationml.notesSlide+xml"/>
  <Override PartName="/ppt/tags/tag49.xml" ContentType="application/vnd.openxmlformats-officedocument.presentationml.tags+xml"/>
  <Override PartName="/ppt/notesSlides/notesSlide47.xml" ContentType="application/vnd.openxmlformats-officedocument.presentationml.notesSlide+xml"/>
  <Override PartName="/ppt/tags/tag50.xml" ContentType="application/vnd.openxmlformats-officedocument.presentationml.tags+xml"/>
  <Override PartName="/ppt/notesSlides/notesSlide48.xml" ContentType="application/vnd.openxmlformats-officedocument.presentationml.notesSlide+xml"/>
  <Override PartName="/ppt/tags/tag51.xml" ContentType="application/vnd.openxmlformats-officedocument.presentationml.tags+xml"/>
  <Override PartName="/ppt/notesSlides/notesSlide49.xml" ContentType="application/vnd.openxmlformats-officedocument.presentationml.notesSlide+xml"/>
  <Override PartName="/ppt/tags/tag52.xml" ContentType="application/vnd.openxmlformats-officedocument.presentationml.tags+xml"/>
  <Override PartName="/ppt/notesSlides/notesSlide50.xml" ContentType="application/vnd.openxmlformats-officedocument.presentationml.notesSlide+xml"/>
  <Override PartName="/ppt/tags/tag53.xml" ContentType="application/vnd.openxmlformats-officedocument.presentationml.tags+xml"/>
  <Override PartName="/ppt/notesSlides/notesSlide51.xml" ContentType="application/vnd.openxmlformats-officedocument.presentationml.notesSlide+xml"/>
  <Override PartName="/ppt/tags/tag54.xml" ContentType="application/vnd.openxmlformats-officedocument.presentationml.tags+xml"/>
  <Override PartName="/ppt/notesSlides/notesSlide52.xml" ContentType="application/vnd.openxmlformats-officedocument.presentationml.notesSlide+xml"/>
  <Override PartName="/ppt/tags/tag55.xml" ContentType="application/vnd.openxmlformats-officedocument.presentationml.tags+xml"/>
  <Override PartName="/ppt/notesSlides/notesSlide53.xml" ContentType="application/vnd.openxmlformats-officedocument.presentationml.notesSlide+xml"/>
  <Override PartName="/ppt/tags/tag56.xml" ContentType="application/vnd.openxmlformats-officedocument.presentationml.tags+xml"/>
  <Override PartName="/ppt/notesSlides/notesSlide54.xml" ContentType="application/vnd.openxmlformats-officedocument.presentationml.notesSlide+xml"/>
  <Override PartName="/ppt/tags/tag57.xml" ContentType="application/vnd.openxmlformats-officedocument.presentationml.tags+xml"/>
  <Override PartName="/ppt/notesSlides/notesSlide55.xml" ContentType="application/vnd.openxmlformats-officedocument.presentationml.notesSlide+xml"/>
  <Override PartName="/ppt/tags/tag58.xml" ContentType="application/vnd.openxmlformats-officedocument.presentationml.tags+xml"/>
  <Override PartName="/ppt/notesSlides/notesSlide56.xml" ContentType="application/vnd.openxmlformats-officedocument.presentationml.notesSlide+xml"/>
  <Override PartName="/ppt/tags/tag59.xml" ContentType="application/vnd.openxmlformats-officedocument.presentationml.tags+xml"/>
  <Override PartName="/ppt/notesSlides/notesSlide57.xml" ContentType="application/vnd.openxmlformats-officedocument.presentationml.notesSlide+xml"/>
  <Override PartName="/ppt/tags/tag60.xml" ContentType="application/vnd.openxmlformats-officedocument.presentationml.tags+xml"/>
  <Override PartName="/ppt/notesSlides/notesSlide58.xml" ContentType="application/vnd.openxmlformats-officedocument.presentationml.notesSlide+xml"/>
  <Override PartName="/ppt/tags/tag61.xml" ContentType="application/vnd.openxmlformats-officedocument.presentationml.tags+xml"/>
  <Override PartName="/ppt/notesSlides/notesSlide59.xml" ContentType="application/vnd.openxmlformats-officedocument.presentationml.notesSlide+xml"/>
  <Override PartName="/ppt/tags/tag62.xml" ContentType="application/vnd.openxmlformats-officedocument.presentationml.tags+xml"/>
  <Override PartName="/ppt/notesSlides/notesSlide60.xml" ContentType="application/vnd.openxmlformats-officedocument.presentationml.notesSlide+xml"/>
  <Override PartName="/ppt/tags/tag63.xml" ContentType="application/vnd.openxmlformats-officedocument.presentationml.tags+xml"/>
  <Override PartName="/ppt/notesSlides/notesSlide61.xml" ContentType="application/vnd.openxmlformats-officedocument.presentationml.notesSlide+xml"/>
  <Override PartName="/ppt/tags/tag64.xml" ContentType="application/vnd.openxmlformats-officedocument.presentationml.tags+xml"/>
  <Override PartName="/ppt/notesSlides/notesSlide62.xml" ContentType="application/vnd.openxmlformats-officedocument.presentationml.notesSlide+xml"/>
  <Override PartName="/ppt/tags/tag65.xml" ContentType="application/vnd.openxmlformats-officedocument.presentationml.tags+xml"/>
  <Override PartName="/ppt/notesSlides/notesSlide63.xml" ContentType="application/vnd.openxmlformats-officedocument.presentationml.notesSlide+xml"/>
  <Override PartName="/ppt/tags/tag66.xml" ContentType="application/vnd.openxmlformats-officedocument.presentationml.tags+xml"/>
  <Override PartName="/ppt/notesSlides/notesSlide64.xml" ContentType="application/vnd.openxmlformats-officedocument.presentationml.notesSlide+xml"/>
  <Override PartName="/ppt/tags/tag67.xml" ContentType="application/vnd.openxmlformats-officedocument.presentationml.tags+xml"/>
  <Override PartName="/ppt/notesSlides/notesSlide65.xml" ContentType="application/vnd.openxmlformats-officedocument.presentationml.notesSlide+xml"/>
  <Override PartName="/ppt/tags/tag68.xml" ContentType="application/vnd.openxmlformats-officedocument.presentationml.tags+xml"/>
  <Override PartName="/ppt/notesSlides/notesSlide66.xml" ContentType="application/vnd.openxmlformats-officedocument.presentationml.notesSlide+xml"/>
  <Override PartName="/ppt/tags/tag69.xml" ContentType="application/vnd.openxmlformats-officedocument.presentationml.tags+xml"/>
  <Override PartName="/ppt/notesSlides/notesSlide67.xml" ContentType="application/vnd.openxmlformats-officedocument.presentationml.notesSlide+xml"/>
  <Override PartName="/ppt/tags/tag70.xml" ContentType="application/vnd.openxmlformats-officedocument.presentationml.tags+xml"/>
  <Override PartName="/ppt/notesSlides/notesSlide68.xml" ContentType="application/vnd.openxmlformats-officedocument.presentationml.notesSlide+xml"/>
  <Override PartName="/ppt/tags/tag71.xml" ContentType="application/vnd.openxmlformats-officedocument.presentationml.tags+xml"/>
  <Override PartName="/ppt/notesSlides/notesSlide69.xml" ContentType="application/vnd.openxmlformats-officedocument.presentationml.notesSlide+xml"/>
  <Override PartName="/ppt/tags/tag72.xml" ContentType="application/vnd.openxmlformats-officedocument.presentationml.tags+xml"/>
  <Override PartName="/ppt/notesSlides/notesSlide70.xml" ContentType="application/vnd.openxmlformats-officedocument.presentationml.notesSlide+xml"/>
  <Override PartName="/ppt/tags/tag73.xml" ContentType="application/vnd.openxmlformats-officedocument.presentationml.tags+xml"/>
  <Override PartName="/ppt/notesSlides/notesSlide71.xml" ContentType="application/vnd.openxmlformats-officedocument.presentationml.notesSlide+xml"/>
  <Override PartName="/ppt/tags/tag74.xml" ContentType="application/vnd.openxmlformats-officedocument.presentationml.tags+xml"/>
  <Override PartName="/ppt/notesSlides/notesSlide72.xml" ContentType="application/vnd.openxmlformats-officedocument.presentationml.notesSlide+xml"/>
  <Override PartName="/ppt/tags/tag75.xml" ContentType="application/vnd.openxmlformats-officedocument.presentationml.tags+xml"/>
  <Override PartName="/ppt/notesSlides/notesSlide73.xml" ContentType="application/vnd.openxmlformats-officedocument.presentationml.notesSlide+xml"/>
  <Override PartName="/ppt/tags/tag76.xml" ContentType="application/vnd.openxmlformats-officedocument.presentationml.tags+xml"/>
  <Override PartName="/ppt/notesSlides/notesSlide74.xml" ContentType="application/vnd.openxmlformats-officedocument.presentationml.notesSlide+xml"/>
  <Override PartName="/ppt/tags/tag77.xml" ContentType="application/vnd.openxmlformats-officedocument.presentationml.tags+xml"/>
  <Override PartName="/ppt/notesSlides/notesSlide75.xml" ContentType="application/vnd.openxmlformats-officedocument.presentationml.notesSlide+xml"/>
  <Override PartName="/ppt/tags/tag78.xml" ContentType="application/vnd.openxmlformats-officedocument.presentationml.tags+xml"/>
  <Override PartName="/ppt/notesSlides/notesSlide76.xml" ContentType="application/vnd.openxmlformats-officedocument.presentationml.notesSlide+xml"/>
  <Override PartName="/ppt/tags/tag79.xml" ContentType="application/vnd.openxmlformats-officedocument.presentationml.tags+xml"/>
  <Override PartName="/ppt/notesSlides/notesSlide77.xml" ContentType="application/vnd.openxmlformats-officedocument.presentationml.notesSlide+xml"/>
  <Override PartName="/ppt/tags/tag80.xml" ContentType="application/vnd.openxmlformats-officedocument.presentationml.tags+xml"/>
  <Override PartName="/ppt/notesSlides/notesSlide78.xml" ContentType="application/vnd.openxmlformats-officedocument.presentationml.notesSlide+xml"/>
  <Override PartName="/ppt/tags/tag81.xml" ContentType="application/vnd.openxmlformats-officedocument.presentationml.tags+xml"/>
  <Override PartName="/ppt/notesSlides/notesSlide79.xml" ContentType="application/vnd.openxmlformats-officedocument.presentationml.notesSlide+xml"/>
  <Override PartName="/ppt/tags/tag82.xml" ContentType="application/vnd.openxmlformats-officedocument.presentationml.tags+xml"/>
  <Override PartName="/ppt/notesSlides/notesSlide80.xml" ContentType="application/vnd.openxmlformats-officedocument.presentationml.notesSlide+xml"/>
  <Override PartName="/ppt/tags/tag83.xml" ContentType="application/vnd.openxmlformats-officedocument.presentationml.tags+xml"/>
  <Override PartName="/ppt/notesSlides/notesSlide81.xml" ContentType="application/vnd.openxmlformats-officedocument.presentationml.notesSlide+xml"/>
  <Override PartName="/ppt/tags/tag84.xml" ContentType="application/vnd.openxmlformats-officedocument.presentationml.tags+xml"/>
  <Override PartName="/ppt/notesSlides/notesSlide82.xml" ContentType="application/vnd.openxmlformats-officedocument.presentationml.notesSlide+xml"/>
  <Override PartName="/ppt/tags/tag85.xml" ContentType="application/vnd.openxmlformats-officedocument.presentationml.tags+xml"/>
  <Override PartName="/ppt/notesSlides/notesSlide83.xml" ContentType="application/vnd.openxmlformats-officedocument.presentationml.notesSlide+xml"/>
  <Override PartName="/ppt/tags/tag86.xml" ContentType="application/vnd.openxmlformats-officedocument.presentationml.tags+xml"/>
  <Override PartName="/ppt/notesSlides/notesSlide84.xml" ContentType="application/vnd.openxmlformats-officedocument.presentationml.notesSlide+xml"/>
  <Override PartName="/ppt/tags/tag87.xml" ContentType="application/vnd.openxmlformats-officedocument.presentationml.tags+xml"/>
  <Override PartName="/ppt/notesSlides/notesSlide8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88"/>
  </p:notesMasterIdLst>
  <p:sldIdLst>
    <p:sldId id="513" r:id="rId2"/>
    <p:sldId id="1209" r:id="rId3"/>
    <p:sldId id="1420" r:id="rId4"/>
    <p:sldId id="1421" r:id="rId5"/>
    <p:sldId id="1418" r:id="rId6"/>
    <p:sldId id="763" r:id="rId7"/>
    <p:sldId id="1313" r:id="rId8"/>
    <p:sldId id="1422" r:id="rId9"/>
    <p:sldId id="1423" r:id="rId10"/>
    <p:sldId id="1424" r:id="rId11"/>
    <p:sldId id="876" r:id="rId12"/>
    <p:sldId id="860" r:id="rId13"/>
    <p:sldId id="759" r:id="rId14"/>
    <p:sldId id="1108" r:id="rId15"/>
    <p:sldId id="1361" r:id="rId16"/>
    <p:sldId id="1362" r:id="rId17"/>
    <p:sldId id="1363" r:id="rId18"/>
    <p:sldId id="1419" r:id="rId19"/>
    <p:sldId id="1364" r:id="rId20"/>
    <p:sldId id="1366" r:id="rId21"/>
    <p:sldId id="1056" r:id="rId22"/>
    <p:sldId id="1187" r:id="rId23"/>
    <p:sldId id="1367" r:id="rId24"/>
    <p:sldId id="1368" r:id="rId25"/>
    <p:sldId id="1369" r:id="rId26"/>
    <p:sldId id="1370" r:id="rId27"/>
    <p:sldId id="1371" r:id="rId28"/>
    <p:sldId id="1372" r:id="rId29"/>
    <p:sldId id="1373" r:id="rId30"/>
    <p:sldId id="1374" r:id="rId31"/>
    <p:sldId id="1375" r:id="rId32"/>
    <p:sldId id="1376" r:id="rId33"/>
    <p:sldId id="1103" r:id="rId34"/>
    <p:sldId id="1189" r:id="rId35"/>
    <p:sldId id="1377" r:id="rId36"/>
    <p:sldId id="1378" r:id="rId37"/>
    <p:sldId id="1379" r:id="rId38"/>
    <p:sldId id="1380" r:id="rId39"/>
    <p:sldId id="1381" r:id="rId40"/>
    <p:sldId id="1382" r:id="rId41"/>
    <p:sldId id="1383" r:id="rId42"/>
    <p:sldId id="1384" r:id="rId43"/>
    <p:sldId id="1386" r:id="rId44"/>
    <p:sldId id="1387" r:id="rId45"/>
    <p:sldId id="1388" r:id="rId46"/>
    <p:sldId id="1389" r:id="rId47"/>
    <p:sldId id="1104" r:id="rId48"/>
    <p:sldId id="1194" r:id="rId49"/>
    <p:sldId id="1390" r:id="rId50"/>
    <p:sldId id="1391" r:id="rId51"/>
    <p:sldId id="1392" r:id="rId52"/>
    <p:sldId id="1393" r:id="rId53"/>
    <p:sldId id="1394" r:id="rId54"/>
    <p:sldId id="1395" r:id="rId55"/>
    <p:sldId id="1396" r:id="rId56"/>
    <p:sldId id="1397" r:id="rId57"/>
    <p:sldId id="1398" r:id="rId58"/>
    <p:sldId id="1399" r:id="rId59"/>
    <p:sldId id="1400" r:id="rId60"/>
    <p:sldId id="1401" r:id="rId61"/>
    <p:sldId id="1402" r:id="rId62"/>
    <p:sldId id="1403" r:id="rId63"/>
    <p:sldId id="1404" r:id="rId64"/>
    <p:sldId id="1271" r:id="rId65"/>
    <p:sldId id="1277" r:id="rId66"/>
    <p:sldId id="1405" r:id="rId67"/>
    <p:sldId id="1406" r:id="rId68"/>
    <p:sldId id="1311" r:id="rId69"/>
    <p:sldId id="1312" r:id="rId70"/>
    <p:sldId id="1407" r:id="rId71"/>
    <p:sldId id="1408" r:id="rId72"/>
    <p:sldId id="1409" r:id="rId73"/>
    <p:sldId id="1410" r:id="rId74"/>
    <p:sldId id="1411" r:id="rId75"/>
    <p:sldId id="1412" r:id="rId76"/>
    <p:sldId id="1413" r:id="rId77"/>
    <p:sldId id="957" r:id="rId78"/>
    <p:sldId id="1138" r:id="rId79"/>
    <p:sldId id="1360" r:id="rId80"/>
    <p:sldId id="1357" r:id="rId81"/>
    <p:sldId id="1414" r:id="rId82"/>
    <p:sldId id="1415" r:id="rId83"/>
    <p:sldId id="1416" r:id="rId84"/>
    <p:sldId id="1417" r:id="rId85"/>
    <p:sldId id="874" r:id="rId86"/>
    <p:sldId id="291" r:id="rId87"/>
  </p:sldIdLst>
  <p:sldSz cx="9144000" cy="5143500" type="screen16x9"/>
  <p:notesSz cx="6858000" cy="9144000"/>
  <p:custDataLst>
    <p:tags r:id="rId89"/>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881" autoAdjust="0"/>
    <p:restoredTop sz="82437" autoAdjust="0"/>
  </p:normalViewPr>
  <p:slideViewPr>
    <p:cSldViewPr snapToGrid="0" showGuides="1">
      <p:cViewPr varScale="1">
        <p:scale>
          <a:sx n="120" d="100"/>
          <a:sy n="120" d="100"/>
        </p:scale>
        <p:origin x="1788" y="96"/>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gs" Target="tags/tag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commentAuthors" Target="commentAuthor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6/11/2021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spcBef>
                <a:spcPts val="0"/>
              </a:spcBef>
            </a:pPr>
            <a:r>
              <a:rPr lang="en-US" dirty="0">
                <a:solidFill>
                  <a:schemeClr val="accent5">
                    <a:lumMod val="40000"/>
                    <a:lumOff val="60000"/>
                  </a:schemeClr>
                </a:solidFill>
              </a:rPr>
              <a:t>Enterprise Networking, Security, and Automationv7.0 (ENSA)</a:t>
            </a:r>
          </a:p>
          <a:p>
            <a:pPr>
              <a:spcBef>
                <a:spcPts val="0"/>
              </a:spcBef>
            </a:pPr>
            <a:r>
              <a:rPr lang="en-US" dirty="0">
                <a:solidFill>
                  <a:schemeClr val="accent5">
                    <a:lumMod val="40000"/>
                    <a:lumOff val="60000"/>
                  </a:schemeClr>
                </a:solidFill>
              </a:rPr>
              <a:t>Module 2: Single-Area OSPFv2 Configuration</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spcBef>
                <a:spcPts val="0"/>
              </a:spcBef>
            </a:pPr>
            <a:r>
              <a:rPr lang="en-US" dirty="0">
                <a:solidFill>
                  <a:schemeClr val="accent5">
                    <a:lumMod val="40000"/>
                    <a:lumOff val="60000"/>
                  </a:schemeClr>
                </a:solidFill>
              </a:rPr>
              <a:t>Enterprise Networking, Security, and Automationv7.0 (ENSA)</a:t>
            </a:r>
          </a:p>
          <a:p>
            <a:pPr>
              <a:spcBef>
                <a:spcPts val="0"/>
              </a:spcBef>
            </a:pPr>
            <a:r>
              <a:rPr lang="en-US" dirty="0">
                <a:solidFill>
                  <a:schemeClr val="accent5">
                    <a:lumMod val="40000"/>
                    <a:lumOff val="60000"/>
                  </a:schemeClr>
                </a:solidFill>
              </a:rPr>
              <a:t>Module 2: Single-Area OSPFv2 Configuration</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12</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2.0 – Introduction</a:t>
            </a:r>
          </a:p>
          <a:p>
            <a:pPr>
              <a:buFontTx/>
              <a:buNone/>
            </a:pPr>
            <a:r>
              <a:rPr lang="en-GB" dirty="0"/>
              <a:t>2.0.2 –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2.1 - OSPF Router ID</a:t>
            </a:r>
          </a:p>
        </p:txBody>
      </p:sp>
      <p:sp>
        <p:nvSpPr>
          <p:cNvPr id="4" name="Slide Number Placeholder 3"/>
          <p:cNvSpPr>
            <a:spLocks noGrp="1"/>
          </p:cNvSpPr>
          <p:nvPr>
            <p:ph type="sldNum" sz="quarter" idx="10"/>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2.1 - OSPF Router ID</a:t>
            </a:r>
          </a:p>
          <a:p>
            <a:r>
              <a:rPr lang="en-US" dirty="0"/>
              <a:t>2.1.1 - OSPF Reference Topology</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2.1 - OSPF Router ID</a:t>
            </a:r>
          </a:p>
          <a:p>
            <a:r>
              <a:rPr lang="en-US" dirty="0"/>
              <a:t>2.1.2 - </a:t>
            </a:r>
            <a:r>
              <a:rPr lang="en-US" sz="1200" dirty="0"/>
              <a:t>Router Configuration Mode for OSPF</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36673732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2.1 - OSPF Router ID</a:t>
            </a:r>
          </a:p>
          <a:p>
            <a:r>
              <a:rPr lang="en-US" dirty="0"/>
              <a:t>2.1.3 - Router IDs</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35476573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2.1 - OSPF Router ID</a:t>
            </a:r>
          </a:p>
          <a:p>
            <a:r>
              <a:rPr lang="en-US" dirty="0"/>
              <a:t>2.1.4 - </a:t>
            </a:r>
            <a:r>
              <a:rPr lang="en-US" sz="1200" dirty="0"/>
              <a:t>Router ID Order of Precedence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41588564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2.1 - OSPF Router ID</a:t>
            </a:r>
          </a:p>
          <a:p>
            <a:r>
              <a:rPr lang="en-US" dirty="0"/>
              <a:t>2.1.5 – Configure a Loopback Interface as the </a:t>
            </a:r>
            <a:r>
              <a:rPr lang="en-US" sz="1200" dirty="0"/>
              <a:t>Router ID</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10841986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2.1 - OSPF Router ID</a:t>
            </a:r>
          </a:p>
          <a:p>
            <a:r>
              <a:rPr lang="en-US" dirty="0"/>
              <a:t>2.1.5 - </a:t>
            </a:r>
            <a:r>
              <a:rPr lang="en-US" sz="1200" dirty="0"/>
              <a:t>Configure a Loopback Interface as the Router ID</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5561415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2.1 - OSPF Router ID</a:t>
            </a:r>
          </a:p>
          <a:p>
            <a:r>
              <a:rPr lang="en-US" dirty="0"/>
              <a:t>2.1.7 -  </a:t>
            </a:r>
            <a:r>
              <a:rPr lang="en-US" sz="1200" dirty="0"/>
              <a:t>Modify a Router ID</a:t>
            </a:r>
          </a:p>
          <a:p>
            <a:r>
              <a:rPr lang="en-US" sz="1200" dirty="0"/>
              <a:t>2.1.8 - Syntax Checker - Configure R2 and R3 Router IDs</a:t>
            </a:r>
          </a:p>
          <a:p>
            <a:r>
              <a:rPr lang="en-US" sz="1200" dirty="0"/>
              <a:t>2.1.9 - Check Your Understanding - OSPF Router ID</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2266545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7C839C26-801B-42B6-A101-60F37FE2B0A8}" type="slidenum">
              <a:rPr kumimoji="0" lang="en-US" sz="800" b="0" i="0" u="none" strike="noStrike" kern="1200" cap="none" spc="0" normalizeH="0" baseline="0" noProof="0">
                <a:ln>
                  <a:noFill/>
                </a:ln>
                <a:solidFill>
                  <a:prstClr val="black"/>
                </a:solidFill>
                <a:effectLst/>
                <a:uLnTx/>
                <a:uFillTx/>
                <a:latin typeface="Arial" charset="0"/>
                <a:ea typeface="ＭＳ Ｐゴシック" pitchFamily="34" charset="-128"/>
                <a:cs typeface="Arial" charset="0"/>
              </a:rPr>
              <a:pPr marL="0" marR="0" lvl="0" indent="0" algn="r" defTabSz="903288" rtl="0" eaLnBrk="0" fontAlgn="base" latinLnBrk="0" hangingPunct="0">
                <a:lnSpc>
                  <a:spcPct val="100000"/>
                </a:lnSpc>
                <a:spcBef>
                  <a:spcPct val="0"/>
                </a:spcBef>
                <a:spcAft>
                  <a:spcPct val="0"/>
                </a:spcAft>
                <a:buClrTx/>
                <a:buSzTx/>
                <a:buFontTx/>
                <a:buNone/>
                <a:tabLst/>
                <a:defRPr/>
              </a:pPr>
              <a:t>2</a:t>
            </a:fld>
            <a:endParaRPr kumimoji="0" 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Arial"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2.2 - Point-to-Point OSPF Networks</a:t>
            </a:r>
          </a:p>
        </p:txBody>
      </p:sp>
      <p:sp>
        <p:nvSpPr>
          <p:cNvPr id="4" name="Slide Number Placeholder 3"/>
          <p:cNvSpPr>
            <a:spLocks noGrp="1"/>
          </p:cNvSpPr>
          <p:nvPr>
            <p:ph type="sldNum" sz="quarter" idx="10"/>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2.2 - Point-to-Point OSPF Networks</a:t>
            </a:r>
          </a:p>
          <a:p>
            <a:r>
              <a:rPr lang="en-US" dirty="0"/>
              <a:t>2.2.1 - The network Command Syntax</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29490222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2.2 - Point-to-Point OSPF Networks</a:t>
            </a:r>
          </a:p>
          <a:p>
            <a:r>
              <a:rPr lang="en-US" dirty="0"/>
              <a:t>2.2.2 - The Wildcard Mask</a:t>
            </a:r>
          </a:p>
          <a:p>
            <a:r>
              <a:rPr lang="en-US" dirty="0"/>
              <a:t>2.2.3 - Check Your Understanding - The Wildcard Mask</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10094687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2.2 - Point-to-Point OSPF Networks</a:t>
            </a:r>
          </a:p>
          <a:p>
            <a:r>
              <a:rPr lang="en-US" dirty="0"/>
              <a:t>2.2.4 - </a:t>
            </a:r>
            <a:r>
              <a:rPr lang="en-US" sz="1200" dirty="0"/>
              <a:t>Configure OSPF Using the network Command</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5926979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2.2 - Point-to-Point OSPF Networks</a:t>
            </a:r>
          </a:p>
          <a:p>
            <a:r>
              <a:rPr lang="en-US" dirty="0"/>
              <a:t>2.2.4 - </a:t>
            </a:r>
            <a:r>
              <a:rPr lang="en-US" sz="1200" dirty="0"/>
              <a:t>Configure OSPF Using the network Command (Cont.)</a:t>
            </a:r>
            <a:endParaRPr lang="en-US" dirty="0"/>
          </a:p>
          <a:p>
            <a:r>
              <a:rPr lang="en-US" dirty="0"/>
              <a:t>2.2.5 - Syntax Checker - Configure R2 and R3 using the network Command</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5210967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2.2 - Point-to-Point OSPF Networks</a:t>
            </a:r>
          </a:p>
          <a:p>
            <a:r>
              <a:rPr lang="en-US" dirty="0"/>
              <a:t>2.2.6 - </a:t>
            </a:r>
            <a:r>
              <a:rPr lang="en-US" sz="1200" dirty="0"/>
              <a:t>Configure OSPF Using the </a:t>
            </a:r>
            <a:r>
              <a:rPr lang="en-US" sz="1200" dirty="0" err="1"/>
              <a:t>ip</a:t>
            </a:r>
            <a:r>
              <a:rPr lang="en-US" sz="1200" dirty="0"/>
              <a:t> </a:t>
            </a:r>
            <a:r>
              <a:rPr lang="en-US" sz="1200" dirty="0" err="1"/>
              <a:t>ospf</a:t>
            </a:r>
            <a:r>
              <a:rPr lang="en-US" sz="1200" dirty="0"/>
              <a:t> Command</a:t>
            </a:r>
            <a:endParaRPr lang="en-US" dirty="0"/>
          </a:p>
          <a:p>
            <a:r>
              <a:rPr lang="en-US" dirty="0"/>
              <a:t>2.2.7 - Syntax Checker - Configure R2 and R3 using the </a:t>
            </a:r>
            <a:r>
              <a:rPr lang="en-US" dirty="0" err="1"/>
              <a:t>ip</a:t>
            </a:r>
            <a:r>
              <a:rPr lang="en-US" dirty="0"/>
              <a:t> </a:t>
            </a:r>
            <a:r>
              <a:rPr lang="en-US" dirty="0" err="1"/>
              <a:t>ospf</a:t>
            </a:r>
            <a:r>
              <a:rPr lang="en-US" dirty="0"/>
              <a:t> Command</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25207749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2.2 - Point-to-Point OSPF Networks</a:t>
            </a:r>
          </a:p>
          <a:p>
            <a:r>
              <a:rPr lang="en-US" dirty="0"/>
              <a:t>2.2.8 - Passive Interface</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4739730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2.2 - Point-to-Point OSPF Networks</a:t>
            </a:r>
          </a:p>
          <a:p>
            <a:r>
              <a:rPr lang="en-US" dirty="0"/>
              <a:t>2.2.9 - Configure Passive Interfaces</a:t>
            </a:r>
          </a:p>
          <a:p>
            <a:r>
              <a:rPr lang="en-US" dirty="0"/>
              <a:t>2.2.10 - Syntax Checker - Configure R2 and R3 Passive Interfaces</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30384561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2.2 - Point-to-Point OSPF Networks</a:t>
            </a:r>
          </a:p>
          <a:p>
            <a:r>
              <a:rPr lang="en-US" dirty="0"/>
              <a:t>2.2.11 - </a:t>
            </a:r>
            <a:r>
              <a:rPr lang="en-US" sz="1200" dirty="0"/>
              <a:t>OSPF Point-to-Point Networks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42845104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2.2 - Point-to-Point OSPF Networks</a:t>
            </a:r>
          </a:p>
          <a:p>
            <a:r>
              <a:rPr lang="en-US" dirty="0"/>
              <a:t>2.2.11 - </a:t>
            </a:r>
            <a:r>
              <a:rPr lang="en-US" sz="1200" dirty="0"/>
              <a:t>OSPF Point-to-Point Networks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15868784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8864412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2.2 - Point-to-Point OSPF Networks</a:t>
            </a:r>
          </a:p>
          <a:p>
            <a:r>
              <a:rPr lang="en-US" dirty="0"/>
              <a:t>2.2.12 - </a:t>
            </a:r>
            <a:r>
              <a:rPr lang="en-US" sz="1200" dirty="0"/>
              <a:t>Loopbacks and Point-to-Point Networks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25522678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2.2 - Point-to-Point OSPF Networks</a:t>
            </a:r>
          </a:p>
          <a:p>
            <a:r>
              <a:rPr lang="en-US" dirty="0"/>
              <a:t>2.2.13 - Packet Tracer - Point-to-Point Single-Area OSPFv2 Configuration</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6446997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2.3 - Multiaccess OSPF Networks</a:t>
            </a:r>
          </a:p>
        </p:txBody>
      </p:sp>
      <p:sp>
        <p:nvSpPr>
          <p:cNvPr id="4" name="Slide Number Placeholder 3"/>
          <p:cNvSpPr>
            <a:spLocks noGrp="1"/>
          </p:cNvSpPr>
          <p:nvPr>
            <p:ph type="sldNum" sz="quarter" idx="10"/>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2 - Single-Area OSPFv2 Configuration</a:t>
            </a:r>
          </a:p>
          <a:p>
            <a:r>
              <a:rPr lang="en-US" sz="1200" dirty="0"/>
              <a:t>2.3 - Multiaccess OSPF Networks</a:t>
            </a:r>
            <a:br>
              <a:rPr lang="en-US" dirty="0"/>
            </a:br>
            <a:r>
              <a:rPr lang="en-US" dirty="0"/>
              <a:t>2.3.1 - </a:t>
            </a:r>
            <a:r>
              <a:rPr lang="en-US" sz="1800" dirty="0"/>
              <a:t>OPSF Network Types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3656323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2 - Single-Area OSPFv2 Configuration</a:t>
            </a:r>
          </a:p>
          <a:p>
            <a:r>
              <a:rPr lang="en-US" sz="1200" dirty="0"/>
              <a:t>2.3 - Multiaccess OSPF Networks</a:t>
            </a:r>
            <a:br>
              <a:rPr lang="en-US" dirty="0"/>
            </a:br>
            <a:r>
              <a:rPr lang="en-US" dirty="0"/>
              <a:t>2.3.2 - </a:t>
            </a:r>
            <a:r>
              <a:rPr lang="en-US" sz="1800" dirty="0"/>
              <a:t>OPSF Designated Router</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40797316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2 - Single-Area OSPFv2 Configuration</a:t>
            </a:r>
          </a:p>
          <a:p>
            <a:r>
              <a:rPr lang="en-US" sz="1200" dirty="0"/>
              <a:t>2.3 - Multiaccess OSPF Networks</a:t>
            </a:r>
            <a:br>
              <a:rPr lang="en-US" dirty="0"/>
            </a:br>
            <a:r>
              <a:rPr lang="en-US" dirty="0"/>
              <a:t>2.3.3 - OSP Multiaccess Reference Topology</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39758381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2 - Single-Area OSPFv2 Configuration</a:t>
            </a:r>
          </a:p>
          <a:p>
            <a:r>
              <a:rPr lang="en-US" sz="1200" dirty="0"/>
              <a:t>2.3 - Multiaccess OSPF Networks</a:t>
            </a:r>
            <a:br>
              <a:rPr lang="en-US" dirty="0"/>
            </a:br>
            <a:r>
              <a:rPr lang="en-US" dirty="0"/>
              <a:t>2.3.4 - </a:t>
            </a:r>
            <a:r>
              <a:rPr lang="en-US" sz="1800" dirty="0"/>
              <a:t>Verify OSPF Router Roles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9821103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2 - Single-Area OSPFv2 Configuration</a:t>
            </a:r>
          </a:p>
          <a:p>
            <a:r>
              <a:rPr lang="en-US" sz="1200" dirty="0"/>
              <a:t>2.3 - Multiaccess OSPF Networks</a:t>
            </a:r>
            <a:br>
              <a:rPr lang="en-US" dirty="0"/>
            </a:br>
            <a:r>
              <a:rPr lang="en-US" dirty="0"/>
              <a:t>2.3.4 - </a:t>
            </a:r>
            <a:r>
              <a:rPr lang="en-US" sz="1800" dirty="0"/>
              <a:t>Verify OSPF Router Roles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40027685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2 - Single-Area OSPFv2 Configuration</a:t>
            </a:r>
          </a:p>
          <a:p>
            <a:r>
              <a:rPr lang="en-US" sz="1200" dirty="0"/>
              <a:t>2.3 - Multiaccess OSPF Networks</a:t>
            </a:r>
            <a:br>
              <a:rPr lang="en-US" dirty="0"/>
            </a:br>
            <a:r>
              <a:rPr lang="en-US" dirty="0"/>
              <a:t>2.3.4 - </a:t>
            </a:r>
            <a:r>
              <a:rPr lang="en-US" sz="1800" dirty="0"/>
              <a:t>Verify OSPF Router Roles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29943106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2 - Single-Area OSPFv2 Configuration</a:t>
            </a:r>
          </a:p>
          <a:p>
            <a:r>
              <a:rPr lang="en-US" sz="1200" dirty="0"/>
              <a:t>2.3 - Multiaccess OSPF Networks</a:t>
            </a:r>
            <a:br>
              <a:rPr lang="en-US" dirty="0"/>
            </a:br>
            <a:r>
              <a:rPr lang="en-US" dirty="0"/>
              <a:t>2.3.5 - </a:t>
            </a:r>
            <a:r>
              <a:rPr lang="en-US" sz="1800" dirty="0"/>
              <a:t>Verify DR/BDR Adjacencies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4131540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3900404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2 - Single-Area OSPFv2 Configuration</a:t>
            </a:r>
          </a:p>
          <a:p>
            <a:r>
              <a:rPr lang="en-US" sz="1200" dirty="0"/>
              <a:t>2.3 - Multiaccess OSPF Networks</a:t>
            </a:r>
            <a:br>
              <a:rPr lang="en-US" dirty="0"/>
            </a:br>
            <a:r>
              <a:rPr lang="en-US" dirty="0"/>
              <a:t>2.3.5 - </a:t>
            </a:r>
            <a:r>
              <a:rPr lang="en-US" sz="1800" dirty="0"/>
              <a:t>Verify DR/BDR Adjacencies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39437402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2 - Single-Area OSPFv2 Configuration</a:t>
            </a:r>
          </a:p>
          <a:p>
            <a:r>
              <a:rPr lang="en-US" sz="1200" dirty="0"/>
              <a:t>2.3 - Multiaccess OSPF Networks</a:t>
            </a:r>
            <a:br>
              <a:rPr lang="en-US" dirty="0"/>
            </a:br>
            <a:r>
              <a:rPr lang="en-US" dirty="0"/>
              <a:t>2.3.6 - Default DR/BDR Election Process</a:t>
            </a:r>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581781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2 - Single-Area OSPFv2 Configuration</a:t>
            </a:r>
          </a:p>
          <a:p>
            <a:r>
              <a:rPr lang="en-US" sz="1200" dirty="0"/>
              <a:t>2.3 - Multiaccess OSPF Networks</a:t>
            </a:r>
            <a:br>
              <a:rPr lang="en-US" dirty="0"/>
            </a:br>
            <a:r>
              <a:rPr lang="en-US" dirty="0"/>
              <a:t>2.3.7 - </a:t>
            </a:r>
            <a:r>
              <a:rPr lang="en-US" sz="1200" dirty="0"/>
              <a:t>DR Failure and Recovery</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154411511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2 - Single-Area OSPFv2 Configuration</a:t>
            </a:r>
          </a:p>
          <a:p>
            <a:r>
              <a:rPr lang="en-US" sz="1200" dirty="0"/>
              <a:t>2.3 - Multiaccess OSPF Networks</a:t>
            </a:r>
            <a:br>
              <a:rPr lang="en-US" dirty="0"/>
            </a:br>
            <a:r>
              <a:rPr lang="en-US" dirty="0"/>
              <a:t>2.3.8 - </a:t>
            </a:r>
            <a:r>
              <a:rPr lang="en-US" sz="1200" dirty="0"/>
              <a:t>The </a:t>
            </a:r>
            <a:r>
              <a:rPr lang="en-US" sz="1200" dirty="0" err="1"/>
              <a:t>ip</a:t>
            </a:r>
            <a:r>
              <a:rPr lang="en-US" sz="1200" dirty="0"/>
              <a:t> </a:t>
            </a:r>
            <a:r>
              <a:rPr lang="en-US" sz="1200" dirty="0" err="1"/>
              <a:t>ospf</a:t>
            </a:r>
            <a:r>
              <a:rPr lang="en-US" sz="1200" dirty="0"/>
              <a:t> priority Command</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394933383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2 - Single-Area OSPFv2 Configuration</a:t>
            </a:r>
          </a:p>
          <a:p>
            <a:r>
              <a:rPr lang="en-US" sz="1200" dirty="0"/>
              <a:t>2.3 - Multiaccess OSPF Networks</a:t>
            </a:r>
            <a:br>
              <a:rPr lang="en-US" dirty="0"/>
            </a:br>
            <a:r>
              <a:rPr lang="en-US" dirty="0"/>
              <a:t>2.3.9 - </a:t>
            </a:r>
            <a:r>
              <a:rPr lang="en-US" sz="1200" dirty="0"/>
              <a:t>Configure OSPF Priority</a:t>
            </a:r>
          </a:p>
          <a:p>
            <a:r>
              <a:rPr lang="en-US" sz="1200" dirty="0"/>
              <a:t>2.3.10 - Syntax Checker - Configure OSPF Priority</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348794426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2 - Single-Area OSPFv2 Configuration</a:t>
            </a:r>
          </a:p>
          <a:p>
            <a:r>
              <a:rPr lang="en-US" sz="1200" dirty="0"/>
              <a:t>2.3 - Multiaccess OSPF Networks</a:t>
            </a:r>
            <a:br>
              <a:rPr lang="en-US" dirty="0"/>
            </a:br>
            <a:r>
              <a:rPr lang="en-US" sz="1200" dirty="0"/>
              <a:t>2.3.11 - Packet Tracer - Determine the DR and BDR</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36692984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p:txBody>
      </p:sp>
      <p:sp>
        <p:nvSpPr>
          <p:cNvPr id="4" name="Slide Number Placeholder 3"/>
          <p:cNvSpPr>
            <a:spLocks noGrp="1"/>
          </p:cNvSpPr>
          <p:nvPr>
            <p:ph type="sldNum" sz="quarter" idx="10"/>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266838479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2.4.1 - Cisco OSPF Cost Metric</a:t>
            </a:r>
          </a:p>
        </p:txBody>
      </p:sp>
      <p:sp>
        <p:nvSpPr>
          <p:cNvPr id="4" name="Slide Number Placeholder 3"/>
          <p:cNvSpPr>
            <a:spLocks noGrp="1"/>
          </p:cNvSpPr>
          <p:nvPr>
            <p:ph type="sldNum" sz="quarter" idx="5"/>
          </p:nvPr>
        </p:nvSpPr>
        <p:spPr/>
        <p:txBody>
          <a:bodyPr/>
          <a:lstStyle/>
          <a:p>
            <a:fld id="{5641018C-6CAF-B84E-B92C-ECB119457FBA}" type="slidenum">
              <a:rPr lang="en-US" smtClean="0"/>
              <a:t>48</a:t>
            </a:fld>
            <a:endParaRPr lang="en-US" dirty="0"/>
          </a:p>
        </p:txBody>
      </p:sp>
    </p:spTree>
    <p:extLst>
      <p:ext uri="{BB962C8B-B14F-4D97-AF65-F5344CB8AC3E}">
        <p14:creationId xmlns:p14="http://schemas.microsoft.com/office/powerpoint/2010/main" val="346335089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2.4.1 - Cisco OSPF Cost Metric (Cont.)</a:t>
            </a:r>
          </a:p>
        </p:txBody>
      </p:sp>
      <p:sp>
        <p:nvSpPr>
          <p:cNvPr id="4" name="Slide Number Placeholder 3"/>
          <p:cNvSpPr>
            <a:spLocks noGrp="1"/>
          </p:cNvSpPr>
          <p:nvPr>
            <p:ph type="sldNum" sz="quarter" idx="5"/>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68024650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2.4.2 - </a:t>
            </a:r>
            <a:r>
              <a:rPr lang="en-US" sz="1200" dirty="0"/>
              <a:t>Adjust the Reference Bandwidth</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50</a:t>
            </a:fld>
            <a:endParaRPr lang="en-US" dirty="0"/>
          </a:p>
        </p:txBody>
      </p:sp>
    </p:spTree>
    <p:extLst>
      <p:ext uri="{BB962C8B-B14F-4D97-AF65-F5344CB8AC3E}">
        <p14:creationId xmlns:p14="http://schemas.microsoft.com/office/powerpoint/2010/main" val="3438737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6</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2.4.2 - </a:t>
            </a:r>
            <a:r>
              <a:rPr lang="en-US" sz="1200" dirty="0"/>
              <a:t>Adjust the Reference Bandwidth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51</a:t>
            </a:fld>
            <a:endParaRPr lang="en-US" dirty="0"/>
          </a:p>
        </p:txBody>
      </p:sp>
    </p:spTree>
    <p:extLst>
      <p:ext uri="{BB962C8B-B14F-4D97-AF65-F5344CB8AC3E}">
        <p14:creationId xmlns:p14="http://schemas.microsoft.com/office/powerpoint/2010/main" val="117063530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2.4.2 - </a:t>
            </a:r>
            <a:r>
              <a:rPr lang="en-US" sz="1200" dirty="0"/>
              <a:t>Adjust the Reference Bandwidth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52</a:t>
            </a:fld>
            <a:endParaRPr lang="en-US" dirty="0"/>
          </a:p>
        </p:txBody>
      </p:sp>
    </p:spTree>
    <p:extLst>
      <p:ext uri="{BB962C8B-B14F-4D97-AF65-F5344CB8AC3E}">
        <p14:creationId xmlns:p14="http://schemas.microsoft.com/office/powerpoint/2010/main" val="75878252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2.4.3 - </a:t>
            </a:r>
            <a:r>
              <a:rPr lang="en-US" sz="1200" dirty="0"/>
              <a:t>OSPF Accumulates Cost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53</a:t>
            </a:fld>
            <a:endParaRPr lang="en-US" dirty="0"/>
          </a:p>
        </p:txBody>
      </p:sp>
    </p:spTree>
    <p:extLst>
      <p:ext uri="{BB962C8B-B14F-4D97-AF65-F5344CB8AC3E}">
        <p14:creationId xmlns:p14="http://schemas.microsoft.com/office/powerpoint/2010/main" val="42062593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2.4.3 - </a:t>
            </a:r>
            <a:r>
              <a:rPr lang="en-US" sz="1200" dirty="0"/>
              <a:t>OSPF Accumulates Cost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54</a:t>
            </a:fld>
            <a:endParaRPr lang="en-US" dirty="0"/>
          </a:p>
        </p:txBody>
      </p:sp>
    </p:spTree>
    <p:extLst>
      <p:ext uri="{BB962C8B-B14F-4D97-AF65-F5344CB8AC3E}">
        <p14:creationId xmlns:p14="http://schemas.microsoft.com/office/powerpoint/2010/main" val="401122051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2.4.3 - </a:t>
            </a:r>
            <a:r>
              <a:rPr lang="en-US" sz="1200" dirty="0"/>
              <a:t>OSPF Accumulates Cost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55</a:t>
            </a:fld>
            <a:endParaRPr lang="en-US" dirty="0"/>
          </a:p>
        </p:txBody>
      </p:sp>
    </p:spTree>
    <p:extLst>
      <p:ext uri="{BB962C8B-B14F-4D97-AF65-F5344CB8AC3E}">
        <p14:creationId xmlns:p14="http://schemas.microsoft.com/office/powerpoint/2010/main" val="48678529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2.4.4 - </a:t>
            </a:r>
            <a:r>
              <a:rPr lang="en-US" sz="1200" dirty="0"/>
              <a:t>Manually Set OSPF Cost Value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56</a:t>
            </a:fld>
            <a:endParaRPr lang="en-US" dirty="0"/>
          </a:p>
        </p:txBody>
      </p:sp>
    </p:spTree>
    <p:extLst>
      <p:ext uri="{BB962C8B-B14F-4D97-AF65-F5344CB8AC3E}">
        <p14:creationId xmlns:p14="http://schemas.microsoft.com/office/powerpoint/2010/main" val="307726528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2.4.5 - </a:t>
            </a:r>
            <a:r>
              <a:rPr lang="en-US" sz="1200" dirty="0"/>
              <a:t>Test Failover to Backup Route</a:t>
            </a:r>
          </a:p>
          <a:p>
            <a:r>
              <a:rPr lang="en-US" sz="1200" dirty="0"/>
              <a:t>2.4.6 - Syntax Checker - Modify the Cost Values for R2 and R3</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57</a:t>
            </a:fld>
            <a:endParaRPr lang="en-US" dirty="0"/>
          </a:p>
        </p:txBody>
      </p:sp>
    </p:spTree>
    <p:extLst>
      <p:ext uri="{BB962C8B-B14F-4D97-AF65-F5344CB8AC3E}">
        <p14:creationId xmlns:p14="http://schemas.microsoft.com/office/powerpoint/2010/main" val="326590424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2.4.7 - </a:t>
            </a:r>
            <a:r>
              <a:rPr lang="en-US" sz="1200" dirty="0"/>
              <a:t>Hello Packet Intervals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58</a:t>
            </a:fld>
            <a:endParaRPr lang="en-US" dirty="0"/>
          </a:p>
        </p:txBody>
      </p:sp>
    </p:spTree>
    <p:extLst>
      <p:ext uri="{BB962C8B-B14F-4D97-AF65-F5344CB8AC3E}">
        <p14:creationId xmlns:p14="http://schemas.microsoft.com/office/powerpoint/2010/main" val="141004917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2.4.8 - </a:t>
            </a:r>
            <a:r>
              <a:rPr lang="en-US" sz="1200" dirty="0"/>
              <a:t>Verify Hello and Dead Intervals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59</a:t>
            </a:fld>
            <a:endParaRPr lang="en-US" dirty="0"/>
          </a:p>
        </p:txBody>
      </p:sp>
    </p:spTree>
    <p:extLst>
      <p:ext uri="{BB962C8B-B14F-4D97-AF65-F5344CB8AC3E}">
        <p14:creationId xmlns:p14="http://schemas.microsoft.com/office/powerpoint/2010/main" val="17757003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2.4.8 - </a:t>
            </a:r>
            <a:r>
              <a:rPr lang="en-US" sz="1200" dirty="0"/>
              <a:t>Verify Hello and Dead Intervals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60</a:t>
            </a:fld>
            <a:endParaRPr lang="en-US" dirty="0"/>
          </a:p>
        </p:txBody>
      </p:sp>
    </p:spTree>
    <p:extLst>
      <p:ext uri="{BB962C8B-B14F-4D97-AF65-F5344CB8AC3E}">
        <p14:creationId xmlns:p14="http://schemas.microsoft.com/office/powerpoint/2010/main" val="1475884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7</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70860668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2.4.9 - </a:t>
            </a:r>
            <a:r>
              <a:rPr lang="en-US" sz="1200" dirty="0"/>
              <a:t>Modify OSPFv2 Intervals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61</a:t>
            </a:fld>
            <a:endParaRPr lang="en-US" dirty="0"/>
          </a:p>
        </p:txBody>
      </p:sp>
    </p:spTree>
    <p:extLst>
      <p:ext uri="{BB962C8B-B14F-4D97-AF65-F5344CB8AC3E}">
        <p14:creationId xmlns:p14="http://schemas.microsoft.com/office/powerpoint/2010/main" val="186690432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2.4.9 - </a:t>
            </a:r>
            <a:r>
              <a:rPr lang="en-US" sz="1200" dirty="0"/>
              <a:t>Modify OSPFv2 Intervals (Cont.)</a:t>
            </a:r>
          </a:p>
          <a:p>
            <a:r>
              <a:rPr lang="en-US" sz="1200" dirty="0"/>
              <a:t>2.4.10 - Syntax Checker - Modifying Hello and Dead Intervals on R3</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62</a:t>
            </a:fld>
            <a:endParaRPr lang="en-US" dirty="0"/>
          </a:p>
        </p:txBody>
      </p:sp>
    </p:spTree>
    <p:extLst>
      <p:ext uri="{BB962C8B-B14F-4D97-AF65-F5344CB8AC3E}">
        <p14:creationId xmlns:p14="http://schemas.microsoft.com/office/powerpoint/2010/main" val="154559440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2.4.11 - Packet Tracer - Modify Single-Area OSPFv2</a:t>
            </a:r>
          </a:p>
        </p:txBody>
      </p:sp>
      <p:sp>
        <p:nvSpPr>
          <p:cNvPr id="4" name="Slide Number Placeholder 3"/>
          <p:cNvSpPr>
            <a:spLocks noGrp="1"/>
          </p:cNvSpPr>
          <p:nvPr>
            <p:ph type="sldNum" sz="quarter" idx="5"/>
          </p:nvPr>
        </p:nvSpPr>
        <p:spPr/>
        <p:txBody>
          <a:bodyPr/>
          <a:lstStyle/>
          <a:p>
            <a:fld id="{5641018C-6CAF-B84E-B92C-ECB119457FBA}" type="slidenum">
              <a:rPr lang="en-US" smtClean="0"/>
              <a:t>63</a:t>
            </a:fld>
            <a:endParaRPr lang="en-US" dirty="0"/>
          </a:p>
        </p:txBody>
      </p:sp>
    </p:spTree>
    <p:extLst>
      <p:ext uri="{BB962C8B-B14F-4D97-AF65-F5344CB8AC3E}">
        <p14:creationId xmlns:p14="http://schemas.microsoft.com/office/powerpoint/2010/main" val="414495078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2.5 - Default Route Propagation</a:t>
            </a:r>
          </a:p>
          <a:p>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64</a:t>
            </a:fld>
            <a:endParaRPr lang="en-US" dirty="0"/>
          </a:p>
        </p:txBody>
      </p:sp>
    </p:spTree>
    <p:extLst>
      <p:ext uri="{BB962C8B-B14F-4D97-AF65-F5344CB8AC3E}">
        <p14:creationId xmlns:p14="http://schemas.microsoft.com/office/powerpoint/2010/main" val="210088303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2.5 - Default Route Propagation</a:t>
            </a:r>
          </a:p>
          <a:p>
            <a:r>
              <a:rPr lang="en-US" dirty="0"/>
              <a:t>2.5.1 - Propagate a Default Static Route in OSPFv2</a:t>
            </a:r>
          </a:p>
        </p:txBody>
      </p:sp>
      <p:sp>
        <p:nvSpPr>
          <p:cNvPr id="4" name="Slide Number Placeholder 3"/>
          <p:cNvSpPr>
            <a:spLocks noGrp="1"/>
          </p:cNvSpPr>
          <p:nvPr>
            <p:ph type="sldNum" sz="quarter" idx="5"/>
          </p:nvPr>
        </p:nvSpPr>
        <p:spPr/>
        <p:txBody>
          <a:bodyPr/>
          <a:lstStyle/>
          <a:p>
            <a:fld id="{5641018C-6CAF-B84E-B92C-ECB119457FBA}" type="slidenum">
              <a:rPr lang="en-US" smtClean="0"/>
              <a:t>65</a:t>
            </a:fld>
            <a:endParaRPr lang="en-US" dirty="0"/>
          </a:p>
        </p:txBody>
      </p:sp>
    </p:spTree>
    <p:extLst>
      <p:ext uri="{BB962C8B-B14F-4D97-AF65-F5344CB8AC3E}">
        <p14:creationId xmlns:p14="http://schemas.microsoft.com/office/powerpoint/2010/main" val="369308087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2.5 - Default Route Propagation</a:t>
            </a:r>
          </a:p>
          <a:p>
            <a:r>
              <a:rPr lang="en-US" dirty="0"/>
              <a:t>2.5.2 - </a:t>
            </a:r>
            <a:r>
              <a:rPr lang="en-US" sz="1200" dirty="0"/>
              <a:t>Verify the Propagated Default Route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66</a:t>
            </a:fld>
            <a:endParaRPr lang="en-US" dirty="0"/>
          </a:p>
        </p:txBody>
      </p:sp>
    </p:spTree>
    <p:extLst>
      <p:ext uri="{BB962C8B-B14F-4D97-AF65-F5344CB8AC3E}">
        <p14:creationId xmlns:p14="http://schemas.microsoft.com/office/powerpoint/2010/main" val="245566979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2.5 - Default Route Propagation</a:t>
            </a:r>
          </a:p>
          <a:p>
            <a:r>
              <a:rPr lang="en-US" dirty="0"/>
              <a:t>2.5.3 - </a:t>
            </a:r>
            <a:r>
              <a:rPr lang="en-US" sz="1200" dirty="0"/>
              <a:t>Packet Tracer - Propagate a Default Route in OSPFv2</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67</a:t>
            </a:fld>
            <a:endParaRPr lang="en-US" dirty="0"/>
          </a:p>
        </p:txBody>
      </p:sp>
    </p:spTree>
    <p:extLst>
      <p:ext uri="{BB962C8B-B14F-4D97-AF65-F5344CB8AC3E}">
        <p14:creationId xmlns:p14="http://schemas.microsoft.com/office/powerpoint/2010/main" val="190712327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2.6 - Verify Single-Area OSPFv2</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68</a:t>
            </a:fld>
            <a:endParaRPr lang="en-US" dirty="0"/>
          </a:p>
        </p:txBody>
      </p:sp>
    </p:spTree>
    <p:extLst>
      <p:ext uri="{BB962C8B-B14F-4D97-AF65-F5344CB8AC3E}">
        <p14:creationId xmlns:p14="http://schemas.microsoft.com/office/powerpoint/2010/main" val="427558017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2.6 - Verify Single-Area OSPFv2</a:t>
            </a:r>
          </a:p>
          <a:p>
            <a:r>
              <a:rPr lang="en-US" dirty="0"/>
              <a:t>2.6.1 - Verify OSPF Neighbors</a:t>
            </a:r>
          </a:p>
        </p:txBody>
      </p:sp>
      <p:sp>
        <p:nvSpPr>
          <p:cNvPr id="4" name="Slide Number Placeholder 3"/>
          <p:cNvSpPr>
            <a:spLocks noGrp="1"/>
          </p:cNvSpPr>
          <p:nvPr>
            <p:ph type="sldNum" sz="quarter" idx="5"/>
          </p:nvPr>
        </p:nvSpPr>
        <p:spPr/>
        <p:txBody>
          <a:bodyPr/>
          <a:lstStyle/>
          <a:p>
            <a:fld id="{5641018C-6CAF-B84E-B92C-ECB119457FBA}" type="slidenum">
              <a:rPr lang="en-US" smtClean="0"/>
              <a:t>69</a:t>
            </a:fld>
            <a:endParaRPr lang="en-US" dirty="0"/>
          </a:p>
        </p:txBody>
      </p:sp>
    </p:spTree>
    <p:extLst>
      <p:ext uri="{BB962C8B-B14F-4D97-AF65-F5344CB8AC3E}">
        <p14:creationId xmlns:p14="http://schemas.microsoft.com/office/powerpoint/2010/main" val="396174565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2.6 - Verify Single-Area OSPFv2</a:t>
            </a:r>
          </a:p>
          <a:p>
            <a:r>
              <a:rPr lang="en-US" dirty="0"/>
              <a:t>2.6.1 - Verify OSPF Neighbors (Cont.)</a:t>
            </a:r>
          </a:p>
        </p:txBody>
      </p:sp>
      <p:sp>
        <p:nvSpPr>
          <p:cNvPr id="4" name="Slide Number Placeholder 3"/>
          <p:cNvSpPr>
            <a:spLocks noGrp="1"/>
          </p:cNvSpPr>
          <p:nvPr>
            <p:ph type="sldNum" sz="quarter" idx="5"/>
          </p:nvPr>
        </p:nvSpPr>
        <p:spPr/>
        <p:txBody>
          <a:bodyPr/>
          <a:lstStyle/>
          <a:p>
            <a:fld id="{5641018C-6CAF-B84E-B92C-ECB119457FBA}" type="slidenum">
              <a:rPr lang="en-US" smtClean="0"/>
              <a:t>70</a:t>
            </a:fld>
            <a:endParaRPr lang="en-US" dirty="0"/>
          </a:p>
        </p:txBody>
      </p:sp>
    </p:spTree>
    <p:extLst>
      <p:ext uri="{BB962C8B-B14F-4D97-AF65-F5344CB8AC3E}">
        <p14:creationId xmlns:p14="http://schemas.microsoft.com/office/powerpoint/2010/main" val="1041838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83219174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2.6 - Verify Single-Area OSPFv2</a:t>
            </a:r>
          </a:p>
          <a:p>
            <a:r>
              <a:rPr lang="en-US" dirty="0"/>
              <a:t>2.6.1 - Verify OSPF Neighbors (Cont.)</a:t>
            </a:r>
          </a:p>
        </p:txBody>
      </p:sp>
      <p:sp>
        <p:nvSpPr>
          <p:cNvPr id="4" name="Slide Number Placeholder 3"/>
          <p:cNvSpPr>
            <a:spLocks noGrp="1"/>
          </p:cNvSpPr>
          <p:nvPr>
            <p:ph type="sldNum" sz="quarter" idx="5"/>
          </p:nvPr>
        </p:nvSpPr>
        <p:spPr/>
        <p:txBody>
          <a:bodyPr/>
          <a:lstStyle/>
          <a:p>
            <a:fld id="{5641018C-6CAF-B84E-B92C-ECB119457FBA}" type="slidenum">
              <a:rPr lang="en-US" smtClean="0"/>
              <a:t>71</a:t>
            </a:fld>
            <a:endParaRPr lang="en-US" dirty="0"/>
          </a:p>
        </p:txBody>
      </p:sp>
    </p:spTree>
    <p:extLst>
      <p:ext uri="{BB962C8B-B14F-4D97-AF65-F5344CB8AC3E}">
        <p14:creationId xmlns:p14="http://schemas.microsoft.com/office/powerpoint/2010/main" val="110458267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2.6 - Verify Single-Area OSPFv2</a:t>
            </a:r>
          </a:p>
          <a:p>
            <a:r>
              <a:rPr lang="en-US" dirty="0"/>
              <a:t>2.6.2 - Verify OSPF Settings</a:t>
            </a:r>
          </a:p>
        </p:txBody>
      </p:sp>
      <p:sp>
        <p:nvSpPr>
          <p:cNvPr id="4" name="Slide Number Placeholder 3"/>
          <p:cNvSpPr>
            <a:spLocks noGrp="1"/>
          </p:cNvSpPr>
          <p:nvPr>
            <p:ph type="sldNum" sz="quarter" idx="5"/>
          </p:nvPr>
        </p:nvSpPr>
        <p:spPr/>
        <p:txBody>
          <a:bodyPr/>
          <a:lstStyle/>
          <a:p>
            <a:fld id="{5641018C-6CAF-B84E-B92C-ECB119457FBA}" type="slidenum">
              <a:rPr lang="en-US" smtClean="0"/>
              <a:t>72</a:t>
            </a:fld>
            <a:endParaRPr lang="en-US" dirty="0"/>
          </a:p>
        </p:txBody>
      </p:sp>
    </p:spTree>
    <p:extLst>
      <p:ext uri="{BB962C8B-B14F-4D97-AF65-F5344CB8AC3E}">
        <p14:creationId xmlns:p14="http://schemas.microsoft.com/office/powerpoint/2010/main" val="270699761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2.6 - Verify Single-Area OSPFv2</a:t>
            </a:r>
          </a:p>
          <a:p>
            <a:r>
              <a:rPr lang="en-US" dirty="0"/>
              <a:t>2.6.3 - </a:t>
            </a:r>
            <a:r>
              <a:rPr lang="en-US" sz="1200" dirty="0"/>
              <a:t>Verify OSPF Process Information</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73</a:t>
            </a:fld>
            <a:endParaRPr lang="en-US" dirty="0"/>
          </a:p>
        </p:txBody>
      </p:sp>
    </p:spTree>
    <p:extLst>
      <p:ext uri="{BB962C8B-B14F-4D97-AF65-F5344CB8AC3E}">
        <p14:creationId xmlns:p14="http://schemas.microsoft.com/office/powerpoint/2010/main" val="304061924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2.6 - Verify Single-Area OSPFv2</a:t>
            </a:r>
          </a:p>
          <a:p>
            <a:r>
              <a:rPr lang="en-US" dirty="0"/>
              <a:t>2.6.4 - </a:t>
            </a:r>
            <a:r>
              <a:rPr lang="en-US" sz="1200" dirty="0"/>
              <a:t>Verify OSPF Interface Settings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74</a:t>
            </a:fld>
            <a:endParaRPr lang="en-US" dirty="0"/>
          </a:p>
        </p:txBody>
      </p:sp>
    </p:spTree>
    <p:extLst>
      <p:ext uri="{BB962C8B-B14F-4D97-AF65-F5344CB8AC3E}">
        <p14:creationId xmlns:p14="http://schemas.microsoft.com/office/powerpoint/2010/main" val="141352432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2.6 - Verify Single-Area OSPFv2</a:t>
            </a:r>
          </a:p>
          <a:p>
            <a:r>
              <a:rPr lang="en-US" dirty="0"/>
              <a:t>2.6.4 - </a:t>
            </a:r>
            <a:r>
              <a:rPr lang="en-US" sz="1200" dirty="0"/>
              <a:t>Verify OSPF Interface Settings (Cont.)</a:t>
            </a:r>
          </a:p>
          <a:p>
            <a:r>
              <a:rPr lang="en-US" sz="1200" dirty="0"/>
              <a:t>2.6.5 - Syntax Checker - Verify Single-Area OSPFv2</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75</a:t>
            </a:fld>
            <a:endParaRPr lang="en-US" dirty="0"/>
          </a:p>
        </p:txBody>
      </p:sp>
    </p:spTree>
    <p:extLst>
      <p:ext uri="{BB962C8B-B14F-4D97-AF65-F5344CB8AC3E}">
        <p14:creationId xmlns:p14="http://schemas.microsoft.com/office/powerpoint/2010/main" val="349196801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2.6 - Verify Single-Area OSPFv2</a:t>
            </a:r>
          </a:p>
          <a:p>
            <a:r>
              <a:rPr lang="en-US" dirty="0"/>
              <a:t>2.6.6 - </a:t>
            </a:r>
            <a:r>
              <a:rPr lang="en-US" sz="1200" dirty="0"/>
              <a:t>Packet Tracer - Verify Single-Area OSPFv2</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76</a:t>
            </a:fld>
            <a:endParaRPr lang="en-US" dirty="0"/>
          </a:p>
        </p:txBody>
      </p:sp>
    </p:spTree>
    <p:extLst>
      <p:ext uri="{BB962C8B-B14F-4D97-AF65-F5344CB8AC3E}">
        <p14:creationId xmlns:p14="http://schemas.microsoft.com/office/powerpoint/2010/main" val="336134937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2.7 - Modulation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77</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78</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2 - Single-Area OSPFv2 Configuration</a:t>
            </a:r>
          </a:p>
          <a:p>
            <a:r>
              <a:rPr lang="en-US" dirty="0"/>
              <a:t>2.7 - Modulation Practice and Quiz</a:t>
            </a:r>
          </a:p>
          <a:p>
            <a:r>
              <a:rPr lang="en-US" dirty="0"/>
              <a:t>2.7.1 - Packet Tracer - Single-Area OSPFv2 Configuration</a:t>
            </a:r>
          </a:p>
        </p:txBody>
      </p:sp>
    </p:spTree>
    <p:extLst>
      <p:ext uri="{BB962C8B-B14F-4D97-AF65-F5344CB8AC3E}">
        <p14:creationId xmlns:p14="http://schemas.microsoft.com/office/powerpoint/2010/main" val="252791575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79</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2 - Single-Area OSPFv2 Configuration</a:t>
            </a:r>
          </a:p>
          <a:p>
            <a:r>
              <a:rPr lang="en-US" dirty="0"/>
              <a:t>2.7 - Modulation Practice and Quiz</a:t>
            </a:r>
          </a:p>
          <a:p>
            <a:r>
              <a:rPr lang="en-US" dirty="0"/>
              <a:t>2.7.2 - Lab - Single-Area OSPFv2 Configuration</a:t>
            </a:r>
          </a:p>
        </p:txBody>
      </p:sp>
    </p:spTree>
    <p:extLst>
      <p:ext uri="{BB962C8B-B14F-4D97-AF65-F5344CB8AC3E}">
        <p14:creationId xmlns:p14="http://schemas.microsoft.com/office/powerpoint/2010/main" val="197621638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80</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2 - Single-Area OSPFv2 Configuration</a:t>
            </a:r>
          </a:p>
          <a:p>
            <a:r>
              <a:rPr lang="en-US" dirty="0"/>
              <a:t>2.7 - Modulation Practice and Quiz</a:t>
            </a:r>
          </a:p>
          <a:p>
            <a:r>
              <a:rPr lang="en-US" dirty="0"/>
              <a:t>2.7.3 - What Did I Learn In This Module?</a:t>
            </a:r>
          </a:p>
        </p:txBody>
      </p:sp>
    </p:spTree>
    <p:extLst>
      <p:ext uri="{BB962C8B-B14F-4D97-AF65-F5344CB8AC3E}">
        <p14:creationId xmlns:p14="http://schemas.microsoft.com/office/powerpoint/2010/main" val="1337596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9</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01533066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81</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2 - Single-Area OSPFv2 Configuration</a:t>
            </a:r>
          </a:p>
          <a:p>
            <a:r>
              <a:rPr lang="en-US" dirty="0"/>
              <a:t>2.7 - Modulation Practice and Quiz</a:t>
            </a:r>
          </a:p>
          <a:p>
            <a:r>
              <a:rPr lang="en-US" dirty="0"/>
              <a:t>2.7.3 - What Did I Learn In This Module? (Cont.)</a:t>
            </a:r>
          </a:p>
        </p:txBody>
      </p:sp>
    </p:spTree>
    <p:extLst>
      <p:ext uri="{BB962C8B-B14F-4D97-AF65-F5344CB8AC3E}">
        <p14:creationId xmlns:p14="http://schemas.microsoft.com/office/powerpoint/2010/main" val="221009829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82</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2 - Single-Area OSPFv2 Configuration</a:t>
            </a:r>
          </a:p>
          <a:p>
            <a:r>
              <a:rPr lang="en-US" dirty="0"/>
              <a:t>2.7 - Modulation Practice and Quiz</a:t>
            </a:r>
          </a:p>
          <a:p>
            <a:r>
              <a:rPr lang="en-US" dirty="0"/>
              <a:t>2.7.3 - What Did I Learn In This Module? (Cont.)</a:t>
            </a:r>
          </a:p>
        </p:txBody>
      </p:sp>
    </p:spTree>
    <p:extLst>
      <p:ext uri="{BB962C8B-B14F-4D97-AF65-F5344CB8AC3E}">
        <p14:creationId xmlns:p14="http://schemas.microsoft.com/office/powerpoint/2010/main" val="125609412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83</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2 - Single-Area OSPFv2 Configuration</a:t>
            </a:r>
          </a:p>
          <a:p>
            <a:r>
              <a:rPr lang="en-US" dirty="0"/>
              <a:t>2.7 - Modulation Practice and Quiz</a:t>
            </a:r>
          </a:p>
          <a:p>
            <a:r>
              <a:rPr lang="en-US" dirty="0"/>
              <a:t>2.7.3 - What Did I Learn In This Module? (Cont.)</a:t>
            </a:r>
          </a:p>
        </p:txBody>
      </p:sp>
    </p:spTree>
    <p:extLst>
      <p:ext uri="{BB962C8B-B14F-4D97-AF65-F5344CB8AC3E}">
        <p14:creationId xmlns:p14="http://schemas.microsoft.com/office/powerpoint/2010/main" val="153882790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84</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2 - Single-Area OSPFv2 Configuration</a:t>
            </a:r>
          </a:p>
          <a:p>
            <a:r>
              <a:rPr lang="en-US" dirty="0"/>
              <a:t>2.7 - Modulation Practice and Quiz</a:t>
            </a:r>
          </a:p>
          <a:p>
            <a:r>
              <a:rPr lang="en-US" dirty="0"/>
              <a:t>2.7.3 - What Did I Learn In This Module? (Cont.)</a:t>
            </a:r>
          </a:p>
          <a:p>
            <a:r>
              <a:rPr lang="en-US" dirty="0"/>
              <a:t>2.7.4 - Module Quiz - Single-Area OSPFv2 Configuration</a:t>
            </a:r>
          </a:p>
        </p:txBody>
      </p:sp>
    </p:spTree>
    <p:extLst>
      <p:ext uri="{BB962C8B-B14F-4D97-AF65-F5344CB8AC3E}">
        <p14:creationId xmlns:p14="http://schemas.microsoft.com/office/powerpoint/2010/main" val="279494447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85</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41018C-6CAF-B84E-B92C-ECB119457FBA}" type="slidenum">
              <a:rPr lang="en-US" smtClean="0"/>
              <a:t>86</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10</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3237249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5.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8.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19.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tags" Target="../tags/tag24.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5.xml"/><Relationship Id="rId1" Type="http://schemas.openxmlformats.org/officeDocument/2006/relationships/tags" Target="../tags/tag29.xml"/><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5.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5.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5.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5.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5.xml"/><Relationship Id="rId1" Type="http://schemas.openxmlformats.org/officeDocument/2006/relationships/tags" Target="../tags/tag35.xml"/><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5.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5.xml"/><Relationship Id="rId1" Type="http://schemas.openxmlformats.org/officeDocument/2006/relationships/tags" Target="../tags/tag37.xml"/><Relationship Id="rId4" Type="http://schemas.openxmlformats.org/officeDocument/2006/relationships/image" Target="../media/image9.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5.xml"/><Relationship Id="rId1" Type="http://schemas.openxmlformats.org/officeDocument/2006/relationships/tags" Target="../tags/tag3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5.xml"/><Relationship Id="rId1" Type="http://schemas.openxmlformats.org/officeDocument/2006/relationships/tags" Target="../tags/tag39.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5.xml"/><Relationship Id="rId1" Type="http://schemas.openxmlformats.org/officeDocument/2006/relationships/tags" Target="../tags/tag4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5.xml"/><Relationship Id="rId1" Type="http://schemas.openxmlformats.org/officeDocument/2006/relationships/tags" Target="../tags/tag4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5.xml"/><Relationship Id="rId1" Type="http://schemas.openxmlformats.org/officeDocument/2006/relationships/tags" Target="../tags/tag4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5.xml"/><Relationship Id="rId1" Type="http://schemas.openxmlformats.org/officeDocument/2006/relationships/tags" Target="../tags/tag4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5.xml"/><Relationship Id="rId1" Type="http://schemas.openxmlformats.org/officeDocument/2006/relationships/tags" Target="../tags/tag44.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5.xml"/><Relationship Id="rId1" Type="http://schemas.openxmlformats.org/officeDocument/2006/relationships/tags" Target="../tags/tag45.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5.xml"/><Relationship Id="rId1" Type="http://schemas.openxmlformats.org/officeDocument/2006/relationships/tags" Target="../tags/tag4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5.xml"/><Relationship Id="rId1" Type="http://schemas.openxmlformats.org/officeDocument/2006/relationships/tags" Target="../tags/tag47.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4.xml"/><Relationship Id="rId1" Type="http://schemas.openxmlformats.org/officeDocument/2006/relationships/tags" Target="../tags/tag48.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5.xml"/><Relationship Id="rId1" Type="http://schemas.openxmlformats.org/officeDocument/2006/relationships/tags" Target="../tags/tag49.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5.xml"/><Relationship Id="rId1" Type="http://schemas.openxmlformats.org/officeDocument/2006/relationships/tags" Target="../tags/tag50.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5.xml"/><Relationship Id="rId1" Type="http://schemas.openxmlformats.org/officeDocument/2006/relationships/tags" Target="../tags/tag51.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5.xml"/><Relationship Id="rId1" Type="http://schemas.openxmlformats.org/officeDocument/2006/relationships/tags" Target="../tags/tag5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5.xml"/><Relationship Id="rId1" Type="http://schemas.openxmlformats.org/officeDocument/2006/relationships/tags" Target="../tags/tag53.xml"/><Relationship Id="rId4" Type="http://schemas.openxmlformats.org/officeDocument/2006/relationships/image" Target="../media/image11.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5.xml"/><Relationship Id="rId1" Type="http://schemas.openxmlformats.org/officeDocument/2006/relationships/tags" Target="../tags/tag54.xml"/><Relationship Id="rId4" Type="http://schemas.openxmlformats.org/officeDocument/2006/relationships/image" Target="../media/image12.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5.xml"/><Relationship Id="rId1" Type="http://schemas.openxmlformats.org/officeDocument/2006/relationships/tags" Target="../tags/tag55.xml"/><Relationship Id="rId4" Type="http://schemas.openxmlformats.org/officeDocument/2006/relationships/image" Target="../media/image12.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5.xml"/><Relationship Id="rId1" Type="http://schemas.openxmlformats.org/officeDocument/2006/relationships/tags" Target="../tags/tag56.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5.xml"/><Relationship Id="rId1" Type="http://schemas.openxmlformats.org/officeDocument/2006/relationships/tags" Target="../tags/tag57.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5.xml"/><Relationship Id="rId1" Type="http://schemas.openxmlformats.org/officeDocument/2006/relationships/tags" Target="../tags/tag58.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5.xml"/><Relationship Id="rId1" Type="http://schemas.openxmlformats.org/officeDocument/2006/relationships/tags" Target="../tags/tag59.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5.xml"/><Relationship Id="rId1" Type="http://schemas.openxmlformats.org/officeDocument/2006/relationships/tags" Target="../tags/tag6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5.xml"/><Relationship Id="rId1" Type="http://schemas.openxmlformats.org/officeDocument/2006/relationships/tags" Target="../tags/tag61.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5.xml"/><Relationship Id="rId1" Type="http://schemas.openxmlformats.org/officeDocument/2006/relationships/tags" Target="../tags/tag62.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5.xml"/><Relationship Id="rId1" Type="http://schemas.openxmlformats.org/officeDocument/2006/relationships/tags" Target="../tags/tag63.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5.xml"/><Relationship Id="rId1" Type="http://schemas.openxmlformats.org/officeDocument/2006/relationships/tags" Target="../tags/tag64.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4.xml"/><Relationship Id="rId1" Type="http://schemas.openxmlformats.org/officeDocument/2006/relationships/tags" Target="../tags/tag65.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5.xml"/><Relationship Id="rId1" Type="http://schemas.openxmlformats.org/officeDocument/2006/relationships/tags" Target="../tags/tag66.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5.xml"/><Relationship Id="rId1" Type="http://schemas.openxmlformats.org/officeDocument/2006/relationships/tags" Target="../tags/tag67.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5.xml"/><Relationship Id="rId1" Type="http://schemas.openxmlformats.org/officeDocument/2006/relationships/tags" Target="../tags/tag68.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4.xml"/><Relationship Id="rId1" Type="http://schemas.openxmlformats.org/officeDocument/2006/relationships/tags" Target="../tags/tag69.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5.xml"/><Relationship Id="rId1" Type="http://schemas.openxmlformats.org/officeDocument/2006/relationships/tags" Target="../tags/tag70.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5.xml"/><Relationship Id="rId1" Type="http://schemas.openxmlformats.org/officeDocument/2006/relationships/tags" Target="../tags/tag71.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5.xml"/><Relationship Id="rId1" Type="http://schemas.openxmlformats.org/officeDocument/2006/relationships/tags" Target="../tags/tag72.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5.xml"/><Relationship Id="rId1" Type="http://schemas.openxmlformats.org/officeDocument/2006/relationships/tags" Target="../tags/tag73.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5.xml"/><Relationship Id="rId1" Type="http://schemas.openxmlformats.org/officeDocument/2006/relationships/tags" Target="../tags/tag74.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5.xml"/><Relationship Id="rId1" Type="http://schemas.openxmlformats.org/officeDocument/2006/relationships/tags" Target="../tags/tag75.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5.xml"/><Relationship Id="rId1" Type="http://schemas.openxmlformats.org/officeDocument/2006/relationships/tags" Target="../tags/tag76.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5.xml"/><Relationship Id="rId1" Type="http://schemas.openxmlformats.org/officeDocument/2006/relationships/tags" Target="../tags/tag77.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4.xml"/><Relationship Id="rId1" Type="http://schemas.openxmlformats.org/officeDocument/2006/relationships/tags" Target="../tags/tag78.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13.xml"/><Relationship Id="rId1" Type="http://schemas.openxmlformats.org/officeDocument/2006/relationships/tags" Target="../tags/tag79.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13.xml"/><Relationship Id="rId1" Type="http://schemas.openxmlformats.org/officeDocument/2006/relationships/tags" Target="../tags/tag80.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13.xml"/><Relationship Id="rId1" Type="http://schemas.openxmlformats.org/officeDocument/2006/relationships/tags" Target="../tags/tag81.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13.xml"/><Relationship Id="rId1" Type="http://schemas.openxmlformats.org/officeDocument/2006/relationships/tags" Target="../tags/tag82.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13.xml"/><Relationship Id="rId1" Type="http://schemas.openxmlformats.org/officeDocument/2006/relationships/tags" Target="../tags/tag83.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13.xml"/><Relationship Id="rId1" Type="http://schemas.openxmlformats.org/officeDocument/2006/relationships/tags" Target="../tags/tag84.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13.xml"/><Relationship Id="rId1" Type="http://schemas.openxmlformats.org/officeDocument/2006/relationships/tags" Target="../tags/tag85.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13.xml"/><Relationship Id="rId1" Type="http://schemas.openxmlformats.org/officeDocument/2006/relationships/tags" Target="../tags/tag86.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10.xml"/><Relationship Id="rId1" Type="http://schemas.openxmlformats.org/officeDocument/2006/relationships/tags" Target="../tags/tag8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2: Single-Area OSPFv2 Configuration</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6" y="3809526"/>
            <a:ext cx="3836690" cy="902174"/>
          </a:xfrm>
        </p:spPr>
        <p:txBody>
          <a:bodyPr/>
          <a:lstStyle/>
          <a:p>
            <a:pPr>
              <a:spcBef>
                <a:spcPts val="0"/>
              </a:spcBef>
            </a:pPr>
            <a:r>
              <a:rPr lang="en-US" dirty="0">
                <a:solidFill>
                  <a:schemeClr val="accent5">
                    <a:lumMod val="40000"/>
                    <a:lumOff val="60000"/>
                  </a:schemeClr>
                </a:solidFill>
              </a:rPr>
              <a:t>Enterprise Networking, Security, and Automation v7.0</a:t>
            </a:r>
          </a:p>
          <a:p>
            <a:pPr>
              <a:spcBef>
                <a:spcPts val="0"/>
              </a:spcBef>
            </a:pPr>
            <a:r>
              <a:rPr lang="en-US" dirty="0">
                <a:solidFill>
                  <a:schemeClr val="accent5">
                    <a:lumMod val="40000"/>
                    <a:lumOff val="60000"/>
                  </a:schemeClr>
                </a:solidFill>
              </a:rPr>
              <a:t>(ENSA)</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2: Best Practices (Cont.)</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sz="1600" dirty="0"/>
              <a:t>Topic 2.5</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Instead of using a propagated default route, why wouldn’t you simply use static default routes on all the internal routers?</a:t>
            </a:r>
          </a:p>
          <a:p>
            <a:pPr lvl="2">
              <a:lnSpc>
                <a:spcPct val="85000"/>
              </a:lnSpc>
              <a:spcBef>
                <a:spcPct val="30000"/>
              </a:spcBef>
            </a:pPr>
            <a:r>
              <a:rPr lang="en-US" sz="1600" dirty="0"/>
              <a:t>What do you notice about the cost of a default route that has been propagated through OSPF?</a:t>
            </a:r>
          </a:p>
          <a:p>
            <a:pPr marL="0" indent="0">
              <a:lnSpc>
                <a:spcPct val="85000"/>
              </a:lnSpc>
              <a:spcBef>
                <a:spcPct val="30000"/>
              </a:spcBef>
              <a:buNone/>
            </a:pPr>
            <a:r>
              <a:rPr lang="en-US" sz="1600" dirty="0"/>
              <a:t>Topic 2.6</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 command would you use to display a snapshot of your OSPF neighbor status?</a:t>
            </a:r>
          </a:p>
          <a:p>
            <a:pPr lvl="2">
              <a:lnSpc>
                <a:spcPct val="85000"/>
              </a:lnSpc>
              <a:spcBef>
                <a:spcPct val="30000"/>
              </a:spcBef>
            </a:pPr>
            <a:r>
              <a:rPr lang="en-US" sz="1600" dirty="0"/>
              <a:t>What command would you use to display details about the SPF algorithm’s operations?</a:t>
            </a:r>
          </a:p>
          <a:p>
            <a:pPr eaLnBrk="1" hangingPunct="1">
              <a:lnSpc>
                <a:spcPct val="85000"/>
              </a:lnSpc>
              <a:spcBef>
                <a:spcPct val="30000"/>
              </a:spcBef>
            </a:pPr>
            <a:endParaRPr lang="en-US" sz="1200" b="1" dirty="0">
              <a:solidFill>
                <a:srgbClr val="FF0000"/>
              </a:solidFill>
            </a:endParaRPr>
          </a:p>
          <a:p>
            <a:pPr eaLnBrk="1" hangingPunct="1">
              <a:lnSpc>
                <a:spcPct val="85000"/>
              </a:lnSpc>
              <a:spcBef>
                <a:spcPct val="30000"/>
              </a:spcBef>
            </a:pPr>
            <a:endParaRPr lang="en-US" sz="1200" dirty="0"/>
          </a:p>
        </p:txBody>
      </p:sp>
    </p:spTree>
    <p:custDataLst>
      <p:tags r:id="rId1"/>
    </p:custDataLst>
    <p:extLst>
      <p:ext uri="{BB962C8B-B14F-4D97-AF65-F5344CB8AC3E}">
        <p14:creationId xmlns:p14="http://schemas.microsoft.com/office/powerpoint/2010/main" val="3446214217"/>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2: Single-Area OSPFv2 Configuration</a:t>
            </a:r>
          </a:p>
        </p:txBody>
      </p:sp>
      <p:sp>
        <p:nvSpPr>
          <p:cNvPr id="7" name="Subtitle 6"/>
          <p:cNvSpPr>
            <a:spLocks noGrp="1"/>
          </p:cNvSpPr>
          <p:nvPr>
            <p:ph type="subTitle" idx="1"/>
          </p:nvPr>
        </p:nvSpPr>
        <p:spPr>
          <a:xfrm>
            <a:off x="469496" y="3809526"/>
            <a:ext cx="3804791" cy="902174"/>
          </a:xfrm>
        </p:spPr>
        <p:txBody>
          <a:bodyPr/>
          <a:lstStyle/>
          <a:p>
            <a:pPr>
              <a:spcBef>
                <a:spcPts val="0"/>
              </a:spcBef>
            </a:pPr>
            <a:r>
              <a:rPr lang="en-US" dirty="0">
                <a:solidFill>
                  <a:schemeClr val="accent5">
                    <a:lumMod val="40000"/>
                    <a:lumOff val="60000"/>
                  </a:schemeClr>
                </a:solidFill>
              </a:rPr>
              <a:t>Enterprise Networking, Security, and Automation v7.0</a:t>
            </a:r>
          </a:p>
          <a:p>
            <a:pPr>
              <a:spcBef>
                <a:spcPts val="0"/>
              </a:spcBef>
            </a:pPr>
            <a:r>
              <a:rPr lang="en-US" dirty="0">
                <a:solidFill>
                  <a:schemeClr val="accent5">
                    <a:lumMod val="40000"/>
                    <a:lumOff val="60000"/>
                  </a:schemeClr>
                </a:solidFill>
              </a:rPr>
              <a:t>(ENSA)</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eaLnBrk="0" hangingPunct="0">
              <a:spcBef>
                <a:spcPct val="0"/>
              </a:spcBef>
              <a:spcAft>
                <a:spcPct val="0"/>
              </a:spcAft>
              <a:buClrTx/>
              <a:buSzTx/>
              <a:buNone/>
            </a:pPr>
            <a:r>
              <a:rPr lang="en-US" altLang="en-US" sz="1400" b="1" dirty="0">
                <a:ea typeface="Calibri" panose="020F0502020204030204" pitchFamily="34" charset="0"/>
                <a:cs typeface="Calibri" panose="020F0502020204030204" pitchFamily="34" charset="0"/>
              </a:rPr>
              <a:t>Module Title: </a:t>
            </a:r>
            <a:r>
              <a:rPr lang="en-US" dirty="0"/>
              <a:t>Single-Area OSPFv2 Configuration</a:t>
            </a:r>
            <a:endParaRPr lang="en-US" altLang="en-US" sz="1400" dirty="0">
              <a:ea typeface="Calibri" panose="020F0502020204030204" pitchFamily="34" charset="0"/>
              <a:cs typeface="Calibri" panose="020F0502020204030204" pitchFamily="34" charset="0"/>
            </a:endParaRPr>
          </a:p>
          <a:p>
            <a:pPr marL="0" lvl="0" indent="0" defTabSz="914400" eaLnBrk="0" hangingPunct="0">
              <a:spcBef>
                <a:spcPct val="0"/>
              </a:spcBef>
              <a:spcAft>
                <a:spcPct val="0"/>
              </a:spcAft>
              <a:buClrTx/>
              <a:buSzTx/>
              <a:buNone/>
            </a:pPr>
            <a:endParaRPr lang="en-US" altLang="en-US" sz="1400" dirty="0"/>
          </a:p>
          <a:p>
            <a:pPr marL="0" lvl="0" indent="0" defTabSz="914400" eaLnBrk="0" hangingPunct="0">
              <a:spcBef>
                <a:spcPct val="0"/>
              </a:spcBef>
              <a:spcAft>
                <a:spcPct val="0"/>
              </a:spcAft>
              <a:buClrTx/>
              <a:buSzTx/>
              <a:buNone/>
            </a:pPr>
            <a:r>
              <a:rPr lang="en-US" altLang="en-US" sz="1400" b="1" dirty="0">
                <a:ea typeface="Calibri" panose="020F0502020204030204" pitchFamily="34" charset="0"/>
                <a:cs typeface="Calibri" panose="020F0502020204030204" pitchFamily="34" charset="0"/>
              </a:rPr>
              <a:t>Module Objective</a:t>
            </a:r>
            <a:r>
              <a:rPr lang="en-US" altLang="en-US" sz="1400" dirty="0">
                <a:ea typeface="Calibri" panose="020F0502020204030204" pitchFamily="34" charset="0"/>
                <a:cs typeface="Calibri" panose="020F0502020204030204" pitchFamily="34" charset="0"/>
              </a:rPr>
              <a:t>: </a:t>
            </a:r>
            <a:r>
              <a:rPr lang="en-US" dirty="0"/>
              <a:t>Implement single-area OSPFv2 in both point-to-point and broadcast multiaccess networks.</a:t>
            </a:r>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3613349718"/>
              </p:ext>
            </p:extLst>
          </p:nvPr>
        </p:nvGraphicFramePr>
        <p:xfrm>
          <a:off x="450866" y="1832941"/>
          <a:ext cx="7896830" cy="2586990"/>
        </p:xfrm>
        <a:graphic>
          <a:graphicData uri="http://schemas.openxmlformats.org/drawingml/2006/table">
            <a:tbl>
              <a:tblPr firstRow="1" bandRow="1">
                <a:tableStyleId>{5C22544A-7EE6-4342-B048-85BDC9FD1C3A}</a:tableStyleId>
              </a:tblPr>
              <a:tblGrid>
                <a:gridCol w="3014823">
                  <a:extLst>
                    <a:ext uri="{9D8B030D-6E8A-4147-A177-3AD203B41FA5}">
                      <a16:colId xmlns:a16="http://schemas.microsoft.com/office/drawing/2014/main" val="2579019526"/>
                    </a:ext>
                  </a:extLst>
                </a:gridCol>
                <a:gridCol w="4882007">
                  <a:extLst>
                    <a:ext uri="{9D8B030D-6E8A-4147-A177-3AD203B41FA5}">
                      <a16:colId xmlns:a16="http://schemas.microsoft.com/office/drawing/2014/main" val="1764220437"/>
                    </a:ext>
                  </a:extLst>
                </a:gridCol>
              </a:tblGrid>
              <a:tr h="272843">
                <a:tc>
                  <a:txBody>
                    <a:bodyPr/>
                    <a:lstStyle/>
                    <a:p>
                      <a:pPr algn="l" fontAlgn="ctr"/>
                      <a:r>
                        <a:rPr lang="en-US" b="1">
                          <a:effectLst/>
                        </a:rPr>
                        <a:t>Topic Title</a:t>
                      </a:r>
                      <a:endParaRPr lang="en-US">
                        <a:effectLst/>
                      </a:endParaRPr>
                    </a:p>
                  </a:txBody>
                  <a:tcPr marL="47625" marR="47625" marT="47625" marB="47625" anchor="ctr"/>
                </a:tc>
                <a:tc>
                  <a:txBody>
                    <a:bodyPr/>
                    <a:lstStyle/>
                    <a:p>
                      <a:pPr algn="l" fontAlgn="ctr"/>
                      <a:r>
                        <a:rPr lang="en-US" b="1">
                          <a:effectLst/>
                        </a:rPr>
                        <a:t>Topic Objective</a:t>
                      </a:r>
                      <a:endParaRPr lang="en-US">
                        <a:effectLst/>
                      </a:endParaRPr>
                    </a:p>
                  </a:txBody>
                  <a:tcPr marL="47625" marR="47625" marT="47625" marB="47625" anchor="ctr"/>
                </a:tc>
                <a:extLst>
                  <a:ext uri="{0D108BD9-81ED-4DB2-BD59-A6C34878D82A}">
                    <a16:rowId xmlns:a16="http://schemas.microsoft.com/office/drawing/2014/main" val="742401779"/>
                  </a:ext>
                </a:extLst>
              </a:tr>
              <a:tr h="272843">
                <a:tc>
                  <a:txBody>
                    <a:bodyPr/>
                    <a:lstStyle/>
                    <a:p>
                      <a:pPr fontAlgn="ctr"/>
                      <a:r>
                        <a:rPr lang="en-US" b="1" dirty="0">
                          <a:solidFill>
                            <a:schemeClr val="bg1"/>
                          </a:solidFill>
                          <a:effectLst/>
                        </a:rPr>
                        <a:t>OSPF Router ID</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a:effectLst/>
                        </a:rPr>
                        <a:t>Configure an OSPFv2 router ID.</a:t>
                      </a:r>
                    </a:p>
                  </a:txBody>
                  <a:tcPr marL="47625" marR="47625" marT="47625" marB="47625" anchor="ctr"/>
                </a:tc>
                <a:extLst>
                  <a:ext uri="{0D108BD9-81ED-4DB2-BD59-A6C34878D82A}">
                    <a16:rowId xmlns:a16="http://schemas.microsoft.com/office/drawing/2014/main" val="3150950737"/>
                  </a:ext>
                </a:extLst>
              </a:tr>
              <a:tr h="272843">
                <a:tc>
                  <a:txBody>
                    <a:bodyPr/>
                    <a:lstStyle/>
                    <a:p>
                      <a:pPr fontAlgn="ctr"/>
                      <a:r>
                        <a:rPr lang="en-US" b="1">
                          <a:solidFill>
                            <a:schemeClr val="bg1"/>
                          </a:solidFill>
                          <a:effectLst/>
                        </a:rPr>
                        <a:t>Point-to-Point OSPF Networks</a:t>
                      </a:r>
                      <a:endParaRPr lang="en-US" b="0">
                        <a:solidFill>
                          <a:schemeClr val="bg1"/>
                        </a:solidFill>
                        <a:effectLst/>
                      </a:endParaRPr>
                    </a:p>
                  </a:txBody>
                  <a:tcPr marL="47625" marR="47625" marT="47625" marB="47625" anchor="ctr">
                    <a:solidFill>
                      <a:schemeClr val="accent1"/>
                    </a:solidFill>
                  </a:tcPr>
                </a:tc>
                <a:tc>
                  <a:txBody>
                    <a:bodyPr/>
                    <a:lstStyle/>
                    <a:p>
                      <a:pPr fontAlgn="ctr"/>
                      <a:r>
                        <a:rPr lang="en-US" b="0">
                          <a:effectLst/>
                        </a:rPr>
                        <a:t>Configure single-area OSPFv2 in a point-to-point network.</a:t>
                      </a:r>
                    </a:p>
                  </a:txBody>
                  <a:tcPr marL="47625" marR="47625" marT="47625" marB="47625" anchor="ctr"/>
                </a:tc>
                <a:extLst>
                  <a:ext uri="{0D108BD9-81ED-4DB2-BD59-A6C34878D82A}">
                    <a16:rowId xmlns:a16="http://schemas.microsoft.com/office/drawing/2014/main" val="2772085455"/>
                  </a:ext>
                </a:extLst>
              </a:tr>
              <a:tr h="272843">
                <a:tc>
                  <a:txBody>
                    <a:bodyPr/>
                    <a:lstStyle/>
                    <a:p>
                      <a:pPr fontAlgn="ctr"/>
                      <a:r>
                        <a:rPr lang="en-US" b="1">
                          <a:solidFill>
                            <a:schemeClr val="bg1"/>
                          </a:solidFill>
                          <a:effectLst/>
                        </a:rPr>
                        <a:t>Multiaccess OSPF Networks</a:t>
                      </a:r>
                      <a:endParaRPr lang="en-US" b="0">
                        <a:solidFill>
                          <a:schemeClr val="bg1"/>
                        </a:solidFill>
                        <a:effectLst/>
                      </a:endParaRPr>
                    </a:p>
                  </a:txBody>
                  <a:tcPr marL="47625" marR="47625" marT="47625" marB="47625" anchor="ctr">
                    <a:solidFill>
                      <a:schemeClr val="accent1"/>
                    </a:solidFill>
                  </a:tcPr>
                </a:tc>
                <a:tc>
                  <a:txBody>
                    <a:bodyPr/>
                    <a:lstStyle/>
                    <a:p>
                      <a:pPr fontAlgn="ctr"/>
                      <a:r>
                        <a:rPr lang="en-US" b="0">
                          <a:effectLst/>
                        </a:rPr>
                        <a:t>Configure the OSPF interface priority to influence the DR/BDR election in a multiaccess network.</a:t>
                      </a:r>
                    </a:p>
                  </a:txBody>
                  <a:tcPr marL="47625" marR="47625" marT="47625" marB="47625" anchor="ctr"/>
                </a:tc>
                <a:extLst>
                  <a:ext uri="{0D108BD9-81ED-4DB2-BD59-A6C34878D82A}">
                    <a16:rowId xmlns:a16="http://schemas.microsoft.com/office/drawing/2014/main" val="3228802595"/>
                  </a:ext>
                </a:extLst>
              </a:tr>
              <a:tr h="272843">
                <a:tc>
                  <a:txBody>
                    <a:bodyPr/>
                    <a:lstStyle/>
                    <a:p>
                      <a:pPr fontAlgn="ctr"/>
                      <a:r>
                        <a:rPr lang="en-US" b="1">
                          <a:solidFill>
                            <a:schemeClr val="bg1"/>
                          </a:solidFill>
                          <a:effectLst/>
                        </a:rPr>
                        <a:t>Modify Single-Area OSPFv2</a:t>
                      </a:r>
                      <a:endParaRPr lang="en-US" b="0">
                        <a:solidFill>
                          <a:schemeClr val="bg1"/>
                        </a:solidFill>
                        <a:effectLst/>
                      </a:endParaRPr>
                    </a:p>
                  </a:txBody>
                  <a:tcPr marL="47625" marR="47625" marT="47625" marB="47625" anchor="ctr">
                    <a:solidFill>
                      <a:schemeClr val="accent1"/>
                    </a:solidFill>
                  </a:tcPr>
                </a:tc>
                <a:tc>
                  <a:txBody>
                    <a:bodyPr/>
                    <a:lstStyle/>
                    <a:p>
                      <a:pPr fontAlgn="ctr"/>
                      <a:r>
                        <a:rPr lang="en-US" b="0">
                          <a:effectLst/>
                        </a:rPr>
                        <a:t>Implement modifications to change the operation of single-area OSPFv2.</a:t>
                      </a:r>
                    </a:p>
                  </a:txBody>
                  <a:tcPr marL="47625" marR="47625" marT="47625" marB="47625" anchor="ctr"/>
                </a:tc>
                <a:extLst>
                  <a:ext uri="{0D108BD9-81ED-4DB2-BD59-A6C34878D82A}">
                    <a16:rowId xmlns:a16="http://schemas.microsoft.com/office/drawing/2014/main" val="3134809945"/>
                  </a:ext>
                </a:extLst>
              </a:tr>
              <a:tr h="272843">
                <a:tc>
                  <a:txBody>
                    <a:bodyPr/>
                    <a:lstStyle/>
                    <a:p>
                      <a:pPr fontAlgn="ctr"/>
                      <a:r>
                        <a:rPr lang="en-US" b="1">
                          <a:solidFill>
                            <a:schemeClr val="bg1"/>
                          </a:solidFill>
                          <a:effectLst/>
                        </a:rPr>
                        <a:t>Default Route Propagation</a:t>
                      </a:r>
                      <a:endParaRPr lang="en-US" b="0">
                        <a:solidFill>
                          <a:schemeClr val="bg1"/>
                        </a:solidFill>
                        <a:effectLst/>
                      </a:endParaRPr>
                    </a:p>
                  </a:txBody>
                  <a:tcPr marL="47625" marR="47625" marT="47625" marB="47625" anchor="ctr">
                    <a:solidFill>
                      <a:schemeClr val="accent1"/>
                    </a:solidFill>
                  </a:tcPr>
                </a:tc>
                <a:tc>
                  <a:txBody>
                    <a:bodyPr/>
                    <a:lstStyle/>
                    <a:p>
                      <a:pPr fontAlgn="ctr"/>
                      <a:r>
                        <a:rPr lang="en-US" b="0">
                          <a:effectLst/>
                        </a:rPr>
                        <a:t>Configure OSPF to propagate a default route.</a:t>
                      </a:r>
                    </a:p>
                  </a:txBody>
                  <a:tcPr marL="47625" marR="47625" marT="47625" marB="47625" anchor="ctr"/>
                </a:tc>
                <a:extLst>
                  <a:ext uri="{0D108BD9-81ED-4DB2-BD59-A6C34878D82A}">
                    <a16:rowId xmlns:a16="http://schemas.microsoft.com/office/drawing/2014/main" val="2841641446"/>
                  </a:ext>
                </a:extLst>
              </a:tr>
              <a:tr h="272843">
                <a:tc>
                  <a:txBody>
                    <a:bodyPr/>
                    <a:lstStyle/>
                    <a:p>
                      <a:pPr fontAlgn="ctr"/>
                      <a:r>
                        <a:rPr lang="en-US" b="1" dirty="0">
                          <a:solidFill>
                            <a:schemeClr val="bg1"/>
                          </a:solidFill>
                          <a:effectLst/>
                        </a:rPr>
                        <a:t>Verify Single-Area OSPFv2</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Verify a single-area OSPFv2 implementation.</a:t>
                      </a:r>
                    </a:p>
                  </a:txBody>
                  <a:tcPr marL="47625" marR="47625" marT="47625" marB="47625" anchor="ctr"/>
                </a:tc>
                <a:extLst>
                  <a:ext uri="{0D108BD9-81ED-4DB2-BD59-A6C34878D82A}">
                    <a16:rowId xmlns:a16="http://schemas.microsoft.com/office/drawing/2014/main" val="2954646025"/>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2.1 OSPF Router ID</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Router ID</a:t>
            </a:r>
            <a:br>
              <a:rPr lang="en-US" dirty="0"/>
            </a:br>
            <a:r>
              <a:rPr lang="en-US" sz="2400" dirty="0"/>
              <a:t>OSPF Reference Topology</a:t>
            </a:r>
          </a:p>
        </p:txBody>
      </p:sp>
      <p:sp>
        <p:nvSpPr>
          <p:cNvPr id="5" name="Content Placeholder 4">
            <a:extLst>
              <a:ext uri="{FF2B5EF4-FFF2-40B4-BE49-F238E27FC236}">
                <a16:creationId xmlns:a16="http://schemas.microsoft.com/office/drawing/2014/main" id="{F5EFBA16-EDF5-AB45-B09F-7CA84D062B22}"/>
              </a:ext>
            </a:extLst>
          </p:cNvPr>
          <p:cNvSpPr>
            <a:spLocks noGrp="1"/>
          </p:cNvSpPr>
          <p:nvPr>
            <p:ph idx="1"/>
          </p:nvPr>
        </p:nvSpPr>
        <p:spPr>
          <a:xfrm>
            <a:off x="474662" y="731836"/>
            <a:ext cx="3070049" cy="3689897"/>
          </a:xfrm>
        </p:spPr>
        <p:txBody>
          <a:bodyPr/>
          <a:lstStyle/>
          <a:p>
            <a:pPr marL="0" indent="0" algn="l"/>
            <a:r>
              <a:rPr lang="en-US" sz="1600" dirty="0">
                <a:solidFill>
                  <a:srgbClr val="000000"/>
                </a:solidFill>
              </a:rPr>
              <a:t>The figure shows the topology used for configuring OSPFv2 in this module. The routers in the topology have a starting configuration, including interface addresses. There is currently no static routing or dynamic routing configured on any of the routers. All interfaces on R1, R2, and R3 (except the loopback 1 on R2) are within the OSPF backbone area. The ISP router is used as the gateway to the internet of the routing domain.</a:t>
            </a:r>
          </a:p>
        </p:txBody>
      </p:sp>
      <p:pic>
        <p:nvPicPr>
          <p:cNvPr id="4" name="Picture 3">
            <a:extLst>
              <a:ext uri="{FF2B5EF4-FFF2-40B4-BE49-F238E27FC236}">
                <a16:creationId xmlns:a16="http://schemas.microsoft.com/office/drawing/2014/main" id="{6A38926C-7B47-42BE-BD06-A358B76204F0}"/>
              </a:ext>
            </a:extLst>
          </p:cNvPr>
          <p:cNvPicPr>
            <a:picLocks noChangeAspect="1"/>
          </p:cNvPicPr>
          <p:nvPr/>
        </p:nvPicPr>
        <p:blipFill>
          <a:blip r:embed="rId4"/>
          <a:stretch>
            <a:fillRect/>
          </a:stretch>
        </p:blipFill>
        <p:spPr>
          <a:xfrm>
            <a:off x="4198421" y="1314671"/>
            <a:ext cx="4388553" cy="2514158"/>
          </a:xfrm>
          <a:prstGeom prst="rect">
            <a:avLst/>
          </a:prstGeom>
        </p:spPr>
      </p:pic>
    </p:spTree>
    <p:custDataLst>
      <p:tags r:id="rId1"/>
    </p:custDataLst>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Router ID</a:t>
            </a:r>
            <a:br>
              <a:rPr lang="en-US" dirty="0"/>
            </a:br>
            <a:r>
              <a:rPr lang="en-US" sz="2400" dirty="0"/>
              <a:t>Router Configuration Mode for OSPF</a:t>
            </a:r>
          </a:p>
        </p:txBody>
      </p:sp>
      <p:sp>
        <p:nvSpPr>
          <p:cNvPr id="4" name="Content Placeholder 3">
            <a:extLst>
              <a:ext uri="{FF2B5EF4-FFF2-40B4-BE49-F238E27FC236}">
                <a16:creationId xmlns:a16="http://schemas.microsoft.com/office/drawing/2014/main" id="{A43F360D-78C7-7948-8708-A4656A617EE2}"/>
              </a:ext>
            </a:extLst>
          </p:cNvPr>
          <p:cNvSpPr>
            <a:spLocks noGrp="1"/>
          </p:cNvSpPr>
          <p:nvPr>
            <p:ph idx="1"/>
          </p:nvPr>
        </p:nvSpPr>
        <p:spPr>
          <a:xfrm>
            <a:off x="474662" y="731837"/>
            <a:ext cx="8280057" cy="1046721"/>
          </a:xfrm>
        </p:spPr>
        <p:txBody>
          <a:bodyPr/>
          <a:lstStyle/>
          <a:p>
            <a:pPr marL="0" indent="0" algn="l"/>
            <a:r>
              <a:rPr lang="en-US" sz="1600" dirty="0">
                <a:solidFill>
                  <a:srgbClr val="000000"/>
                </a:solidFill>
              </a:rPr>
              <a:t>OSPFv2 is enabled using the </a:t>
            </a:r>
            <a:r>
              <a:rPr lang="en-US" sz="1600" b="1" dirty="0">
                <a:solidFill>
                  <a:srgbClr val="000000"/>
                </a:solidFill>
              </a:rPr>
              <a:t>router </a:t>
            </a:r>
            <a:r>
              <a:rPr lang="en-US" sz="1600" b="1" dirty="0" err="1">
                <a:solidFill>
                  <a:srgbClr val="000000"/>
                </a:solidFill>
              </a:rPr>
              <a:t>ospf</a:t>
            </a:r>
            <a:r>
              <a:rPr lang="en-US" sz="1600" dirty="0">
                <a:solidFill>
                  <a:srgbClr val="000000"/>
                </a:solidFill>
              </a:rPr>
              <a:t> </a:t>
            </a:r>
            <a:r>
              <a:rPr lang="en-US" sz="1600" i="1" dirty="0">
                <a:solidFill>
                  <a:srgbClr val="000000"/>
                </a:solidFill>
              </a:rPr>
              <a:t>process-id</a:t>
            </a:r>
            <a:r>
              <a:rPr lang="en-US" sz="1600" dirty="0">
                <a:solidFill>
                  <a:srgbClr val="000000"/>
                </a:solidFill>
              </a:rPr>
              <a:t> global configuration mode command. The </a:t>
            </a:r>
            <a:r>
              <a:rPr lang="en-US" sz="1600" i="1" dirty="0">
                <a:solidFill>
                  <a:srgbClr val="000000"/>
                </a:solidFill>
              </a:rPr>
              <a:t>process-id</a:t>
            </a:r>
            <a:r>
              <a:rPr lang="en-US" sz="1600" dirty="0">
                <a:solidFill>
                  <a:srgbClr val="000000"/>
                </a:solidFill>
              </a:rPr>
              <a:t> value represents a number between 1 and 65,535 and is selected by the network administrator. The </a:t>
            </a:r>
            <a:r>
              <a:rPr lang="en-US" sz="1600" i="1" dirty="0">
                <a:solidFill>
                  <a:srgbClr val="000000"/>
                </a:solidFill>
              </a:rPr>
              <a:t>process-id</a:t>
            </a:r>
            <a:r>
              <a:rPr lang="en-US" sz="1600" dirty="0">
                <a:solidFill>
                  <a:srgbClr val="000000"/>
                </a:solidFill>
              </a:rPr>
              <a:t> value is locally significant. It is considered best practice to use the same </a:t>
            </a:r>
            <a:r>
              <a:rPr lang="en-US" sz="1600" i="1" dirty="0">
                <a:solidFill>
                  <a:srgbClr val="000000"/>
                </a:solidFill>
              </a:rPr>
              <a:t>process-id</a:t>
            </a:r>
            <a:r>
              <a:rPr lang="en-US" sz="1600" dirty="0">
                <a:solidFill>
                  <a:srgbClr val="000000"/>
                </a:solidFill>
              </a:rPr>
              <a:t> on all OSPF routers.</a:t>
            </a:r>
          </a:p>
        </p:txBody>
      </p:sp>
      <p:sp>
        <p:nvSpPr>
          <p:cNvPr id="6" name="Rectangle 5">
            <a:extLst>
              <a:ext uri="{FF2B5EF4-FFF2-40B4-BE49-F238E27FC236}">
                <a16:creationId xmlns:a16="http://schemas.microsoft.com/office/drawing/2014/main" id="{C2BFB46E-91D6-1F43-AEAB-6A9B8E454B67}"/>
              </a:ext>
            </a:extLst>
          </p:cNvPr>
          <p:cNvSpPr/>
          <p:nvPr/>
        </p:nvSpPr>
        <p:spPr>
          <a:xfrm>
            <a:off x="474662" y="1860726"/>
            <a:ext cx="8195733" cy="2631490"/>
          </a:xfrm>
          <a:prstGeom prst="rect">
            <a:avLst/>
          </a:prstGeom>
          <a:solidFill>
            <a:srgbClr val="000000"/>
          </a:solidFill>
        </p:spPr>
        <p:txBody>
          <a:bodyPr wrap="square">
            <a:spAutoFit/>
          </a:bodyPr>
          <a:lstStyle/>
          <a:p>
            <a:r>
              <a:rPr lang="en-US" sz="1100" dirty="0">
                <a:solidFill>
                  <a:srgbClr val="DFDFDF"/>
                </a:solidFill>
                <a:latin typeface="Courier New" panose="02070309020205020404" pitchFamily="49" charset="0"/>
              </a:rPr>
              <a:t>R1(config)# </a:t>
            </a:r>
            <a:r>
              <a:rPr lang="en-US" sz="1100" b="1" dirty="0">
                <a:solidFill>
                  <a:srgbClr val="FFFFFF"/>
                </a:solidFill>
                <a:latin typeface="Courier New" panose="02070309020205020404" pitchFamily="49" charset="0"/>
              </a:rPr>
              <a:t>router </a:t>
            </a:r>
            <a:r>
              <a:rPr lang="en-US" sz="1100" b="1" dirty="0" err="1">
                <a:solidFill>
                  <a:srgbClr val="FFFFFF"/>
                </a:solidFill>
                <a:latin typeface="Courier New" panose="02070309020205020404" pitchFamily="49" charset="0"/>
              </a:rPr>
              <a:t>ospf</a:t>
            </a:r>
            <a:r>
              <a:rPr lang="en-US" sz="1100" b="1" dirty="0">
                <a:solidFill>
                  <a:srgbClr val="FFFFFF"/>
                </a:solidFill>
                <a:latin typeface="Courier New" panose="02070309020205020404" pitchFamily="49" charset="0"/>
              </a:rPr>
              <a:t> 10</a:t>
            </a:r>
            <a:r>
              <a:rPr lang="en-US" sz="1100" dirty="0">
                <a:solidFill>
                  <a:srgbClr val="DFDFDF"/>
                </a:solidFill>
                <a:latin typeface="Courier New" panose="02070309020205020404" pitchFamily="49" charset="0"/>
              </a:rPr>
              <a:t> </a:t>
            </a:r>
          </a:p>
          <a:p>
            <a:r>
              <a:rPr lang="en-US" sz="1100" dirty="0">
                <a:solidFill>
                  <a:srgbClr val="DFDFDF"/>
                </a:solidFill>
                <a:latin typeface="Courier New" panose="02070309020205020404" pitchFamily="49" charset="0"/>
              </a:rPr>
              <a:t>R1(config-router)# </a:t>
            </a:r>
            <a:r>
              <a:rPr lang="en-US" sz="1100" b="1" dirty="0">
                <a:solidFill>
                  <a:srgbClr val="FFFFFF"/>
                </a:solidFill>
                <a:latin typeface="Courier New" panose="02070309020205020404" pitchFamily="49" charset="0"/>
              </a:rPr>
              <a:t>?</a:t>
            </a:r>
            <a:r>
              <a:rPr lang="en-US" sz="1100" dirty="0">
                <a:solidFill>
                  <a:srgbClr val="DFDFDF"/>
                </a:solidFill>
                <a:latin typeface="Courier New" panose="02070309020205020404" pitchFamily="49" charset="0"/>
              </a:rPr>
              <a:t> </a:t>
            </a:r>
          </a:p>
          <a:p>
            <a:r>
              <a:rPr lang="en-US" sz="1100" dirty="0">
                <a:solidFill>
                  <a:srgbClr val="DFDFDF"/>
                </a:solidFill>
                <a:latin typeface="Courier New" panose="02070309020205020404" pitchFamily="49" charset="0"/>
              </a:rPr>
              <a:t>  area 					OSPF area parameters </a:t>
            </a:r>
          </a:p>
          <a:p>
            <a:r>
              <a:rPr lang="en-US" sz="1100" dirty="0">
                <a:solidFill>
                  <a:srgbClr val="DFDFDF"/>
                </a:solidFill>
                <a:latin typeface="Courier New" panose="02070309020205020404" pitchFamily="49" charset="0"/>
              </a:rPr>
              <a:t>  auto-cost 				Calculate OSPF interface cost according to bandwidth </a:t>
            </a:r>
          </a:p>
          <a:p>
            <a:r>
              <a:rPr lang="en-US" sz="1100" dirty="0">
                <a:solidFill>
                  <a:srgbClr val="DFDFDF"/>
                </a:solidFill>
                <a:latin typeface="Courier New" panose="02070309020205020404" pitchFamily="49" charset="0"/>
              </a:rPr>
              <a:t>  default-information 		Control distribution of default information </a:t>
            </a:r>
          </a:p>
          <a:p>
            <a:r>
              <a:rPr lang="en-US" sz="1100" dirty="0">
                <a:solidFill>
                  <a:srgbClr val="DFDFDF"/>
                </a:solidFill>
                <a:latin typeface="Courier New" panose="02070309020205020404" pitchFamily="49" charset="0"/>
              </a:rPr>
              <a:t>  distance 				Define an administrative distance </a:t>
            </a:r>
          </a:p>
          <a:p>
            <a:r>
              <a:rPr lang="en-US" sz="1100" dirty="0">
                <a:solidFill>
                  <a:srgbClr val="DFDFDF"/>
                </a:solidFill>
                <a:latin typeface="Courier New" panose="02070309020205020404" pitchFamily="49" charset="0"/>
              </a:rPr>
              <a:t>  exit 					Exit from routing protocol configuration mode </a:t>
            </a:r>
          </a:p>
          <a:p>
            <a:r>
              <a:rPr lang="en-US" sz="1100" dirty="0">
                <a:solidFill>
                  <a:srgbClr val="DFDFDF"/>
                </a:solidFill>
                <a:latin typeface="Courier New" panose="02070309020205020404" pitchFamily="49" charset="0"/>
              </a:rPr>
              <a:t>  log-adjacency-changes 		Log changes in adjacency state </a:t>
            </a:r>
          </a:p>
          <a:p>
            <a:r>
              <a:rPr lang="en-US" sz="1100" dirty="0">
                <a:solidFill>
                  <a:srgbClr val="DFDFDF"/>
                </a:solidFill>
                <a:latin typeface="Courier New" panose="02070309020205020404" pitchFamily="49" charset="0"/>
              </a:rPr>
              <a:t>  neighbor 				Specify a neighbor router </a:t>
            </a:r>
          </a:p>
          <a:p>
            <a:r>
              <a:rPr lang="en-US" sz="1100" dirty="0">
                <a:solidFill>
                  <a:srgbClr val="DFDFDF"/>
                </a:solidFill>
                <a:latin typeface="Courier New" panose="02070309020205020404" pitchFamily="49" charset="0"/>
              </a:rPr>
              <a:t>  network 				Enable routing on an IP network </a:t>
            </a:r>
          </a:p>
          <a:p>
            <a:r>
              <a:rPr lang="en-US" sz="1100" dirty="0">
                <a:solidFill>
                  <a:srgbClr val="DFDFDF"/>
                </a:solidFill>
                <a:latin typeface="Courier New" panose="02070309020205020404" pitchFamily="49" charset="0"/>
              </a:rPr>
              <a:t>  no 					Negate a command or set its defaults </a:t>
            </a:r>
          </a:p>
          <a:p>
            <a:r>
              <a:rPr lang="en-US" sz="1100" dirty="0">
                <a:solidFill>
                  <a:srgbClr val="DFDFDF"/>
                </a:solidFill>
                <a:latin typeface="Courier New" panose="02070309020205020404" pitchFamily="49" charset="0"/>
              </a:rPr>
              <a:t>  passive-interface 		Suppress routing updates on an interface </a:t>
            </a:r>
          </a:p>
          <a:p>
            <a:r>
              <a:rPr lang="en-US" sz="1100" dirty="0">
                <a:solidFill>
                  <a:srgbClr val="DFDFDF"/>
                </a:solidFill>
                <a:latin typeface="Courier New" panose="02070309020205020404" pitchFamily="49" charset="0"/>
              </a:rPr>
              <a:t>  redistribute 			Redistribute information from another routing protocol </a:t>
            </a:r>
          </a:p>
          <a:p>
            <a:r>
              <a:rPr lang="en-US" sz="1100" dirty="0">
                <a:solidFill>
                  <a:srgbClr val="DFDFDF"/>
                </a:solidFill>
                <a:latin typeface="Courier New" panose="02070309020205020404" pitchFamily="49" charset="0"/>
              </a:rPr>
              <a:t>  router-id 				router-id for this OSPF process </a:t>
            </a:r>
          </a:p>
          <a:p>
            <a:r>
              <a:rPr lang="en-US" sz="1100" dirty="0">
                <a:solidFill>
                  <a:srgbClr val="DFDFDF"/>
                </a:solidFill>
                <a:latin typeface="Courier New" panose="02070309020205020404" pitchFamily="49" charset="0"/>
              </a:rPr>
              <a:t>R1(config-router)#</a:t>
            </a:r>
            <a:endParaRPr lang="en-US" sz="1100" dirty="0"/>
          </a:p>
        </p:txBody>
      </p:sp>
    </p:spTree>
    <p:custDataLst>
      <p:tags r:id="rId1"/>
    </p:custDataLst>
    <p:extLst>
      <p:ext uri="{BB962C8B-B14F-4D97-AF65-F5344CB8AC3E}">
        <p14:creationId xmlns:p14="http://schemas.microsoft.com/office/powerpoint/2010/main" val="2134450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Router ID</a:t>
            </a:r>
            <a:br>
              <a:rPr lang="en-US" dirty="0"/>
            </a:br>
            <a:r>
              <a:rPr lang="en-US" sz="2400" dirty="0"/>
              <a:t>Router IDs</a:t>
            </a:r>
          </a:p>
        </p:txBody>
      </p:sp>
      <p:sp>
        <p:nvSpPr>
          <p:cNvPr id="5" name="Content Placeholder 4">
            <a:extLst>
              <a:ext uri="{FF2B5EF4-FFF2-40B4-BE49-F238E27FC236}">
                <a16:creationId xmlns:a16="http://schemas.microsoft.com/office/drawing/2014/main" id="{566C0EF6-26A2-F343-865F-3BA68DDFD114}"/>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An OSPF router ID is a 32-bit value, represented as an IPv4 address. It is used to uniquely identify an OSPF router, and all OSPF packets include the router ID of the originating router. </a:t>
            </a:r>
          </a:p>
          <a:p>
            <a:pPr marL="342900" indent="-342900" algn="l">
              <a:buFont typeface="Arial" panose="020B0604020202020204" pitchFamily="34" charset="0"/>
              <a:buChar char="•"/>
            </a:pPr>
            <a:r>
              <a:rPr lang="en-US" sz="1600" dirty="0">
                <a:solidFill>
                  <a:srgbClr val="000000"/>
                </a:solidFill>
              </a:rPr>
              <a:t>Every router requires a router ID to participate in an OSPF domain. It can be defined by an administrator or automatically assigned by the router. The router ID is used by an OSPF-enabled router to do the following:</a:t>
            </a:r>
          </a:p>
          <a:p>
            <a:pPr marL="415985" lvl="1" indent="-342900">
              <a:buFont typeface="Arial" panose="020B0604020202020204" pitchFamily="34" charset="0"/>
              <a:buChar char="•"/>
            </a:pPr>
            <a:r>
              <a:rPr lang="en-US" b="1" dirty="0">
                <a:solidFill>
                  <a:srgbClr val="000000"/>
                </a:solidFill>
              </a:rPr>
              <a:t>Participate in the synchronization of OSPF databases</a:t>
            </a:r>
            <a:r>
              <a:rPr lang="en-US" dirty="0">
                <a:solidFill>
                  <a:srgbClr val="000000"/>
                </a:solidFill>
              </a:rPr>
              <a:t> – During the Exchange State, the router with the highest router ID will send their database descriptor (DBD) packets first.</a:t>
            </a:r>
          </a:p>
          <a:p>
            <a:pPr marL="415985" lvl="1" indent="-342900">
              <a:buFont typeface="Arial" panose="020B0604020202020204" pitchFamily="34" charset="0"/>
              <a:buChar char="•"/>
            </a:pPr>
            <a:r>
              <a:rPr lang="en-US" b="1" dirty="0">
                <a:solidFill>
                  <a:srgbClr val="000000"/>
                </a:solidFill>
              </a:rPr>
              <a:t>Participate in the election of the designated router (DR)</a:t>
            </a:r>
            <a:r>
              <a:rPr lang="en-US" dirty="0">
                <a:solidFill>
                  <a:srgbClr val="000000"/>
                </a:solidFill>
              </a:rPr>
              <a:t> - In a multiaccess LAN environment, the router with the highest router ID is elected the DR. The routing device with the second highest router ID is elected the backup designated router (BDR).</a:t>
            </a:r>
          </a:p>
          <a:p>
            <a:pPr marL="0" indent="0" algn="l"/>
            <a:endParaRPr lang="en-US" sz="1600" dirty="0">
              <a:solidFill>
                <a:srgbClr val="000000"/>
              </a:solidFill>
            </a:endParaRPr>
          </a:p>
        </p:txBody>
      </p:sp>
    </p:spTree>
    <p:custDataLst>
      <p:tags r:id="rId1"/>
    </p:custDataLst>
    <p:extLst>
      <p:ext uri="{BB962C8B-B14F-4D97-AF65-F5344CB8AC3E}">
        <p14:creationId xmlns:p14="http://schemas.microsoft.com/office/powerpoint/2010/main" val="3692436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Router ID</a:t>
            </a:r>
            <a:br>
              <a:rPr lang="en-US" dirty="0"/>
            </a:br>
            <a:r>
              <a:rPr lang="en-US" sz="2400" dirty="0"/>
              <a:t>Router ID Order of Precedence</a:t>
            </a:r>
          </a:p>
        </p:txBody>
      </p:sp>
      <p:sp>
        <p:nvSpPr>
          <p:cNvPr id="4" name="Content Placeholder 3">
            <a:extLst>
              <a:ext uri="{FF2B5EF4-FFF2-40B4-BE49-F238E27FC236}">
                <a16:creationId xmlns:a16="http://schemas.microsoft.com/office/drawing/2014/main" id="{CBF6D189-7553-2846-8264-F7622FAE6BB4}"/>
              </a:ext>
            </a:extLst>
          </p:cNvPr>
          <p:cNvSpPr>
            <a:spLocks noGrp="1"/>
          </p:cNvSpPr>
          <p:nvPr>
            <p:ph idx="1"/>
          </p:nvPr>
        </p:nvSpPr>
        <p:spPr>
          <a:xfrm>
            <a:off x="474662" y="731837"/>
            <a:ext cx="3826405" cy="3689897"/>
          </a:xfrm>
        </p:spPr>
        <p:txBody>
          <a:bodyPr/>
          <a:lstStyle/>
          <a:p>
            <a:pPr marL="0" indent="0" algn="l"/>
            <a:r>
              <a:rPr lang="en-US" sz="1600" dirty="0">
                <a:solidFill>
                  <a:srgbClr val="000000"/>
                </a:solidFill>
              </a:rPr>
              <a:t>Cisco routers derive the router ID based on one of three criteria, in the following preferential order:</a:t>
            </a:r>
          </a:p>
          <a:p>
            <a:pPr marL="342900" indent="-342900" algn="l">
              <a:buFont typeface="+mj-lt"/>
              <a:buAutoNum type="arabicPeriod"/>
            </a:pPr>
            <a:r>
              <a:rPr lang="en-US" sz="1600" dirty="0">
                <a:solidFill>
                  <a:srgbClr val="000000"/>
                </a:solidFill>
              </a:rPr>
              <a:t>The router ID is explicitly configured using the OSPF </a:t>
            </a:r>
            <a:r>
              <a:rPr lang="en-US" sz="1600" b="1" dirty="0">
                <a:solidFill>
                  <a:srgbClr val="000000"/>
                </a:solidFill>
              </a:rPr>
              <a:t>router-id</a:t>
            </a:r>
            <a:r>
              <a:rPr lang="en-US" sz="1600" dirty="0">
                <a:solidFill>
                  <a:srgbClr val="000000"/>
                </a:solidFill>
              </a:rPr>
              <a:t> </a:t>
            </a:r>
            <a:r>
              <a:rPr lang="en-US" sz="1600" i="1" dirty="0">
                <a:solidFill>
                  <a:srgbClr val="000000"/>
                </a:solidFill>
              </a:rPr>
              <a:t>rid</a:t>
            </a:r>
            <a:r>
              <a:rPr lang="en-US" sz="1600" dirty="0">
                <a:solidFill>
                  <a:srgbClr val="000000"/>
                </a:solidFill>
              </a:rPr>
              <a:t> router configuration mode command. This is the recommended method to assign a router ID.</a:t>
            </a:r>
          </a:p>
          <a:p>
            <a:pPr marL="342900" indent="-342900" algn="l">
              <a:buFont typeface="+mj-lt"/>
              <a:buAutoNum type="arabicPeriod"/>
            </a:pPr>
            <a:r>
              <a:rPr lang="en-US" sz="1600" dirty="0">
                <a:solidFill>
                  <a:srgbClr val="000000"/>
                </a:solidFill>
              </a:rPr>
              <a:t>The router chooses the highest IPv4 address of any of configured loopback interfaces.</a:t>
            </a:r>
          </a:p>
          <a:p>
            <a:pPr marL="342900" indent="-342900" algn="l">
              <a:buFont typeface="+mj-lt"/>
              <a:buAutoNum type="arabicPeriod"/>
            </a:pPr>
            <a:r>
              <a:rPr lang="en-US" sz="1600" dirty="0">
                <a:solidFill>
                  <a:srgbClr val="000000"/>
                </a:solidFill>
              </a:rPr>
              <a:t>The router chooses the highest active IPv4 address of any of its physical interfaces.</a:t>
            </a:r>
          </a:p>
          <a:p>
            <a:pPr marL="342900" indent="-34290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9F4EA764-AF1D-49C8-BDDA-B582BE8844CB}"/>
              </a:ext>
            </a:extLst>
          </p:cNvPr>
          <p:cNvPicPr>
            <a:picLocks noChangeAspect="1"/>
          </p:cNvPicPr>
          <p:nvPr/>
        </p:nvPicPr>
        <p:blipFill>
          <a:blip r:embed="rId4"/>
          <a:stretch>
            <a:fillRect/>
          </a:stretch>
        </p:blipFill>
        <p:spPr>
          <a:xfrm>
            <a:off x="4705350" y="1086123"/>
            <a:ext cx="3924300" cy="2981325"/>
          </a:xfrm>
          <a:prstGeom prst="rect">
            <a:avLst/>
          </a:prstGeom>
          <a:ln w="19050">
            <a:solidFill>
              <a:srgbClr val="000000"/>
            </a:solidFill>
          </a:ln>
        </p:spPr>
      </p:pic>
    </p:spTree>
    <p:custDataLst>
      <p:tags r:id="rId1"/>
    </p:custDataLst>
    <p:extLst>
      <p:ext uri="{BB962C8B-B14F-4D97-AF65-F5344CB8AC3E}">
        <p14:creationId xmlns:p14="http://schemas.microsoft.com/office/powerpoint/2010/main" val="195322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Router ID</a:t>
            </a:r>
            <a:br>
              <a:rPr lang="en-US" dirty="0"/>
            </a:br>
            <a:r>
              <a:rPr lang="en-US" sz="2400" dirty="0"/>
              <a:t>Configure a Loopback Interface as the Router ID</a:t>
            </a:r>
          </a:p>
        </p:txBody>
      </p:sp>
      <p:sp>
        <p:nvSpPr>
          <p:cNvPr id="4" name="Content Placeholder 3">
            <a:extLst>
              <a:ext uri="{FF2B5EF4-FFF2-40B4-BE49-F238E27FC236}">
                <a16:creationId xmlns:a16="http://schemas.microsoft.com/office/drawing/2014/main" id="{CBF6D189-7553-2846-8264-F7622FAE6BB4}"/>
              </a:ext>
            </a:extLst>
          </p:cNvPr>
          <p:cNvSpPr>
            <a:spLocks noGrp="1"/>
          </p:cNvSpPr>
          <p:nvPr>
            <p:ph idx="1"/>
          </p:nvPr>
        </p:nvSpPr>
        <p:spPr>
          <a:xfrm>
            <a:off x="474662" y="731838"/>
            <a:ext cx="8288338" cy="1582738"/>
          </a:xfrm>
        </p:spPr>
        <p:txBody>
          <a:bodyPr/>
          <a:lstStyle/>
          <a:p>
            <a:pPr marL="0" indent="0" algn="l"/>
            <a:r>
              <a:rPr lang="en-US" sz="1600" dirty="0">
                <a:solidFill>
                  <a:srgbClr val="000000"/>
                </a:solidFill>
              </a:rPr>
              <a:t>Instead of relying on physical interface, the router ID can be assigned to a loopback interface. Typically, the IPv4 address for this type of loopback interface should be configured using a 32-bit subnet mask (255.255.255.255). This effectively creates a host route. A 32-bit host route would not get advertised as a route to other OSPF routers.</a:t>
            </a:r>
          </a:p>
          <a:p>
            <a:pPr marL="0" indent="0" algn="l"/>
            <a:r>
              <a:rPr lang="en-US" sz="1600" dirty="0">
                <a:solidFill>
                  <a:srgbClr val="000000"/>
                </a:solidFill>
              </a:rPr>
              <a:t>OSPF does not need to be enabled on an interface for that interface to be chosen as the router ID.</a:t>
            </a:r>
          </a:p>
        </p:txBody>
      </p:sp>
      <p:pic>
        <p:nvPicPr>
          <p:cNvPr id="5" name="Picture 4">
            <a:extLst>
              <a:ext uri="{FF2B5EF4-FFF2-40B4-BE49-F238E27FC236}">
                <a16:creationId xmlns:a16="http://schemas.microsoft.com/office/drawing/2014/main" id="{A5BD7DE9-806F-4AE5-B5C0-6C9477277912}"/>
              </a:ext>
            </a:extLst>
          </p:cNvPr>
          <p:cNvPicPr>
            <a:picLocks noChangeAspect="1"/>
          </p:cNvPicPr>
          <p:nvPr/>
        </p:nvPicPr>
        <p:blipFill>
          <a:blip r:embed="rId4"/>
          <a:stretch>
            <a:fillRect/>
          </a:stretch>
        </p:blipFill>
        <p:spPr>
          <a:xfrm>
            <a:off x="665956" y="2947987"/>
            <a:ext cx="7905750" cy="1381125"/>
          </a:xfrm>
          <a:prstGeom prst="rect">
            <a:avLst/>
          </a:prstGeom>
        </p:spPr>
      </p:pic>
    </p:spTree>
    <p:custDataLst>
      <p:tags r:id="rId1"/>
    </p:custDataLst>
    <p:extLst>
      <p:ext uri="{BB962C8B-B14F-4D97-AF65-F5344CB8AC3E}">
        <p14:creationId xmlns:p14="http://schemas.microsoft.com/office/powerpoint/2010/main" val="2907767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Router ID</a:t>
            </a:r>
            <a:br>
              <a:rPr lang="en-US" dirty="0"/>
            </a:br>
            <a:r>
              <a:rPr lang="en-US" sz="2400" dirty="0"/>
              <a:t>Explicitly Configure a Router ID</a:t>
            </a:r>
          </a:p>
        </p:txBody>
      </p:sp>
      <p:sp>
        <p:nvSpPr>
          <p:cNvPr id="5" name="Content Placeholder 4">
            <a:extLst>
              <a:ext uri="{FF2B5EF4-FFF2-40B4-BE49-F238E27FC236}">
                <a16:creationId xmlns:a16="http://schemas.microsoft.com/office/drawing/2014/main" id="{D26776F1-7982-B14D-AA5C-B400E9A23A6D}"/>
              </a:ext>
            </a:extLst>
          </p:cNvPr>
          <p:cNvSpPr>
            <a:spLocks noGrp="1"/>
          </p:cNvSpPr>
          <p:nvPr>
            <p:ph idx="1"/>
          </p:nvPr>
        </p:nvSpPr>
        <p:spPr>
          <a:xfrm>
            <a:off x="474662" y="731838"/>
            <a:ext cx="8280057" cy="1981218"/>
          </a:xfrm>
        </p:spPr>
        <p:txBody>
          <a:bodyPr/>
          <a:lstStyle/>
          <a:p>
            <a:pPr marL="0" indent="0" algn="l"/>
            <a:r>
              <a:rPr lang="en-US" sz="1600" dirty="0">
                <a:solidFill>
                  <a:srgbClr val="000000"/>
                </a:solidFill>
              </a:rPr>
              <a:t>In our reference topology the router ID for each router is assigned as follows:</a:t>
            </a:r>
          </a:p>
          <a:p>
            <a:pPr marL="285750" indent="-285750" algn="l">
              <a:buFont typeface="Arial" panose="020B0604020202020204" pitchFamily="34" charset="0"/>
              <a:buChar char="•"/>
            </a:pPr>
            <a:r>
              <a:rPr lang="en-US" sz="1600" dirty="0">
                <a:solidFill>
                  <a:srgbClr val="000000"/>
                </a:solidFill>
              </a:rPr>
              <a:t>R1 uses router ID 1.1.1.1</a:t>
            </a:r>
          </a:p>
          <a:p>
            <a:pPr marL="285750" indent="-285750" algn="l">
              <a:buFont typeface="Arial" panose="020B0604020202020204" pitchFamily="34" charset="0"/>
              <a:buChar char="•"/>
            </a:pPr>
            <a:r>
              <a:rPr lang="en-US" sz="1600" dirty="0">
                <a:solidFill>
                  <a:srgbClr val="000000"/>
                </a:solidFill>
              </a:rPr>
              <a:t>R2 uses router ID 2.2.2.2</a:t>
            </a:r>
          </a:p>
          <a:p>
            <a:pPr marL="285750" indent="-285750" algn="l">
              <a:buFont typeface="Arial" panose="020B0604020202020204" pitchFamily="34" charset="0"/>
              <a:buChar char="•"/>
            </a:pPr>
            <a:r>
              <a:rPr lang="en-US" sz="1600" dirty="0">
                <a:solidFill>
                  <a:srgbClr val="000000"/>
                </a:solidFill>
              </a:rPr>
              <a:t>R3 uses router ID 3.3.3.3</a:t>
            </a:r>
          </a:p>
          <a:p>
            <a:pPr marL="0" indent="0" algn="l"/>
            <a:r>
              <a:rPr lang="en-US" sz="1600" dirty="0">
                <a:solidFill>
                  <a:srgbClr val="000000"/>
                </a:solidFill>
              </a:rPr>
              <a:t>Use the </a:t>
            </a:r>
            <a:r>
              <a:rPr lang="en-US" sz="1600" b="1" dirty="0">
                <a:solidFill>
                  <a:srgbClr val="000000"/>
                </a:solidFill>
              </a:rPr>
              <a:t>router-id</a:t>
            </a:r>
            <a:r>
              <a:rPr lang="en-US" sz="1600" dirty="0">
                <a:solidFill>
                  <a:srgbClr val="000000"/>
                </a:solidFill>
              </a:rPr>
              <a:t> </a:t>
            </a:r>
            <a:r>
              <a:rPr lang="en-US" sz="1600" i="1" dirty="0">
                <a:solidFill>
                  <a:srgbClr val="000000"/>
                </a:solidFill>
              </a:rPr>
              <a:t>rid</a:t>
            </a:r>
            <a:r>
              <a:rPr lang="en-US" sz="1600" dirty="0">
                <a:solidFill>
                  <a:srgbClr val="000000"/>
                </a:solidFill>
              </a:rPr>
              <a:t> router configuration mode command to manually assign a router ID. In the example, the router ID 1.1.1.1 is assigned to R1. Use 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protocols</a:t>
            </a:r>
            <a:r>
              <a:rPr lang="en-US" sz="1600" dirty="0">
                <a:solidFill>
                  <a:srgbClr val="000000"/>
                </a:solidFill>
              </a:rPr>
              <a:t> command to verify the router ID.</a:t>
            </a:r>
            <a:br>
              <a:rPr lang="en-US" sz="1600" dirty="0">
                <a:solidFill>
                  <a:srgbClr val="000000"/>
                </a:solidFill>
              </a:rPr>
            </a:br>
            <a:endParaRPr lang="en-US" sz="1600" dirty="0">
              <a:solidFill>
                <a:srgbClr val="000000"/>
              </a:solidFill>
            </a:endParaRPr>
          </a:p>
        </p:txBody>
      </p:sp>
      <p:sp>
        <p:nvSpPr>
          <p:cNvPr id="12" name="Rectangle 11">
            <a:extLst>
              <a:ext uri="{FF2B5EF4-FFF2-40B4-BE49-F238E27FC236}">
                <a16:creationId xmlns:a16="http://schemas.microsoft.com/office/drawing/2014/main" id="{D3C84838-09BE-C648-9E05-5415237984E5}"/>
              </a:ext>
            </a:extLst>
          </p:cNvPr>
          <p:cNvSpPr/>
          <p:nvPr/>
        </p:nvSpPr>
        <p:spPr>
          <a:xfrm>
            <a:off x="570431" y="2871536"/>
            <a:ext cx="8280057" cy="1384995"/>
          </a:xfrm>
          <a:prstGeom prst="rect">
            <a:avLst/>
          </a:prstGeom>
          <a:solidFill>
            <a:srgbClr val="000000"/>
          </a:solidFill>
        </p:spPr>
        <p:txBody>
          <a:bodyPr wrap="square">
            <a:spAutoFit/>
          </a:bodyPr>
          <a:lstStyle/>
          <a:p>
            <a:r>
              <a:rPr lang="en-US" sz="1200" dirty="0">
                <a:solidFill>
                  <a:srgbClr val="DFDFDF"/>
                </a:solidFill>
                <a:latin typeface="Courier New" panose="02070309020205020404" pitchFamily="49" charset="0"/>
              </a:rPr>
              <a:t>R1(config)# </a:t>
            </a:r>
            <a:r>
              <a:rPr lang="en-US" sz="1200" b="1" dirty="0">
                <a:solidFill>
                  <a:srgbClr val="FFFFFF"/>
                </a:solidFill>
                <a:latin typeface="Courier New" panose="02070309020205020404" pitchFamily="49" charset="0"/>
              </a:rPr>
              <a:t>router </a:t>
            </a:r>
            <a:r>
              <a:rPr lang="en-US" sz="1200" b="1" dirty="0" err="1">
                <a:solidFill>
                  <a:srgbClr val="FFFFFF"/>
                </a:solidFill>
                <a:latin typeface="Courier New" panose="02070309020205020404" pitchFamily="49" charset="0"/>
              </a:rPr>
              <a:t>ospf</a:t>
            </a:r>
            <a:r>
              <a:rPr lang="en-US" sz="1200" b="1" dirty="0">
                <a:solidFill>
                  <a:srgbClr val="FFFFFF"/>
                </a:solidFill>
                <a:latin typeface="Courier New" panose="02070309020205020404" pitchFamily="49" charset="0"/>
              </a:rPr>
              <a:t> 10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R1(config-router)# </a:t>
            </a:r>
            <a:r>
              <a:rPr lang="en-US" sz="1200" b="1" dirty="0">
                <a:solidFill>
                  <a:srgbClr val="FFFFFF"/>
                </a:solidFill>
                <a:latin typeface="Courier New" panose="02070309020205020404" pitchFamily="49" charset="0"/>
              </a:rPr>
              <a:t>router-id 1.1.1.1</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R1(config-router)# </a:t>
            </a:r>
            <a:r>
              <a:rPr lang="en-US" sz="1200" b="1" dirty="0">
                <a:solidFill>
                  <a:srgbClr val="FFFFFF"/>
                </a:solidFill>
                <a:latin typeface="Courier New" panose="02070309020205020404" pitchFamily="49" charset="0"/>
              </a:rPr>
              <a:t>end</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*May 23 19:33:42.689: %SYS-5-CONFIG_I: Configured from console by console </a:t>
            </a:r>
          </a:p>
          <a:p>
            <a:r>
              <a:rPr lang="en-US" sz="1200" dirty="0">
                <a:solidFill>
                  <a:srgbClr val="DFDFDF"/>
                </a:solidFill>
                <a:latin typeface="Courier New" panose="02070309020205020404" pitchFamily="49" charset="0"/>
              </a:rPr>
              <a:t>R1# </a:t>
            </a:r>
            <a:r>
              <a:rPr lang="en-US" sz="1200" b="1" dirty="0">
                <a:solidFill>
                  <a:srgbClr val="FFFFFF"/>
                </a:solidFill>
                <a:latin typeface="Courier New" panose="02070309020205020404" pitchFamily="49" charset="0"/>
              </a:rPr>
              <a:t>show </a:t>
            </a:r>
            <a:r>
              <a:rPr lang="en-US" sz="1200" b="1" dirty="0" err="1">
                <a:solidFill>
                  <a:srgbClr val="FFFFFF"/>
                </a:solidFill>
                <a:latin typeface="Courier New" panose="02070309020205020404" pitchFamily="49" charset="0"/>
              </a:rPr>
              <a:t>ip</a:t>
            </a:r>
            <a:r>
              <a:rPr lang="en-US" sz="1200" b="1" dirty="0">
                <a:solidFill>
                  <a:srgbClr val="FFFFFF"/>
                </a:solidFill>
                <a:latin typeface="Courier New" panose="02070309020205020404" pitchFamily="49" charset="0"/>
              </a:rPr>
              <a:t> protocols | include Router ID</a:t>
            </a:r>
            <a:r>
              <a:rPr lang="en-US" sz="1200" dirty="0">
                <a:solidFill>
                  <a:srgbClr val="DFDFDF"/>
                </a:solidFill>
                <a:latin typeface="Courier New" panose="02070309020205020404" pitchFamily="49" charset="0"/>
              </a:rPr>
              <a:t> </a:t>
            </a:r>
          </a:p>
          <a:p>
            <a:r>
              <a:rPr lang="en-US" sz="1200" dirty="0">
                <a:solidFill>
                  <a:srgbClr val="FBAB18"/>
                </a:solidFill>
                <a:latin typeface="Courier New" panose="02070309020205020404" pitchFamily="49" charset="0"/>
              </a:rPr>
              <a:t>  Router ID 1.1.1.1</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a:t>
            </a:r>
            <a:endParaRPr lang="en-US" sz="1200" dirty="0"/>
          </a:p>
        </p:txBody>
      </p:sp>
    </p:spTree>
    <p:custDataLst>
      <p:tags r:id="rId1"/>
    </p:custDataLst>
    <p:extLst>
      <p:ext uri="{BB962C8B-B14F-4D97-AF65-F5344CB8AC3E}">
        <p14:creationId xmlns:p14="http://schemas.microsoft.com/office/powerpoint/2010/main" val="3441070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8003"/>
            <a:ext cx="9144000" cy="757551"/>
          </a:xfrm>
        </p:spPr>
        <p:txBody>
          <a:bodyPr/>
          <a:lstStyle/>
          <a:p>
            <a:r>
              <a:rPr lang="en-US" dirty="0"/>
              <a:t>Instructor Materials – Module 2 Planning Guide</a:t>
            </a:r>
          </a:p>
        </p:txBody>
      </p:sp>
      <p:sp>
        <p:nvSpPr>
          <p:cNvPr id="4099" name="Rectangle 34"/>
          <p:cNvSpPr>
            <a:spLocks noGrp="1" noChangeArrowheads="1"/>
          </p:cNvSpPr>
          <p:nvPr>
            <p:ph idx="1"/>
          </p:nvPr>
        </p:nvSpPr>
        <p:spPr>
          <a:xfrm>
            <a:off x="145357" y="808179"/>
            <a:ext cx="8433035" cy="3773247"/>
          </a:xfrm>
        </p:spPr>
        <p:txBody>
          <a:bodyPr/>
          <a:lstStyle/>
          <a:p>
            <a:pPr marL="0" indent="0">
              <a:buNone/>
            </a:pPr>
            <a:r>
              <a:rPr lang="en-CA" dirty="0"/>
              <a:t>This PowerPoint deck is divided in two parts:</a:t>
            </a:r>
          </a:p>
          <a:p>
            <a:pPr>
              <a:buFont typeface="Arial" panose="020B0604020202020204" pitchFamily="34" charset="0"/>
              <a:buChar char="•"/>
            </a:pPr>
            <a:r>
              <a:rPr lang="en-US" dirty="0"/>
              <a:t>Instructor Planning Guide</a:t>
            </a:r>
            <a:endParaRPr lang="en-CA" dirty="0"/>
          </a:p>
          <a:p>
            <a:pPr lvl="1">
              <a:buFont typeface="Arial" panose="020B0604020202020204" pitchFamily="34" charset="0"/>
              <a:buChar char="•"/>
            </a:pPr>
            <a:r>
              <a:rPr lang="en-CA" dirty="0"/>
              <a:t>Information to help you become familiar with the module</a:t>
            </a:r>
          </a:p>
          <a:p>
            <a:pPr lvl="1">
              <a:buFont typeface="Arial" panose="020B0604020202020204" pitchFamily="34" charset="0"/>
              <a:buChar char="•"/>
            </a:pPr>
            <a:r>
              <a:rPr lang="en-CA" dirty="0"/>
              <a:t>Teaching aids</a:t>
            </a:r>
          </a:p>
          <a:p>
            <a:pPr>
              <a:buFont typeface="Arial" panose="020B0604020202020204" pitchFamily="34" charset="0"/>
              <a:buChar char="•"/>
            </a:pPr>
            <a:r>
              <a:rPr lang="en-CA" dirty="0"/>
              <a:t>Instructor Class Presentation</a:t>
            </a:r>
          </a:p>
          <a:p>
            <a:pPr lvl="1">
              <a:buFont typeface="Arial" panose="020B0604020202020204" pitchFamily="34" charset="0"/>
              <a:buChar char="•"/>
            </a:pPr>
            <a:r>
              <a:rPr lang="en-CA" dirty="0"/>
              <a:t>Optional slides that you can use in the classroom</a:t>
            </a:r>
          </a:p>
          <a:p>
            <a:pPr lvl="1">
              <a:buFont typeface="Arial" panose="020B0604020202020204" pitchFamily="34" charset="0"/>
              <a:buChar char="•"/>
            </a:pPr>
            <a:r>
              <a:rPr lang="en-CA" dirty="0"/>
              <a:t>Begins on slide # 11</a:t>
            </a:r>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262546906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Router ID</a:t>
            </a:r>
            <a:br>
              <a:rPr lang="en-US" dirty="0"/>
            </a:br>
            <a:r>
              <a:rPr lang="en-US" sz="2400" dirty="0"/>
              <a:t>Modify a Router ID</a:t>
            </a:r>
          </a:p>
        </p:txBody>
      </p:sp>
      <p:sp>
        <p:nvSpPr>
          <p:cNvPr id="5" name="Content Placeholder 4">
            <a:extLst>
              <a:ext uri="{FF2B5EF4-FFF2-40B4-BE49-F238E27FC236}">
                <a16:creationId xmlns:a16="http://schemas.microsoft.com/office/drawing/2014/main" id="{D26776F1-7982-B14D-AA5C-B400E9A23A6D}"/>
              </a:ext>
            </a:extLst>
          </p:cNvPr>
          <p:cNvSpPr>
            <a:spLocks noGrp="1"/>
          </p:cNvSpPr>
          <p:nvPr>
            <p:ph idx="1"/>
          </p:nvPr>
        </p:nvSpPr>
        <p:spPr>
          <a:xfrm>
            <a:off x="474662" y="731838"/>
            <a:ext cx="8280057" cy="927084"/>
          </a:xfrm>
        </p:spPr>
        <p:txBody>
          <a:bodyPr/>
          <a:lstStyle/>
          <a:p>
            <a:pPr marL="285750" indent="-285750" algn="l">
              <a:buFont typeface="Arial" panose="020B0604020202020204" pitchFamily="34" charset="0"/>
              <a:buChar char="•"/>
            </a:pPr>
            <a:r>
              <a:rPr lang="en-US" sz="1600" dirty="0">
                <a:solidFill>
                  <a:srgbClr val="000000"/>
                </a:solidFill>
              </a:rPr>
              <a:t>After a router selects a router ID, an active OSPF router does not allow the router ID to be changed until the router is reloaded or the OSPF process is reset.</a:t>
            </a:r>
          </a:p>
          <a:p>
            <a:pPr marL="285750" indent="-285750" algn="l">
              <a:buFont typeface="Arial" panose="020B0604020202020204" pitchFamily="34" charset="0"/>
              <a:buChar char="•"/>
            </a:pPr>
            <a:r>
              <a:rPr lang="en-US" sz="1600" dirty="0">
                <a:solidFill>
                  <a:srgbClr val="000000"/>
                </a:solidFill>
              </a:rPr>
              <a:t>Clearing the OSPF process is the preferred method to reset the router ID.</a:t>
            </a:r>
          </a:p>
        </p:txBody>
      </p:sp>
      <p:sp>
        <p:nvSpPr>
          <p:cNvPr id="2" name="Rectangle 1">
            <a:extLst>
              <a:ext uri="{FF2B5EF4-FFF2-40B4-BE49-F238E27FC236}">
                <a16:creationId xmlns:a16="http://schemas.microsoft.com/office/drawing/2014/main" id="{DE4EBB97-7741-4245-B53B-EB9B59E2FE79}"/>
              </a:ext>
            </a:extLst>
          </p:cNvPr>
          <p:cNvSpPr/>
          <p:nvPr/>
        </p:nvSpPr>
        <p:spPr>
          <a:xfrm>
            <a:off x="364687" y="1739307"/>
            <a:ext cx="8500005" cy="2970044"/>
          </a:xfrm>
          <a:prstGeom prst="rect">
            <a:avLst/>
          </a:prstGeom>
          <a:solidFill>
            <a:srgbClr val="000000"/>
          </a:solidFill>
        </p:spPr>
        <p:txBody>
          <a:bodyPr wrap="square">
            <a:spAutoFit/>
          </a:bodyPr>
          <a:lstStyle/>
          <a:p>
            <a:r>
              <a:rPr lang="en-US" sz="1100" dirty="0">
                <a:solidFill>
                  <a:srgbClr val="DFDFDF"/>
                </a:solidFill>
                <a:latin typeface="Courier New" panose="02070309020205020404" pitchFamily="49" charset="0"/>
              </a:rPr>
              <a:t>R1# </a:t>
            </a:r>
            <a:r>
              <a:rPr lang="en-US" sz="1100" b="1" dirty="0">
                <a:solidFill>
                  <a:srgbClr val="FFFFFF"/>
                </a:solidFill>
                <a:latin typeface="Courier New" panose="02070309020205020404" pitchFamily="49" charset="0"/>
              </a:rPr>
              <a:t>show </a:t>
            </a:r>
            <a:r>
              <a:rPr lang="en-US" sz="1100" b="1" dirty="0" err="1">
                <a:solidFill>
                  <a:srgbClr val="FFFFFF"/>
                </a:solidFill>
                <a:latin typeface="Courier New" panose="02070309020205020404" pitchFamily="49" charset="0"/>
              </a:rPr>
              <a:t>ip</a:t>
            </a:r>
            <a:r>
              <a:rPr lang="en-US" sz="1100" b="1" dirty="0">
                <a:solidFill>
                  <a:srgbClr val="FFFFFF"/>
                </a:solidFill>
                <a:latin typeface="Courier New" panose="02070309020205020404" pitchFamily="49" charset="0"/>
              </a:rPr>
              <a:t> protocols | include Router ID</a:t>
            </a:r>
            <a:r>
              <a:rPr lang="en-US" sz="1100" dirty="0">
                <a:solidFill>
                  <a:srgbClr val="DFDFDF"/>
                </a:solidFill>
                <a:latin typeface="Courier New" panose="02070309020205020404" pitchFamily="49" charset="0"/>
              </a:rPr>
              <a:t> </a:t>
            </a:r>
          </a:p>
          <a:p>
            <a:r>
              <a:rPr lang="en-US" sz="1100" dirty="0">
                <a:solidFill>
                  <a:srgbClr val="FBAB18"/>
                </a:solidFill>
                <a:latin typeface="Courier New" panose="02070309020205020404" pitchFamily="49" charset="0"/>
              </a:rPr>
              <a:t>Router ID 10.10.1.1</a:t>
            </a:r>
            <a:r>
              <a:rPr lang="en-US" sz="1100" dirty="0">
                <a:solidFill>
                  <a:srgbClr val="DFDFDF"/>
                </a:solidFill>
                <a:latin typeface="Courier New" panose="02070309020205020404" pitchFamily="49" charset="0"/>
              </a:rPr>
              <a:t> </a:t>
            </a:r>
          </a:p>
          <a:p>
            <a:r>
              <a:rPr lang="en-US" sz="1100" dirty="0">
                <a:solidFill>
                  <a:srgbClr val="DFDFDF"/>
                </a:solidFill>
                <a:latin typeface="Courier New" panose="02070309020205020404" pitchFamily="49" charset="0"/>
              </a:rPr>
              <a:t>R1# </a:t>
            </a:r>
            <a:r>
              <a:rPr lang="en-US" sz="1100" b="1" dirty="0">
                <a:solidFill>
                  <a:srgbClr val="FFFFFF"/>
                </a:solidFill>
                <a:latin typeface="Courier New" panose="02070309020205020404" pitchFamily="49" charset="0"/>
              </a:rPr>
              <a:t>conf t</a:t>
            </a:r>
            <a:r>
              <a:rPr lang="en-US" sz="1100" dirty="0">
                <a:solidFill>
                  <a:srgbClr val="DFDFDF"/>
                </a:solidFill>
                <a:latin typeface="Courier New" panose="02070309020205020404" pitchFamily="49" charset="0"/>
              </a:rPr>
              <a:t> </a:t>
            </a:r>
          </a:p>
          <a:p>
            <a:r>
              <a:rPr lang="en-US" sz="1100" dirty="0">
                <a:solidFill>
                  <a:srgbClr val="DFDFDF"/>
                </a:solidFill>
                <a:latin typeface="Courier New" panose="02070309020205020404" pitchFamily="49" charset="0"/>
              </a:rPr>
              <a:t>Enter configuration commands, one per line. End with CNTL/Z. </a:t>
            </a:r>
          </a:p>
          <a:p>
            <a:r>
              <a:rPr lang="en-US" sz="1100" dirty="0">
                <a:solidFill>
                  <a:srgbClr val="DFDFDF"/>
                </a:solidFill>
                <a:latin typeface="Courier New" panose="02070309020205020404" pitchFamily="49" charset="0"/>
              </a:rPr>
              <a:t>R1(config)# </a:t>
            </a:r>
            <a:r>
              <a:rPr lang="en-US" sz="1100" b="1" dirty="0">
                <a:solidFill>
                  <a:srgbClr val="FFFFFF"/>
                </a:solidFill>
                <a:latin typeface="Courier New" panose="02070309020205020404" pitchFamily="49" charset="0"/>
              </a:rPr>
              <a:t>router </a:t>
            </a:r>
            <a:r>
              <a:rPr lang="en-US" sz="1100" b="1" dirty="0" err="1">
                <a:solidFill>
                  <a:srgbClr val="FFFFFF"/>
                </a:solidFill>
                <a:latin typeface="Courier New" panose="02070309020205020404" pitchFamily="49" charset="0"/>
              </a:rPr>
              <a:t>ospf</a:t>
            </a:r>
            <a:r>
              <a:rPr lang="en-US" sz="1100" b="1" dirty="0">
                <a:solidFill>
                  <a:srgbClr val="FFFFFF"/>
                </a:solidFill>
                <a:latin typeface="Courier New" panose="02070309020205020404" pitchFamily="49" charset="0"/>
              </a:rPr>
              <a:t> 10</a:t>
            </a:r>
            <a:r>
              <a:rPr lang="en-US" sz="1100" dirty="0">
                <a:solidFill>
                  <a:srgbClr val="DFDFDF"/>
                </a:solidFill>
                <a:latin typeface="Courier New" panose="02070309020205020404" pitchFamily="49" charset="0"/>
              </a:rPr>
              <a:t> </a:t>
            </a:r>
          </a:p>
          <a:p>
            <a:r>
              <a:rPr lang="en-US" sz="1100" dirty="0">
                <a:solidFill>
                  <a:srgbClr val="DFDFDF"/>
                </a:solidFill>
                <a:latin typeface="Courier New" panose="02070309020205020404" pitchFamily="49" charset="0"/>
              </a:rPr>
              <a:t>R1(config-router)# </a:t>
            </a:r>
            <a:r>
              <a:rPr lang="en-US" sz="1100" b="1" dirty="0">
                <a:solidFill>
                  <a:srgbClr val="FFFFFF"/>
                </a:solidFill>
                <a:latin typeface="Courier New" panose="02070309020205020404" pitchFamily="49" charset="0"/>
              </a:rPr>
              <a:t>router-id 1.1.1.1</a:t>
            </a:r>
            <a:r>
              <a:rPr lang="en-US" sz="1100" dirty="0">
                <a:solidFill>
                  <a:srgbClr val="DFDFDF"/>
                </a:solidFill>
                <a:latin typeface="Courier New" panose="02070309020205020404" pitchFamily="49" charset="0"/>
              </a:rPr>
              <a:t> </a:t>
            </a:r>
          </a:p>
          <a:p>
            <a:r>
              <a:rPr lang="en-US" sz="1100" dirty="0">
                <a:solidFill>
                  <a:srgbClr val="DFDFDF"/>
                </a:solidFill>
                <a:latin typeface="Courier New" panose="02070309020205020404" pitchFamily="49" charset="0"/>
              </a:rPr>
              <a:t>% OSPF: Reload or use "clear </a:t>
            </a:r>
            <a:r>
              <a:rPr lang="en-US" sz="1100" dirty="0" err="1">
                <a:solidFill>
                  <a:srgbClr val="DFDFDF"/>
                </a:solidFill>
                <a:latin typeface="Courier New" panose="02070309020205020404" pitchFamily="49" charset="0"/>
              </a:rPr>
              <a:t>ip</a:t>
            </a:r>
            <a:r>
              <a:rPr lang="en-US" sz="1100" dirty="0">
                <a:solidFill>
                  <a:srgbClr val="DFDFDF"/>
                </a:solidFill>
                <a:latin typeface="Courier New" panose="02070309020205020404" pitchFamily="49" charset="0"/>
              </a:rPr>
              <a:t> </a:t>
            </a:r>
            <a:r>
              <a:rPr lang="en-US" sz="1100" dirty="0" err="1">
                <a:solidFill>
                  <a:srgbClr val="DFDFDF"/>
                </a:solidFill>
                <a:latin typeface="Courier New" panose="02070309020205020404" pitchFamily="49" charset="0"/>
              </a:rPr>
              <a:t>ospf</a:t>
            </a:r>
            <a:r>
              <a:rPr lang="en-US" sz="1100" dirty="0">
                <a:solidFill>
                  <a:srgbClr val="DFDFDF"/>
                </a:solidFill>
                <a:latin typeface="Courier New" panose="02070309020205020404" pitchFamily="49" charset="0"/>
              </a:rPr>
              <a:t> process" command, for this to take effect </a:t>
            </a:r>
          </a:p>
          <a:p>
            <a:r>
              <a:rPr lang="en-US" sz="1100" dirty="0">
                <a:solidFill>
                  <a:srgbClr val="DFDFDF"/>
                </a:solidFill>
                <a:latin typeface="Courier New" panose="02070309020205020404" pitchFamily="49" charset="0"/>
              </a:rPr>
              <a:t>R1(config-router)# </a:t>
            </a:r>
            <a:r>
              <a:rPr lang="en-US" sz="1100" b="1" dirty="0">
                <a:solidFill>
                  <a:srgbClr val="FFFFFF"/>
                </a:solidFill>
                <a:latin typeface="Courier New" panose="02070309020205020404" pitchFamily="49" charset="0"/>
              </a:rPr>
              <a:t>end</a:t>
            </a:r>
            <a:r>
              <a:rPr lang="en-US" sz="1100" dirty="0">
                <a:solidFill>
                  <a:srgbClr val="DFDFDF"/>
                </a:solidFill>
                <a:latin typeface="Courier New" panose="02070309020205020404" pitchFamily="49" charset="0"/>
              </a:rPr>
              <a:t> </a:t>
            </a:r>
          </a:p>
          <a:p>
            <a:r>
              <a:rPr lang="en-US" sz="1100" dirty="0">
                <a:solidFill>
                  <a:srgbClr val="DFDFDF"/>
                </a:solidFill>
                <a:latin typeface="Courier New" panose="02070309020205020404" pitchFamily="49" charset="0"/>
              </a:rPr>
              <a:t>R1# </a:t>
            </a:r>
            <a:r>
              <a:rPr lang="en-US" sz="1100" b="1" dirty="0">
                <a:solidFill>
                  <a:srgbClr val="FFFFFF"/>
                </a:solidFill>
                <a:latin typeface="Courier New" panose="02070309020205020404" pitchFamily="49" charset="0"/>
              </a:rPr>
              <a:t>clear </a:t>
            </a:r>
            <a:r>
              <a:rPr lang="en-US" sz="1100" b="1" dirty="0" err="1">
                <a:solidFill>
                  <a:srgbClr val="FFFFFF"/>
                </a:solidFill>
                <a:latin typeface="Courier New" panose="02070309020205020404" pitchFamily="49" charset="0"/>
              </a:rPr>
              <a:t>ip</a:t>
            </a:r>
            <a:r>
              <a:rPr lang="en-US" sz="1100" b="1" dirty="0">
                <a:solidFill>
                  <a:srgbClr val="FFFFFF"/>
                </a:solidFill>
                <a:latin typeface="Courier New" panose="02070309020205020404" pitchFamily="49" charset="0"/>
              </a:rPr>
              <a:t> </a:t>
            </a:r>
            <a:r>
              <a:rPr lang="en-US" sz="1100" b="1" dirty="0" err="1">
                <a:solidFill>
                  <a:srgbClr val="FFFFFF"/>
                </a:solidFill>
                <a:latin typeface="Courier New" panose="02070309020205020404" pitchFamily="49" charset="0"/>
              </a:rPr>
              <a:t>ospf</a:t>
            </a:r>
            <a:r>
              <a:rPr lang="en-US" sz="1100" b="1" dirty="0">
                <a:solidFill>
                  <a:srgbClr val="FFFFFF"/>
                </a:solidFill>
                <a:latin typeface="Courier New" panose="02070309020205020404" pitchFamily="49" charset="0"/>
              </a:rPr>
              <a:t> process</a:t>
            </a:r>
            <a:r>
              <a:rPr lang="en-US" sz="1100" dirty="0">
                <a:solidFill>
                  <a:srgbClr val="DFDFDF"/>
                </a:solidFill>
                <a:latin typeface="Courier New" panose="02070309020205020404" pitchFamily="49" charset="0"/>
              </a:rPr>
              <a:t> </a:t>
            </a:r>
          </a:p>
          <a:p>
            <a:r>
              <a:rPr lang="en-US" sz="1100" dirty="0">
                <a:solidFill>
                  <a:srgbClr val="DFDFDF"/>
                </a:solidFill>
                <a:latin typeface="Courier New" panose="02070309020205020404" pitchFamily="49" charset="0"/>
              </a:rPr>
              <a:t>Reset ALL OSPF processes? [no]: </a:t>
            </a:r>
            <a:r>
              <a:rPr lang="en-US" sz="1100" b="1" dirty="0">
                <a:solidFill>
                  <a:srgbClr val="FFFFFF"/>
                </a:solidFill>
                <a:latin typeface="Courier New" panose="02070309020205020404" pitchFamily="49" charset="0"/>
              </a:rPr>
              <a:t>y</a:t>
            </a:r>
            <a:r>
              <a:rPr lang="en-US" sz="1100" dirty="0">
                <a:solidFill>
                  <a:srgbClr val="DFDFDF"/>
                </a:solidFill>
                <a:latin typeface="Courier New" panose="02070309020205020404" pitchFamily="49" charset="0"/>
              </a:rPr>
              <a:t> </a:t>
            </a:r>
          </a:p>
          <a:p>
            <a:r>
              <a:rPr lang="en-US" sz="1100" dirty="0">
                <a:solidFill>
                  <a:srgbClr val="DFDFDF"/>
                </a:solidFill>
                <a:latin typeface="Courier New" panose="02070309020205020404" pitchFamily="49" charset="0"/>
              </a:rPr>
              <a:t>*Jun 6 01:09:46.975: %OSPF-5-ADJCHG: Process 10, </a:t>
            </a:r>
            <a:r>
              <a:rPr lang="en-US" sz="1100" dirty="0" err="1">
                <a:solidFill>
                  <a:srgbClr val="DFDFDF"/>
                </a:solidFill>
                <a:latin typeface="Courier New" panose="02070309020205020404" pitchFamily="49" charset="0"/>
              </a:rPr>
              <a:t>Nbr</a:t>
            </a:r>
            <a:r>
              <a:rPr lang="en-US" sz="1100" dirty="0">
                <a:solidFill>
                  <a:srgbClr val="DFDFDF"/>
                </a:solidFill>
                <a:latin typeface="Courier New" panose="02070309020205020404" pitchFamily="49" charset="0"/>
              </a:rPr>
              <a:t> 3.3.3.3 on GigabitEthernet0/0/1 from FULL to DOWN, Neighbor Down: Interface down or detached </a:t>
            </a:r>
          </a:p>
          <a:p>
            <a:r>
              <a:rPr lang="en-US" sz="1100" dirty="0">
                <a:solidFill>
                  <a:srgbClr val="DFDFDF"/>
                </a:solidFill>
                <a:latin typeface="Courier New" panose="02070309020205020404" pitchFamily="49" charset="0"/>
              </a:rPr>
              <a:t>*Jun 6 01:09:46.981: %OSPF-5-ADJCHG: Process 10, </a:t>
            </a:r>
            <a:r>
              <a:rPr lang="en-US" sz="1100" dirty="0" err="1">
                <a:solidFill>
                  <a:srgbClr val="DFDFDF"/>
                </a:solidFill>
                <a:latin typeface="Courier New" panose="02070309020205020404" pitchFamily="49" charset="0"/>
              </a:rPr>
              <a:t>Nbr</a:t>
            </a:r>
            <a:r>
              <a:rPr lang="en-US" sz="1100" dirty="0">
                <a:solidFill>
                  <a:srgbClr val="DFDFDF"/>
                </a:solidFill>
                <a:latin typeface="Courier New" panose="02070309020205020404" pitchFamily="49" charset="0"/>
              </a:rPr>
              <a:t> 3.3.3.3 on GigabitEthernet0/0/1 from LOADING to FULL, Loading Done *</a:t>
            </a:r>
          </a:p>
          <a:p>
            <a:r>
              <a:rPr lang="en-US" sz="1100" dirty="0">
                <a:solidFill>
                  <a:srgbClr val="DFDFDF"/>
                </a:solidFill>
                <a:latin typeface="Courier New" panose="02070309020205020404" pitchFamily="49" charset="0"/>
              </a:rPr>
              <a:t>R1# </a:t>
            </a:r>
            <a:r>
              <a:rPr lang="en-US" sz="1100" b="1" dirty="0">
                <a:solidFill>
                  <a:srgbClr val="FFFFFF"/>
                </a:solidFill>
                <a:latin typeface="Courier New" panose="02070309020205020404" pitchFamily="49" charset="0"/>
              </a:rPr>
              <a:t>show </a:t>
            </a:r>
            <a:r>
              <a:rPr lang="en-US" sz="1100" b="1" dirty="0" err="1">
                <a:solidFill>
                  <a:srgbClr val="FFFFFF"/>
                </a:solidFill>
                <a:latin typeface="Courier New" panose="02070309020205020404" pitchFamily="49" charset="0"/>
              </a:rPr>
              <a:t>ip</a:t>
            </a:r>
            <a:r>
              <a:rPr lang="en-US" sz="1100" b="1" dirty="0">
                <a:solidFill>
                  <a:srgbClr val="FFFFFF"/>
                </a:solidFill>
                <a:latin typeface="Courier New" panose="02070309020205020404" pitchFamily="49" charset="0"/>
              </a:rPr>
              <a:t> protocols | include Router ID</a:t>
            </a:r>
            <a:r>
              <a:rPr lang="en-US" sz="1100" dirty="0">
                <a:solidFill>
                  <a:srgbClr val="DFDFDF"/>
                </a:solidFill>
                <a:latin typeface="Courier New" panose="02070309020205020404" pitchFamily="49" charset="0"/>
              </a:rPr>
              <a:t> </a:t>
            </a:r>
          </a:p>
          <a:p>
            <a:r>
              <a:rPr lang="en-US" sz="1100" dirty="0">
                <a:solidFill>
                  <a:srgbClr val="DFDFDF"/>
                </a:solidFill>
                <a:latin typeface="Courier New" panose="02070309020205020404" pitchFamily="49" charset="0"/>
              </a:rPr>
              <a:t>  </a:t>
            </a:r>
            <a:r>
              <a:rPr lang="en-US" sz="1100" dirty="0">
                <a:solidFill>
                  <a:srgbClr val="FBAB18"/>
                </a:solidFill>
                <a:latin typeface="Courier New" panose="02070309020205020404" pitchFamily="49" charset="0"/>
              </a:rPr>
              <a:t>Router ID 1.1.1.1</a:t>
            </a:r>
            <a:r>
              <a:rPr lang="en-US" sz="1100" dirty="0">
                <a:solidFill>
                  <a:srgbClr val="DFDFDF"/>
                </a:solidFill>
                <a:latin typeface="Courier New" panose="02070309020205020404" pitchFamily="49" charset="0"/>
              </a:rPr>
              <a:t> </a:t>
            </a:r>
          </a:p>
          <a:p>
            <a:r>
              <a:rPr lang="en-US" sz="1100" dirty="0">
                <a:solidFill>
                  <a:srgbClr val="DFDFDF"/>
                </a:solidFill>
                <a:latin typeface="Courier New" panose="02070309020205020404" pitchFamily="49" charset="0"/>
              </a:rPr>
              <a:t>R1#</a:t>
            </a:r>
            <a:endParaRPr lang="en-US" sz="1100" dirty="0"/>
          </a:p>
        </p:txBody>
      </p:sp>
    </p:spTree>
    <p:custDataLst>
      <p:tags r:id="rId1"/>
    </p:custDataLst>
    <p:extLst>
      <p:ext uri="{BB962C8B-B14F-4D97-AF65-F5344CB8AC3E}">
        <p14:creationId xmlns:p14="http://schemas.microsoft.com/office/powerpoint/2010/main" val="1013347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2.2 Point-to-Point OSPF Networks</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Point-to-Point OSPF Networks</a:t>
            </a:r>
            <a:br>
              <a:rPr lang="en-US" dirty="0"/>
            </a:br>
            <a:r>
              <a:rPr lang="en-US" sz="2400" dirty="0"/>
              <a:t>The network Command Syntax</a:t>
            </a:r>
          </a:p>
        </p:txBody>
      </p:sp>
      <p:sp>
        <p:nvSpPr>
          <p:cNvPr id="5" name="Content Placeholder 4">
            <a:extLst>
              <a:ext uri="{FF2B5EF4-FFF2-40B4-BE49-F238E27FC236}">
                <a16:creationId xmlns:a16="http://schemas.microsoft.com/office/drawing/2014/main" id="{40058272-C290-7A4A-9628-DFDC74E34B81}"/>
              </a:ext>
            </a:extLst>
          </p:cNvPr>
          <p:cNvSpPr>
            <a:spLocks noGrp="1"/>
          </p:cNvSpPr>
          <p:nvPr>
            <p:ph idx="1"/>
          </p:nvPr>
        </p:nvSpPr>
        <p:spPr>
          <a:xfrm>
            <a:off x="474662" y="731837"/>
            <a:ext cx="8280057" cy="1142119"/>
          </a:xfrm>
        </p:spPr>
        <p:txBody>
          <a:bodyPr/>
          <a:lstStyle/>
          <a:p>
            <a:pPr marL="342900" indent="-342900" algn="l">
              <a:buFont typeface="Arial" panose="020B0604020202020204" pitchFamily="34" charset="0"/>
              <a:buChar char="•"/>
            </a:pPr>
            <a:r>
              <a:rPr lang="en-US" sz="1600" dirty="0">
                <a:solidFill>
                  <a:srgbClr val="000000"/>
                </a:solidFill>
              </a:rPr>
              <a:t>You can specify the interfaces that belong to a point-to-point network by configuring the </a:t>
            </a:r>
            <a:r>
              <a:rPr lang="en-US" sz="1600" b="1" dirty="0">
                <a:solidFill>
                  <a:srgbClr val="000000"/>
                </a:solidFill>
              </a:rPr>
              <a:t>network</a:t>
            </a:r>
            <a:r>
              <a:rPr lang="en-US" sz="1600" dirty="0">
                <a:solidFill>
                  <a:srgbClr val="000000"/>
                </a:solidFill>
              </a:rPr>
              <a:t> command. You can also configure OSPF directly on the interface with the </a:t>
            </a:r>
            <a:r>
              <a:rPr lang="en-US" sz="1600" b="1" dirty="0">
                <a:solidFill>
                  <a:srgbClr val="000000"/>
                </a:solidFill>
              </a:rPr>
              <a:t>ip ospf</a:t>
            </a:r>
            <a:r>
              <a:rPr lang="en-US" sz="1600" dirty="0">
                <a:solidFill>
                  <a:srgbClr val="000000"/>
                </a:solidFill>
              </a:rPr>
              <a:t> command.</a:t>
            </a:r>
          </a:p>
          <a:p>
            <a:pPr marL="342900" indent="-342900" algn="l">
              <a:buFont typeface="Arial" panose="020B0604020202020204" pitchFamily="34" charset="0"/>
              <a:buChar char="•"/>
            </a:pPr>
            <a:r>
              <a:rPr lang="en-US" sz="1600" dirty="0">
                <a:solidFill>
                  <a:srgbClr val="000000"/>
                </a:solidFill>
              </a:rPr>
              <a:t>The basic syntax for the </a:t>
            </a:r>
            <a:r>
              <a:rPr lang="en-US" sz="1600" b="1" dirty="0">
                <a:solidFill>
                  <a:srgbClr val="000000"/>
                </a:solidFill>
              </a:rPr>
              <a:t>network</a:t>
            </a:r>
            <a:r>
              <a:rPr lang="en-US" sz="1600" dirty="0">
                <a:solidFill>
                  <a:srgbClr val="000000"/>
                </a:solidFill>
              </a:rPr>
              <a:t> command is as follows:</a:t>
            </a:r>
          </a:p>
          <a:p>
            <a:pPr marL="342900" indent="-342900" algn="l">
              <a:buFont typeface="Arial" panose="020B0604020202020204" pitchFamily="34" charset="0"/>
              <a:buChar char="•"/>
            </a:pPr>
            <a:endParaRPr lang="en-US" sz="1600" dirty="0">
              <a:solidFill>
                <a:srgbClr val="000000"/>
              </a:solidFill>
            </a:endParaRPr>
          </a:p>
        </p:txBody>
      </p:sp>
      <p:sp>
        <p:nvSpPr>
          <p:cNvPr id="6" name="Rectangle 5">
            <a:extLst>
              <a:ext uri="{FF2B5EF4-FFF2-40B4-BE49-F238E27FC236}">
                <a16:creationId xmlns:a16="http://schemas.microsoft.com/office/drawing/2014/main" id="{7AC25281-3A40-FB44-923C-DCF9C2A5A02C}"/>
              </a:ext>
            </a:extLst>
          </p:cNvPr>
          <p:cNvSpPr/>
          <p:nvPr/>
        </p:nvSpPr>
        <p:spPr>
          <a:xfrm>
            <a:off x="479777" y="1962778"/>
            <a:ext cx="8184445" cy="307777"/>
          </a:xfrm>
          <a:prstGeom prst="rect">
            <a:avLst/>
          </a:prstGeom>
        </p:spPr>
        <p:txBody>
          <a:bodyPr wrap="square">
            <a:spAutoFit/>
          </a:bodyPr>
          <a:lstStyle/>
          <a:p>
            <a:r>
              <a:rPr lang="en-US" sz="1400" dirty="0">
                <a:solidFill>
                  <a:srgbClr val="000000"/>
                </a:solidFill>
                <a:latin typeface="Courier New" panose="02070309020205020404" pitchFamily="49" charset="0"/>
                <a:cs typeface="Courier New" panose="02070309020205020404" pitchFamily="49" charset="0"/>
              </a:rPr>
              <a:t>Router(config-router)# </a:t>
            </a:r>
            <a:r>
              <a:rPr lang="en-US" sz="1400" b="1" dirty="0">
                <a:solidFill>
                  <a:srgbClr val="000000"/>
                </a:solidFill>
                <a:latin typeface="Courier New" panose="02070309020205020404" pitchFamily="49" charset="0"/>
                <a:cs typeface="Courier New" panose="02070309020205020404" pitchFamily="49" charset="0"/>
              </a:rPr>
              <a:t>network</a:t>
            </a:r>
            <a:r>
              <a:rPr lang="en-US" sz="1400" dirty="0">
                <a:solidFill>
                  <a:srgbClr val="000000"/>
                </a:solidFill>
                <a:latin typeface="Courier New" panose="02070309020205020404" pitchFamily="49" charset="0"/>
                <a:cs typeface="Courier New" panose="02070309020205020404" pitchFamily="49" charset="0"/>
              </a:rPr>
              <a:t> </a:t>
            </a:r>
            <a:r>
              <a:rPr lang="en-US" sz="1400" i="1" dirty="0">
                <a:solidFill>
                  <a:srgbClr val="000000"/>
                </a:solidFill>
                <a:latin typeface="Courier New" panose="02070309020205020404" pitchFamily="49" charset="0"/>
                <a:cs typeface="Courier New" panose="02070309020205020404" pitchFamily="49" charset="0"/>
              </a:rPr>
              <a:t>network-address</a:t>
            </a:r>
            <a:r>
              <a:rPr lang="en-US" sz="1400" dirty="0">
                <a:solidFill>
                  <a:srgbClr val="000000"/>
                </a:solidFill>
                <a:latin typeface="Courier New" panose="02070309020205020404" pitchFamily="49" charset="0"/>
                <a:cs typeface="Courier New" panose="02070309020205020404" pitchFamily="49" charset="0"/>
              </a:rPr>
              <a:t> </a:t>
            </a:r>
            <a:r>
              <a:rPr lang="en-US" sz="1400" i="1" dirty="0">
                <a:solidFill>
                  <a:srgbClr val="000000"/>
                </a:solidFill>
                <a:latin typeface="Courier New" panose="02070309020205020404" pitchFamily="49" charset="0"/>
                <a:cs typeface="Courier New" panose="02070309020205020404" pitchFamily="49" charset="0"/>
              </a:rPr>
              <a:t>wildcard-mask</a:t>
            </a:r>
            <a:r>
              <a:rPr lang="en-US" sz="1400" dirty="0">
                <a:solidFill>
                  <a:srgbClr val="000000"/>
                </a:solidFill>
                <a:latin typeface="Courier New" panose="02070309020205020404" pitchFamily="49" charset="0"/>
                <a:cs typeface="Courier New" panose="02070309020205020404" pitchFamily="49" charset="0"/>
              </a:rPr>
              <a:t> </a:t>
            </a:r>
            <a:r>
              <a:rPr lang="en-US" sz="1400" b="1" dirty="0">
                <a:solidFill>
                  <a:srgbClr val="000000"/>
                </a:solidFill>
                <a:latin typeface="Courier New" panose="02070309020205020404" pitchFamily="49" charset="0"/>
                <a:cs typeface="Courier New" panose="02070309020205020404" pitchFamily="49" charset="0"/>
              </a:rPr>
              <a:t>area</a:t>
            </a:r>
            <a:r>
              <a:rPr lang="en-US" sz="1400" dirty="0">
                <a:solidFill>
                  <a:srgbClr val="000000"/>
                </a:solidFill>
                <a:latin typeface="Courier New" panose="02070309020205020404" pitchFamily="49" charset="0"/>
                <a:cs typeface="Courier New" panose="02070309020205020404" pitchFamily="49" charset="0"/>
              </a:rPr>
              <a:t> </a:t>
            </a:r>
            <a:r>
              <a:rPr lang="en-US" sz="1400" i="1" dirty="0">
                <a:solidFill>
                  <a:srgbClr val="000000"/>
                </a:solidFill>
                <a:latin typeface="Courier New" panose="02070309020205020404" pitchFamily="49" charset="0"/>
                <a:cs typeface="Courier New" panose="02070309020205020404" pitchFamily="49" charset="0"/>
              </a:rPr>
              <a:t>area-id</a:t>
            </a:r>
            <a:endParaRPr lang="en-US" sz="1400" dirty="0">
              <a:solidFill>
                <a:srgbClr val="000000"/>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5522E85B-137D-9940-A3EC-0E49BDD183B4}"/>
              </a:ext>
            </a:extLst>
          </p:cNvPr>
          <p:cNvSpPr/>
          <p:nvPr/>
        </p:nvSpPr>
        <p:spPr>
          <a:xfrm>
            <a:off x="474662" y="2359377"/>
            <a:ext cx="8103303" cy="2111347"/>
          </a:xfrm>
          <a:prstGeom prst="rect">
            <a:avLst/>
          </a:prstGeom>
        </p:spPr>
        <p:txBody>
          <a:bodyPr wrap="square">
            <a:spAutoFit/>
          </a:bodyPr>
          <a:lstStyle/>
          <a:p>
            <a:pPr marL="342900" indent="-342900" defTabSz="457105" fontAlgn="auto">
              <a:spcBef>
                <a:spcPct val="20000"/>
              </a:spcBef>
              <a:spcAft>
                <a:spcPts val="0"/>
              </a:spcAft>
              <a:buFont typeface="Arial" panose="020B0604020202020204" pitchFamily="34" charset="0"/>
              <a:buChar char="•"/>
            </a:pPr>
            <a:r>
              <a:rPr lang="en-US" sz="1600" dirty="0">
                <a:solidFill>
                  <a:srgbClr val="000000"/>
                </a:solidFill>
                <a:latin typeface="+mn-lt"/>
                <a:ea typeface="ＭＳ Ｐゴシック" charset="0"/>
              </a:rPr>
              <a:t>The </a:t>
            </a:r>
            <a:r>
              <a:rPr lang="en-US" sz="1600" i="1" dirty="0">
                <a:solidFill>
                  <a:srgbClr val="000000"/>
                </a:solidFill>
                <a:latin typeface="+mn-lt"/>
                <a:ea typeface="ＭＳ Ｐゴシック" charset="0"/>
              </a:rPr>
              <a:t>network-address wildcard-mask</a:t>
            </a:r>
            <a:r>
              <a:rPr lang="en-US" sz="1600" dirty="0">
                <a:solidFill>
                  <a:srgbClr val="000000"/>
                </a:solidFill>
                <a:latin typeface="+mn-lt"/>
                <a:ea typeface="ＭＳ Ｐゴシック" charset="0"/>
              </a:rPr>
              <a:t> syntax is used to enable OSPF on interfaces. Any interfaces on a router that match this part of the command are enabled to send and receive OSPF packets.</a:t>
            </a:r>
          </a:p>
          <a:p>
            <a:pPr marL="342900" indent="-342900" defTabSz="457105" fontAlgn="auto">
              <a:spcBef>
                <a:spcPct val="20000"/>
              </a:spcBef>
              <a:spcAft>
                <a:spcPts val="0"/>
              </a:spcAft>
              <a:buFont typeface="Arial" panose="020B0604020202020204" pitchFamily="34" charset="0"/>
              <a:buChar char="•"/>
            </a:pPr>
            <a:r>
              <a:rPr lang="en-US" sz="1600" dirty="0">
                <a:solidFill>
                  <a:srgbClr val="000000"/>
                </a:solidFill>
                <a:latin typeface="+mn-lt"/>
                <a:ea typeface="ＭＳ Ｐゴシック" charset="0"/>
              </a:rPr>
              <a:t>The </a:t>
            </a:r>
            <a:r>
              <a:rPr lang="en-US" sz="1600" b="1" dirty="0">
                <a:solidFill>
                  <a:srgbClr val="000000"/>
                </a:solidFill>
                <a:latin typeface="+mn-lt"/>
                <a:ea typeface="ＭＳ Ｐゴシック" charset="0"/>
              </a:rPr>
              <a:t>area</a:t>
            </a:r>
            <a:r>
              <a:rPr lang="en-US" sz="1600" dirty="0">
                <a:solidFill>
                  <a:srgbClr val="000000"/>
                </a:solidFill>
                <a:latin typeface="+mn-lt"/>
                <a:ea typeface="ＭＳ Ｐゴシック" charset="0"/>
              </a:rPr>
              <a:t> </a:t>
            </a:r>
            <a:r>
              <a:rPr lang="en-US" sz="1600" i="1" dirty="0">
                <a:solidFill>
                  <a:srgbClr val="000000"/>
                </a:solidFill>
                <a:latin typeface="+mn-lt"/>
                <a:ea typeface="ＭＳ Ｐゴシック" charset="0"/>
              </a:rPr>
              <a:t>area-id</a:t>
            </a:r>
            <a:r>
              <a:rPr lang="en-US" sz="1600" dirty="0">
                <a:solidFill>
                  <a:srgbClr val="000000"/>
                </a:solidFill>
                <a:latin typeface="+mn-lt"/>
                <a:ea typeface="ＭＳ Ｐゴシック" charset="0"/>
              </a:rPr>
              <a:t> syntax refers to the OSPF area. When configuring single-area OSPFv2, the </a:t>
            </a:r>
            <a:r>
              <a:rPr lang="en-US" sz="1600" b="1" dirty="0">
                <a:solidFill>
                  <a:srgbClr val="000000"/>
                </a:solidFill>
                <a:latin typeface="+mn-lt"/>
                <a:ea typeface="ＭＳ Ｐゴシック" charset="0"/>
              </a:rPr>
              <a:t>network</a:t>
            </a:r>
            <a:r>
              <a:rPr lang="en-US" sz="1600" dirty="0">
                <a:solidFill>
                  <a:srgbClr val="000000"/>
                </a:solidFill>
                <a:latin typeface="+mn-lt"/>
                <a:ea typeface="ＭＳ Ｐゴシック" charset="0"/>
              </a:rPr>
              <a:t> command must be configured with the same </a:t>
            </a:r>
            <a:r>
              <a:rPr lang="en-US" sz="1600" i="1" dirty="0">
                <a:solidFill>
                  <a:srgbClr val="000000"/>
                </a:solidFill>
                <a:latin typeface="+mn-lt"/>
                <a:ea typeface="ＭＳ Ｐゴシック" charset="0"/>
              </a:rPr>
              <a:t>area-id </a:t>
            </a:r>
            <a:r>
              <a:rPr lang="en-US" sz="1600" dirty="0">
                <a:solidFill>
                  <a:srgbClr val="000000"/>
                </a:solidFill>
                <a:latin typeface="+mn-lt"/>
                <a:ea typeface="ＭＳ Ｐゴシック" charset="0"/>
              </a:rPr>
              <a:t>value on all routers. Although any area ID can be used, it is good practice to use an area ID of 0 with single-area OSPFv2. This convention makes it easier if the network is later altered to support multiarea OSPFv2.</a:t>
            </a:r>
          </a:p>
        </p:txBody>
      </p:sp>
    </p:spTree>
    <p:custDataLst>
      <p:tags r:id="rId1"/>
    </p:custDataLst>
    <p:extLst>
      <p:ext uri="{BB962C8B-B14F-4D97-AF65-F5344CB8AC3E}">
        <p14:creationId xmlns:p14="http://schemas.microsoft.com/office/powerpoint/2010/main" val="175850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1289" y="11289"/>
            <a:ext cx="8345488" cy="731837"/>
          </a:xfrm>
        </p:spPr>
        <p:txBody>
          <a:bodyPr/>
          <a:lstStyle/>
          <a:p>
            <a:r>
              <a:rPr lang="en-US" sz="1600" dirty="0"/>
              <a:t>Point-to-Point OSPF Networks</a:t>
            </a:r>
            <a:br>
              <a:rPr lang="en-US" dirty="0"/>
            </a:br>
            <a:r>
              <a:rPr lang="en-US" sz="2400" dirty="0"/>
              <a:t>The Wildcard Mask</a:t>
            </a:r>
          </a:p>
        </p:txBody>
      </p:sp>
      <p:sp>
        <p:nvSpPr>
          <p:cNvPr id="4" name="Content Placeholder 3">
            <a:extLst>
              <a:ext uri="{FF2B5EF4-FFF2-40B4-BE49-F238E27FC236}">
                <a16:creationId xmlns:a16="http://schemas.microsoft.com/office/drawing/2014/main" id="{AEC12A31-C2DD-0F47-9E8E-88A672C81279}"/>
              </a:ext>
            </a:extLst>
          </p:cNvPr>
          <p:cNvSpPr>
            <a:spLocks noGrp="1"/>
          </p:cNvSpPr>
          <p:nvPr>
            <p:ph idx="1"/>
          </p:nvPr>
        </p:nvSpPr>
        <p:spPr>
          <a:xfrm>
            <a:off x="474662" y="731838"/>
            <a:ext cx="8280057" cy="1219730"/>
          </a:xfrm>
        </p:spPr>
        <p:txBody>
          <a:bodyPr/>
          <a:lstStyle/>
          <a:p>
            <a:pPr marL="342900" indent="-342900" algn="l">
              <a:buFont typeface="Arial" panose="020B0604020202020204" pitchFamily="34" charset="0"/>
              <a:buChar char="•"/>
            </a:pPr>
            <a:r>
              <a:rPr lang="en-US" sz="1600" dirty="0">
                <a:solidFill>
                  <a:srgbClr val="000000"/>
                </a:solidFill>
              </a:rPr>
              <a:t>The wildcard mask is typically the inverse of the subnet mask configured on that interface. </a:t>
            </a:r>
          </a:p>
          <a:p>
            <a:pPr marL="342900" indent="-342900" algn="l">
              <a:buFont typeface="Arial" panose="020B0604020202020204" pitchFamily="34" charset="0"/>
              <a:buChar char="•"/>
            </a:pPr>
            <a:r>
              <a:rPr lang="en-US" sz="1600" dirty="0">
                <a:solidFill>
                  <a:srgbClr val="000000"/>
                </a:solidFill>
              </a:rPr>
              <a:t>The easiest method for calculating a wildcard mask is to subtract the network subnet mask from 255.255.255.255, as shown for /24 and /26 subnet masks in the figure.</a:t>
            </a:r>
          </a:p>
          <a:p>
            <a:pPr marL="342900" indent="-342900" algn="l">
              <a:buFont typeface="Arial" panose="020B0604020202020204" pitchFamily="34" charset="0"/>
              <a:buChar char="•"/>
            </a:pPr>
            <a:endParaRPr lang="en-US" sz="1600" dirty="0">
              <a:solidFill>
                <a:srgbClr val="000000"/>
              </a:solidFill>
            </a:endParaRPr>
          </a:p>
        </p:txBody>
      </p:sp>
      <p:pic>
        <p:nvPicPr>
          <p:cNvPr id="9" name="Picture 8">
            <a:extLst>
              <a:ext uri="{FF2B5EF4-FFF2-40B4-BE49-F238E27FC236}">
                <a16:creationId xmlns:a16="http://schemas.microsoft.com/office/drawing/2014/main" id="{DA03CD66-5785-C24B-9968-C250ECB37B04}"/>
              </a:ext>
            </a:extLst>
          </p:cNvPr>
          <p:cNvPicPr>
            <a:picLocks noChangeAspect="1"/>
          </p:cNvPicPr>
          <p:nvPr/>
        </p:nvPicPr>
        <p:blipFill>
          <a:blip r:embed="rId4"/>
          <a:stretch>
            <a:fillRect/>
          </a:stretch>
        </p:blipFill>
        <p:spPr>
          <a:xfrm>
            <a:off x="2280355" y="1961615"/>
            <a:ext cx="3793066" cy="2667000"/>
          </a:xfrm>
          <a:prstGeom prst="rect">
            <a:avLst/>
          </a:prstGeom>
        </p:spPr>
      </p:pic>
    </p:spTree>
    <p:custDataLst>
      <p:tags r:id="rId1"/>
    </p:custDataLst>
    <p:extLst>
      <p:ext uri="{BB962C8B-B14F-4D97-AF65-F5344CB8AC3E}">
        <p14:creationId xmlns:p14="http://schemas.microsoft.com/office/powerpoint/2010/main" val="3288221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1289" y="11289"/>
            <a:ext cx="8345488" cy="731837"/>
          </a:xfrm>
        </p:spPr>
        <p:txBody>
          <a:bodyPr/>
          <a:lstStyle/>
          <a:p>
            <a:r>
              <a:rPr lang="en-US" sz="1600" dirty="0"/>
              <a:t>Point-to-Point OSPF Networks</a:t>
            </a:r>
            <a:br>
              <a:rPr lang="en-US" dirty="0"/>
            </a:br>
            <a:r>
              <a:rPr lang="en-US" sz="2400" dirty="0"/>
              <a:t>Configure OSPF Using the network Command</a:t>
            </a:r>
          </a:p>
        </p:txBody>
      </p:sp>
      <p:sp>
        <p:nvSpPr>
          <p:cNvPr id="5" name="Content Placeholder 4">
            <a:extLst>
              <a:ext uri="{FF2B5EF4-FFF2-40B4-BE49-F238E27FC236}">
                <a16:creationId xmlns:a16="http://schemas.microsoft.com/office/drawing/2014/main" id="{F19D7C58-9528-FF4A-9BA3-1BCFEE754015}"/>
              </a:ext>
            </a:extLst>
          </p:cNvPr>
          <p:cNvSpPr>
            <a:spLocks noGrp="1"/>
          </p:cNvSpPr>
          <p:nvPr>
            <p:ph idx="1"/>
          </p:nvPr>
        </p:nvSpPr>
        <p:spPr>
          <a:xfrm>
            <a:off x="431971" y="878592"/>
            <a:ext cx="8280057" cy="1943630"/>
          </a:xfrm>
        </p:spPr>
        <p:txBody>
          <a:bodyPr/>
          <a:lstStyle/>
          <a:p>
            <a:pPr marL="0" indent="0" algn="l"/>
            <a:r>
              <a:rPr lang="en-US" sz="1600" dirty="0">
                <a:solidFill>
                  <a:srgbClr val="000000"/>
                </a:solidFill>
              </a:rPr>
              <a:t>Within routing configuration mode, there are two ways to identify the interfaces that will participate in the OSPFv2 routing process.</a:t>
            </a:r>
          </a:p>
          <a:p>
            <a:pPr marL="342900" indent="-342900" algn="l">
              <a:buFont typeface="Arial" panose="020B0604020202020204" pitchFamily="34" charset="0"/>
              <a:buChar char="•"/>
            </a:pPr>
            <a:r>
              <a:rPr lang="en-US" sz="1600" dirty="0">
                <a:solidFill>
                  <a:srgbClr val="000000"/>
                </a:solidFill>
              </a:rPr>
              <a:t>In the first example, the wildcard mask identifies the interface based on the network addresses. Any active interface that is configured with an IPv4 address belonging to that network will participate in the OSPFv2 routing process.</a:t>
            </a:r>
          </a:p>
          <a:p>
            <a:pPr marL="342900" indent="-342900" algn="l">
              <a:buFont typeface="Arial" panose="020B0604020202020204" pitchFamily="34" charset="0"/>
              <a:buChar char="•"/>
            </a:pPr>
            <a:r>
              <a:rPr lang="en-US" sz="1600" b="1" dirty="0">
                <a:solidFill>
                  <a:srgbClr val="000000"/>
                </a:solidFill>
              </a:rPr>
              <a:t>Note</a:t>
            </a:r>
            <a:r>
              <a:rPr lang="en-US" sz="1600" dirty="0">
                <a:solidFill>
                  <a:srgbClr val="000000"/>
                </a:solidFill>
              </a:rPr>
              <a:t>: Some IOS versions allow the subnet mask to be entered instead of the wildcard mask. The IOS then converts the subnet mask to the wildcard mask format.</a:t>
            </a:r>
          </a:p>
        </p:txBody>
      </p:sp>
      <p:sp>
        <p:nvSpPr>
          <p:cNvPr id="6" name="Rectangle 5">
            <a:extLst>
              <a:ext uri="{FF2B5EF4-FFF2-40B4-BE49-F238E27FC236}">
                <a16:creationId xmlns:a16="http://schemas.microsoft.com/office/drawing/2014/main" id="{6A71963E-3016-304B-9292-B0205FFFC035}"/>
              </a:ext>
            </a:extLst>
          </p:cNvPr>
          <p:cNvSpPr/>
          <p:nvPr/>
        </p:nvSpPr>
        <p:spPr>
          <a:xfrm>
            <a:off x="1137712" y="3055057"/>
            <a:ext cx="6953956" cy="1015663"/>
          </a:xfrm>
          <a:prstGeom prst="rect">
            <a:avLst/>
          </a:prstGeom>
          <a:solidFill>
            <a:srgbClr val="000000"/>
          </a:solidFill>
        </p:spPr>
        <p:txBody>
          <a:bodyPr wrap="square">
            <a:spAutoFit/>
          </a:bodyPr>
          <a:lstStyle/>
          <a:p>
            <a:r>
              <a:rPr lang="en-US" sz="1200" dirty="0">
                <a:solidFill>
                  <a:srgbClr val="DFDFDF"/>
                </a:solidFill>
                <a:latin typeface="Courier New" panose="02070309020205020404" pitchFamily="49" charset="0"/>
              </a:rPr>
              <a:t>R1(config)# </a:t>
            </a:r>
            <a:r>
              <a:rPr lang="en-US" sz="1200" b="1" dirty="0">
                <a:solidFill>
                  <a:srgbClr val="DFDFDF"/>
                </a:solidFill>
                <a:latin typeface="Courier New" panose="02070309020205020404" pitchFamily="49" charset="0"/>
              </a:rPr>
              <a:t>router </a:t>
            </a:r>
            <a:r>
              <a:rPr lang="en-US" sz="1200" b="1" dirty="0" err="1">
                <a:solidFill>
                  <a:srgbClr val="DFDFDF"/>
                </a:solidFill>
                <a:latin typeface="Courier New" panose="02070309020205020404" pitchFamily="49" charset="0"/>
              </a:rPr>
              <a:t>ospf</a:t>
            </a:r>
            <a:r>
              <a:rPr lang="en-US" sz="1200" b="1" dirty="0">
                <a:solidFill>
                  <a:srgbClr val="DFDFDF"/>
                </a:solidFill>
                <a:latin typeface="Courier New" panose="02070309020205020404" pitchFamily="49" charset="0"/>
              </a:rPr>
              <a:t> 10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R1(config-router)# </a:t>
            </a:r>
            <a:r>
              <a:rPr lang="en-US" sz="1200" b="1" dirty="0">
                <a:solidFill>
                  <a:srgbClr val="DFDFDF"/>
                </a:solidFill>
                <a:latin typeface="Courier New" panose="02070309020205020404" pitchFamily="49" charset="0"/>
              </a:rPr>
              <a:t>network 10.10.1.0 0.0.0.255 area 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R1(config-router)# </a:t>
            </a:r>
            <a:r>
              <a:rPr lang="en-US" sz="1200" b="1" dirty="0">
                <a:solidFill>
                  <a:srgbClr val="DFDFDF"/>
                </a:solidFill>
                <a:latin typeface="Courier New" panose="02070309020205020404" pitchFamily="49" charset="0"/>
              </a:rPr>
              <a:t>network 10.1.1.4 0.0.0.3 area 0</a:t>
            </a:r>
          </a:p>
          <a:p>
            <a:r>
              <a:rPr lang="en-US" sz="1200" dirty="0">
                <a:solidFill>
                  <a:srgbClr val="DFDFDF"/>
                </a:solidFill>
                <a:latin typeface="Courier New" panose="02070309020205020404" pitchFamily="49" charset="0"/>
              </a:rPr>
              <a:t>R1(config-router)# </a:t>
            </a:r>
            <a:r>
              <a:rPr lang="en-US" sz="1200" b="1" dirty="0">
                <a:solidFill>
                  <a:srgbClr val="DFDFDF"/>
                </a:solidFill>
                <a:latin typeface="Courier New" panose="02070309020205020404" pitchFamily="49" charset="0"/>
              </a:rPr>
              <a:t>network 10.1.1.12 0.0.0.3 area 0</a:t>
            </a:r>
          </a:p>
          <a:p>
            <a:r>
              <a:rPr lang="en-US" sz="1200" dirty="0">
                <a:solidFill>
                  <a:srgbClr val="DFDFDF"/>
                </a:solidFill>
                <a:latin typeface="Courier New" panose="02070309020205020404" pitchFamily="49" charset="0"/>
              </a:rPr>
              <a:t>R1(config-router)#</a:t>
            </a:r>
            <a:endParaRPr lang="en-US" sz="1200" dirty="0"/>
          </a:p>
        </p:txBody>
      </p:sp>
    </p:spTree>
    <p:custDataLst>
      <p:tags r:id="rId1"/>
    </p:custDataLst>
    <p:extLst>
      <p:ext uri="{BB962C8B-B14F-4D97-AF65-F5344CB8AC3E}">
        <p14:creationId xmlns:p14="http://schemas.microsoft.com/office/powerpoint/2010/main" val="511301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1289" y="11289"/>
            <a:ext cx="8345488" cy="731837"/>
          </a:xfrm>
        </p:spPr>
        <p:txBody>
          <a:bodyPr/>
          <a:lstStyle/>
          <a:p>
            <a:r>
              <a:rPr lang="en-US" sz="1600" dirty="0"/>
              <a:t>Point-to-Point OSPF Networks</a:t>
            </a:r>
            <a:br>
              <a:rPr lang="en-US" dirty="0"/>
            </a:br>
            <a:r>
              <a:rPr lang="en-US" sz="2400" dirty="0"/>
              <a:t>Configure OSPF Using the network Command (Cont.)</a:t>
            </a:r>
          </a:p>
        </p:txBody>
      </p:sp>
      <p:sp>
        <p:nvSpPr>
          <p:cNvPr id="5" name="Content Placeholder 4">
            <a:extLst>
              <a:ext uri="{FF2B5EF4-FFF2-40B4-BE49-F238E27FC236}">
                <a16:creationId xmlns:a16="http://schemas.microsoft.com/office/drawing/2014/main" id="{F19D7C58-9528-FF4A-9BA3-1BCFEE754015}"/>
              </a:ext>
            </a:extLst>
          </p:cNvPr>
          <p:cNvSpPr>
            <a:spLocks noGrp="1"/>
          </p:cNvSpPr>
          <p:nvPr>
            <p:ph idx="1"/>
          </p:nvPr>
        </p:nvSpPr>
        <p:spPr>
          <a:xfrm>
            <a:off x="431971" y="878592"/>
            <a:ext cx="8280057" cy="1943630"/>
          </a:xfrm>
        </p:spPr>
        <p:txBody>
          <a:bodyPr/>
          <a:lstStyle/>
          <a:p>
            <a:pPr marL="285750" indent="-285750" algn="l">
              <a:buFont typeface="Arial" panose="020B0604020202020204" pitchFamily="34" charset="0"/>
              <a:buChar char="•"/>
            </a:pPr>
            <a:r>
              <a:rPr lang="en-US" sz="1600" dirty="0">
                <a:solidFill>
                  <a:srgbClr val="000000"/>
                </a:solidFill>
              </a:rPr>
              <a:t>As an alternative, OSPFv2 can be enabled by specifying the exact interface IPv4 address using a quad zero wildcard mask. Entering </a:t>
            </a:r>
            <a:r>
              <a:rPr lang="en-US" sz="1600" b="1" dirty="0">
                <a:solidFill>
                  <a:srgbClr val="000000"/>
                </a:solidFill>
              </a:rPr>
              <a:t>network 10.1.1.5 0.0.0.0 area 0</a:t>
            </a:r>
            <a:r>
              <a:rPr lang="en-US" sz="1600" dirty="0">
                <a:solidFill>
                  <a:srgbClr val="000000"/>
                </a:solidFill>
              </a:rPr>
              <a:t> on R1 tells the router to enable interface Gigabit Ethernet 0/0/0 for the routing process. </a:t>
            </a:r>
          </a:p>
          <a:p>
            <a:pPr marL="342900" indent="-342900" algn="l">
              <a:buFont typeface="Arial" panose="020B0604020202020204" pitchFamily="34" charset="0"/>
              <a:buChar char="•"/>
            </a:pPr>
            <a:r>
              <a:rPr lang="en-US" sz="1600" dirty="0">
                <a:solidFill>
                  <a:srgbClr val="000000"/>
                </a:solidFill>
              </a:rPr>
              <a:t>The advantage of specifying the interface is that the wildcard mask calculation is not necessary. Notice that in all cases, the </a:t>
            </a:r>
            <a:r>
              <a:rPr lang="en-US" sz="1600" b="1" dirty="0">
                <a:solidFill>
                  <a:srgbClr val="000000"/>
                </a:solidFill>
              </a:rPr>
              <a:t>area</a:t>
            </a:r>
            <a:r>
              <a:rPr lang="en-US" sz="1600" dirty="0">
                <a:solidFill>
                  <a:srgbClr val="000000"/>
                </a:solidFill>
              </a:rPr>
              <a:t> argument specifies area 0.</a:t>
            </a:r>
          </a:p>
        </p:txBody>
      </p:sp>
      <p:sp>
        <p:nvSpPr>
          <p:cNvPr id="2" name="Rectangle 1">
            <a:extLst>
              <a:ext uri="{FF2B5EF4-FFF2-40B4-BE49-F238E27FC236}">
                <a16:creationId xmlns:a16="http://schemas.microsoft.com/office/drawing/2014/main" id="{6098E0DC-DB1E-7D4E-98AE-0DF055B29409}"/>
              </a:ext>
            </a:extLst>
          </p:cNvPr>
          <p:cNvSpPr/>
          <p:nvPr/>
        </p:nvSpPr>
        <p:spPr>
          <a:xfrm>
            <a:off x="867922" y="2962282"/>
            <a:ext cx="6587065" cy="1015663"/>
          </a:xfrm>
          <a:prstGeom prst="rect">
            <a:avLst/>
          </a:prstGeom>
          <a:solidFill>
            <a:srgbClr val="000000"/>
          </a:solidFill>
        </p:spPr>
        <p:txBody>
          <a:bodyPr wrap="square">
            <a:spAutoFit/>
          </a:bodyPr>
          <a:lstStyle/>
          <a:p>
            <a:r>
              <a:rPr lang="en-US" sz="1200" dirty="0">
                <a:solidFill>
                  <a:srgbClr val="DFDFDF"/>
                </a:solidFill>
                <a:latin typeface="Courier New" panose="02070309020205020404" pitchFamily="49" charset="0"/>
              </a:rPr>
              <a:t>R1(config)# </a:t>
            </a:r>
            <a:r>
              <a:rPr lang="en-US" sz="1200" b="1" dirty="0">
                <a:solidFill>
                  <a:srgbClr val="DFDFDF"/>
                </a:solidFill>
                <a:latin typeface="Courier New" panose="02070309020205020404" pitchFamily="49" charset="0"/>
              </a:rPr>
              <a:t>router </a:t>
            </a:r>
            <a:r>
              <a:rPr lang="en-US" sz="1200" b="1" dirty="0" err="1">
                <a:solidFill>
                  <a:srgbClr val="DFDFDF"/>
                </a:solidFill>
                <a:latin typeface="Courier New" panose="02070309020205020404" pitchFamily="49" charset="0"/>
              </a:rPr>
              <a:t>ospf</a:t>
            </a:r>
            <a:r>
              <a:rPr lang="en-US" sz="1200" b="1" dirty="0">
                <a:solidFill>
                  <a:srgbClr val="DFDFDF"/>
                </a:solidFill>
                <a:latin typeface="Courier New" panose="02070309020205020404" pitchFamily="49" charset="0"/>
              </a:rPr>
              <a:t> 10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R1(config-router)# </a:t>
            </a:r>
            <a:r>
              <a:rPr lang="en-US" sz="1200" b="1" dirty="0">
                <a:solidFill>
                  <a:srgbClr val="DFDFDF"/>
                </a:solidFill>
                <a:latin typeface="Courier New" panose="02070309020205020404" pitchFamily="49" charset="0"/>
              </a:rPr>
              <a:t>network 10.10.1.1 0.0.0.0 area 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R1(config-router)# </a:t>
            </a:r>
            <a:r>
              <a:rPr lang="en-US" sz="1200" b="1" dirty="0">
                <a:solidFill>
                  <a:srgbClr val="DFDFDF"/>
                </a:solidFill>
                <a:latin typeface="Courier New" panose="02070309020205020404" pitchFamily="49" charset="0"/>
              </a:rPr>
              <a:t>network 10.1.1.5 0.0.0.0 area 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R1(config-router)# </a:t>
            </a:r>
            <a:r>
              <a:rPr lang="en-US" sz="1200" b="1" dirty="0">
                <a:solidFill>
                  <a:srgbClr val="DFDFDF"/>
                </a:solidFill>
                <a:latin typeface="Courier New" panose="02070309020205020404" pitchFamily="49" charset="0"/>
              </a:rPr>
              <a:t>network 10.1.1.14 0.0.0.0 area 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R1(config-router)#</a:t>
            </a:r>
            <a:endParaRPr lang="en-US" sz="1200" dirty="0"/>
          </a:p>
        </p:txBody>
      </p:sp>
    </p:spTree>
    <p:custDataLst>
      <p:tags r:id="rId1"/>
    </p:custDataLst>
    <p:extLst>
      <p:ext uri="{BB962C8B-B14F-4D97-AF65-F5344CB8AC3E}">
        <p14:creationId xmlns:p14="http://schemas.microsoft.com/office/powerpoint/2010/main" val="3593123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1289" y="11289"/>
            <a:ext cx="8345488" cy="731837"/>
          </a:xfrm>
        </p:spPr>
        <p:txBody>
          <a:bodyPr/>
          <a:lstStyle/>
          <a:p>
            <a:r>
              <a:rPr lang="en-US" sz="1600" dirty="0"/>
              <a:t>Point-to-Point OSPF Networks</a:t>
            </a:r>
            <a:br>
              <a:rPr lang="en-US" dirty="0"/>
            </a:br>
            <a:r>
              <a:rPr lang="en-US" sz="2400" dirty="0"/>
              <a:t>Configure OSPF Using the </a:t>
            </a:r>
            <a:r>
              <a:rPr lang="en-US" sz="2400" dirty="0" err="1"/>
              <a:t>ip</a:t>
            </a:r>
            <a:r>
              <a:rPr lang="en-US" sz="2400" dirty="0"/>
              <a:t> </a:t>
            </a:r>
            <a:r>
              <a:rPr lang="en-US" sz="2400" dirty="0" err="1"/>
              <a:t>ospf</a:t>
            </a:r>
            <a:r>
              <a:rPr lang="en-US" sz="2400" dirty="0"/>
              <a:t> Command</a:t>
            </a:r>
          </a:p>
        </p:txBody>
      </p:sp>
      <p:sp>
        <p:nvSpPr>
          <p:cNvPr id="6" name="Content Placeholder 5">
            <a:extLst>
              <a:ext uri="{FF2B5EF4-FFF2-40B4-BE49-F238E27FC236}">
                <a16:creationId xmlns:a16="http://schemas.microsoft.com/office/drawing/2014/main" id="{A710073F-F923-FA4A-BD61-DF89775D1969}"/>
              </a:ext>
            </a:extLst>
          </p:cNvPr>
          <p:cNvSpPr>
            <a:spLocks noGrp="1"/>
          </p:cNvSpPr>
          <p:nvPr>
            <p:ph idx="1"/>
          </p:nvPr>
        </p:nvSpPr>
        <p:spPr>
          <a:xfrm>
            <a:off x="474662" y="743126"/>
            <a:ext cx="8280057" cy="584775"/>
          </a:xfrm>
        </p:spPr>
        <p:txBody>
          <a:bodyPr/>
          <a:lstStyle/>
          <a:p>
            <a:pPr marL="0" indent="0" algn="l"/>
            <a:r>
              <a:rPr lang="en-US" sz="1600" dirty="0">
                <a:solidFill>
                  <a:srgbClr val="000000"/>
                </a:solidFill>
              </a:rPr>
              <a:t>To configure OSPF directly on the interface, use the </a:t>
            </a:r>
            <a:r>
              <a:rPr lang="en-US" sz="1600" b="1" dirty="0" err="1">
                <a:solidFill>
                  <a:srgbClr val="000000"/>
                </a:solidFill>
              </a:rPr>
              <a:t>ip</a:t>
            </a:r>
            <a:r>
              <a:rPr lang="en-US" sz="1600" b="1" dirty="0">
                <a:solidFill>
                  <a:srgbClr val="000000"/>
                </a:solidFill>
              </a:rPr>
              <a:t> </a:t>
            </a:r>
            <a:r>
              <a:rPr lang="en-US" sz="1600" b="1" dirty="0" err="1">
                <a:solidFill>
                  <a:srgbClr val="000000"/>
                </a:solidFill>
              </a:rPr>
              <a:t>ospf</a:t>
            </a:r>
            <a:r>
              <a:rPr lang="en-US" sz="1600" dirty="0">
                <a:solidFill>
                  <a:srgbClr val="000000"/>
                </a:solidFill>
              </a:rPr>
              <a:t> interface configuration mode command. The syntax is as follows:</a:t>
            </a:r>
          </a:p>
        </p:txBody>
      </p:sp>
      <p:sp>
        <p:nvSpPr>
          <p:cNvPr id="7" name="Rectangle 6">
            <a:extLst>
              <a:ext uri="{FF2B5EF4-FFF2-40B4-BE49-F238E27FC236}">
                <a16:creationId xmlns:a16="http://schemas.microsoft.com/office/drawing/2014/main" id="{29FA2C85-7005-4343-8C9A-A4BCC0135D8F}"/>
              </a:ext>
            </a:extLst>
          </p:cNvPr>
          <p:cNvSpPr/>
          <p:nvPr/>
        </p:nvSpPr>
        <p:spPr>
          <a:xfrm>
            <a:off x="474660" y="1393899"/>
            <a:ext cx="7642049" cy="338554"/>
          </a:xfrm>
          <a:prstGeom prst="rect">
            <a:avLst/>
          </a:prstGeom>
        </p:spPr>
        <p:txBody>
          <a:bodyPr wrap="square">
            <a:spAutoFit/>
          </a:bodyPr>
          <a:lstStyle/>
          <a:p>
            <a:r>
              <a:rPr lang="en-US" sz="1600" dirty="0">
                <a:solidFill>
                  <a:srgbClr val="000000"/>
                </a:solidFill>
                <a:latin typeface="Courier New" panose="02070309020205020404" pitchFamily="49" charset="0"/>
                <a:cs typeface="Courier New" panose="02070309020205020404" pitchFamily="49" charset="0"/>
              </a:rPr>
              <a:t>Router(config-if)# </a:t>
            </a:r>
            <a:r>
              <a:rPr lang="en-US" sz="1600" b="1" dirty="0" err="1">
                <a:solidFill>
                  <a:srgbClr val="000000"/>
                </a:solidFill>
                <a:latin typeface="Courier New" panose="02070309020205020404" pitchFamily="49" charset="0"/>
                <a:cs typeface="Courier New" panose="02070309020205020404" pitchFamily="49" charset="0"/>
              </a:rPr>
              <a:t>ip</a:t>
            </a:r>
            <a:r>
              <a:rPr lang="en-US" sz="1600" b="1" dirty="0">
                <a:solidFill>
                  <a:srgbClr val="000000"/>
                </a:solidFill>
                <a:latin typeface="Courier New" panose="02070309020205020404" pitchFamily="49" charset="0"/>
                <a:cs typeface="Courier New" panose="02070309020205020404" pitchFamily="49" charset="0"/>
              </a:rPr>
              <a:t> </a:t>
            </a:r>
            <a:r>
              <a:rPr lang="en-US" sz="1600" b="1" dirty="0" err="1">
                <a:solidFill>
                  <a:srgbClr val="000000"/>
                </a:solidFill>
                <a:latin typeface="Courier New" panose="02070309020205020404" pitchFamily="49" charset="0"/>
                <a:cs typeface="Courier New" panose="02070309020205020404" pitchFamily="49" charset="0"/>
              </a:rPr>
              <a:t>ospf</a:t>
            </a:r>
            <a:r>
              <a:rPr lang="en-US" sz="1600" dirty="0">
                <a:solidFill>
                  <a:srgbClr val="000000"/>
                </a:solidFill>
                <a:latin typeface="Courier New" panose="02070309020205020404" pitchFamily="49" charset="0"/>
                <a:cs typeface="Courier New" panose="02070309020205020404" pitchFamily="49" charset="0"/>
              </a:rPr>
              <a:t> </a:t>
            </a:r>
            <a:r>
              <a:rPr lang="en-US" sz="1600" i="1" dirty="0">
                <a:solidFill>
                  <a:srgbClr val="000000"/>
                </a:solidFill>
                <a:latin typeface="Courier New" panose="02070309020205020404" pitchFamily="49" charset="0"/>
                <a:cs typeface="Courier New" panose="02070309020205020404" pitchFamily="49" charset="0"/>
              </a:rPr>
              <a:t>process-id</a:t>
            </a:r>
            <a:r>
              <a:rPr lang="en-US" sz="1600" dirty="0">
                <a:solidFill>
                  <a:srgbClr val="000000"/>
                </a:solidFill>
                <a:latin typeface="Courier New" panose="02070309020205020404" pitchFamily="49" charset="0"/>
                <a:cs typeface="Courier New" panose="02070309020205020404" pitchFamily="49" charset="0"/>
              </a:rPr>
              <a:t> </a:t>
            </a:r>
            <a:r>
              <a:rPr lang="en-US" sz="1600" b="1" dirty="0">
                <a:solidFill>
                  <a:srgbClr val="000000"/>
                </a:solidFill>
                <a:latin typeface="Courier New" panose="02070309020205020404" pitchFamily="49" charset="0"/>
                <a:cs typeface="Courier New" panose="02070309020205020404" pitchFamily="49" charset="0"/>
              </a:rPr>
              <a:t>area</a:t>
            </a:r>
            <a:r>
              <a:rPr lang="en-US" sz="1600" dirty="0">
                <a:solidFill>
                  <a:srgbClr val="000000"/>
                </a:solidFill>
                <a:latin typeface="Courier New" panose="02070309020205020404" pitchFamily="49" charset="0"/>
                <a:cs typeface="Courier New" panose="02070309020205020404" pitchFamily="49" charset="0"/>
              </a:rPr>
              <a:t> </a:t>
            </a:r>
            <a:r>
              <a:rPr lang="en-US" sz="1600" i="1" dirty="0">
                <a:solidFill>
                  <a:srgbClr val="000000"/>
                </a:solidFill>
                <a:latin typeface="Courier New" panose="02070309020205020404" pitchFamily="49" charset="0"/>
                <a:cs typeface="Courier New" panose="02070309020205020404" pitchFamily="49" charset="0"/>
              </a:rPr>
              <a:t>area-id</a:t>
            </a:r>
            <a:endParaRPr lang="en-US" sz="1600" dirty="0">
              <a:solidFill>
                <a:srgbClr val="000000"/>
              </a:solidFill>
              <a:latin typeface="Courier New" panose="02070309020205020404" pitchFamily="49" charset="0"/>
              <a:cs typeface="Courier New" panose="02070309020205020404" pitchFamily="49" charset="0"/>
            </a:endParaRPr>
          </a:p>
        </p:txBody>
      </p:sp>
      <p:sp>
        <p:nvSpPr>
          <p:cNvPr id="2" name="Rectangle 1">
            <a:extLst>
              <a:ext uri="{FF2B5EF4-FFF2-40B4-BE49-F238E27FC236}">
                <a16:creationId xmlns:a16="http://schemas.microsoft.com/office/drawing/2014/main" id="{F17F8B18-28FC-4333-8E65-06B5E24515F0}"/>
              </a:ext>
            </a:extLst>
          </p:cNvPr>
          <p:cNvSpPr/>
          <p:nvPr/>
        </p:nvSpPr>
        <p:spPr>
          <a:xfrm>
            <a:off x="474660" y="1804973"/>
            <a:ext cx="7642048" cy="584775"/>
          </a:xfrm>
          <a:prstGeom prst="rect">
            <a:avLst/>
          </a:prstGeom>
        </p:spPr>
        <p:txBody>
          <a:bodyPr wrap="square">
            <a:spAutoFit/>
          </a:bodyPr>
          <a:lstStyle/>
          <a:p>
            <a:r>
              <a:rPr lang="en-US" sz="1600" dirty="0">
                <a:solidFill>
                  <a:srgbClr val="000000"/>
                </a:solidFill>
              </a:rPr>
              <a:t>Remove the network commands using the </a:t>
            </a:r>
            <a:r>
              <a:rPr lang="en-US" sz="1600" b="1" dirty="0">
                <a:solidFill>
                  <a:srgbClr val="000000"/>
                </a:solidFill>
              </a:rPr>
              <a:t>no </a:t>
            </a:r>
            <a:r>
              <a:rPr lang="en-US" sz="1600" dirty="0">
                <a:solidFill>
                  <a:srgbClr val="000000"/>
                </a:solidFill>
              </a:rPr>
              <a:t>form of the command. Then go to each interface and configure the </a:t>
            </a:r>
            <a:r>
              <a:rPr lang="en-US" sz="1600" b="1" dirty="0">
                <a:solidFill>
                  <a:srgbClr val="000000"/>
                </a:solidFill>
              </a:rPr>
              <a:t>ip ospf</a:t>
            </a:r>
            <a:r>
              <a:rPr lang="en-US" sz="1600" dirty="0">
                <a:solidFill>
                  <a:srgbClr val="000000"/>
                </a:solidFill>
              </a:rPr>
              <a:t> command</a:t>
            </a:r>
          </a:p>
        </p:txBody>
      </p:sp>
      <p:sp>
        <p:nvSpPr>
          <p:cNvPr id="9" name="Rectangle 8">
            <a:extLst>
              <a:ext uri="{FF2B5EF4-FFF2-40B4-BE49-F238E27FC236}">
                <a16:creationId xmlns:a16="http://schemas.microsoft.com/office/drawing/2014/main" id="{4C821749-4067-2041-A80D-7A6788351F03}"/>
              </a:ext>
            </a:extLst>
          </p:cNvPr>
          <p:cNvSpPr/>
          <p:nvPr/>
        </p:nvSpPr>
        <p:spPr>
          <a:xfrm>
            <a:off x="1110633" y="2652990"/>
            <a:ext cx="6101644" cy="2123658"/>
          </a:xfrm>
          <a:prstGeom prst="rect">
            <a:avLst/>
          </a:prstGeom>
          <a:solidFill>
            <a:srgbClr val="000000"/>
          </a:solidFill>
        </p:spPr>
        <p:txBody>
          <a:bodyPr wrap="square">
            <a:spAutoFit/>
          </a:bodyPr>
          <a:lstStyle/>
          <a:p>
            <a:r>
              <a:rPr lang="en-US" sz="1200" dirty="0">
                <a:solidFill>
                  <a:srgbClr val="DFDFDF"/>
                </a:solidFill>
                <a:latin typeface="Courier New" panose="02070309020205020404" pitchFamily="49" charset="0"/>
              </a:rPr>
              <a:t>R1(config)# </a:t>
            </a:r>
            <a:r>
              <a:rPr lang="en-US" sz="1200" b="1" dirty="0">
                <a:solidFill>
                  <a:srgbClr val="DFDFDF"/>
                </a:solidFill>
                <a:latin typeface="Courier New" panose="02070309020205020404" pitchFamily="49" charset="0"/>
              </a:rPr>
              <a:t>router </a:t>
            </a:r>
            <a:r>
              <a:rPr lang="en-US" sz="1200" b="1" dirty="0" err="1">
                <a:solidFill>
                  <a:srgbClr val="DFDFDF"/>
                </a:solidFill>
                <a:latin typeface="Courier New" panose="02070309020205020404" pitchFamily="49" charset="0"/>
              </a:rPr>
              <a:t>ospf</a:t>
            </a:r>
            <a:r>
              <a:rPr lang="en-US" sz="1200" b="1" dirty="0">
                <a:solidFill>
                  <a:srgbClr val="DFDFDF"/>
                </a:solidFill>
                <a:latin typeface="Courier New" panose="02070309020205020404" pitchFamily="49" charset="0"/>
              </a:rPr>
              <a:t> 10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R1(config-router)# </a:t>
            </a:r>
            <a:r>
              <a:rPr lang="en-US" sz="1200" b="1" dirty="0">
                <a:solidFill>
                  <a:srgbClr val="DFDFDF"/>
                </a:solidFill>
                <a:latin typeface="Courier New" panose="02070309020205020404" pitchFamily="49" charset="0"/>
              </a:rPr>
              <a:t>no network 10.10.1.1 0.0.0.0 area 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R1(config-router)# </a:t>
            </a:r>
            <a:r>
              <a:rPr lang="en-US" sz="1200" b="1" dirty="0">
                <a:solidFill>
                  <a:srgbClr val="DFDFDF"/>
                </a:solidFill>
                <a:latin typeface="Courier New" panose="02070309020205020404" pitchFamily="49" charset="0"/>
              </a:rPr>
              <a:t>no network 10.1.1.5 0.0.0.0 area 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R1(config-router)# </a:t>
            </a:r>
            <a:r>
              <a:rPr lang="en-US" sz="1200" b="1" dirty="0">
                <a:solidFill>
                  <a:srgbClr val="DFDFDF"/>
                </a:solidFill>
                <a:latin typeface="Courier New" panose="02070309020205020404" pitchFamily="49" charset="0"/>
              </a:rPr>
              <a:t>no network 10.1.1.14 0.0.0.0 area 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R1(config-router)# </a:t>
            </a:r>
            <a:r>
              <a:rPr lang="en-US" sz="1200" b="1" dirty="0">
                <a:solidFill>
                  <a:srgbClr val="DFDFDF"/>
                </a:solidFill>
                <a:latin typeface="Courier New" panose="02070309020205020404" pitchFamily="49" charset="0"/>
              </a:rPr>
              <a:t>interface </a:t>
            </a:r>
            <a:r>
              <a:rPr lang="en-US" sz="1200" b="1" dirty="0" err="1">
                <a:solidFill>
                  <a:srgbClr val="DFDFDF"/>
                </a:solidFill>
                <a:latin typeface="Courier New" panose="02070309020205020404" pitchFamily="49" charset="0"/>
              </a:rPr>
              <a:t>GigabitEthernet</a:t>
            </a:r>
            <a:r>
              <a:rPr lang="en-US" sz="1200" b="1" dirty="0">
                <a:solidFill>
                  <a:srgbClr val="DFDFDF"/>
                </a:solidFill>
                <a:latin typeface="Courier New" panose="02070309020205020404" pitchFamily="49" charset="0"/>
              </a:rPr>
              <a:t> 0/0/0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R1(config-if)# </a:t>
            </a:r>
            <a:r>
              <a:rPr lang="en-US" sz="1200" b="1" dirty="0" err="1">
                <a:solidFill>
                  <a:srgbClr val="DFDFDF"/>
                </a:solidFill>
                <a:latin typeface="Courier New" panose="02070309020205020404" pitchFamily="49" charset="0"/>
              </a:rPr>
              <a:t>ip</a:t>
            </a:r>
            <a:r>
              <a:rPr lang="en-US" sz="1200" b="1" dirty="0">
                <a:solidFill>
                  <a:srgbClr val="DFDFDF"/>
                </a:solidFill>
                <a:latin typeface="Courier New" panose="02070309020205020404" pitchFamily="49" charset="0"/>
              </a:rPr>
              <a:t> </a:t>
            </a:r>
            <a:r>
              <a:rPr lang="en-US" sz="1200" b="1" dirty="0" err="1">
                <a:solidFill>
                  <a:srgbClr val="DFDFDF"/>
                </a:solidFill>
                <a:latin typeface="Courier New" panose="02070309020205020404" pitchFamily="49" charset="0"/>
              </a:rPr>
              <a:t>ospf</a:t>
            </a:r>
            <a:r>
              <a:rPr lang="en-US" sz="1200" b="1" dirty="0">
                <a:solidFill>
                  <a:srgbClr val="DFDFDF"/>
                </a:solidFill>
                <a:latin typeface="Courier New" panose="02070309020205020404" pitchFamily="49" charset="0"/>
              </a:rPr>
              <a:t> 10 area 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R1(config-if)# </a:t>
            </a:r>
            <a:r>
              <a:rPr lang="en-US" sz="1200" b="1" dirty="0">
                <a:solidFill>
                  <a:srgbClr val="DFDFDF"/>
                </a:solidFill>
                <a:latin typeface="Courier New" panose="02070309020205020404" pitchFamily="49" charset="0"/>
              </a:rPr>
              <a:t>interface </a:t>
            </a:r>
            <a:r>
              <a:rPr lang="en-US" sz="1200" b="1" dirty="0" err="1">
                <a:solidFill>
                  <a:srgbClr val="DFDFDF"/>
                </a:solidFill>
                <a:latin typeface="Courier New" panose="02070309020205020404" pitchFamily="49" charset="0"/>
              </a:rPr>
              <a:t>GigabitEthernet</a:t>
            </a:r>
            <a:r>
              <a:rPr lang="en-US" sz="1200" b="1" dirty="0">
                <a:solidFill>
                  <a:srgbClr val="DFDFDF"/>
                </a:solidFill>
                <a:latin typeface="Courier New" panose="02070309020205020404" pitchFamily="49" charset="0"/>
              </a:rPr>
              <a:t> 0/0/1</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R1(config-if)# </a:t>
            </a:r>
            <a:r>
              <a:rPr lang="en-US" sz="1200" b="1" dirty="0" err="1">
                <a:solidFill>
                  <a:srgbClr val="DFDFDF"/>
                </a:solidFill>
                <a:latin typeface="Courier New" panose="02070309020205020404" pitchFamily="49" charset="0"/>
              </a:rPr>
              <a:t>ip</a:t>
            </a:r>
            <a:r>
              <a:rPr lang="en-US" sz="1200" b="1" dirty="0">
                <a:solidFill>
                  <a:srgbClr val="DFDFDF"/>
                </a:solidFill>
                <a:latin typeface="Courier New" panose="02070309020205020404" pitchFamily="49" charset="0"/>
              </a:rPr>
              <a:t> </a:t>
            </a:r>
            <a:r>
              <a:rPr lang="en-US" sz="1200" b="1" dirty="0" err="1">
                <a:solidFill>
                  <a:srgbClr val="DFDFDF"/>
                </a:solidFill>
                <a:latin typeface="Courier New" panose="02070309020205020404" pitchFamily="49" charset="0"/>
              </a:rPr>
              <a:t>ospf</a:t>
            </a:r>
            <a:r>
              <a:rPr lang="en-US" sz="1200" b="1" dirty="0">
                <a:solidFill>
                  <a:srgbClr val="DFDFDF"/>
                </a:solidFill>
                <a:latin typeface="Courier New" panose="02070309020205020404" pitchFamily="49" charset="0"/>
              </a:rPr>
              <a:t> 10 area 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R1(config-if)# </a:t>
            </a:r>
            <a:r>
              <a:rPr lang="en-US" sz="1200" b="1" dirty="0">
                <a:solidFill>
                  <a:srgbClr val="DFDFDF"/>
                </a:solidFill>
                <a:latin typeface="Courier New" panose="02070309020205020404" pitchFamily="49" charset="0"/>
              </a:rPr>
              <a:t>interface Loopback 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R1(config-if)# </a:t>
            </a:r>
            <a:r>
              <a:rPr lang="en-US" sz="1200" b="1" dirty="0" err="1">
                <a:solidFill>
                  <a:srgbClr val="DFDFDF"/>
                </a:solidFill>
                <a:latin typeface="Courier New" panose="02070309020205020404" pitchFamily="49" charset="0"/>
              </a:rPr>
              <a:t>ip</a:t>
            </a:r>
            <a:r>
              <a:rPr lang="en-US" sz="1200" b="1" dirty="0">
                <a:solidFill>
                  <a:srgbClr val="DFDFDF"/>
                </a:solidFill>
                <a:latin typeface="Courier New" panose="02070309020205020404" pitchFamily="49" charset="0"/>
              </a:rPr>
              <a:t> </a:t>
            </a:r>
            <a:r>
              <a:rPr lang="en-US" sz="1200" b="1" dirty="0" err="1">
                <a:solidFill>
                  <a:srgbClr val="DFDFDF"/>
                </a:solidFill>
                <a:latin typeface="Courier New" panose="02070309020205020404" pitchFamily="49" charset="0"/>
              </a:rPr>
              <a:t>ospf</a:t>
            </a:r>
            <a:r>
              <a:rPr lang="en-US" sz="1200" b="1" dirty="0">
                <a:solidFill>
                  <a:srgbClr val="DFDFDF"/>
                </a:solidFill>
                <a:latin typeface="Courier New" panose="02070309020205020404" pitchFamily="49" charset="0"/>
              </a:rPr>
              <a:t> 10 area 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R1(config-if)#</a:t>
            </a:r>
            <a:endParaRPr lang="en-US" sz="1200" dirty="0"/>
          </a:p>
        </p:txBody>
      </p:sp>
    </p:spTree>
    <p:custDataLst>
      <p:tags r:id="rId1"/>
    </p:custDataLst>
    <p:extLst>
      <p:ext uri="{BB962C8B-B14F-4D97-AF65-F5344CB8AC3E}">
        <p14:creationId xmlns:p14="http://schemas.microsoft.com/office/powerpoint/2010/main" val="2600665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1289" y="11289"/>
            <a:ext cx="8345488" cy="731837"/>
          </a:xfrm>
        </p:spPr>
        <p:txBody>
          <a:bodyPr/>
          <a:lstStyle/>
          <a:p>
            <a:r>
              <a:rPr lang="en-US" sz="1600" dirty="0"/>
              <a:t>Point-to-Point OSPF Networks</a:t>
            </a:r>
            <a:br>
              <a:rPr lang="en-US" dirty="0"/>
            </a:br>
            <a:r>
              <a:rPr lang="en-US" sz="2400" dirty="0"/>
              <a:t>Passive Interface</a:t>
            </a:r>
          </a:p>
        </p:txBody>
      </p:sp>
      <p:sp>
        <p:nvSpPr>
          <p:cNvPr id="4" name="Content Placeholder 3">
            <a:extLst>
              <a:ext uri="{FF2B5EF4-FFF2-40B4-BE49-F238E27FC236}">
                <a16:creationId xmlns:a16="http://schemas.microsoft.com/office/drawing/2014/main" id="{AB72E156-A14E-F742-99BD-7F6D1141E944}"/>
              </a:ext>
            </a:extLst>
          </p:cNvPr>
          <p:cNvSpPr>
            <a:spLocks noGrp="1"/>
          </p:cNvSpPr>
          <p:nvPr>
            <p:ph idx="1"/>
          </p:nvPr>
        </p:nvSpPr>
        <p:spPr>
          <a:xfrm>
            <a:off x="474662" y="743126"/>
            <a:ext cx="8280057" cy="3678608"/>
          </a:xfrm>
        </p:spPr>
        <p:txBody>
          <a:bodyPr/>
          <a:lstStyle/>
          <a:p>
            <a:pPr marL="0" indent="0" algn="l"/>
            <a:r>
              <a:rPr lang="en-US" sz="1600" dirty="0">
                <a:solidFill>
                  <a:srgbClr val="000000"/>
                </a:solidFill>
              </a:rPr>
              <a:t>By default, OSPF messages are forwarded out all OSPF-enabled interfaces. However, these messages only need to be sent out interfaces that are connecting to other OSPF-enabled routers.</a:t>
            </a:r>
          </a:p>
          <a:p>
            <a:pPr marL="0" indent="0" algn="l"/>
            <a:r>
              <a:rPr lang="en-US" sz="1600" dirty="0">
                <a:solidFill>
                  <a:srgbClr val="000000"/>
                </a:solidFill>
              </a:rPr>
              <a:t>Sending out unneeded messages on a LAN affects the network in three ways:</a:t>
            </a:r>
          </a:p>
          <a:p>
            <a:pPr marL="285750" indent="-285750" algn="l">
              <a:buFont typeface="Arial" panose="020B0604020202020204" pitchFamily="34" charset="0"/>
              <a:buChar char="•"/>
            </a:pPr>
            <a:r>
              <a:rPr lang="en-US" sz="1600" b="1" dirty="0">
                <a:solidFill>
                  <a:srgbClr val="000000"/>
                </a:solidFill>
              </a:rPr>
              <a:t>Inefficient Use of Bandwidth</a:t>
            </a:r>
            <a:r>
              <a:rPr lang="en-US" sz="1600" dirty="0">
                <a:solidFill>
                  <a:srgbClr val="000000"/>
                </a:solidFill>
              </a:rPr>
              <a:t> - Available bandwidth is consumed transporting unnecessary messages.</a:t>
            </a:r>
          </a:p>
          <a:p>
            <a:pPr marL="285750" indent="-285750" algn="l">
              <a:buFont typeface="Arial" panose="020B0604020202020204" pitchFamily="34" charset="0"/>
              <a:buChar char="•"/>
            </a:pPr>
            <a:r>
              <a:rPr lang="en-US" sz="1600" b="1" dirty="0">
                <a:solidFill>
                  <a:srgbClr val="000000"/>
                </a:solidFill>
              </a:rPr>
              <a:t>Inefficient Use of Resources</a:t>
            </a:r>
            <a:r>
              <a:rPr lang="en-US" sz="1600" dirty="0">
                <a:solidFill>
                  <a:srgbClr val="000000"/>
                </a:solidFill>
              </a:rPr>
              <a:t> - All devices on the LAN must process and eventually discard the message.</a:t>
            </a:r>
          </a:p>
          <a:p>
            <a:pPr marL="285750" indent="-285750" algn="l">
              <a:buFont typeface="Arial" panose="020B0604020202020204" pitchFamily="34" charset="0"/>
              <a:buChar char="•"/>
            </a:pPr>
            <a:r>
              <a:rPr lang="en-US" sz="1600" b="1" dirty="0">
                <a:solidFill>
                  <a:srgbClr val="000000"/>
                </a:solidFill>
              </a:rPr>
              <a:t>Increased Security Risk</a:t>
            </a:r>
            <a:r>
              <a:rPr lang="en-US" sz="1600" dirty="0">
                <a:solidFill>
                  <a:srgbClr val="000000"/>
                </a:solidFill>
              </a:rPr>
              <a:t> - Without additional OSPF security configurations, OSPF messages can be intercepted with packet sniffing software. Routing updates can be modified and sent back to the router, corrupting the routing table with false metrics that misdirect traffic.</a:t>
            </a:r>
          </a:p>
          <a:p>
            <a:pPr marL="0" indent="0" algn="l"/>
            <a:endParaRPr lang="en-US" sz="1600" dirty="0">
              <a:solidFill>
                <a:srgbClr val="000000"/>
              </a:solidFill>
            </a:endParaRPr>
          </a:p>
        </p:txBody>
      </p:sp>
    </p:spTree>
    <p:custDataLst>
      <p:tags r:id="rId1"/>
    </p:custDataLst>
    <p:extLst>
      <p:ext uri="{BB962C8B-B14F-4D97-AF65-F5344CB8AC3E}">
        <p14:creationId xmlns:p14="http://schemas.microsoft.com/office/powerpoint/2010/main" val="2392772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1289" y="11289"/>
            <a:ext cx="8345488" cy="731837"/>
          </a:xfrm>
        </p:spPr>
        <p:txBody>
          <a:bodyPr/>
          <a:lstStyle/>
          <a:p>
            <a:r>
              <a:rPr lang="en-US" sz="1600" dirty="0"/>
              <a:t>Point-to-Point OSPF Networks</a:t>
            </a:r>
            <a:br>
              <a:rPr lang="en-US" dirty="0"/>
            </a:br>
            <a:r>
              <a:rPr lang="en-US" sz="2400" dirty="0"/>
              <a:t>Configure Passive Interfaces</a:t>
            </a:r>
          </a:p>
        </p:txBody>
      </p:sp>
      <p:sp>
        <p:nvSpPr>
          <p:cNvPr id="5" name="Content Placeholder 4">
            <a:extLst>
              <a:ext uri="{FF2B5EF4-FFF2-40B4-BE49-F238E27FC236}">
                <a16:creationId xmlns:a16="http://schemas.microsoft.com/office/drawing/2014/main" id="{EB0BDB27-D916-344D-802C-6AE1E967CC9E}"/>
              </a:ext>
            </a:extLst>
          </p:cNvPr>
          <p:cNvSpPr>
            <a:spLocks noGrp="1"/>
          </p:cNvSpPr>
          <p:nvPr>
            <p:ph idx="1"/>
          </p:nvPr>
        </p:nvSpPr>
        <p:spPr>
          <a:xfrm>
            <a:off x="474662" y="743126"/>
            <a:ext cx="3284537" cy="3678608"/>
          </a:xfrm>
        </p:spPr>
        <p:txBody>
          <a:bodyPr/>
          <a:lstStyle/>
          <a:p>
            <a:pPr marL="342900" indent="-342900" algn="l">
              <a:buFont typeface="Arial" panose="020B0604020202020204" pitchFamily="34" charset="0"/>
              <a:buChar char="•"/>
            </a:pPr>
            <a:r>
              <a:rPr lang="en-US" sz="1600" dirty="0">
                <a:solidFill>
                  <a:srgbClr val="000000"/>
                </a:solidFill>
              </a:rPr>
              <a:t>Use the </a:t>
            </a:r>
            <a:r>
              <a:rPr lang="en-US" sz="1600" b="1" dirty="0">
                <a:solidFill>
                  <a:srgbClr val="000000"/>
                </a:solidFill>
              </a:rPr>
              <a:t>passive-interface</a:t>
            </a:r>
            <a:r>
              <a:rPr lang="en-US" sz="1600" dirty="0">
                <a:solidFill>
                  <a:srgbClr val="000000"/>
                </a:solidFill>
              </a:rPr>
              <a:t> router configuration mode command to prevent the transmission of routing messages through a router interface, but still allow that network to be advertised to other routers. </a:t>
            </a:r>
          </a:p>
          <a:p>
            <a:pPr marL="342900" indent="-342900" algn="l">
              <a:buFont typeface="Arial" panose="020B0604020202020204" pitchFamily="34" charset="0"/>
              <a:buChar char="•"/>
            </a:pPr>
            <a:r>
              <a:rPr lang="en-US" sz="1600" dirty="0">
                <a:solidFill>
                  <a:srgbClr val="000000"/>
                </a:solidFill>
              </a:rPr>
              <a:t>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protocols</a:t>
            </a:r>
            <a:r>
              <a:rPr lang="en-US" sz="1600" dirty="0">
                <a:solidFill>
                  <a:srgbClr val="000000"/>
                </a:solidFill>
              </a:rPr>
              <a:t> command is then used to verify that the interface is listed as passive.</a:t>
            </a:r>
          </a:p>
          <a:p>
            <a:pPr marL="342900" indent="-342900" algn="l">
              <a:buFont typeface="Arial" panose="020B0604020202020204" pitchFamily="34" charset="0"/>
              <a:buChar char="•"/>
            </a:pPr>
            <a:endParaRPr lang="en-US" sz="1600" dirty="0">
              <a:solidFill>
                <a:srgbClr val="000000"/>
              </a:solidFill>
            </a:endParaRPr>
          </a:p>
        </p:txBody>
      </p:sp>
      <p:pic>
        <p:nvPicPr>
          <p:cNvPr id="8" name="Picture 7">
            <a:extLst>
              <a:ext uri="{FF2B5EF4-FFF2-40B4-BE49-F238E27FC236}">
                <a16:creationId xmlns:a16="http://schemas.microsoft.com/office/drawing/2014/main" id="{D2833F6F-6EDB-644E-85EB-2727E0D430C9}"/>
              </a:ext>
            </a:extLst>
          </p:cNvPr>
          <p:cNvPicPr>
            <a:picLocks noChangeAspect="1"/>
          </p:cNvPicPr>
          <p:nvPr/>
        </p:nvPicPr>
        <p:blipFill>
          <a:blip r:embed="rId4"/>
          <a:stretch>
            <a:fillRect/>
          </a:stretch>
        </p:blipFill>
        <p:spPr>
          <a:xfrm>
            <a:off x="4097867" y="665877"/>
            <a:ext cx="4798483" cy="4185258"/>
          </a:xfrm>
          <a:prstGeom prst="rect">
            <a:avLst/>
          </a:prstGeom>
        </p:spPr>
      </p:pic>
    </p:spTree>
    <p:custDataLst>
      <p:tags r:id="rId1"/>
    </p:custDataLst>
    <p:extLst>
      <p:ext uri="{BB962C8B-B14F-4D97-AF65-F5344CB8AC3E}">
        <p14:creationId xmlns:p14="http://schemas.microsoft.com/office/powerpoint/2010/main" val="2602794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1289" y="11289"/>
            <a:ext cx="8345488" cy="731837"/>
          </a:xfrm>
        </p:spPr>
        <p:txBody>
          <a:bodyPr/>
          <a:lstStyle/>
          <a:p>
            <a:r>
              <a:rPr lang="en-US" sz="1600" dirty="0"/>
              <a:t>Point-to-Point OSPF Networks</a:t>
            </a:r>
            <a:br>
              <a:rPr lang="en-US" dirty="0"/>
            </a:br>
            <a:r>
              <a:rPr lang="en-US" sz="2400" dirty="0"/>
              <a:t>OSPF Point-to-Point Networks</a:t>
            </a:r>
          </a:p>
        </p:txBody>
      </p:sp>
      <p:sp>
        <p:nvSpPr>
          <p:cNvPr id="4" name="Content Placeholder 3">
            <a:extLst>
              <a:ext uri="{FF2B5EF4-FFF2-40B4-BE49-F238E27FC236}">
                <a16:creationId xmlns:a16="http://schemas.microsoft.com/office/drawing/2014/main" id="{42E474EE-E44C-2C49-9DD4-6D60C5BA1BCC}"/>
              </a:ext>
            </a:extLst>
          </p:cNvPr>
          <p:cNvSpPr>
            <a:spLocks noGrp="1"/>
          </p:cNvSpPr>
          <p:nvPr>
            <p:ph idx="1"/>
          </p:nvPr>
        </p:nvSpPr>
        <p:spPr>
          <a:xfrm>
            <a:off x="474662" y="743126"/>
            <a:ext cx="8280057" cy="1387125"/>
          </a:xfrm>
        </p:spPr>
        <p:txBody>
          <a:bodyPr/>
          <a:lstStyle/>
          <a:p>
            <a:pPr marL="0" indent="0" algn="l"/>
            <a:r>
              <a:rPr lang="en-US" sz="1600" dirty="0">
                <a:solidFill>
                  <a:srgbClr val="000000"/>
                </a:solidFill>
              </a:rPr>
              <a:t>By default, Cisco routers elect a DR and BDR on Ethernet interfaces, even if there is only one other device on the link. You can verify this with 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a:t>
            </a:r>
            <a:r>
              <a:rPr lang="en-US" sz="1600" b="1" dirty="0" err="1">
                <a:solidFill>
                  <a:srgbClr val="000000"/>
                </a:solidFill>
              </a:rPr>
              <a:t>ospf</a:t>
            </a:r>
            <a:r>
              <a:rPr lang="en-US" sz="1600" b="1" dirty="0">
                <a:solidFill>
                  <a:srgbClr val="000000"/>
                </a:solidFill>
              </a:rPr>
              <a:t> interface</a:t>
            </a:r>
            <a:r>
              <a:rPr lang="en-US" sz="1600" dirty="0">
                <a:solidFill>
                  <a:srgbClr val="000000"/>
                </a:solidFill>
              </a:rPr>
              <a:t> command. The DR/ BDR election process is unnecessary as there can only be two routers on the point-to-point network between R1 and R2. Notice in the output that the router has designated the network type as BROADCAST. </a:t>
            </a:r>
          </a:p>
        </p:txBody>
      </p:sp>
      <p:sp>
        <p:nvSpPr>
          <p:cNvPr id="6" name="Rectangle 5">
            <a:extLst>
              <a:ext uri="{FF2B5EF4-FFF2-40B4-BE49-F238E27FC236}">
                <a16:creationId xmlns:a16="http://schemas.microsoft.com/office/drawing/2014/main" id="{DD83802F-65B3-0A43-977D-F6A2EB5CB8AE}"/>
              </a:ext>
            </a:extLst>
          </p:cNvPr>
          <p:cNvSpPr/>
          <p:nvPr/>
        </p:nvSpPr>
        <p:spPr>
          <a:xfrm>
            <a:off x="677597" y="2203294"/>
            <a:ext cx="7874186" cy="2308324"/>
          </a:xfrm>
          <a:prstGeom prst="rect">
            <a:avLst/>
          </a:prstGeom>
          <a:solidFill>
            <a:srgbClr val="000000"/>
          </a:solidFill>
        </p:spPr>
        <p:txBody>
          <a:bodyPr wrap="square">
            <a:spAutoFit/>
          </a:bodyPr>
          <a:lstStyle/>
          <a:p>
            <a:r>
              <a:rPr lang="en-US" sz="1200" dirty="0">
                <a:solidFill>
                  <a:srgbClr val="DFDFDF"/>
                </a:solidFill>
                <a:latin typeface="Courier New" panose="02070309020205020404" pitchFamily="49" charset="0"/>
              </a:rPr>
              <a:t>R1# </a:t>
            </a:r>
            <a:r>
              <a:rPr lang="en-US" sz="1200" b="1" dirty="0">
                <a:solidFill>
                  <a:srgbClr val="FFFFFF"/>
                </a:solidFill>
                <a:latin typeface="Courier New" panose="02070309020205020404" pitchFamily="49" charset="0"/>
              </a:rPr>
              <a:t>show </a:t>
            </a:r>
            <a:r>
              <a:rPr lang="en-US" sz="1200" b="1" dirty="0" err="1">
                <a:solidFill>
                  <a:srgbClr val="FFFFFF"/>
                </a:solidFill>
                <a:latin typeface="Courier New" panose="02070309020205020404" pitchFamily="49" charset="0"/>
              </a:rPr>
              <a:t>ip</a:t>
            </a:r>
            <a:r>
              <a:rPr lang="en-US" sz="1200" b="1" dirty="0">
                <a:solidFill>
                  <a:srgbClr val="FFFFFF"/>
                </a:solidFill>
                <a:latin typeface="Courier New" panose="02070309020205020404" pitchFamily="49" charset="0"/>
              </a:rPr>
              <a:t> </a:t>
            </a:r>
            <a:r>
              <a:rPr lang="en-US" sz="1200" b="1" dirty="0" err="1">
                <a:solidFill>
                  <a:srgbClr val="FFFFFF"/>
                </a:solidFill>
                <a:latin typeface="Courier New" panose="02070309020205020404" pitchFamily="49" charset="0"/>
              </a:rPr>
              <a:t>ospf</a:t>
            </a:r>
            <a:r>
              <a:rPr lang="en-US" sz="1200" b="1" dirty="0">
                <a:solidFill>
                  <a:srgbClr val="FFFFFF"/>
                </a:solidFill>
                <a:latin typeface="Courier New" panose="02070309020205020404" pitchFamily="49" charset="0"/>
              </a:rPr>
              <a:t> interface </a:t>
            </a:r>
            <a:r>
              <a:rPr lang="en-US" sz="1200" b="1" dirty="0" err="1">
                <a:solidFill>
                  <a:srgbClr val="FFFFFF"/>
                </a:solidFill>
                <a:latin typeface="Courier New" panose="02070309020205020404" pitchFamily="49" charset="0"/>
              </a:rPr>
              <a:t>GigabitEthernet</a:t>
            </a:r>
            <a:r>
              <a:rPr lang="en-US" sz="1200" b="1" dirty="0">
                <a:solidFill>
                  <a:srgbClr val="FFFFFF"/>
                </a:solidFill>
                <a:latin typeface="Courier New" panose="02070309020205020404" pitchFamily="49" charset="0"/>
              </a:rPr>
              <a:t> 0/0/0</a:t>
            </a:r>
          </a:p>
          <a:p>
            <a:r>
              <a:rPr lang="en-US" sz="1200" dirty="0">
                <a:solidFill>
                  <a:srgbClr val="DFDFDF"/>
                </a:solidFill>
                <a:latin typeface="Courier New" panose="02070309020205020404" pitchFamily="49" charset="0"/>
              </a:rPr>
              <a:t>GigabitEthernet0/0/0 is up, line protocol is up </a:t>
            </a:r>
          </a:p>
          <a:p>
            <a:r>
              <a:rPr lang="en-US" sz="1200" dirty="0">
                <a:solidFill>
                  <a:srgbClr val="DFDFDF"/>
                </a:solidFill>
                <a:latin typeface="Courier New" panose="02070309020205020404" pitchFamily="49" charset="0"/>
              </a:rPr>
              <a:t>  Internet Address 10.1.1.5/30, Area 0, Attached via Interface Enable</a:t>
            </a:r>
          </a:p>
          <a:p>
            <a:r>
              <a:rPr lang="en-US" sz="1200" dirty="0">
                <a:solidFill>
                  <a:srgbClr val="DFDFDF"/>
                </a:solidFill>
                <a:latin typeface="Courier New" panose="02070309020205020404" pitchFamily="49" charset="0"/>
              </a:rPr>
              <a:t>  Process ID 10, Router ID 1.1.1.1, </a:t>
            </a:r>
            <a:r>
              <a:rPr lang="en-US" sz="1200" dirty="0">
                <a:solidFill>
                  <a:srgbClr val="FBAB18"/>
                </a:solidFill>
                <a:latin typeface="Courier New" panose="02070309020205020404" pitchFamily="49" charset="0"/>
              </a:rPr>
              <a:t>Network Type BROADCAST</a:t>
            </a:r>
            <a:r>
              <a:rPr lang="en-US" sz="1200" dirty="0">
                <a:solidFill>
                  <a:srgbClr val="DFDFDF"/>
                </a:solidFill>
                <a:latin typeface="Courier New" panose="02070309020205020404" pitchFamily="49" charset="0"/>
              </a:rPr>
              <a:t>, Cost: 1 </a:t>
            </a:r>
          </a:p>
          <a:p>
            <a:r>
              <a:rPr lang="en-US" sz="1200" dirty="0">
                <a:solidFill>
                  <a:srgbClr val="DFDFDF"/>
                </a:solidFill>
                <a:latin typeface="Courier New" panose="02070309020205020404" pitchFamily="49" charset="0"/>
              </a:rPr>
              <a:t>  Topology-MTID    Cost    Disabled    Shutdown    Topology Name </a:t>
            </a:r>
          </a:p>
          <a:p>
            <a:r>
              <a:rPr lang="en-US" sz="1200" dirty="0">
                <a:solidFill>
                  <a:srgbClr val="DFDFDF"/>
                </a:solidFill>
                <a:latin typeface="Courier New" panose="02070309020205020404" pitchFamily="49" charset="0"/>
              </a:rPr>
              <a:t>        0           1        no           no          Base </a:t>
            </a:r>
          </a:p>
          <a:p>
            <a:r>
              <a:rPr lang="en-US" sz="1200" dirty="0">
                <a:solidFill>
                  <a:srgbClr val="DFDFDF"/>
                </a:solidFill>
                <a:latin typeface="Courier New" panose="02070309020205020404" pitchFamily="49" charset="0"/>
              </a:rPr>
              <a:t>  Enabled by interface config, including secondary </a:t>
            </a:r>
            <a:r>
              <a:rPr lang="en-US" sz="1200" dirty="0" err="1">
                <a:solidFill>
                  <a:srgbClr val="DFDFDF"/>
                </a:solidFill>
                <a:latin typeface="Courier New" panose="02070309020205020404" pitchFamily="49" charset="0"/>
              </a:rPr>
              <a:t>ip</a:t>
            </a:r>
            <a:r>
              <a:rPr lang="en-US" sz="1200" dirty="0">
                <a:solidFill>
                  <a:srgbClr val="DFDFDF"/>
                </a:solidFill>
                <a:latin typeface="Courier New" panose="02070309020205020404" pitchFamily="49" charset="0"/>
              </a:rPr>
              <a:t> addresses </a:t>
            </a:r>
          </a:p>
          <a:p>
            <a:r>
              <a:rPr lang="en-US" sz="1200" dirty="0">
                <a:solidFill>
                  <a:srgbClr val="DFDFDF"/>
                </a:solidFill>
                <a:latin typeface="Courier New" panose="02070309020205020404" pitchFamily="49" charset="0"/>
              </a:rPr>
              <a:t>  Transmit Delay is 1 sec, State BDR, Priority 1 </a:t>
            </a:r>
          </a:p>
          <a:p>
            <a:r>
              <a:rPr lang="en-US" sz="1200" dirty="0">
                <a:solidFill>
                  <a:srgbClr val="FBAB18"/>
                </a:solidFill>
                <a:latin typeface="Courier New" panose="02070309020205020404" pitchFamily="49" charset="0"/>
              </a:rPr>
              <a:t>  Designated Router (ID) 2.2.2.2, Interface address 10.1.1.6</a:t>
            </a:r>
            <a:r>
              <a:rPr lang="en-US" sz="1200" dirty="0">
                <a:solidFill>
                  <a:srgbClr val="DFDFDF"/>
                </a:solidFill>
                <a:latin typeface="Courier New" panose="02070309020205020404" pitchFamily="49" charset="0"/>
              </a:rPr>
              <a:t> </a:t>
            </a:r>
          </a:p>
          <a:p>
            <a:r>
              <a:rPr lang="en-US" sz="1200" dirty="0">
                <a:solidFill>
                  <a:srgbClr val="FBAB18"/>
                </a:solidFill>
                <a:latin typeface="Courier New" panose="02070309020205020404" pitchFamily="49" charset="0"/>
              </a:rPr>
              <a:t>  Backup Designated router (ID) 1.1.1.1, Interface address 10.1.1.5</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  Timer intervals configured, Hello 10, Dead 40, Wait 40, Retransmit 5 </a:t>
            </a:r>
          </a:p>
          <a:p>
            <a:r>
              <a:rPr lang="en-US" sz="1200" dirty="0">
                <a:solidFill>
                  <a:srgbClr val="DFDFDF"/>
                </a:solidFill>
                <a:latin typeface="Courier New" panose="02070309020205020404" pitchFamily="49" charset="0"/>
              </a:rPr>
              <a:t>    </a:t>
            </a:r>
            <a:r>
              <a:rPr lang="en-US" sz="1200" dirty="0" err="1">
                <a:solidFill>
                  <a:srgbClr val="DFDFDF"/>
                </a:solidFill>
                <a:latin typeface="Courier New" panose="02070309020205020404" pitchFamily="49" charset="0"/>
              </a:rPr>
              <a:t>oob</a:t>
            </a:r>
            <a:r>
              <a:rPr lang="en-US" sz="1200" dirty="0">
                <a:solidFill>
                  <a:srgbClr val="DFDFDF"/>
                </a:solidFill>
                <a:latin typeface="Courier New" panose="02070309020205020404" pitchFamily="49" charset="0"/>
              </a:rPr>
              <a:t>-resync timeout 40</a:t>
            </a:r>
            <a:endParaRPr lang="en-US" sz="1200" dirty="0"/>
          </a:p>
        </p:txBody>
      </p:sp>
    </p:spTree>
    <p:custDataLst>
      <p:tags r:id="rId1"/>
    </p:custDataLst>
    <p:extLst>
      <p:ext uri="{BB962C8B-B14F-4D97-AF65-F5344CB8AC3E}">
        <p14:creationId xmlns:p14="http://schemas.microsoft.com/office/powerpoint/2010/main" val="2726944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pPr marL="0" indent="0">
              <a:buNone/>
            </a:pPr>
            <a:r>
              <a:rPr lang="en-US" dirty="0"/>
              <a:t>To facilitate learning, the following features within the GUI may be included in this module:</a:t>
            </a:r>
          </a:p>
          <a:p>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281503129"/>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1289" y="11289"/>
            <a:ext cx="8345488" cy="731837"/>
          </a:xfrm>
        </p:spPr>
        <p:txBody>
          <a:bodyPr/>
          <a:lstStyle/>
          <a:p>
            <a:r>
              <a:rPr lang="en-US" sz="1600" dirty="0"/>
              <a:t>Point-to-Point OSPF Networks</a:t>
            </a:r>
            <a:br>
              <a:rPr lang="en-US" dirty="0"/>
            </a:br>
            <a:r>
              <a:rPr lang="en-US" sz="2400" dirty="0"/>
              <a:t>OSPF Point-to-Point Networks (Cont.)</a:t>
            </a:r>
          </a:p>
        </p:txBody>
      </p:sp>
      <p:sp>
        <p:nvSpPr>
          <p:cNvPr id="4" name="Content Placeholder 3">
            <a:extLst>
              <a:ext uri="{FF2B5EF4-FFF2-40B4-BE49-F238E27FC236}">
                <a16:creationId xmlns:a16="http://schemas.microsoft.com/office/drawing/2014/main" id="{42E474EE-E44C-2C49-9DD4-6D60C5BA1BCC}"/>
              </a:ext>
            </a:extLst>
          </p:cNvPr>
          <p:cNvSpPr>
            <a:spLocks noGrp="1"/>
          </p:cNvSpPr>
          <p:nvPr>
            <p:ph idx="1"/>
          </p:nvPr>
        </p:nvSpPr>
        <p:spPr>
          <a:xfrm>
            <a:off x="474662" y="743126"/>
            <a:ext cx="8280057" cy="955045"/>
          </a:xfrm>
        </p:spPr>
        <p:txBody>
          <a:bodyPr/>
          <a:lstStyle/>
          <a:p>
            <a:pPr marL="0" indent="0" algn="l"/>
            <a:r>
              <a:rPr lang="en-US" sz="1600" dirty="0">
                <a:solidFill>
                  <a:srgbClr val="000000"/>
                </a:solidFill>
              </a:rPr>
              <a:t>To change this to a point-to-point network, use the interface configuration command </a:t>
            </a:r>
            <a:r>
              <a:rPr lang="en-US" sz="1600" b="1" dirty="0" err="1">
                <a:solidFill>
                  <a:srgbClr val="000000"/>
                </a:solidFill>
              </a:rPr>
              <a:t>ip</a:t>
            </a:r>
            <a:r>
              <a:rPr lang="en-US" sz="1600" b="1" dirty="0">
                <a:solidFill>
                  <a:srgbClr val="000000"/>
                </a:solidFill>
              </a:rPr>
              <a:t> </a:t>
            </a:r>
            <a:r>
              <a:rPr lang="en-US" sz="1600" b="1" dirty="0" err="1">
                <a:solidFill>
                  <a:srgbClr val="000000"/>
                </a:solidFill>
              </a:rPr>
              <a:t>ospf</a:t>
            </a:r>
            <a:r>
              <a:rPr lang="en-US" sz="1600" b="1" dirty="0">
                <a:solidFill>
                  <a:srgbClr val="000000"/>
                </a:solidFill>
              </a:rPr>
              <a:t> network point-to-point</a:t>
            </a:r>
            <a:r>
              <a:rPr lang="en-US" sz="1600" dirty="0">
                <a:solidFill>
                  <a:srgbClr val="000000"/>
                </a:solidFill>
              </a:rPr>
              <a:t> on all interfaces where you want to disable the DR/BDR election process.</a:t>
            </a:r>
          </a:p>
        </p:txBody>
      </p:sp>
      <p:sp>
        <p:nvSpPr>
          <p:cNvPr id="2" name="Rectangle 1">
            <a:extLst>
              <a:ext uri="{FF2B5EF4-FFF2-40B4-BE49-F238E27FC236}">
                <a16:creationId xmlns:a16="http://schemas.microsoft.com/office/drawing/2014/main" id="{E379BD30-E987-794E-B130-51F180599D7E}"/>
              </a:ext>
            </a:extLst>
          </p:cNvPr>
          <p:cNvSpPr/>
          <p:nvPr/>
        </p:nvSpPr>
        <p:spPr>
          <a:xfrm>
            <a:off x="304801" y="1797321"/>
            <a:ext cx="8636000" cy="2308324"/>
          </a:xfrm>
          <a:prstGeom prst="rect">
            <a:avLst/>
          </a:prstGeom>
          <a:solidFill>
            <a:srgbClr val="000000"/>
          </a:solidFill>
        </p:spPr>
        <p:txBody>
          <a:bodyPr wrap="square">
            <a:spAutoFit/>
          </a:bodyPr>
          <a:lstStyle/>
          <a:p>
            <a:r>
              <a:rPr lang="en-US" sz="1200" dirty="0">
                <a:solidFill>
                  <a:srgbClr val="DFDFDF"/>
                </a:solidFill>
                <a:latin typeface="Courier New" panose="02070309020205020404" pitchFamily="49" charset="0"/>
              </a:rPr>
              <a:t>R1(config)# </a:t>
            </a:r>
            <a:r>
              <a:rPr lang="en-US" sz="1200" b="1" dirty="0">
                <a:solidFill>
                  <a:srgbClr val="DFDFDF"/>
                </a:solidFill>
                <a:latin typeface="Courier New" panose="02070309020205020404" pitchFamily="49" charset="0"/>
              </a:rPr>
              <a:t>interface </a:t>
            </a:r>
            <a:r>
              <a:rPr lang="en-US" sz="1200" b="1" dirty="0" err="1">
                <a:solidFill>
                  <a:srgbClr val="DFDFDF"/>
                </a:solidFill>
                <a:latin typeface="Courier New" panose="02070309020205020404" pitchFamily="49" charset="0"/>
              </a:rPr>
              <a:t>GigabitEthernet</a:t>
            </a:r>
            <a:r>
              <a:rPr lang="en-US" sz="1200" b="1" dirty="0">
                <a:solidFill>
                  <a:srgbClr val="DFDFDF"/>
                </a:solidFill>
                <a:latin typeface="Courier New" panose="02070309020205020404" pitchFamily="49" charset="0"/>
              </a:rPr>
              <a:t> 0/0/0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R1(config-if)# </a:t>
            </a:r>
            <a:r>
              <a:rPr lang="en-US" sz="1200" b="1" dirty="0" err="1">
                <a:solidFill>
                  <a:srgbClr val="DFDFDF"/>
                </a:solidFill>
                <a:latin typeface="Courier New" panose="02070309020205020404" pitchFamily="49" charset="0"/>
              </a:rPr>
              <a:t>ip</a:t>
            </a:r>
            <a:r>
              <a:rPr lang="en-US" sz="1200" b="1" dirty="0">
                <a:solidFill>
                  <a:srgbClr val="DFDFDF"/>
                </a:solidFill>
                <a:latin typeface="Courier New" panose="02070309020205020404" pitchFamily="49" charset="0"/>
              </a:rPr>
              <a:t> </a:t>
            </a:r>
            <a:r>
              <a:rPr lang="en-US" sz="1200" b="1" dirty="0" err="1">
                <a:solidFill>
                  <a:srgbClr val="DFDFDF"/>
                </a:solidFill>
                <a:latin typeface="Courier New" panose="02070309020205020404" pitchFamily="49" charset="0"/>
              </a:rPr>
              <a:t>ospf</a:t>
            </a:r>
            <a:r>
              <a:rPr lang="en-US" sz="1200" b="1" dirty="0">
                <a:solidFill>
                  <a:srgbClr val="DFDFDF"/>
                </a:solidFill>
                <a:latin typeface="Courier New" panose="02070309020205020404" pitchFamily="49" charset="0"/>
              </a:rPr>
              <a:t> network point-to-point</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*Jun 6 00:44:05.208: %OSPF-5-ADJCHG: Process 10, </a:t>
            </a:r>
            <a:r>
              <a:rPr lang="en-US" sz="1200" dirty="0" err="1">
                <a:solidFill>
                  <a:srgbClr val="DFDFDF"/>
                </a:solidFill>
                <a:latin typeface="Courier New" panose="02070309020205020404" pitchFamily="49" charset="0"/>
              </a:rPr>
              <a:t>Nbr</a:t>
            </a:r>
            <a:r>
              <a:rPr lang="en-US" sz="1200" dirty="0">
                <a:solidFill>
                  <a:srgbClr val="DFDFDF"/>
                </a:solidFill>
                <a:latin typeface="Courier New" panose="02070309020205020404" pitchFamily="49" charset="0"/>
              </a:rPr>
              <a:t> 2.2.2.2 on GigabitEthernet0/0/0 from FULL to DOWN, Neighbor Down: Interface down or detached </a:t>
            </a:r>
          </a:p>
          <a:p>
            <a:r>
              <a:rPr lang="en-US" sz="1200" dirty="0">
                <a:solidFill>
                  <a:srgbClr val="DFDFDF"/>
                </a:solidFill>
                <a:latin typeface="Courier New" panose="02070309020205020404" pitchFamily="49" charset="0"/>
              </a:rPr>
              <a:t>*Jun 6 00:44:05.211: %OSPF-5-ADJCHG: Process 10, </a:t>
            </a:r>
            <a:r>
              <a:rPr lang="en-US" sz="1200" dirty="0" err="1">
                <a:solidFill>
                  <a:srgbClr val="DFDFDF"/>
                </a:solidFill>
                <a:latin typeface="Courier New" panose="02070309020205020404" pitchFamily="49" charset="0"/>
              </a:rPr>
              <a:t>Nbr</a:t>
            </a:r>
            <a:r>
              <a:rPr lang="en-US" sz="1200" dirty="0">
                <a:solidFill>
                  <a:srgbClr val="DFDFDF"/>
                </a:solidFill>
                <a:latin typeface="Courier New" panose="02070309020205020404" pitchFamily="49" charset="0"/>
              </a:rPr>
              <a:t> 2.2.2.2 on GigabitEthernet0/0/0 from LOADING to FULL, Loading Done </a:t>
            </a:r>
          </a:p>
          <a:p>
            <a:r>
              <a:rPr lang="en-US" sz="1200" dirty="0">
                <a:solidFill>
                  <a:srgbClr val="DFDFDF"/>
                </a:solidFill>
                <a:latin typeface="Courier New" panose="02070309020205020404" pitchFamily="49" charset="0"/>
              </a:rPr>
              <a:t>R1(config-if)# </a:t>
            </a:r>
            <a:r>
              <a:rPr lang="en-US" sz="1200" b="1" dirty="0">
                <a:solidFill>
                  <a:srgbClr val="DFDFDF"/>
                </a:solidFill>
                <a:latin typeface="Courier New" panose="02070309020205020404" pitchFamily="49" charset="0"/>
              </a:rPr>
              <a:t>end</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 </a:t>
            </a:r>
            <a:r>
              <a:rPr lang="en-US" sz="1200" b="1" dirty="0">
                <a:solidFill>
                  <a:srgbClr val="DFDFDF"/>
                </a:solidFill>
                <a:latin typeface="Courier New" panose="02070309020205020404" pitchFamily="49" charset="0"/>
              </a:rPr>
              <a:t>show </a:t>
            </a:r>
            <a:r>
              <a:rPr lang="en-US" sz="1200" b="1" dirty="0" err="1">
                <a:solidFill>
                  <a:srgbClr val="DFDFDF"/>
                </a:solidFill>
                <a:latin typeface="Courier New" panose="02070309020205020404" pitchFamily="49" charset="0"/>
              </a:rPr>
              <a:t>ip</a:t>
            </a:r>
            <a:r>
              <a:rPr lang="en-US" sz="1200" b="1" dirty="0">
                <a:solidFill>
                  <a:srgbClr val="DFDFDF"/>
                </a:solidFill>
                <a:latin typeface="Courier New" panose="02070309020205020404" pitchFamily="49" charset="0"/>
              </a:rPr>
              <a:t> </a:t>
            </a:r>
            <a:r>
              <a:rPr lang="en-US" sz="1200" b="1" dirty="0" err="1">
                <a:solidFill>
                  <a:srgbClr val="DFDFDF"/>
                </a:solidFill>
                <a:latin typeface="Courier New" panose="02070309020205020404" pitchFamily="49" charset="0"/>
              </a:rPr>
              <a:t>ospf</a:t>
            </a:r>
            <a:r>
              <a:rPr lang="en-US" sz="1200" b="1" dirty="0">
                <a:solidFill>
                  <a:srgbClr val="DFDFDF"/>
                </a:solidFill>
                <a:latin typeface="Courier New" panose="02070309020205020404" pitchFamily="49" charset="0"/>
              </a:rPr>
              <a:t> interface </a:t>
            </a:r>
            <a:r>
              <a:rPr lang="en-US" sz="1200" b="1" dirty="0" err="1">
                <a:solidFill>
                  <a:srgbClr val="DFDFDF"/>
                </a:solidFill>
                <a:latin typeface="Courier New" panose="02070309020205020404" pitchFamily="49" charset="0"/>
              </a:rPr>
              <a:t>GigabitEthernet</a:t>
            </a:r>
            <a:r>
              <a:rPr lang="en-US" sz="1200" b="1" dirty="0">
                <a:solidFill>
                  <a:srgbClr val="DFDFDF"/>
                </a:solidFill>
                <a:latin typeface="Courier New" panose="02070309020205020404" pitchFamily="49" charset="0"/>
              </a:rPr>
              <a:t> 0/0/0</a:t>
            </a:r>
          </a:p>
          <a:p>
            <a:r>
              <a:rPr lang="en-US" sz="1200" dirty="0">
                <a:solidFill>
                  <a:srgbClr val="DFDFDF"/>
                </a:solidFill>
                <a:latin typeface="Courier New" panose="02070309020205020404" pitchFamily="49" charset="0"/>
              </a:rPr>
              <a:t>GigabitEthernet0/0/0 is up, line protocol is up </a:t>
            </a:r>
          </a:p>
          <a:p>
            <a:r>
              <a:rPr lang="en-US" sz="1200" dirty="0">
                <a:solidFill>
                  <a:srgbClr val="DFDFDF"/>
                </a:solidFill>
                <a:latin typeface="Courier New" panose="02070309020205020404" pitchFamily="49" charset="0"/>
              </a:rPr>
              <a:t>  Internet Address 10.1.1.5/30, Area 0, Attached via Interface Enable</a:t>
            </a:r>
          </a:p>
          <a:p>
            <a:r>
              <a:rPr lang="en-US" sz="1200" dirty="0">
                <a:solidFill>
                  <a:srgbClr val="DFDFDF"/>
                </a:solidFill>
                <a:latin typeface="Courier New" panose="02070309020205020404" pitchFamily="49" charset="0"/>
              </a:rPr>
              <a:t>  Process ID 10, Router ID 1.1.1.1, </a:t>
            </a:r>
            <a:r>
              <a:rPr lang="en-US" sz="1200" dirty="0">
                <a:solidFill>
                  <a:srgbClr val="FBAB18"/>
                </a:solidFill>
                <a:latin typeface="Courier New" panose="02070309020205020404" pitchFamily="49" charset="0"/>
              </a:rPr>
              <a:t>Network Type POINT_TO_POINT</a:t>
            </a:r>
            <a:r>
              <a:rPr lang="en-US" sz="1200" dirty="0">
                <a:solidFill>
                  <a:srgbClr val="DFDFDF"/>
                </a:solidFill>
                <a:latin typeface="Courier New" panose="02070309020205020404" pitchFamily="49" charset="0"/>
              </a:rPr>
              <a:t>, Cost: 1                      </a:t>
            </a:r>
          </a:p>
          <a:p>
            <a:r>
              <a:rPr lang="en-US" sz="1200" dirty="0">
                <a:solidFill>
                  <a:srgbClr val="DFDFDF"/>
                </a:solidFill>
                <a:latin typeface="Courier New" panose="02070309020205020404" pitchFamily="49" charset="0"/>
              </a:rPr>
              <a:t>  Topology-MTID    Cost    Disabled    Shutdown    Topology Name</a:t>
            </a:r>
            <a:endParaRPr lang="en-US" sz="1200" dirty="0"/>
          </a:p>
        </p:txBody>
      </p:sp>
    </p:spTree>
    <p:custDataLst>
      <p:tags r:id="rId1"/>
    </p:custDataLst>
    <p:extLst>
      <p:ext uri="{BB962C8B-B14F-4D97-AF65-F5344CB8AC3E}">
        <p14:creationId xmlns:p14="http://schemas.microsoft.com/office/powerpoint/2010/main" val="472563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1289" y="11289"/>
            <a:ext cx="8345488" cy="731837"/>
          </a:xfrm>
        </p:spPr>
        <p:txBody>
          <a:bodyPr/>
          <a:lstStyle/>
          <a:p>
            <a:r>
              <a:rPr lang="en-US" sz="1600" dirty="0"/>
              <a:t>Point-to-Point OSPF Networks</a:t>
            </a:r>
            <a:br>
              <a:rPr lang="en-US" dirty="0"/>
            </a:br>
            <a:r>
              <a:rPr lang="en-US" sz="2400" dirty="0"/>
              <a:t>Loopbacks and Point-to-Point Networks</a:t>
            </a:r>
          </a:p>
        </p:txBody>
      </p:sp>
      <p:sp>
        <p:nvSpPr>
          <p:cNvPr id="6" name="Content Placeholder 5">
            <a:extLst>
              <a:ext uri="{FF2B5EF4-FFF2-40B4-BE49-F238E27FC236}">
                <a16:creationId xmlns:a16="http://schemas.microsoft.com/office/drawing/2014/main" id="{A35935EC-CBDC-CA44-911E-FF320B5E2330}"/>
              </a:ext>
            </a:extLst>
          </p:cNvPr>
          <p:cNvSpPr>
            <a:spLocks noGrp="1"/>
          </p:cNvSpPr>
          <p:nvPr>
            <p:ph idx="1"/>
          </p:nvPr>
        </p:nvSpPr>
        <p:spPr>
          <a:xfrm>
            <a:off x="474662" y="743125"/>
            <a:ext cx="8280057" cy="1352375"/>
          </a:xfrm>
        </p:spPr>
        <p:txBody>
          <a:bodyPr/>
          <a:lstStyle/>
          <a:p>
            <a:pPr marL="342900" indent="-342900" algn="l">
              <a:buFont typeface="Arial" panose="020B0604020202020204" pitchFamily="34" charset="0"/>
              <a:buChar char="•"/>
            </a:pPr>
            <a:r>
              <a:rPr lang="en-US" sz="1600" dirty="0">
                <a:solidFill>
                  <a:srgbClr val="000000"/>
                </a:solidFill>
              </a:rPr>
              <a:t>Use loopbacks to provide additional interfaces for a variety of purposes. By default, loopback interfaces are advertised as /32 host routes.</a:t>
            </a:r>
          </a:p>
          <a:p>
            <a:pPr marL="342900" indent="-342900" algn="l">
              <a:buFont typeface="Arial" panose="020B0604020202020204" pitchFamily="34" charset="0"/>
              <a:buChar char="•"/>
            </a:pPr>
            <a:r>
              <a:rPr lang="en-US" sz="1600" dirty="0">
                <a:solidFill>
                  <a:srgbClr val="000000"/>
                </a:solidFill>
              </a:rPr>
              <a:t>To simulate a real LAN, the loopback interface can be configured as a point-to-point network to advertise the full network.</a:t>
            </a:r>
          </a:p>
          <a:p>
            <a:pPr marL="342900" indent="-342900" algn="l">
              <a:buFont typeface="Arial" panose="020B0604020202020204" pitchFamily="34" charset="0"/>
              <a:buChar char="•"/>
            </a:pPr>
            <a:r>
              <a:rPr lang="en-US" sz="1600" dirty="0">
                <a:solidFill>
                  <a:srgbClr val="000000"/>
                </a:solidFill>
              </a:rPr>
              <a:t>What R2 sees when R1 advertises the loopback interface as-is:</a:t>
            </a:r>
          </a:p>
        </p:txBody>
      </p:sp>
      <p:sp>
        <p:nvSpPr>
          <p:cNvPr id="7" name="Rectangle 6">
            <a:extLst>
              <a:ext uri="{FF2B5EF4-FFF2-40B4-BE49-F238E27FC236}">
                <a16:creationId xmlns:a16="http://schemas.microsoft.com/office/drawing/2014/main" id="{BC6E8652-745D-624D-A856-771EE65438E9}"/>
              </a:ext>
            </a:extLst>
          </p:cNvPr>
          <p:cNvSpPr/>
          <p:nvPr/>
        </p:nvSpPr>
        <p:spPr>
          <a:xfrm>
            <a:off x="714643" y="2197251"/>
            <a:ext cx="7800093" cy="461665"/>
          </a:xfrm>
          <a:prstGeom prst="rect">
            <a:avLst/>
          </a:prstGeom>
          <a:solidFill>
            <a:srgbClr val="000000"/>
          </a:solidFill>
        </p:spPr>
        <p:txBody>
          <a:bodyPr wrap="square">
            <a:spAutoFit/>
          </a:bodyPr>
          <a:lstStyle/>
          <a:p>
            <a:r>
              <a:rPr lang="en-US" sz="1200" dirty="0">
                <a:solidFill>
                  <a:srgbClr val="DFDFDF"/>
                </a:solidFill>
                <a:latin typeface="Courier New" panose="02070309020205020404" pitchFamily="49" charset="0"/>
              </a:rPr>
              <a:t>R2# </a:t>
            </a:r>
            <a:r>
              <a:rPr lang="en-US" sz="1200" b="1" dirty="0">
                <a:solidFill>
                  <a:srgbClr val="FFFFFF"/>
                </a:solidFill>
                <a:latin typeface="Courier New" panose="02070309020205020404" pitchFamily="49" charset="0"/>
              </a:rPr>
              <a:t>show </a:t>
            </a:r>
            <a:r>
              <a:rPr lang="en-US" sz="1200" b="1" dirty="0" err="1">
                <a:solidFill>
                  <a:srgbClr val="FFFFFF"/>
                </a:solidFill>
                <a:latin typeface="Courier New" panose="02070309020205020404" pitchFamily="49" charset="0"/>
              </a:rPr>
              <a:t>ip</a:t>
            </a:r>
            <a:r>
              <a:rPr lang="en-US" sz="1200" b="1" dirty="0">
                <a:solidFill>
                  <a:srgbClr val="FFFFFF"/>
                </a:solidFill>
                <a:latin typeface="Courier New" panose="02070309020205020404" pitchFamily="49" charset="0"/>
              </a:rPr>
              <a:t> route | include 10.10.1</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O 	10.10.1.1/</a:t>
            </a:r>
            <a:r>
              <a:rPr lang="en-US" sz="1200" dirty="0">
                <a:solidFill>
                  <a:srgbClr val="FBAB18"/>
                </a:solidFill>
                <a:latin typeface="Courier New" panose="02070309020205020404" pitchFamily="49" charset="0"/>
              </a:rPr>
              <a:t>32</a:t>
            </a:r>
            <a:r>
              <a:rPr lang="en-US" sz="1200" dirty="0">
                <a:solidFill>
                  <a:srgbClr val="DFDFDF"/>
                </a:solidFill>
                <a:latin typeface="Courier New" panose="02070309020205020404" pitchFamily="49" charset="0"/>
              </a:rPr>
              <a:t> [110/2] via 10.1.1.5, 00:03:05, GigabitEthernet0/0/0</a:t>
            </a:r>
            <a:endParaRPr lang="en-US" sz="1200" dirty="0"/>
          </a:p>
        </p:txBody>
      </p:sp>
      <p:sp>
        <p:nvSpPr>
          <p:cNvPr id="8" name="TextBox 7">
            <a:extLst>
              <a:ext uri="{FF2B5EF4-FFF2-40B4-BE49-F238E27FC236}">
                <a16:creationId xmlns:a16="http://schemas.microsoft.com/office/drawing/2014/main" id="{52A1F3B3-8B68-D947-96BF-7959DB6A7EC1}"/>
              </a:ext>
            </a:extLst>
          </p:cNvPr>
          <p:cNvSpPr txBox="1"/>
          <p:nvPr/>
        </p:nvSpPr>
        <p:spPr>
          <a:xfrm>
            <a:off x="474662" y="2822222"/>
            <a:ext cx="3026791" cy="338554"/>
          </a:xfrm>
          <a:prstGeom prst="rect">
            <a:avLst/>
          </a:prstGeom>
          <a:noFill/>
        </p:spPr>
        <p:txBody>
          <a:bodyPr wrap="none" rtlCol="0">
            <a:spAutoFit/>
          </a:bodyPr>
          <a:lstStyle/>
          <a:p>
            <a:pPr marL="285750" indent="-285750">
              <a:buFont typeface="Arial" panose="020B0604020202020204" pitchFamily="34" charset="0"/>
              <a:buChar char="•"/>
            </a:pPr>
            <a:r>
              <a:rPr lang="en-US" sz="1600" dirty="0">
                <a:solidFill>
                  <a:srgbClr val="000000"/>
                </a:solidFill>
              </a:rPr>
              <a:t>Configuration change at R1:</a:t>
            </a:r>
          </a:p>
        </p:txBody>
      </p:sp>
      <p:sp>
        <p:nvSpPr>
          <p:cNvPr id="9" name="Rectangle 8">
            <a:extLst>
              <a:ext uri="{FF2B5EF4-FFF2-40B4-BE49-F238E27FC236}">
                <a16:creationId xmlns:a16="http://schemas.microsoft.com/office/drawing/2014/main" id="{FB55CE70-0397-4943-84BE-EA9C138A4F90}"/>
              </a:ext>
            </a:extLst>
          </p:cNvPr>
          <p:cNvSpPr/>
          <p:nvPr/>
        </p:nvSpPr>
        <p:spPr>
          <a:xfrm>
            <a:off x="714643" y="3210164"/>
            <a:ext cx="5875867" cy="461665"/>
          </a:xfrm>
          <a:prstGeom prst="rect">
            <a:avLst/>
          </a:prstGeom>
          <a:solidFill>
            <a:srgbClr val="000000"/>
          </a:solidFill>
        </p:spPr>
        <p:txBody>
          <a:bodyPr wrap="square">
            <a:spAutoFit/>
          </a:bodyPr>
          <a:lstStyle/>
          <a:p>
            <a:r>
              <a:rPr lang="en-US" sz="1200" dirty="0">
                <a:solidFill>
                  <a:srgbClr val="DFDFDF"/>
                </a:solidFill>
                <a:latin typeface="Courier New" panose="02070309020205020404" pitchFamily="49" charset="0"/>
              </a:rPr>
              <a:t>R1(config-if)# </a:t>
            </a:r>
            <a:r>
              <a:rPr lang="en-US" sz="1200" b="1" dirty="0">
                <a:solidFill>
                  <a:srgbClr val="FFFFFF"/>
                </a:solidFill>
                <a:latin typeface="Courier New" panose="02070309020205020404" pitchFamily="49" charset="0"/>
              </a:rPr>
              <a:t>interface Loopback 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R1(config-if)# </a:t>
            </a:r>
            <a:r>
              <a:rPr lang="en-US" sz="1200" b="1" dirty="0" err="1">
                <a:solidFill>
                  <a:srgbClr val="FFFFFF"/>
                </a:solidFill>
                <a:latin typeface="Courier New" panose="02070309020205020404" pitchFamily="49" charset="0"/>
              </a:rPr>
              <a:t>ip</a:t>
            </a:r>
            <a:r>
              <a:rPr lang="en-US" sz="1200" b="1" dirty="0">
                <a:solidFill>
                  <a:srgbClr val="FFFFFF"/>
                </a:solidFill>
                <a:latin typeface="Courier New" panose="02070309020205020404" pitchFamily="49" charset="0"/>
              </a:rPr>
              <a:t> </a:t>
            </a:r>
            <a:r>
              <a:rPr lang="en-US" sz="1200" b="1" dirty="0" err="1">
                <a:solidFill>
                  <a:srgbClr val="FFFFFF"/>
                </a:solidFill>
                <a:latin typeface="Courier New" panose="02070309020205020404" pitchFamily="49" charset="0"/>
              </a:rPr>
              <a:t>ospf</a:t>
            </a:r>
            <a:r>
              <a:rPr lang="en-US" sz="1200" b="1" dirty="0">
                <a:solidFill>
                  <a:srgbClr val="FFFFFF"/>
                </a:solidFill>
                <a:latin typeface="Courier New" panose="02070309020205020404" pitchFamily="49" charset="0"/>
              </a:rPr>
              <a:t> network point-to-point</a:t>
            </a:r>
            <a:endParaRPr lang="en-US" sz="1200" dirty="0"/>
          </a:p>
        </p:txBody>
      </p:sp>
      <p:sp>
        <p:nvSpPr>
          <p:cNvPr id="10" name="TextBox 9">
            <a:extLst>
              <a:ext uri="{FF2B5EF4-FFF2-40B4-BE49-F238E27FC236}">
                <a16:creationId xmlns:a16="http://schemas.microsoft.com/office/drawing/2014/main" id="{D0D64700-6F57-324E-98F7-BB905EDAC6D7}"/>
              </a:ext>
            </a:extLst>
          </p:cNvPr>
          <p:cNvSpPr txBox="1"/>
          <p:nvPr/>
        </p:nvSpPr>
        <p:spPr>
          <a:xfrm>
            <a:off x="474661" y="3767194"/>
            <a:ext cx="1659429" cy="338554"/>
          </a:xfrm>
          <a:prstGeom prst="rect">
            <a:avLst/>
          </a:prstGeom>
          <a:noFill/>
        </p:spPr>
        <p:txBody>
          <a:bodyPr wrap="none" rtlCol="0">
            <a:spAutoFit/>
          </a:bodyPr>
          <a:lstStyle/>
          <a:p>
            <a:pPr marL="285750" indent="-285750">
              <a:buFont typeface="Arial" panose="020B0604020202020204" pitchFamily="34" charset="0"/>
              <a:buChar char="•"/>
            </a:pPr>
            <a:r>
              <a:rPr lang="en-US" sz="1600" dirty="0">
                <a:solidFill>
                  <a:srgbClr val="000000"/>
                </a:solidFill>
              </a:rPr>
              <a:t>Result at R2:</a:t>
            </a:r>
          </a:p>
        </p:txBody>
      </p:sp>
      <p:sp>
        <p:nvSpPr>
          <p:cNvPr id="11" name="Rectangle 10">
            <a:extLst>
              <a:ext uri="{FF2B5EF4-FFF2-40B4-BE49-F238E27FC236}">
                <a16:creationId xmlns:a16="http://schemas.microsoft.com/office/drawing/2014/main" id="{2680B196-E483-E642-AFC9-43C75D70C226}"/>
              </a:ext>
            </a:extLst>
          </p:cNvPr>
          <p:cNvSpPr/>
          <p:nvPr/>
        </p:nvSpPr>
        <p:spPr>
          <a:xfrm>
            <a:off x="714643" y="4094402"/>
            <a:ext cx="7800093" cy="461665"/>
          </a:xfrm>
          <a:prstGeom prst="rect">
            <a:avLst/>
          </a:prstGeom>
          <a:solidFill>
            <a:srgbClr val="000000"/>
          </a:solidFill>
        </p:spPr>
        <p:txBody>
          <a:bodyPr wrap="square">
            <a:spAutoFit/>
          </a:bodyPr>
          <a:lstStyle/>
          <a:p>
            <a:r>
              <a:rPr lang="en-US" sz="1200" dirty="0">
                <a:solidFill>
                  <a:srgbClr val="DFDFDF"/>
                </a:solidFill>
                <a:latin typeface="Courier New" panose="02070309020205020404" pitchFamily="49" charset="0"/>
              </a:rPr>
              <a:t>R2# </a:t>
            </a:r>
            <a:r>
              <a:rPr lang="en-US" sz="1200" b="1" dirty="0">
                <a:solidFill>
                  <a:srgbClr val="FFFFFF"/>
                </a:solidFill>
                <a:latin typeface="Courier New" panose="02070309020205020404" pitchFamily="49" charset="0"/>
              </a:rPr>
              <a:t>show </a:t>
            </a:r>
            <a:r>
              <a:rPr lang="en-US" sz="1200" b="1" dirty="0" err="1">
                <a:solidFill>
                  <a:srgbClr val="FFFFFF"/>
                </a:solidFill>
                <a:latin typeface="Courier New" panose="02070309020205020404" pitchFamily="49" charset="0"/>
              </a:rPr>
              <a:t>ip</a:t>
            </a:r>
            <a:r>
              <a:rPr lang="en-US" sz="1200" b="1" dirty="0">
                <a:solidFill>
                  <a:srgbClr val="FFFFFF"/>
                </a:solidFill>
                <a:latin typeface="Courier New" panose="02070309020205020404" pitchFamily="49" charset="0"/>
              </a:rPr>
              <a:t> route | include 10.10.1</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O 	10.10.1.0/</a:t>
            </a:r>
            <a:r>
              <a:rPr lang="en-US" sz="1200" dirty="0">
                <a:solidFill>
                  <a:srgbClr val="FBAB18"/>
                </a:solidFill>
                <a:latin typeface="Courier New" panose="02070309020205020404" pitchFamily="49" charset="0"/>
              </a:rPr>
              <a:t>24</a:t>
            </a:r>
            <a:r>
              <a:rPr lang="en-US" sz="1200" dirty="0">
                <a:solidFill>
                  <a:srgbClr val="DFDFDF"/>
                </a:solidFill>
                <a:latin typeface="Courier New" panose="02070309020205020404" pitchFamily="49" charset="0"/>
              </a:rPr>
              <a:t> [110/2] via 10.1.1.5, 00:03:05, GigabitEthernet0/0/0</a:t>
            </a:r>
            <a:endParaRPr lang="en-US" sz="1200" dirty="0"/>
          </a:p>
        </p:txBody>
      </p:sp>
    </p:spTree>
    <p:custDataLst>
      <p:tags r:id="rId1"/>
    </p:custDataLst>
    <p:extLst>
      <p:ext uri="{BB962C8B-B14F-4D97-AF65-F5344CB8AC3E}">
        <p14:creationId xmlns:p14="http://schemas.microsoft.com/office/powerpoint/2010/main" val="3605094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1290" y="11289"/>
            <a:ext cx="9031111" cy="731837"/>
          </a:xfrm>
        </p:spPr>
        <p:txBody>
          <a:bodyPr/>
          <a:lstStyle/>
          <a:p>
            <a:r>
              <a:rPr lang="en-US" sz="1600" dirty="0"/>
              <a:t>Point-to-Point OSPF Networks</a:t>
            </a:r>
            <a:br>
              <a:rPr lang="en-US" dirty="0"/>
            </a:br>
            <a:r>
              <a:rPr lang="en-US" sz="2400" dirty="0"/>
              <a:t>Packet Tracer - Point-to-Point Single-Area OSPFv2 Configuration</a:t>
            </a:r>
          </a:p>
        </p:txBody>
      </p:sp>
      <p:sp>
        <p:nvSpPr>
          <p:cNvPr id="4" name="Content Placeholder 3">
            <a:extLst>
              <a:ext uri="{FF2B5EF4-FFF2-40B4-BE49-F238E27FC236}">
                <a16:creationId xmlns:a16="http://schemas.microsoft.com/office/drawing/2014/main" id="{7E614C1A-E2F7-B54C-AD6A-941D59485D26}"/>
              </a:ext>
            </a:extLst>
          </p:cNvPr>
          <p:cNvSpPr>
            <a:spLocks noGrp="1"/>
          </p:cNvSpPr>
          <p:nvPr>
            <p:ph idx="1"/>
          </p:nvPr>
        </p:nvSpPr>
        <p:spPr>
          <a:xfrm>
            <a:off x="474662" y="743126"/>
            <a:ext cx="8280057" cy="3678608"/>
          </a:xfrm>
        </p:spPr>
        <p:txBody>
          <a:bodyPr/>
          <a:lstStyle/>
          <a:p>
            <a:pPr marL="0" indent="0" algn="l"/>
            <a:r>
              <a:rPr lang="en-US" sz="1600" dirty="0">
                <a:solidFill>
                  <a:srgbClr val="000000"/>
                </a:solidFill>
              </a:rPr>
              <a:t>In this Packet Tracer activity, you will do the following:</a:t>
            </a:r>
          </a:p>
          <a:p>
            <a:pPr marL="0" indent="0" algn="l"/>
            <a:endParaRPr lang="en-US" sz="1600" dirty="0">
              <a:solidFill>
                <a:srgbClr val="000000"/>
              </a:solidFill>
            </a:endParaRPr>
          </a:p>
          <a:p>
            <a:pPr marL="285750" indent="-285750" algn="l">
              <a:buFont typeface="Arial" panose="020B0604020202020204" pitchFamily="34" charset="0"/>
              <a:buChar char="•"/>
            </a:pPr>
            <a:r>
              <a:rPr lang="en-US" sz="1400" dirty="0">
                <a:solidFill>
                  <a:srgbClr val="000000"/>
                </a:solidFill>
              </a:rPr>
              <a:t>Explicitly configure router IDs.</a:t>
            </a:r>
          </a:p>
          <a:p>
            <a:pPr marL="285750" indent="-285750" algn="l">
              <a:buFont typeface="Arial" panose="020B0604020202020204" pitchFamily="34" charset="0"/>
              <a:buChar char="•"/>
            </a:pPr>
            <a:r>
              <a:rPr lang="en-US" sz="1400" dirty="0">
                <a:solidFill>
                  <a:srgbClr val="000000"/>
                </a:solidFill>
              </a:rPr>
              <a:t>Configure the </a:t>
            </a:r>
            <a:r>
              <a:rPr lang="en-US" sz="1400" b="1" dirty="0">
                <a:solidFill>
                  <a:srgbClr val="000000"/>
                </a:solidFill>
              </a:rPr>
              <a:t>network</a:t>
            </a:r>
            <a:r>
              <a:rPr lang="en-US" sz="1400" dirty="0">
                <a:solidFill>
                  <a:srgbClr val="000000"/>
                </a:solidFill>
              </a:rPr>
              <a:t> command on R1 using wildcard mask based on the subnet mask.</a:t>
            </a:r>
          </a:p>
          <a:p>
            <a:pPr marL="285750" indent="-285750" algn="l">
              <a:buFont typeface="Arial" panose="020B0604020202020204" pitchFamily="34" charset="0"/>
              <a:buChar char="•"/>
            </a:pPr>
            <a:r>
              <a:rPr lang="en-US" sz="1400" dirty="0">
                <a:solidFill>
                  <a:srgbClr val="000000"/>
                </a:solidFill>
              </a:rPr>
              <a:t>Configure the </a:t>
            </a:r>
            <a:r>
              <a:rPr lang="en-US" sz="1400" b="1" dirty="0">
                <a:solidFill>
                  <a:srgbClr val="000000"/>
                </a:solidFill>
              </a:rPr>
              <a:t>network</a:t>
            </a:r>
            <a:r>
              <a:rPr lang="en-US" sz="1400" dirty="0">
                <a:solidFill>
                  <a:srgbClr val="000000"/>
                </a:solidFill>
              </a:rPr>
              <a:t> command on R2 using a quad-zero wildcard mask.</a:t>
            </a:r>
          </a:p>
          <a:p>
            <a:pPr marL="285750" indent="-285750" algn="l">
              <a:buFont typeface="Arial" panose="020B0604020202020204" pitchFamily="34" charset="0"/>
              <a:buChar char="•"/>
            </a:pPr>
            <a:r>
              <a:rPr lang="en-US" sz="1400" dirty="0">
                <a:solidFill>
                  <a:srgbClr val="000000"/>
                </a:solidFill>
              </a:rPr>
              <a:t>Configure the </a:t>
            </a:r>
            <a:r>
              <a:rPr lang="en-US" sz="1400" b="1" dirty="0" err="1">
                <a:solidFill>
                  <a:srgbClr val="000000"/>
                </a:solidFill>
              </a:rPr>
              <a:t>ip</a:t>
            </a:r>
            <a:r>
              <a:rPr lang="en-US" sz="1400" b="1" dirty="0">
                <a:solidFill>
                  <a:srgbClr val="000000"/>
                </a:solidFill>
              </a:rPr>
              <a:t> </a:t>
            </a:r>
            <a:r>
              <a:rPr lang="en-US" sz="1400" b="1" dirty="0" err="1">
                <a:solidFill>
                  <a:srgbClr val="000000"/>
                </a:solidFill>
              </a:rPr>
              <a:t>ospf</a:t>
            </a:r>
            <a:r>
              <a:rPr lang="en-US" sz="1400" dirty="0">
                <a:solidFill>
                  <a:srgbClr val="000000"/>
                </a:solidFill>
              </a:rPr>
              <a:t> interface command on R3.</a:t>
            </a:r>
          </a:p>
          <a:p>
            <a:pPr marL="285750" indent="-285750" algn="l">
              <a:buFont typeface="Arial" panose="020B0604020202020204" pitchFamily="34" charset="0"/>
              <a:buChar char="•"/>
            </a:pPr>
            <a:r>
              <a:rPr lang="en-US" sz="1400" dirty="0">
                <a:solidFill>
                  <a:srgbClr val="000000"/>
                </a:solidFill>
              </a:rPr>
              <a:t>Configure passive interfaces.</a:t>
            </a:r>
          </a:p>
          <a:p>
            <a:pPr marL="285750" indent="-285750" algn="l">
              <a:buFont typeface="Arial" panose="020B0604020202020204" pitchFamily="34" charset="0"/>
              <a:buChar char="•"/>
            </a:pPr>
            <a:r>
              <a:rPr lang="en-US" sz="1400" dirty="0">
                <a:solidFill>
                  <a:srgbClr val="000000"/>
                </a:solidFill>
              </a:rPr>
              <a:t>Verify OSPF operation using the </a:t>
            </a:r>
            <a:r>
              <a:rPr lang="en-US" sz="1400" b="1" dirty="0">
                <a:solidFill>
                  <a:srgbClr val="000000"/>
                </a:solidFill>
              </a:rPr>
              <a:t>show </a:t>
            </a:r>
            <a:r>
              <a:rPr lang="en-US" sz="1400" b="1" dirty="0" err="1">
                <a:solidFill>
                  <a:srgbClr val="000000"/>
                </a:solidFill>
              </a:rPr>
              <a:t>ip</a:t>
            </a:r>
            <a:r>
              <a:rPr lang="en-US" sz="1400" b="1" dirty="0">
                <a:solidFill>
                  <a:srgbClr val="000000"/>
                </a:solidFill>
              </a:rPr>
              <a:t> protocols</a:t>
            </a:r>
            <a:r>
              <a:rPr lang="en-US" sz="1400" dirty="0">
                <a:solidFill>
                  <a:srgbClr val="000000"/>
                </a:solidFill>
              </a:rPr>
              <a:t> and </a:t>
            </a:r>
            <a:r>
              <a:rPr lang="en-US" sz="1400" b="1" dirty="0">
                <a:solidFill>
                  <a:srgbClr val="000000"/>
                </a:solidFill>
              </a:rPr>
              <a:t>show </a:t>
            </a:r>
            <a:r>
              <a:rPr lang="en-US" sz="1400" b="1" dirty="0" err="1">
                <a:solidFill>
                  <a:srgbClr val="000000"/>
                </a:solidFill>
              </a:rPr>
              <a:t>ip</a:t>
            </a:r>
            <a:r>
              <a:rPr lang="en-US" sz="1400" b="1" dirty="0">
                <a:solidFill>
                  <a:srgbClr val="000000"/>
                </a:solidFill>
              </a:rPr>
              <a:t> route</a:t>
            </a:r>
            <a:r>
              <a:rPr lang="en-US" sz="1400" dirty="0">
                <a:solidFill>
                  <a:srgbClr val="000000"/>
                </a:solidFill>
              </a:rPr>
              <a:t> commands.</a:t>
            </a:r>
          </a:p>
        </p:txBody>
      </p:sp>
    </p:spTree>
    <p:custDataLst>
      <p:tags r:id="rId1"/>
    </p:custDataLst>
    <p:extLst>
      <p:ext uri="{BB962C8B-B14F-4D97-AF65-F5344CB8AC3E}">
        <p14:creationId xmlns:p14="http://schemas.microsoft.com/office/powerpoint/2010/main" val="957911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2.3 Multiaccess OSPF Networks</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Multiaccess OSPF Networks</a:t>
            </a:r>
            <a:br>
              <a:rPr lang="en-US" dirty="0"/>
            </a:br>
            <a:r>
              <a:rPr lang="en-US" sz="2400" dirty="0"/>
              <a:t>OPSF Network Types</a:t>
            </a:r>
          </a:p>
        </p:txBody>
      </p:sp>
      <p:sp>
        <p:nvSpPr>
          <p:cNvPr id="5" name="Content Placeholder 4">
            <a:extLst>
              <a:ext uri="{FF2B5EF4-FFF2-40B4-BE49-F238E27FC236}">
                <a16:creationId xmlns:a16="http://schemas.microsoft.com/office/drawing/2014/main" id="{E83D4AF4-B335-144C-B647-344196CCC9B5}"/>
              </a:ext>
            </a:extLst>
          </p:cNvPr>
          <p:cNvSpPr>
            <a:spLocks noGrp="1"/>
          </p:cNvSpPr>
          <p:nvPr>
            <p:ph idx="1"/>
          </p:nvPr>
        </p:nvSpPr>
        <p:spPr>
          <a:xfrm>
            <a:off x="474663" y="731837"/>
            <a:ext cx="4097338" cy="3689897"/>
          </a:xfrm>
        </p:spPr>
        <p:txBody>
          <a:bodyPr/>
          <a:lstStyle/>
          <a:p>
            <a:pPr marL="0" indent="0" algn="l"/>
            <a:r>
              <a:rPr lang="en-US" sz="1600" dirty="0">
                <a:solidFill>
                  <a:srgbClr val="000000"/>
                </a:solidFill>
              </a:rPr>
              <a:t>Another type of network that uses OSPF is the multiaccess OSPF network. Multiaccess OSPF networks are unique in that one router controls the distribution of LSAs. </a:t>
            </a:r>
          </a:p>
          <a:p>
            <a:pPr marL="0" indent="0" algn="l"/>
            <a:r>
              <a:rPr lang="en-US" sz="1600" dirty="0">
                <a:solidFill>
                  <a:srgbClr val="000000"/>
                </a:solidFill>
              </a:rPr>
              <a:t>The router that is elected for this role should be determined by the network administrator through proper configuration.</a:t>
            </a:r>
          </a:p>
        </p:txBody>
      </p:sp>
      <p:pic>
        <p:nvPicPr>
          <p:cNvPr id="7" name="Picture 6">
            <a:extLst>
              <a:ext uri="{FF2B5EF4-FFF2-40B4-BE49-F238E27FC236}">
                <a16:creationId xmlns:a16="http://schemas.microsoft.com/office/drawing/2014/main" id="{E288D504-3E42-D140-9799-2B5D6F454A1E}"/>
              </a:ext>
            </a:extLst>
          </p:cNvPr>
          <p:cNvPicPr>
            <a:picLocks noChangeAspect="1"/>
          </p:cNvPicPr>
          <p:nvPr/>
        </p:nvPicPr>
        <p:blipFill>
          <a:blip r:embed="rId4"/>
          <a:stretch>
            <a:fillRect/>
          </a:stretch>
        </p:blipFill>
        <p:spPr>
          <a:xfrm>
            <a:off x="5102941" y="1005576"/>
            <a:ext cx="3317659" cy="2359984"/>
          </a:xfrm>
          <a:prstGeom prst="rect">
            <a:avLst/>
          </a:prstGeom>
        </p:spPr>
      </p:pic>
    </p:spTree>
    <p:custDataLst>
      <p:tags r:id="rId1"/>
    </p:custDataLst>
    <p:extLst>
      <p:ext uri="{BB962C8B-B14F-4D97-AF65-F5344CB8AC3E}">
        <p14:creationId xmlns:p14="http://schemas.microsoft.com/office/powerpoint/2010/main" val="421545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Multiaccess OSPF Networks</a:t>
            </a:r>
            <a:br>
              <a:rPr lang="en-US" dirty="0"/>
            </a:br>
            <a:r>
              <a:rPr lang="en-US" sz="2400" dirty="0"/>
              <a:t>OPSF Designated Router</a:t>
            </a:r>
          </a:p>
        </p:txBody>
      </p:sp>
      <p:sp>
        <p:nvSpPr>
          <p:cNvPr id="4" name="Content Placeholder 3">
            <a:extLst>
              <a:ext uri="{FF2B5EF4-FFF2-40B4-BE49-F238E27FC236}">
                <a16:creationId xmlns:a16="http://schemas.microsoft.com/office/drawing/2014/main" id="{D72C4DB9-9EEE-7545-8D36-CDCDBB534BCB}"/>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In multiaccess networks, OSPF elects a DR and BDR. The DR is responsible for collecting and distributing LSAs sent and received. The DR uses the multicast IPv4 address 224.0.0.5 which is meant for all OSPF routers.</a:t>
            </a:r>
          </a:p>
          <a:p>
            <a:pPr marL="342900" indent="-342900" algn="l">
              <a:buFont typeface="Arial" panose="020B0604020202020204" pitchFamily="34" charset="0"/>
              <a:buChar char="•"/>
            </a:pPr>
            <a:r>
              <a:rPr lang="en-US" sz="1600" dirty="0">
                <a:solidFill>
                  <a:srgbClr val="000000"/>
                </a:solidFill>
              </a:rPr>
              <a:t>A BDR is also elected in case the DR fails. The BDR listens passively and maintains a relationship with all the routers. If the DR stops producing Hello packets, the BDR promotes itself and assumes the role of DR.</a:t>
            </a:r>
          </a:p>
          <a:p>
            <a:pPr marL="342900" indent="-342900" algn="l">
              <a:buFont typeface="Arial" panose="020B0604020202020204" pitchFamily="34" charset="0"/>
              <a:buChar char="•"/>
            </a:pPr>
            <a:r>
              <a:rPr lang="en-US" sz="1600" dirty="0">
                <a:solidFill>
                  <a:srgbClr val="000000"/>
                </a:solidFill>
              </a:rPr>
              <a:t>All other routers become a DROTHER (a router that is neither the DR nor the BDR). DROTHERs use the multiaccess address 224.0.0.6 (all designated routers) to send OSPF packets to the DR and BDR. Only the DR and BDR listen for 224.0.0.6.</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3450896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Multiaccess OSPF Networks</a:t>
            </a:r>
            <a:br>
              <a:rPr lang="en-US" dirty="0"/>
            </a:br>
            <a:r>
              <a:rPr lang="en-US" sz="2400" dirty="0"/>
              <a:t>OPSF Multiaccess Reference Topology</a:t>
            </a:r>
          </a:p>
        </p:txBody>
      </p:sp>
      <p:sp>
        <p:nvSpPr>
          <p:cNvPr id="5" name="Content Placeholder 4">
            <a:extLst>
              <a:ext uri="{FF2B5EF4-FFF2-40B4-BE49-F238E27FC236}">
                <a16:creationId xmlns:a16="http://schemas.microsoft.com/office/drawing/2014/main" id="{912FF280-7814-7045-80D1-6CF62D9FA235}"/>
              </a:ext>
            </a:extLst>
          </p:cNvPr>
          <p:cNvSpPr>
            <a:spLocks noGrp="1"/>
          </p:cNvSpPr>
          <p:nvPr>
            <p:ph idx="1"/>
          </p:nvPr>
        </p:nvSpPr>
        <p:spPr>
          <a:xfrm>
            <a:off x="474662" y="731837"/>
            <a:ext cx="3781249" cy="3689897"/>
          </a:xfrm>
        </p:spPr>
        <p:txBody>
          <a:bodyPr/>
          <a:lstStyle/>
          <a:p>
            <a:pPr marL="342900" indent="-342900" algn="l">
              <a:buFont typeface="Arial" panose="020B0604020202020204" pitchFamily="34" charset="0"/>
              <a:buChar char="•"/>
            </a:pPr>
            <a:r>
              <a:rPr lang="en-US" sz="1600" dirty="0">
                <a:solidFill>
                  <a:srgbClr val="000000"/>
                </a:solidFill>
              </a:rPr>
              <a:t>In the multiaccess topology shown in the figure, there are three routers interconnected over a common Ethernet multiaccess network, 192.168.1.0/24.</a:t>
            </a:r>
          </a:p>
          <a:p>
            <a:pPr marL="342900" indent="-342900" algn="l">
              <a:buFont typeface="Arial" panose="020B0604020202020204" pitchFamily="34" charset="0"/>
              <a:buChar char="•"/>
            </a:pPr>
            <a:r>
              <a:rPr lang="en-US" sz="1600" dirty="0">
                <a:solidFill>
                  <a:srgbClr val="000000"/>
                </a:solidFill>
              </a:rPr>
              <a:t>Because the routers are connected over a common multiaccess network, OSPF has automatically elected a DR and BDR. R3 has been elected as the DR because its router ID is 3.3.3.3, which is the highest in this network. R2 is the BDR because it has the second highest router ID in the network.</a:t>
            </a:r>
          </a:p>
          <a:p>
            <a:pPr marL="342900" indent="-342900" algn="l">
              <a:buFont typeface="Arial" panose="020B0604020202020204" pitchFamily="34" charset="0"/>
              <a:buChar char="•"/>
            </a:pPr>
            <a:endParaRPr lang="en-US" sz="1600" dirty="0">
              <a:solidFill>
                <a:srgbClr val="000000"/>
              </a:solidFill>
            </a:endParaRPr>
          </a:p>
        </p:txBody>
      </p:sp>
      <p:pic>
        <p:nvPicPr>
          <p:cNvPr id="7" name="Picture 6">
            <a:extLst>
              <a:ext uri="{FF2B5EF4-FFF2-40B4-BE49-F238E27FC236}">
                <a16:creationId xmlns:a16="http://schemas.microsoft.com/office/drawing/2014/main" id="{2B864140-2B27-7246-84A6-C261695CA472}"/>
              </a:ext>
            </a:extLst>
          </p:cNvPr>
          <p:cNvPicPr>
            <a:picLocks noChangeAspect="1"/>
          </p:cNvPicPr>
          <p:nvPr/>
        </p:nvPicPr>
        <p:blipFill>
          <a:blip r:embed="rId4"/>
          <a:stretch>
            <a:fillRect/>
          </a:stretch>
        </p:blipFill>
        <p:spPr>
          <a:xfrm>
            <a:off x="4572000" y="1277457"/>
            <a:ext cx="4187310" cy="2598657"/>
          </a:xfrm>
          <a:prstGeom prst="rect">
            <a:avLst/>
          </a:prstGeom>
        </p:spPr>
      </p:pic>
    </p:spTree>
    <p:custDataLst>
      <p:tags r:id="rId1"/>
    </p:custDataLst>
    <p:extLst>
      <p:ext uri="{BB962C8B-B14F-4D97-AF65-F5344CB8AC3E}">
        <p14:creationId xmlns:p14="http://schemas.microsoft.com/office/powerpoint/2010/main" val="18853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Multiaccess OSPF Networks</a:t>
            </a:r>
            <a:br>
              <a:rPr lang="en-US" dirty="0"/>
            </a:br>
            <a:r>
              <a:rPr lang="en-US" sz="2400" dirty="0"/>
              <a:t>Verify OSPF Router Roles</a:t>
            </a:r>
          </a:p>
        </p:txBody>
      </p:sp>
      <p:sp>
        <p:nvSpPr>
          <p:cNvPr id="4" name="Content Placeholder 3">
            <a:extLst>
              <a:ext uri="{FF2B5EF4-FFF2-40B4-BE49-F238E27FC236}">
                <a16:creationId xmlns:a16="http://schemas.microsoft.com/office/drawing/2014/main" id="{27301F4B-7117-2541-B262-8EBECB5A0F0B}"/>
              </a:ext>
            </a:extLst>
          </p:cNvPr>
          <p:cNvSpPr>
            <a:spLocks noGrp="1"/>
          </p:cNvSpPr>
          <p:nvPr>
            <p:ph idx="1"/>
          </p:nvPr>
        </p:nvSpPr>
        <p:spPr>
          <a:xfrm>
            <a:off x="399256" y="630237"/>
            <a:ext cx="8345488" cy="1590449"/>
          </a:xfrm>
        </p:spPr>
        <p:txBody>
          <a:bodyPr/>
          <a:lstStyle/>
          <a:p>
            <a:pPr marL="0" indent="0" algn="l"/>
            <a:r>
              <a:rPr lang="en-US" sz="1600" dirty="0">
                <a:solidFill>
                  <a:srgbClr val="000000"/>
                </a:solidFill>
              </a:rPr>
              <a:t>To verify the roles of the OSPFv2 router, use 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a:t>
            </a:r>
            <a:r>
              <a:rPr lang="en-US" sz="1600" b="1" dirty="0" err="1">
                <a:solidFill>
                  <a:srgbClr val="000000"/>
                </a:solidFill>
              </a:rPr>
              <a:t>ospf</a:t>
            </a:r>
            <a:r>
              <a:rPr lang="en-US" sz="1600" dirty="0">
                <a:solidFill>
                  <a:srgbClr val="000000"/>
                </a:solidFill>
              </a:rPr>
              <a:t> </a:t>
            </a:r>
            <a:r>
              <a:rPr lang="en-US" sz="1600" b="1" dirty="0">
                <a:solidFill>
                  <a:srgbClr val="000000"/>
                </a:solidFill>
              </a:rPr>
              <a:t>interface</a:t>
            </a:r>
            <a:r>
              <a:rPr lang="en-US" sz="1600" dirty="0">
                <a:solidFill>
                  <a:srgbClr val="000000"/>
                </a:solidFill>
              </a:rPr>
              <a:t> command.</a:t>
            </a:r>
          </a:p>
          <a:p>
            <a:pPr marL="0" indent="0" algn="l"/>
            <a:r>
              <a:rPr lang="en-US" sz="1600" dirty="0">
                <a:solidFill>
                  <a:srgbClr val="000000"/>
                </a:solidFill>
              </a:rPr>
              <a:t>The output generated by R1 confirms that the following:</a:t>
            </a:r>
          </a:p>
          <a:p>
            <a:pPr marL="285750" indent="-285750" algn="l">
              <a:buFont typeface="Arial" panose="020B0604020202020204" pitchFamily="34" charset="0"/>
              <a:buChar char="•"/>
            </a:pPr>
            <a:r>
              <a:rPr lang="en-US" sz="1400" dirty="0">
                <a:solidFill>
                  <a:srgbClr val="000000"/>
                </a:solidFill>
              </a:rPr>
              <a:t>R1 is not the DR or BDR, but is a DROTHER with a default priority of 1. (Line 7)</a:t>
            </a:r>
          </a:p>
          <a:p>
            <a:pPr marL="285750" indent="-285750" algn="l">
              <a:buFont typeface="Arial" panose="020B0604020202020204" pitchFamily="34" charset="0"/>
              <a:buChar char="•"/>
            </a:pPr>
            <a:r>
              <a:rPr lang="en-US" sz="1400" dirty="0">
                <a:solidFill>
                  <a:srgbClr val="000000"/>
                </a:solidFill>
              </a:rPr>
              <a:t>The DR is R3 with router ID 3.3.3.3 at IPv4 address 192.168.1.3, while the BDR is R2 with router ID 2.2.2.2 at IPv4 address 192.168.1.2. (Lines 8 and 9)</a:t>
            </a:r>
          </a:p>
          <a:p>
            <a:pPr marL="285750" indent="-285750" algn="l">
              <a:buFont typeface="Arial" panose="020B0604020202020204" pitchFamily="34" charset="0"/>
              <a:buChar char="•"/>
            </a:pPr>
            <a:r>
              <a:rPr lang="en-US" sz="1400" dirty="0">
                <a:solidFill>
                  <a:srgbClr val="000000"/>
                </a:solidFill>
              </a:rPr>
              <a:t>R1 has two adjacencies: one with the BDR and one with the DR. (Lines 20-22)</a:t>
            </a:r>
          </a:p>
        </p:txBody>
      </p:sp>
      <p:sp>
        <p:nvSpPr>
          <p:cNvPr id="2" name="Rectangle 1">
            <a:extLst>
              <a:ext uri="{FF2B5EF4-FFF2-40B4-BE49-F238E27FC236}">
                <a16:creationId xmlns:a16="http://schemas.microsoft.com/office/drawing/2014/main" id="{8BFEFFEB-6D99-5C46-BD42-E636BEF3E34E}"/>
              </a:ext>
            </a:extLst>
          </p:cNvPr>
          <p:cNvSpPr/>
          <p:nvPr/>
        </p:nvSpPr>
        <p:spPr>
          <a:xfrm>
            <a:off x="1004905" y="2345078"/>
            <a:ext cx="7030950" cy="2462213"/>
          </a:xfrm>
          <a:prstGeom prst="rect">
            <a:avLst/>
          </a:prstGeom>
          <a:solidFill>
            <a:srgbClr val="000000"/>
          </a:solidFill>
        </p:spPr>
        <p:txBody>
          <a:bodyPr wrap="square">
            <a:spAutoFit/>
          </a:bodyPr>
          <a:lstStyle/>
          <a:p>
            <a:r>
              <a:rPr lang="en-US" sz="1100" dirty="0">
                <a:solidFill>
                  <a:schemeClr val="bg1"/>
                </a:solidFill>
                <a:latin typeface="Courier New" panose="02070309020205020404" pitchFamily="49" charset="0"/>
                <a:cs typeface="Courier New" panose="02070309020205020404" pitchFamily="49" charset="0"/>
              </a:rPr>
              <a:t>R1# </a:t>
            </a:r>
            <a:r>
              <a:rPr lang="en-US" sz="1100" b="1" dirty="0">
                <a:solidFill>
                  <a:schemeClr val="bg1"/>
                </a:solidFill>
                <a:latin typeface="Courier New" panose="02070309020205020404" pitchFamily="49" charset="0"/>
                <a:cs typeface="Courier New" panose="02070309020205020404" pitchFamily="49" charset="0"/>
              </a:rPr>
              <a:t>show </a:t>
            </a:r>
            <a:r>
              <a:rPr lang="en-US" sz="1100" b="1" dirty="0" err="1">
                <a:solidFill>
                  <a:schemeClr val="bg1"/>
                </a:solidFill>
                <a:latin typeface="Courier New" panose="02070309020205020404" pitchFamily="49" charset="0"/>
                <a:cs typeface="Courier New" panose="02070309020205020404" pitchFamily="49" charset="0"/>
              </a:rPr>
              <a:t>ip</a:t>
            </a:r>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ospf</a:t>
            </a:r>
            <a:r>
              <a:rPr lang="en-US" sz="1100" b="1" dirty="0">
                <a:solidFill>
                  <a:schemeClr val="bg1"/>
                </a:solidFill>
                <a:latin typeface="Courier New" panose="02070309020205020404" pitchFamily="49" charset="0"/>
                <a:cs typeface="Courier New" panose="02070309020205020404" pitchFamily="49" charset="0"/>
              </a:rPr>
              <a:t> interface </a:t>
            </a:r>
            <a:r>
              <a:rPr lang="en-US" sz="1100" b="1" dirty="0" err="1">
                <a:solidFill>
                  <a:schemeClr val="bg1"/>
                </a:solidFill>
                <a:latin typeface="Courier New" panose="02070309020205020404" pitchFamily="49" charset="0"/>
                <a:cs typeface="Courier New" panose="02070309020205020404" pitchFamily="49" charset="0"/>
              </a:rPr>
              <a:t>GigabitEthernet</a:t>
            </a:r>
            <a:r>
              <a:rPr lang="en-US" sz="1100" b="1" dirty="0">
                <a:solidFill>
                  <a:schemeClr val="bg1"/>
                </a:solidFill>
                <a:latin typeface="Courier New" panose="02070309020205020404" pitchFamily="49" charset="0"/>
                <a:cs typeface="Courier New" panose="02070309020205020404" pitchFamily="49" charset="0"/>
              </a:rPr>
              <a:t> 0/0/0 </a:t>
            </a:r>
          </a:p>
          <a:p>
            <a:r>
              <a:rPr lang="en-US" sz="1100" dirty="0">
                <a:solidFill>
                  <a:schemeClr val="bg1"/>
                </a:solidFill>
                <a:latin typeface="Courier New" panose="02070309020205020404" pitchFamily="49" charset="0"/>
                <a:cs typeface="Courier New" panose="02070309020205020404" pitchFamily="49" charset="0"/>
              </a:rPr>
              <a:t>GigabitEthernet0/0/0 is up, line protocol is up</a:t>
            </a:r>
          </a:p>
          <a:p>
            <a:r>
              <a:rPr lang="en-US" sz="1100" dirty="0">
                <a:solidFill>
                  <a:schemeClr val="bg1"/>
                </a:solidFill>
                <a:latin typeface="Courier New" panose="02070309020205020404" pitchFamily="49" charset="0"/>
                <a:cs typeface="Courier New" panose="02070309020205020404" pitchFamily="49" charset="0"/>
              </a:rPr>
              <a:t>  Internet Address 192.168.1.1/24, Area 0, Attached via Interface Enable </a:t>
            </a:r>
          </a:p>
          <a:p>
            <a:r>
              <a:rPr lang="en-US" sz="1100" dirty="0">
                <a:solidFill>
                  <a:schemeClr val="bg1"/>
                </a:solidFill>
                <a:latin typeface="Courier New" panose="02070309020205020404" pitchFamily="49" charset="0"/>
                <a:cs typeface="Courier New" panose="02070309020205020404" pitchFamily="49" charset="0"/>
              </a:rPr>
              <a:t>  Process ID 10, Router ID 1.1.1.1, Network Type BROADCAST, Cost: 1     </a:t>
            </a:r>
          </a:p>
          <a:p>
            <a:r>
              <a:rPr lang="en-US" sz="1100" dirty="0">
                <a:solidFill>
                  <a:schemeClr val="bg1"/>
                </a:solidFill>
                <a:latin typeface="Courier New" panose="02070309020205020404" pitchFamily="49" charset="0"/>
                <a:cs typeface="Courier New" panose="02070309020205020404" pitchFamily="49" charset="0"/>
              </a:rPr>
              <a:t>  (output omitted) </a:t>
            </a:r>
          </a:p>
          <a:p>
            <a:r>
              <a:rPr lang="en-US" sz="1100" dirty="0">
                <a:solidFill>
                  <a:schemeClr val="bg1"/>
                </a:solidFill>
                <a:latin typeface="Courier New" panose="02070309020205020404" pitchFamily="49" charset="0"/>
                <a:cs typeface="Courier New" panose="02070309020205020404" pitchFamily="49" charset="0"/>
              </a:rPr>
              <a:t>  Transmit Delay is 1 sec, </a:t>
            </a:r>
            <a:r>
              <a:rPr lang="en-US" sz="1100" dirty="0">
                <a:solidFill>
                  <a:schemeClr val="accent6">
                    <a:lumMod val="60000"/>
                    <a:lumOff val="40000"/>
                  </a:schemeClr>
                </a:solidFill>
                <a:latin typeface="Courier New" panose="02070309020205020404" pitchFamily="49" charset="0"/>
                <a:cs typeface="Courier New" panose="02070309020205020404" pitchFamily="49" charset="0"/>
              </a:rPr>
              <a:t>State DROTHER, Priority 1   </a:t>
            </a:r>
          </a:p>
          <a:p>
            <a:r>
              <a:rPr lang="en-US" sz="1100" dirty="0">
                <a:solidFill>
                  <a:schemeClr val="accent6">
                    <a:lumMod val="60000"/>
                    <a:lumOff val="40000"/>
                  </a:schemeClr>
                </a:solidFill>
                <a:latin typeface="Courier New" panose="02070309020205020404" pitchFamily="49" charset="0"/>
                <a:cs typeface="Courier New" panose="02070309020205020404" pitchFamily="49" charset="0"/>
              </a:rPr>
              <a:t>  Designated Router (ID) 3.3.3.3, Interface address 192.168.1.3 </a:t>
            </a:r>
          </a:p>
          <a:p>
            <a:r>
              <a:rPr lang="en-US" sz="1100" dirty="0">
                <a:solidFill>
                  <a:schemeClr val="accent6">
                    <a:lumMod val="60000"/>
                    <a:lumOff val="40000"/>
                  </a:schemeClr>
                </a:solidFill>
                <a:latin typeface="Courier New" panose="02070309020205020404" pitchFamily="49" charset="0"/>
                <a:cs typeface="Courier New" panose="02070309020205020404" pitchFamily="49" charset="0"/>
              </a:rPr>
              <a:t>  Backup Designated router (ID) 2.2.2.2, Interface address 192.168.1.2</a:t>
            </a:r>
            <a:r>
              <a:rPr lang="en-US" sz="1100" dirty="0">
                <a:solidFill>
                  <a:schemeClr val="bg1"/>
                </a:solidFill>
                <a:latin typeface="Courier New" panose="02070309020205020404" pitchFamily="49" charset="0"/>
                <a:cs typeface="Courier New" panose="02070309020205020404" pitchFamily="49" charset="0"/>
              </a:rPr>
              <a:t> </a:t>
            </a:r>
          </a:p>
          <a:p>
            <a:r>
              <a:rPr lang="en-US" sz="1100" dirty="0">
                <a:solidFill>
                  <a:schemeClr val="bg1"/>
                </a:solidFill>
                <a:latin typeface="Courier New" panose="02070309020205020404" pitchFamily="49" charset="0"/>
                <a:cs typeface="Courier New" panose="02070309020205020404" pitchFamily="49" charset="0"/>
              </a:rPr>
              <a:t>  (output omitted)</a:t>
            </a:r>
          </a:p>
          <a:p>
            <a:r>
              <a:rPr lang="en-US" sz="1100" dirty="0">
                <a:solidFill>
                  <a:schemeClr val="accent6">
                    <a:lumMod val="60000"/>
                    <a:lumOff val="40000"/>
                  </a:schemeClr>
                </a:solidFill>
                <a:latin typeface="Courier New" panose="02070309020205020404" pitchFamily="49" charset="0"/>
                <a:cs typeface="Courier New" panose="02070309020205020404" pitchFamily="49" charset="0"/>
              </a:rPr>
              <a:t>  Neighbor Count is 2, Adjacent neighbor count is 2 </a:t>
            </a:r>
          </a:p>
          <a:p>
            <a:r>
              <a:rPr lang="en-US" sz="1100" dirty="0">
                <a:solidFill>
                  <a:schemeClr val="accent6">
                    <a:lumMod val="60000"/>
                    <a:lumOff val="40000"/>
                  </a:schemeClr>
                </a:solidFill>
                <a:latin typeface="Courier New" panose="02070309020205020404" pitchFamily="49" charset="0"/>
                <a:cs typeface="Courier New" panose="02070309020205020404" pitchFamily="49" charset="0"/>
              </a:rPr>
              <a:t>  Adjacent with neighbor 2.2.2.2 (Backup Designated Router) </a:t>
            </a:r>
          </a:p>
          <a:p>
            <a:r>
              <a:rPr lang="en-US" sz="1100" dirty="0">
                <a:solidFill>
                  <a:schemeClr val="accent6">
                    <a:lumMod val="60000"/>
                    <a:lumOff val="40000"/>
                  </a:schemeClr>
                </a:solidFill>
                <a:latin typeface="Courier New" panose="02070309020205020404" pitchFamily="49" charset="0"/>
                <a:cs typeface="Courier New" panose="02070309020205020404" pitchFamily="49" charset="0"/>
              </a:rPr>
              <a:t>  Adjacent with neighbor 3.3.3.3 (Designated Router) </a:t>
            </a:r>
          </a:p>
          <a:p>
            <a:r>
              <a:rPr lang="en-US" sz="1100" dirty="0">
                <a:solidFill>
                  <a:schemeClr val="bg1"/>
                </a:solidFill>
                <a:latin typeface="Courier New" panose="02070309020205020404" pitchFamily="49" charset="0"/>
                <a:cs typeface="Courier New" panose="02070309020205020404" pitchFamily="49" charset="0"/>
              </a:rPr>
              <a:t>  Suppress hello for 0 neighbor(s) </a:t>
            </a:r>
          </a:p>
          <a:p>
            <a:r>
              <a:rPr lang="en-US" sz="1100" dirty="0">
                <a:solidFill>
                  <a:schemeClr val="bg1"/>
                </a:solidFill>
                <a:latin typeface="Courier New" panose="02070309020205020404" pitchFamily="49" charset="0"/>
                <a:cs typeface="Courier New" panose="02070309020205020404" pitchFamily="49" charset="0"/>
              </a:rPr>
              <a:t>R1#</a:t>
            </a:r>
          </a:p>
        </p:txBody>
      </p:sp>
    </p:spTree>
    <p:custDataLst>
      <p:tags r:id="rId1"/>
    </p:custDataLst>
    <p:extLst>
      <p:ext uri="{BB962C8B-B14F-4D97-AF65-F5344CB8AC3E}">
        <p14:creationId xmlns:p14="http://schemas.microsoft.com/office/powerpoint/2010/main" val="1758683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Multiaccess OSPF Networks</a:t>
            </a:r>
            <a:br>
              <a:rPr lang="en-US" dirty="0"/>
            </a:br>
            <a:r>
              <a:rPr lang="en-US" sz="2400" dirty="0"/>
              <a:t>Verify OSPF Router Roles (Cont.)</a:t>
            </a:r>
          </a:p>
        </p:txBody>
      </p:sp>
      <p:sp>
        <p:nvSpPr>
          <p:cNvPr id="4" name="Content Placeholder 3">
            <a:extLst>
              <a:ext uri="{FF2B5EF4-FFF2-40B4-BE49-F238E27FC236}">
                <a16:creationId xmlns:a16="http://schemas.microsoft.com/office/drawing/2014/main" id="{27301F4B-7117-2541-B262-8EBECB5A0F0B}"/>
              </a:ext>
            </a:extLst>
          </p:cNvPr>
          <p:cNvSpPr>
            <a:spLocks noGrp="1"/>
          </p:cNvSpPr>
          <p:nvPr>
            <p:ph idx="1"/>
          </p:nvPr>
        </p:nvSpPr>
        <p:spPr>
          <a:xfrm>
            <a:off x="124177" y="630237"/>
            <a:ext cx="8884355" cy="1551437"/>
          </a:xfrm>
        </p:spPr>
        <p:txBody>
          <a:bodyPr/>
          <a:lstStyle/>
          <a:p>
            <a:pPr marL="0" indent="0" algn="l"/>
            <a:r>
              <a:rPr lang="en-US" sz="1600" dirty="0">
                <a:solidFill>
                  <a:srgbClr val="000000"/>
                </a:solidFill>
              </a:rPr>
              <a:t>The output generated by R2 confirms that:</a:t>
            </a:r>
          </a:p>
          <a:p>
            <a:pPr marL="342900" indent="-342900" algn="l">
              <a:buFont typeface="Arial" panose="020B0604020202020204" pitchFamily="34" charset="0"/>
              <a:buChar char="•"/>
            </a:pPr>
            <a:r>
              <a:rPr lang="en-US" sz="1400" dirty="0">
                <a:solidFill>
                  <a:srgbClr val="000000"/>
                </a:solidFill>
              </a:rPr>
              <a:t>R2 is the BDR with a default priority of 1. (Line 7)</a:t>
            </a:r>
          </a:p>
          <a:p>
            <a:pPr marL="342900" indent="-342900" algn="l">
              <a:buFont typeface="Arial" panose="020B0604020202020204" pitchFamily="34" charset="0"/>
              <a:buChar char="•"/>
            </a:pPr>
            <a:r>
              <a:rPr lang="en-US" sz="1400" dirty="0">
                <a:solidFill>
                  <a:srgbClr val="000000"/>
                </a:solidFill>
              </a:rPr>
              <a:t>The DR is R3 with router ID 3.3.3.3 at IPv4 address 192.168.1.3, while the BDR is R2 with router ID 2.2.2.2 at IPv4 address 192.168.1.2. (Lines 8 and 9)</a:t>
            </a:r>
          </a:p>
          <a:p>
            <a:pPr marL="342900" indent="-342900" algn="l">
              <a:buFont typeface="Arial" panose="020B0604020202020204" pitchFamily="34" charset="0"/>
              <a:buChar char="•"/>
            </a:pPr>
            <a:r>
              <a:rPr lang="en-US" sz="1400" dirty="0">
                <a:solidFill>
                  <a:srgbClr val="000000"/>
                </a:solidFill>
              </a:rPr>
              <a:t>R2 has two adjacencies; one with a neighbor with router ID 1.1.1.1 (R1) and the other with the DR. (Lines 20-22)</a:t>
            </a:r>
          </a:p>
          <a:p>
            <a:pPr marL="285750" indent="-285750" algn="l">
              <a:buFont typeface="Arial" panose="020B0604020202020204" pitchFamily="34" charset="0"/>
              <a:buChar char="•"/>
            </a:pPr>
            <a:endParaRPr lang="en-US" sz="1600" dirty="0">
              <a:solidFill>
                <a:srgbClr val="000000"/>
              </a:solidFill>
            </a:endParaRPr>
          </a:p>
        </p:txBody>
      </p:sp>
      <p:sp>
        <p:nvSpPr>
          <p:cNvPr id="5" name="Rectangle 4">
            <a:extLst>
              <a:ext uri="{FF2B5EF4-FFF2-40B4-BE49-F238E27FC236}">
                <a16:creationId xmlns:a16="http://schemas.microsoft.com/office/drawing/2014/main" id="{5860D293-AB15-7A4D-A8E1-D27EC3D7C4BE}"/>
              </a:ext>
            </a:extLst>
          </p:cNvPr>
          <p:cNvSpPr/>
          <p:nvPr/>
        </p:nvSpPr>
        <p:spPr>
          <a:xfrm>
            <a:off x="478278" y="2241962"/>
            <a:ext cx="8345488" cy="2462213"/>
          </a:xfrm>
          <a:prstGeom prst="rect">
            <a:avLst/>
          </a:prstGeom>
          <a:solidFill>
            <a:srgbClr val="000000"/>
          </a:solidFill>
        </p:spPr>
        <p:txBody>
          <a:bodyPr wrap="square">
            <a:spAutoFit/>
          </a:bodyPr>
          <a:lstStyle/>
          <a:p>
            <a:r>
              <a:rPr lang="en-US" sz="1100" dirty="0">
                <a:solidFill>
                  <a:schemeClr val="bg1"/>
                </a:solidFill>
                <a:latin typeface="Courier New" panose="02070309020205020404" pitchFamily="49" charset="0"/>
                <a:cs typeface="Courier New" panose="02070309020205020404" pitchFamily="49" charset="0"/>
              </a:rPr>
              <a:t>R2# </a:t>
            </a:r>
            <a:r>
              <a:rPr lang="en-US" sz="1100" b="1" dirty="0">
                <a:solidFill>
                  <a:schemeClr val="bg1"/>
                </a:solidFill>
                <a:latin typeface="Courier New" panose="02070309020205020404" pitchFamily="49" charset="0"/>
                <a:cs typeface="Courier New" panose="02070309020205020404" pitchFamily="49" charset="0"/>
              </a:rPr>
              <a:t>show </a:t>
            </a:r>
            <a:r>
              <a:rPr lang="en-US" sz="1100" b="1" dirty="0" err="1">
                <a:solidFill>
                  <a:schemeClr val="bg1"/>
                </a:solidFill>
                <a:latin typeface="Courier New" panose="02070309020205020404" pitchFamily="49" charset="0"/>
                <a:cs typeface="Courier New" panose="02070309020205020404" pitchFamily="49" charset="0"/>
              </a:rPr>
              <a:t>ip</a:t>
            </a:r>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ospf</a:t>
            </a:r>
            <a:r>
              <a:rPr lang="en-US" sz="1100" b="1" dirty="0">
                <a:solidFill>
                  <a:schemeClr val="bg1"/>
                </a:solidFill>
                <a:latin typeface="Courier New" panose="02070309020205020404" pitchFamily="49" charset="0"/>
                <a:cs typeface="Courier New" panose="02070309020205020404" pitchFamily="49" charset="0"/>
              </a:rPr>
              <a:t> interface </a:t>
            </a:r>
            <a:r>
              <a:rPr lang="en-US" sz="1100" b="1" dirty="0" err="1">
                <a:solidFill>
                  <a:schemeClr val="bg1"/>
                </a:solidFill>
                <a:latin typeface="Courier New" panose="02070309020205020404" pitchFamily="49" charset="0"/>
                <a:cs typeface="Courier New" panose="02070309020205020404" pitchFamily="49" charset="0"/>
              </a:rPr>
              <a:t>GigabitEthernet</a:t>
            </a:r>
            <a:r>
              <a:rPr lang="en-US" sz="1100" b="1" dirty="0">
                <a:solidFill>
                  <a:schemeClr val="bg1"/>
                </a:solidFill>
                <a:latin typeface="Courier New" panose="02070309020205020404" pitchFamily="49" charset="0"/>
                <a:cs typeface="Courier New" panose="02070309020205020404" pitchFamily="49" charset="0"/>
              </a:rPr>
              <a:t> 0/0/0 </a:t>
            </a:r>
          </a:p>
          <a:p>
            <a:r>
              <a:rPr lang="en-US" sz="1100" dirty="0">
                <a:solidFill>
                  <a:schemeClr val="bg1"/>
                </a:solidFill>
                <a:latin typeface="Courier New" panose="02070309020205020404" pitchFamily="49" charset="0"/>
                <a:cs typeface="Courier New" panose="02070309020205020404" pitchFamily="49" charset="0"/>
              </a:rPr>
              <a:t>GigabitEthernet0/0/0 is up, line protocol is up </a:t>
            </a:r>
          </a:p>
          <a:p>
            <a:r>
              <a:rPr lang="en-US" sz="1100" dirty="0">
                <a:solidFill>
                  <a:schemeClr val="bg1"/>
                </a:solidFill>
                <a:latin typeface="Courier New" panose="02070309020205020404" pitchFamily="49" charset="0"/>
                <a:cs typeface="Courier New" panose="02070309020205020404" pitchFamily="49" charset="0"/>
              </a:rPr>
              <a:t>  Internet Address 192.168.1.2/24, Area 0, Attached via Interface Enable</a:t>
            </a:r>
          </a:p>
          <a:p>
            <a:r>
              <a:rPr lang="en-US" sz="1100" dirty="0">
                <a:solidFill>
                  <a:schemeClr val="bg1"/>
                </a:solidFill>
                <a:latin typeface="Courier New" panose="02070309020205020404" pitchFamily="49" charset="0"/>
                <a:cs typeface="Courier New" panose="02070309020205020404" pitchFamily="49" charset="0"/>
              </a:rPr>
              <a:t>  Process ID 10, Router ID 2.2.2.2, Network Type BROADCAST, Cost: 1 </a:t>
            </a:r>
          </a:p>
          <a:p>
            <a:r>
              <a:rPr lang="en-US" sz="1100" dirty="0">
                <a:solidFill>
                  <a:schemeClr val="bg1"/>
                </a:solidFill>
                <a:latin typeface="Courier New" panose="02070309020205020404" pitchFamily="49" charset="0"/>
                <a:cs typeface="Courier New" panose="02070309020205020404" pitchFamily="49" charset="0"/>
              </a:rPr>
              <a:t>  (output omitted)</a:t>
            </a:r>
          </a:p>
          <a:p>
            <a:r>
              <a:rPr lang="en-US" sz="1100" dirty="0">
                <a:solidFill>
                  <a:schemeClr val="bg1"/>
                </a:solidFill>
                <a:latin typeface="Courier New" panose="02070309020205020404" pitchFamily="49" charset="0"/>
                <a:cs typeface="Courier New" panose="02070309020205020404" pitchFamily="49" charset="0"/>
              </a:rPr>
              <a:t>  Transmit Delay is 1 sec, </a:t>
            </a:r>
            <a:r>
              <a:rPr lang="en-US" sz="1100" dirty="0">
                <a:solidFill>
                  <a:schemeClr val="accent6">
                    <a:lumMod val="60000"/>
                    <a:lumOff val="40000"/>
                  </a:schemeClr>
                </a:solidFill>
                <a:latin typeface="Courier New" panose="02070309020205020404" pitchFamily="49" charset="0"/>
                <a:cs typeface="Courier New" panose="02070309020205020404" pitchFamily="49" charset="0"/>
              </a:rPr>
              <a:t>State BDR, Priority 1 </a:t>
            </a:r>
          </a:p>
          <a:p>
            <a:r>
              <a:rPr lang="en-US" sz="1100" dirty="0">
                <a:solidFill>
                  <a:schemeClr val="bg1"/>
                </a:solidFill>
                <a:latin typeface="Courier New" panose="02070309020205020404" pitchFamily="49" charset="0"/>
                <a:cs typeface="Courier New" panose="02070309020205020404" pitchFamily="49" charset="0"/>
              </a:rPr>
              <a:t>  </a:t>
            </a:r>
            <a:r>
              <a:rPr lang="en-US" sz="1100" dirty="0">
                <a:solidFill>
                  <a:schemeClr val="accent6">
                    <a:lumMod val="60000"/>
                    <a:lumOff val="40000"/>
                  </a:schemeClr>
                </a:solidFill>
                <a:latin typeface="Courier New" panose="02070309020205020404" pitchFamily="49" charset="0"/>
                <a:cs typeface="Courier New" panose="02070309020205020404" pitchFamily="49" charset="0"/>
              </a:rPr>
              <a:t>Designated Router (ID) 3.3.3.3, Interface address 192.168.1.3 </a:t>
            </a:r>
          </a:p>
          <a:p>
            <a:r>
              <a:rPr lang="en-US" sz="1100" dirty="0">
                <a:solidFill>
                  <a:schemeClr val="accent6">
                    <a:lumMod val="60000"/>
                    <a:lumOff val="40000"/>
                  </a:schemeClr>
                </a:solidFill>
                <a:latin typeface="Courier New" panose="02070309020205020404" pitchFamily="49" charset="0"/>
                <a:cs typeface="Courier New" panose="02070309020205020404" pitchFamily="49" charset="0"/>
              </a:rPr>
              <a:t>  Backup Designated Router (ID) 2.2.2.2, Interface address 192.168.1.2</a:t>
            </a:r>
          </a:p>
          <a:p>
            <a:r>
              <a:rPr lang="en-US" sz="1100" dirty="0">
                <a:solidFill>
                  <a:schemeClr val="bg1"/>
                </a:solidFill>
                <a:latin typeface="Courier New" panose="02070309020205020404" pitchFamily="49" charset="0"/>
                <a:cs typeface="Courier New" panose="02070309020205020404" pitchFamily="49" charset="0"/>
              </a:rPr>
              <a:t>  (output omitted)</a:t>
            </a:r>
          </a:p>
          <a:p>
            <a:r>
              <a:rPr lang="en-US" sz="1100" dirty="0">
                <a:solidFill>
                  <a:schemeClr val="bg1"/>
                </a:solidFill>
                <a:latin typeface="Courier New" panose="02070309020205020404" pitchFamily="49" charset="0"/>
                <a:cs typeface="Courier New" panose="02070309020205020404" pitchFamily="49" charset="0"/>
              </a:rPr>
              <a:t>  </a:t>
            </a:r>
            <a:r>
              <a:rPr lang="en-US" sz="1100" dirty="0">
                <a:solidFill>
                  <a:schemeClr val="accent6">
                    <a:lumMod val="60000"/>
                    <a:lumOff val="40000"/>
                  </a:schemeClr>
                </a:solidFill>
                <a:latin typeface="Courier New" panose="02070309020205020404" pitchFamily="49" charset="0"/>
                <a:cs typeface="Courier New" panose="02070309020205020404" pitchFamily="49" charset="0"/>
              </a:rPr>
              <a:t>Neighbor Count is 2, Adjacent neighbor count is 2 </a:t>
            </a:r>
          </a:p>
          <a:p>
            <a:r>
              <a:rPr lang="en-US" sz="1100" dirty="0">
                <a:solidFill>
                  <a:schemeClr val="accent6">
                    <a:lumMod val="60000"/>
                    <a:lumOff val="40000"/>
                  </a:schemeClr>
                </a:solidFill>
                <a:latin typeface="Courier New" panose="02070309020205020404" pitchFamily="49" charset="0"/>
                <a:cs typeface="Courier New" panose="02070309020205020404" pitchFamily="49" charset="0"/>
              </a:rPr>
              <a:t>  Adjacent with neighbor 1.1.1.1 </a:t>
            </a:r>
          </a:p>
          <a:p>
            <a:r>
              <a:rPr lang="en-US" sz="1100" dirty="0">
                <a:solidFill>
                  <a:schemeClr val="accent6">
                    <a:lumMod val="60000"/>
                    <a:lumOff val="40000"/>
                  </a:schemeClr>
                </a:solidFill>
                <a:latin typeface="Courier New" panose="02070309020205020404" pitchFamily="49" charset="0"/>
                <a:cs typeface="Courier New" panose="02070309020205020404" pitchFamily="49" charset="0"/>
              </a:rPr>
              <a:t>  Adjacent with neighbor 3.3.3.3 (Designated Router) </a:t>
            </a:r>
          </a:p>
          <a:p>
            <a:r>
              <a:rPr lang="en-US" sz="1100" dirty="0">
                <a:solidFill>
                  <a:schemeClr val="bg1"/>
                </a:solidFill>
                <a:latin typeface="Courier New" panose="02070309020205020404" pitchFamily="49" charset="0"/>
                <a:cs typeface="Courier New" panose="02070309020205020404" pitchFamily="49" charset="0"/>
              </a:rPr>
              <a:t>  Suppress hello for 0 neighbor(s) </a:t>
            </a:r>
          </a:p>
          <a:p>
            <a:r>
              <a:rPr lang="en-US" sz="1100" dirty="0">
                <a:solidFill>
                  <a:schemeClr val="bg1"/>
                </a:solidFill>
                <a:latin typeface="Courier New" panose="02070309020205020404" pitchFamily="49" charset="0"/>
                <a:cs typeface="Courier New" panose="02070309020205020404" pitchFamily="49" charset="0"/>
              </a:rPr>
              <a:t>R2#</a:t>
            </a:r>
          </a:p>
        </p:txBody>
      </p:sp>
    </p:spTree>
    <p:custDataLst>
      <p:tags r:id="rId1"/>
    </p:custDataLst>
    <p:extLst>
      <p:ext uri="{BB962C8B-B14F-4D97-AF65-F5344CB8AC3E}">
        <p14:creationId xmlns:p14="http://schemas.microsoft.com/office/powerpoint/2010/main" val="3215468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Multiaccess OSPF Networks</a:t>
            </a:r>
            <a:br>
              <a:rPr lang="en-US" dirty="0"/>
            </a:br>
            <a:r>
              <a:rPr lang="en-US" sz="2400" dirty="0"/>
              <a:t>Verify OSPF Router Roles (Cont.)</a:t>
            </a:r>
          </a:p>
        </p:txBody>
      </p:sp>
      <p:sp>
        <p:nvSpPr>
          <p:cNvPr id="4" name="Content Placeholder 3">
            <a:extLst>
              <a:ext uri="{FF2B5EF4-FFF2-40B4-BE49-F238E27FC236}">
                <a16:creationId xmlns:a16="http://schemas.microsoft.com/office/drawing/2014/main" id="{27301F4B-7117-2541-B262-8EBECB5A0F0B}"/>
              </a:ext>
            </a:extLst>
          </p:cNvPr>
          <p:cNvSpPr>
            <a:spLocks noGrp="1"/>
          </p:cNvSpPr>
          <p:nvPr>
            <p:ph idx="1"/>
          </p:nvPr>
        </p:nvSpPr>
        <p:spPr>
          <a:xfrm>
            <a:off x="124177" y="630237"/>
            <a:ext cx="8884355" cy="1479917"/>
          </a:xfrm>
        </p:spPr>
        <p:txBody>
          <a:bodyPr/>
          <a:lstStyle/>
          <a:p>
            <a:pPr marL="0" indent="0" algn="l"/>
            <a:r>
              <a:rPr lang="en-US" sz="1600" dirty="0">
                <a:solidFill>
                  <a:srgbClr val="000000"/>
                </a:solidFill>
              </a:rPr>
              <a:t>The output generated by R3 confirms that:</a:t>
            </a:r>
          </a:p>
          <a:p>
            <a:pPr marL="285750" indent="-285750" algn="l">
              <a:buFont typeface="Arial" panose="020B0604020202020204" pitchFamily="34" charset="0"/>
              <a:buChar char="•"/>
            </a:pPr>
            <a:r>
              <a:rPr lang="en-US" sz="1400" dirty="0">
                <a:solidFill>
                  <a:srgbClr val="000000"/>
                </a:solidFill>
              </a:rPr>
              <a:t>R3 is the DR with a default priority of 1. (Line 7)</a:t>
            </a:r>
          </a:p>
          <a:p>
            <a:pPr marL="285750" indent="-285750" algn="l">
              <a:buFont typeface="Arial" panose="020B0604020202020204" pitchFamily="34" charset="0"/>
              <a:buChar char="•"/>
            </a:pPr>
            <a:r>
              <a:rPr lang="en-US" sz="1400" dirty="0">
                <a:solidFill>
                  <a:srgbClr val="000000"/>
                </a:solidFill>
              </a:rPr>
              <a:t>The DR is R3 with router ID 3.3.3.3 at IPv4 address 192.168.1.3, while the BDR is R2 with router ID 2.2.2.2 at IPv4 address 192.168.1.2. (Lines 8 and 9)</a:t>
            </a:r>
          </a:p>
          <a:p>
            <a:pPr marL="285750" indent="-285750" algn="l">
              <a:buFont typeface="Arial" panose="020B0604020202020204" pitchFamily="34" charset="0"/>
              <a:buChar char="•"/>
            </a:pPr>
            <a:r>
              <a:rPr lang="en-US" sz="1400" dirty="0">
                <a:solidFill>
                  <a:srgbClr val="000000"/>
                </a:solidFill>
              </a:rPr>
              <a:t>R3 has two adjacencies: one with a neighbor with router ID 1.1.1.1 (R1) and the other with the BDR. (Lines 20-22)</a:t>
            </a:r>
          </a:p>
          <a:p>
            <a:pPr marL="285750" indent="-285750" algn="l">
              <a:buFont typeface="Arial" panose="020B0604020202020204" pitchFamily="34" charset="0"/>
              <a:buChar char="•"/>
            </a:pPr>
            <a:endParaRPr lang="en-US" sz="1600" dirty="0">
              <a:solidFill>
                <a:srgbClr val="000000"/>
              </a:solidFill>
            </a:endParaRPr>
          </a:p>
        </p:txBody>
      </p:sp>
      <p:sp>
        <p:nvSpPr>
          <p:cNvPr id="5" name="Rectangle 4">
            <a:extLst>
              <a:ext uri="{FF2B5EF4-FFF2-40B4-BE49-F238E27FC236}">
                <a16:creationId xmlns:a16="http://schemas.microsoft.com/office/drawing/2014/main" id="{5860D293-AB15-7A4D-A8E1-D27EC3D7C4BE}"/>
              </a:ext>
            </a:extLst>
          </p:cNvPr>
          <p:cNvSpPr/>
          <p:nvPr/>
        </p:nvSpPr>
        <p:spPr>
          <a:xfrm>
            <a:off x="478278" y="2181674"/>
            <a:ext cx="8345488" cy="2677656"/>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R1# </a:t>
            </a:r>
            <a:r>
              <a:rPr lang="en-US" sz="1200" b="1" dirty="0">
                <a:solidFill>
                  <a:schemeClr val="bg1"/>
                </a:solidFill>
                <a:latin typeface="Courier New" panose="02070309020205020404" pitchFamily="49" charset="0"/>
                <a:cs typeface="Courier New" panose="02070309020205020404" pitchFamily="49" charset="0"/>
              </a:rPr>
              <a:t>show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ospf</a:t>
            </a:r>
            <a:r>
              <a:rPr lang="en-US" sz="1200" b="1" dirty="0">
                <a:solidFill>
                  <a:schemeClr val="bg1"/>
                </a:solidFill>
                <a:latin typeface="Courier New" panose="02070309020205020404" pitchFamily="49" charset="0"/>
                <a:cs typeface="Courier New" panose="02070309020205020404" pitchFamily="49" charset="0"/>
              </a:rPr>
              <a:t> interface </a:t>
            </a:r>
            <a:r>
              <a:rPr lang="en-US" sz="1200" b="1" dirty="0" err="1">
                <a:solidFill>
                  <a:schemeClr val="bg1"/>
                </a:solidFill>
                <a:latin typeface="Courier New" panose="02070309020205020404" pitchFamily="49" charset="0"/>
                <a:cs typeface="Courier New" panose="02070309020205020404" pitchFamily="49" charset="0"/>
              </a:rPr>
              <a:t>GigabitEthernet</a:t>
            </a:r>
            <a:r>
              <a:rPr lang="en-US" sz="1200" b="1" dirty="0">
                <a:solidFill>
                  <a:schemeClr val="bg1"/>
                </a:solidFill>
                <a:latin typeface="Courier New" panose="02070309020205020404" pitchFamily="49" charset="0"/>
                <a:cs typeface="Courier New" panose="02070309020205020404" pitchFamily="49" charset="0"/>
              </a:rPr>
              <a:t> 0/0/0 </a:t>
            </a:r>
          </a:p>
          <a:p>
            <a:r>
              <a:rPr lang="en-US" sz="1200" dirty="0">
                <a:solidFill>
                  <a:schemeClr val="bg1"/>
                </a:solidFill>
                <a:latin typeface="Courier New" panose="02070309020205020404" pitchFamily="49" charset="0"/>
                <a:cs typeface="Courier New" panose="02070309020205020404" pitchFamily="49" charset="0"/>
              </a:rPr>
              <a:t>GigabitEthernet0/0/0 is up, line protocol is up</a:t>
            </a:r>
          </a:p>
          <a:p>
            <a:r>
              <a:rPr lang="en-US" sz="1200" dirty="0">
                <a:solidFill>
                  <a:schemeClr val="bg1"/>
                </a:solidFill>
                <a:latin typeface="Courier New" panose="02070309020205020404" pitchFamily="49" charset="0"/>
                <a:cs typeface="Courier New" panose="02070309020205020404" pitchFamily="49" charset="0"/>
              </a:rPr>
              <a:t>  Internet Address 192.168.1.1/24, Area 0, Attached via Interface Enable </a:t>
            </a:r>
          </a:p>
          <a:p>
            <a:r>
              <a:rPr lang="en-US" sz="1200" dirty="0">
                <a:solidFill>
                  <a:schemeClr val="bg1"/>
                </a:solidFill>
                <a:latin typeface="Courier New" panose="02070309020205020404" pitchFamily="49" charset="0"/>
                <a:cs typeface="Courier New" panose="02070309020205020404" pitchFamily="49" charset="0"/>
              </a:rPr>
              <a:t>  Process ID 10, Router ID 1.1.1.1, Network Type BROADCAST, Cost: 1     </a:t>
            </a:r>
          </a:p>
          <a:p>
            <a:r>
              <a:rPr lang="en-US" sz="1200" dirty="0">
                <a:solidFill>
                  <a:schemeClr val="bg1"/>
                </a:solidFill>
                <a:latin typeface="Courier New" panose="02070309020205020404" pitchFamily="49" charset="0"/>
                <a:cs typeface="Courier New" panose="02070309020205020404" pitchFamily="49" charset="0"/>
              </a:rPr>
              <a:t>  (output omitted) </a:t>
            </a:r>
          </a:p>
          <a:p>
            <a:r>
              <a:rPr lang="en-US" sz="1200" dirty="0">
                <a:solidFill>
                  <a:schemeClr val="bg1"/>
                </a:solidFill>
                <a:latin typeface="Courier New" panose="02070309020205020404" pitchFamily="49" charset="0"/>
                <a:cs typeface="Courier New" panose="02070309020205020404" pitchFamily="49" charset="0"/>
              </a:rPr>
              <a:t>  Transmit Delay is 1 sec,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State DROTHER, Priority 1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  Designated Router (ID) 3.3.3.3, Interface address 192.168.1.3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  Backup Designated router (ID) 2.2.2.2, Interface address 192.168.1.2</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  (output omitted)</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  Neighbor Count is 2, Adjacent neighbor count is 2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  Adjacent with neighbor 2.2.2.2 (Backup Designated Router)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  Adjacent with neighbor 3.3.3.3 (Designated Router) </a:t>
            </a:r>
          </a:p>
          <a:p>
            <a:r>
              <a:rPr lang="en-US" sz="1200" dirty="0">
                <a:solidFill>
                  <a:schemeClr val="bg1"/>
                </a:solidFill>
                <a:latin typeface="Courier New" panose="02070309020205020404" pitchFamily="49" charset="0"/>
                <a:cs typeface="Courier New" panose="02070309020205020404" pitchFamily="49" charset="0"/>
              </a:rPr>
              <a:t>  Suppress hello for 0 neighbor(s) </a:t>
            </a:r>
          </a:p>
          <a:p>
            <a:r>
              <a:rPr lang="en-US" sz="1200">
                <a:solidFill>
                  <a:schemeClr val="bg1"/>
                </a:solidFill>
                <a:latin typeface="Courier New" panose="02070309020205020404" pitchFamily="49" charset="0"/>
                <a:cs typeface="Courier New" panose="02070309020205020404" pitchFamily="49" charset="0"/>
              </a:rPr>
              <a:t>R1#</a:t>
            </a:r>
            <a:endParaRPr lang="en-US" sz="1200" dirty="0">
              <a:solidFill>
                <a:schemeClr val="bg1"/>
              </a:solidFill>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4125061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None/>
            </a:pPr>
            <a:r>
              <a:rPr lang="en-US" dirty="0"/>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fontAlgn="b"/>
                      <a:r>
                        <a:rPr lang="en-US" sz="1400" b="1" i="0" u="none" strike="noStrike" dirty="0">
                          <a:solidFill>
                            <a:schemeClr val="bg1"/>
                          </a:solidFill>
                          <a:effectLst/>
                          <a:latin typeface="+mn-lt"/>
                        </a:rPr>
                        <a:t>Feature</a:t>
                      </a:r>
                    </a:p>
                  </a:txBody>
                  <a:tcPr marL="9525" marR="9525" marT="9525" marB="0" anchor="b"/>
                </a:tc>
                <a:tc>
                  <a:txBody>
                    <a:bodyPr/>
                    <a:lstStyle/>
                    <a:p>
                      <a:r>
                        <a:rPr lang="en-US" dirty="0"/>
                        <a:t>Description</a:t>
                      </a:r>
                    </a:p>
                  </a:txBody>
                  <a:tcPr/>
                </a:tc>
                <a:extLst>
                  <a:ext uri="{0D108BD9-81ED-4DB2-BD59-A6C34878D82A}">
                    <a16:rowId xmlns:a16="http://schemas.microsoft.com/office/drawing/2014/main" val="3768427975"/>
                  </a:ext>
                </a:extLst>
              </a:tr>
              <a:tr h="265091">
                <a:tc>
                  <a:txBody>
                    <a:bodyPr/>
                    <a:lstStyle/>
                    <a:p>
                      <a:pPr algn="l" fontAlgn="b"/>
                      <a:r>
                        <a:rPr lang="en-US" sz="1400" b="0" i="0" u="none" strike="noStrike" dirty="0">
                          <a:solidFill>
                            <a:srgbClr val="000000"/>
                          </a:solidFill>
                          <a:effectLst/>
                          <a:latin typeface="+mn-lt"/>
                        </a:rPr>
                        <a:t>Hands-On Labs</a:t>
                      </a:r>
                    </a:p>
                  </a:txBody>
                  <a:tcPr marL="9525" marR="9525" marT="9525" marB="0" anchor="b"/>
                </a:tc>
                <a:tc>
                  <a:txBody>
                    <a:bodyPr/>
                    <a:lstStyle/>
                    <a:p>
                      <a:r>
                        <a:rPr lang="en-US" dirty="0"/>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fontAlgn="b"/>
                      <a:r>
                        <a:rPr lang="en-US" sz="1400" b="0" i="0" u="none" strike="noStrike" dirty="0">
                          <a:solidFill>
                            <a:srgbClr val="000000"/>
                          </a:solidFill>
                          <a:effectLst/>
                          <a:latin typeface="+mn-lt"/>
                        </a:rPr>
                        <a:t>Module Quizzes</a:t>
                      </a:r>
                    </a:p>
                  </a:txBody>
                  <a:tcPr marL="9525" marR="9525" marT="9525" marB="0" anchor="b"/>
                </a:tc>
                <a:tc>
                  <a:txBody>
                    <a:bodyPr/>
                    <a:lstStyle/>
                    <a:p>
                      <a:r>
                        <a:rPr lang="en-US" dirty="0"/>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fontAlgn="b"/>
                      <a:r>
                        <a:rPr lang="en-US" sz="1400" b="0" i="0" u="none" strike="noStrike" dirty="0">
                          <a:solidFill>
                            <a:srgbClr val="000000"/>
                          </a:solidFill>
                          <a:effectLst/>
                          <a:latin typeface="+mn-lt"/>
                        </a:rPr>
                        <a:t>Module Summary</a:t>
                      </a:r>
                    </a:p>
                  </a:txBody>
                  <a:tcPr marL="9525" marR="9525" marT="9525" marB="0" anchor="b"/>
                </a:tc>
                <a:tc>
                  <a:txBody>
                    <a:bodyPr/>
                    <a:lstStyle/>
                    <a:p>
                      <a:r>
                        <a:rPr lang="en-US" dirty="0"/>
                        <a:t>Briefly recaps module content.</a:t>
                      </a:r>
                    </a:p>
                  </a:txBody>
                  <a:tcPr/>
                </a:tc>
                <a:extLst>
                  <a:ext uri="{0D108BD9-81ED-4DB2-BD59-A6C34878D82A}">
                    <a16:rowId xmlns:a16="http://schemas.microsoft.com/office/drawing/2014/main" val="2267046280"/>
                  </a:ext>
                </a:extLst>
              </a:tr>
            </a:tbl>
          </a:graphicData>
        </a:graphic>
      </p:graphicFrame>
    </p:spTree>
    <p:custDataLst>
      <p:tags r:id="rId1"/>
    </p:custDataLst>
    <p:extLst>
      <p:ext uri="{BB962C8B-B14F-4D97-AF65-F5344CB8AC3E}">
        <p14:creationId xmlns:p14="http://schemas.microsoft.com/office/powerpoint/2010/main" val="944097028"/>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Multiaccess OSPF Networks</a:t>
            </a:r>
            <a:br>
              <a:rPr lang="en-US" dirty="0"/>
            </a:br>
            <a:r>
              <a:rPr lang="en-US" sz="2400" dirty="0"/>
              <a:t>Verify DR/BDR Adjacencies</a:t>
            </a:r>
          </a:p>
        </p:txBody>
      </p:sp>
      <p:sp>
        <p:nvSpPr>
          <p:cNvPr id="6" name="Content Placeholder 5">
            <a:extLst>
              <a:ext uri="{FF2B5EF4-FFF2-40B4-BE49-F238E27FC236}">
                <a16:creationId xmlns:a16="http://schemas.microsoft.com/office/drawing/2014/main" id="{A8B69BA0-1131-0144-9DE6-AC3DB7B3114F}"/>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To verify the OSPFv2 adjacencies, use 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a:t>
            </a:r>
            <a:r>
              <a:rPr lang="en-US" sz="1600" b="1" dirty="0" err="1">
                <a:solidFill>
                  <a:srgbClr val="000000"/>
                </a:solidFill>
              </a:rPr>
              <a:t>ospf</a:t>
            </a:r>
            <a:r>
              <a:rPr lang="en-US" sz="1600" b="1" dirty="0">
                <a:solidFill>
                  <a:srgbClr val="000000"/>
                </a:solidFill>
              </a:rPr>
              <a:t> neighbor</a:t>
            </a:r>
            <a:r>
              <a:rPr lang="en-US" sz="1600" dirty="0">
                <a:solidFill>
                  <a:srgbClr val="000000"/>
                </a:solidFill>
              </a:rPr>
              <a:t> command. The state of neighbors in multiaccess networks can be as follows:</a:t>
            </a:r>
          </a:p>
          <a:p>
            <a:pPr marL="342900" indent="-342900" algn="l">
              <a:buFont typeface="Arial" panose="020B0604020202020204" pitchFamily="34" charset="0"/>
              <a:buChar char="•"/>
            </a:pPr>
            <a:r>
              <a:rPr lang="en-US" sz="1400" b="1" dirty="0">
                <a:solidFill>
                  <a:srgbClr val="000000"/>
                </a:solidFill>
              </a:rPr>
              <a:t>FULL/DROTHER</a:t>
            </a:r>
            <a:r>
              <a:rPr lang="en-US" sz="1400" dirty="0">
                <a:solidFill>
                  <a:srgbClr val="000000"/>
                </a:solidFill>
              </a:rPr>
              <a:t> - This is a DR or BDR router that is fully adjacent with a non-DR or BDR router. These two neighbors can exchange Hello packets, updates, queries, replies, and acknowledgments.</a:t>
            </a:r>
          </a:p>
          <a:p>
            <a:pPr marL="342900" indent="-342900" algn="l">
              <a:buFont typeface="Arial" panose="020B0604020202020204" pitchFamily="34" charset="0"/>
              <a:buChar char="•"/>
            </a:pPr>
            <a:r>
              <a:rPr lang="en-US" sz="1400" b="1" dirty="0">
                <a:solidFill>
                  <a:srgbClr val="000000"/>
                </a:solidFill>
              </a:rPr>
              <a:t>FULL/DR</a:t>
            </a:r>
            <a:r>
              <a:rPr lang="en-US" sz="1400" dirty="0">
                <a:solidFill>
                  <a:srgbClr val="000000"/>
                </a:solidFill>
              </a:rPr>
              <a:t> - The router is fully adjacent with the indicated DR neighbor. These two neighbors can exchange Hello packets, updates, queries, replies, and acknowledgments.</a:t>
            </a:r>
          </a:p>
          <a:p>
            <a:pPr marL="342900" indent="-342900" algn="l">
              <a:buFont typeface="Arial" panose="020B0604020202020204" pitchFamily="34" charset="0"/>
              <a:buChar char="•"/>
            </a:pPr>
            <a:r>
              <a:rPr lang="en-US" sz="1400" b="1" dirty="0">
                <a:solidFill>
                  <a:srgbClr val="000000"/>
                </a:solidFill>
              </a:rPr>
              <a:t>FULL/BDR</a:t>
            </a:r>
            <a:r>
              <a:rPr lang="en-US" sz="1400" dirty="0">
                <a:solidFill>
                  <a:srgbClr val="000000"/>
                </a:solidFill>
              </a:rPr>
              <a:t> - The router is fully adjacent with the indicated BDR neighbor. These two neighbors can exchange Hello packets, updates, queries, replies, and acknowledgments.</a:t>
            </a:r>
          </a:p>
          <a:p>
            <a:pPr marL="342900" indent="-342900" algn="l">
              <a:buFont typeface="Arial" panose="020B0604020202020204" pitchFamily="34" charset="0"/>
              <a:buChar char="•"/>
            </a:pPr>
            <a:r>
              <a:rPr lang="en-US" sz="1400" b="1" dirty="0">
                <a:solidFill>
                  <a:srgbClr val="000000"/>
                </a:solidFill>
              </a:rPr>
              <a:t>2-WAY/DROTHER</a:t>
            </a:r>
            <a:r>
              <a:rPr lang="en-US" sz="1400" dirty="0">
                <a:solidFill>
                  <a:srgbClr val="000000"/>
                </a:solidFill>
              </a:rPr>
              <a:t> - The non-DR or BDR router has a neighbor relationship with another non-DR or BDR router. These two neighbors exchange Hello packets.</a:t>
            </a:r>
          </a:p>
          <a:p>
            <a:pPr marL="0" indent="0" algn="l"/>
            <a:r>
              <a:rPr lang="en-US" sz="1600" dirty="0">
                <a:solidFill>
                  <a:srgbClr val="000000"/>
                </a:solidFill>
              </a:rPr>
              <a:t>The normal state for an OSPF router is usually FULL. If a router is stuck in another state, it is an indication that there are problems in forming adjacencies. The only exception to this is the 2-WAY state, which is normal in a multiaccess broadcast network. </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786038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Multiaccess OSPF Networks</a:t>
            </a:r>
            <a:br>
              <a:rPr lang="en-US" dirty="0"/>
            </a:br>
            <a:r>
              <a:rPr lang="en-US" sz="2400" dirty="0"/>
              <a:t>Verify DR/BDR Adjacencies (Cont.)</a:t>
            </a:r>
          </a:p>
        </p:txBody>
      </p:sp>
      <p:sp>
        <p:nvSpPr>
          <p:cNvPr id="4" name="Content Placeholder 3">
            <a:extLst>
              <a:ext uri="{FF2B5EF4-FFF2-40B4-BE49-F238E27FC236}">
                <a16:creationId xmlns:a16="http://schemas.microsoft.com/office/drawing/2014/main" id="{F4565442-0DB6-B446-A7E7-7B59271AC5CF}"/>
              </a:ext>
            </a:extLst>
          </p:cNvPr>
          <p:cNvSpPr>
            <a:spLocks noGrp="1"/>
          </p:cNvSpPr>
          <p:nvPr>
            <p:ph idx="1"/>
          </p:nvPr>
        </p:nvSpPr>
        <p:spPr>
          <a:xfrm>
            <a:off x="474662" y="731838"/>
            <a:ext cx="8280057" cy="1177350"/>
          </a:xfrm>
        </p:spPr>
        <p:txBody>
          <a:bodyPr/>
          <a:lstStyle/>
          <a:p>
            <a:pPr marL="0" indent="0" algn="l"/>
            <a:r>
              <a:rPr lang="en-US" sz="1600" dirty="0">
                <a:solidFill>
                  <a:srgbClr val="000000"/>
                </a:solidFill>
              </a:rPr>
              <a:t>The output generated by R2 confirms that R2 has adjacencies with the following routers:</a:t>
            </a:r>
          </a:p>
          <a:p>
            <a:pPr marL="342900" indent="-342900" algn="l">
              <a:buFont typeface="Arial" panose="020B0604020202020204" pitchFamily="34" charset="0"/>
              <a:buChar char="•"/>
            </a:pPr>
            <a:r>
              <a:rPr lang="en-US" sz="1600" dirty="0">
                <a:solidFill>
                  <a:srgbClr val="000000"/>
                </a:solidFill>
              </a:rPr>
              <a:t>R1 with router ID 1.1.1.1 is in a Full state and R1 is neither the DR nor BDR.</a:t>
            </a:r>
          </a:p>
          <a:p>
            <a:pPr marL="342900" indent="-342900" algn="l">
              <a:buFont typeface="Arial" panose="020B0604020202020204" pitchFamily="34" charset="0"/>
              <a:buChar char="•"/>
            </a:pPr>
            <a:r>
              <a:rPr lang="en-US" sz="1600" dirty="0">
                <a:solidFill>
                  <a:srgbClr val="000000"/>
                </a:solidFill>
              </a:rPr>
              <a:t>R3 with router ID 3.3.3.3 is in a Full state and the role of R3 is DR.</a:t>
            </a:r>
          </a:p>
          <a:p>
            <a:pPr marL="342900" indent="-342900" algn="l">
              <a:buFont typeface="Arial" panose="020B0604020202020204" pitchFamily="34" charset="0"/>
              <a:buChar char="•"/>
            </a:pPr>
            <a:endParaRPr lang="en-US" sz="1600" dirty="0">
              <a:solidFill>
                <a:srgbClr val="000000"/>
              </a:solidFill>
            </a:endParaRPr>
          </a:p>
        </p:txBody>
      </p:sp>
      <p:sp>
        <p:nvSpPr>
          <p:cNvPr id="5" name="Rectangle 4">
            <a:extLst>
              <a:ext uri="{FF2B5EF4-FFF2-40B4-BE49-F238E27FC236}">
                <a16:creationId xmlns:a16="http://schemas.microsoft.com/office/drawing/2014/main" id="{FD04D1EA-ED17-AA4A-A10A-DEA75BD5578E}"/>
              </a:ext>
            </a:extLst>
          </p:cNvPr>
          <p:cNvSpPr/>
          <p:nvPr/>
        </p:nvSpPr>
        <p:spPr>
          <a:xfrm>
            <a:off x="338931" y="2112276"/>
            <a:ext cx="8466137" cy="830997"/>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R2# </a:t>
            </a:r>
            <a:r>
              <a:rPr lang="en-US" sz="1200" b="1" dirty="0">
                <a:solidFill>
                  <a:schemeClr val="bg1"/>
                </a:solidFill>
                <a:latin typeface="Courier New" panose="02070309020205020404" pitchFamily="49" charset="0"/>
                <a:cs typeface="Courier New" panose="02070309020205020404" pitchFamily="49" charset="0"/>
              </a:rPr>
              <a:t>show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ospf</a:t>
            </a:r>
            <a:r>
              <a:rPr lang="en-US" sz="1200" b="1" dirty="0">
                <a:solidFill>
                  <a:schemeClr val="bg1"/>
                </a:solidFill>
                <a:latin typeface="Courier New" panose="02070309020205020404" pitchFamily="49" charset="0"/>
                <a:cs typeface="Courier New" panose="02070309020205020404" pitchFamily="49" charset="0"/>
              </a:rPr>
              <a:t> neighbor </a:t>
            </a:r>
          </a:p>
          <a:p>
            <a:r>
              <a:rPr lang="en-US" sz="1200" dirty="0">
                <a:solidFill>
                  <a:schemeClr val="bg1"/>
                </a:solidFill>
                <a:latin typeface="Courier New" panose="02070309020205020404" pitchFamily="49" charset="0"/>
                <a:cs typeface="Courier New" panose="02070309020205020404" pitchFamily="49" charset="0"/>
              </a:rPr>
              <a:t>Neighbor ID 	</a:t>
            </a:r>
            <a:r>
              <a:rPr lang="en-US" sz="1200" dirty="0" err="1">
                <a:solidFill>
                  <a:schemeClr val="bg1"/>
                </a:solidFill>
                <a:latin typeface="Courier New" panose="02070309020205020404" pitchFamily="49" charset="0"/>
                <a:cs typeface="Courier New" panose="02070309020205020404" pitchFamily="49" charset="0"/>
              </a:rPr>
              <a:t>Pri</a:t>
            </a:r>
            <a:r>
              <a:rPr lang="en-US" sz="1200" dirty="0">
                <a:solidFill>
                  <a:schemeClr val="bg1"/>
                </a:solidFill>
                <a:latin typeface="Courier New" panose="02070309020205020404" pitchFamily="49" charset="0"/>
                <a:cs typeface="Courier New" panose="02070309020205020404" pitchFamily="49" charset="0"/>
              </a:rPr>
              <a:t> 	State 		Dead Time 	Address 		Interface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1.1.1.1</a:t>
            </a:r>
            <a:r>
              <a:rPr lang="en-US" sz="1200" dirty="0">
                <a:solidFill>
                  <a:schemeClr val="bg1"/>
                </a:solidFill>
                <a:latin typeface="Courier New" panose="02070309020205020404" pitchFamily="49" charset="0"/>
                <a:cs typeface="Courier New" panose="02070309020205020404" pitchFamily="49" charset="0"/>
              </a:rPr>
              <a:t> 		1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FULL/DROTHER </a:t>
            </a:r>
            <a:r>
              <a:rPr lang="en-US" sz="1200" dirty="0">
                <a:solidFill>
                  <a:schemeClr val="bg1"/>
                </a:solidFill>
                <a:latin typeface="Courier New" panose="02070309020205020404" pitchFamily="49" charset="0"/>
                <a:cs typeface="Courier New" panose="02070309020205020404" pitchFamily="49" charset="0"/>
              </a:rPr>
              <a:t>00:00:31 	192.168.1.1    GigabitEthernet0/0/0</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3.3.3.3</a:t>
            </a:r>
            <a:r>
              <a:rPr lang="en-US" sz="1200" dirty="0">
                <a:solidFill>
                  <a:schemeClr val="bg1"/>
                </a:solidFill>
                <a:latin typeface="Courier New" panose="02070309020205020404" pitchFamily="49" charset="0"/>
                <a:cs typeface="Courier New" panose="02070309020205020404" pitchFamily="49" charset="0"/>
              </a:rPr>
              <a:t> 		1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FULL/DR </a:t>
            </a:r>
            <a:r>
              <a:rPr lang="en-US" sz="1200" dirty="0">
                <a:solidFill>
                  <a:schemeClr val="bg1"/>
                </a:solidFill>
                <a:latin typeface="Courier New" panose="02070309020205020404" pitchFamily="49" charset="0"/>
                <a:cs typeface="Courier New" panose="02070309020205020404" pitchFamily="49" charset="0"/>
              </a:rPr>
              <a:t>		00:00:34 	192.168.1.3 	GigabitEthernet0/0/0 R2#</a:t>
            </a:r>
          </a:p>
        </p:txBody>
      </p:sp>
    </p:spTree>
    <p:custDataLst>
      <p:tags r:id="rId1"/>
    </p:custDataLst>
    <p:extLst>
      <p:ext uri="{BB962C8B-B14F-4D97-AF65-F5344CB8AC3E}">
        <p14:creationId xmlns:p14="http://schemas.microsoft.com/office/powerpoint/2010/main" val="2165531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Multiaccess OSPF Networks</a:t>
            </a:r>
            <a:br>
              <a:rPr lang="en-US" dirty="0"/>
            </a:br>
            <a:r>
              <a:rPr lang="en-US" sz="2400" dirty="0"/>
              <a:t>Default DR/BDR Election Process</a:t>
            </a:r>
          </a:p>
        </p:txBody>
      </p:sp>
      <p:sp>
        <p:nvSpPr>
          <p:cNvPr id="6" name="Content Placeholder 5">
            <a:extLst>
              <a:ext uri="{FF2B5EF4-FFF2-40B4-BE49-F238E27FC236}">
                <a16:creationId xmlns:a16="http://schemas.microsoft.com/office/drawing/2014/main" id="{D420674E-26B6-9548-B9CF-2D4A0599ED24}"/>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OSPF DR and BDR election is based on the following criteria, in sequential order:</a:t>
            </a:r>
          </a:p>
          <a:p>
            <a:pPr marL="342900" indent="-342900" algn="l">
              <a:buFont typeface="+mj-lt"/>
              <a:buAutoNum type="arabicPeriod"/>
            </a:pPr>
            <a:r>
              <a:rPr lang="en-US" sz="1600" dirty="0">
                <a:solidFill>
                  <a:srgbClr val="000000"/>
                </a:solidFill>
              </a:rPr>
              <a:t>The routers in the network elect the router with the highest interface priority as the DR. The router with the second highest interface priority is becomes the BDR. </a:t>
            </a:r>
          </a:p>
          <a:p>
            <a:pPr marL="415985" lvl="1" indent="-342900"/>
            <a:r>
              <a:rPr lang="en-US" dirty="0">
                <a:solidFill>
                  <a:srgbClr val="000000"/>
                </a:solidFill>
              </a:rPr>
              <a:t>The priority can be configured to be any number between 0 – 255. </a:t>
            </a:r>
          </a:p>
          <a:p>
            <a:pPr marL="415985" lvl="1" indent="-342900"/>
            <a:r>
              <a:rPr lang="en-US" dirty="0">
                <a:solidFill>
                  <a:srgbClr val="000000"/>
                </a:solidFill>
              </a:rPr>
              <a:t>If the interface priority value is set to 0, that interface cannot be elected as DR nor BDR. </a:t>
            </a:r>
          </a:p>
          <a:p>
            <a:pPr marL="415985" lvl="1" indent="-342900"/>
            <a:r>
              <a:rPr lang="en-US" dirty="0">
                <a:solidFill>
                  <a:srgbClr val="000000"/>
                </a:solidFill>
              </a:rPr>
              <a:t>The default priority of multiaccess broadcast interfaces is 1.</a:t>
            </a:r>
          </a:p>
          <a:p>
            <a:pPr marL="342900" indent="-342900" algn="l">
              <a:buFont typeface="+mj-lt"/>
              <a:buAutoNum type="arabicPeriod"/>
            </a:pPr>
            <a:r>
              <a:rPr lang="en-US" sz="1600" dirty="0">
                <a:solidFill>
                  <a:srgbClr val="000000"/>
                </a:solidFill>
              </a:rPr>
              <a:t>If the interface priorities are equal, then the router with the highest router ID is elected the DR. The router with the second highest router ID is the BDR.</a:t>
            </a:r>
          </a:p>
          <a:p>
            <a:pPr marL="342900" indent="-342900" algn="l">
              <a:buFont typeface="Arial" panose="020B0604020202020204" pitchFamily="34" charset="0"/>
              <a:buChar char="•"/>
            </a:pPr>
            <a:r>
              <a:rPr lang="en-US" sz="1600" dirty="0">
                <a:solidFill>
                  <a:srgbClr val="000000"/>
                </a:solidFill>
              </a:rPr>
              <a:t>The election process takes place when the first router with an OSPF-enabled interface is active on the network. If all of the routers on the network have not finished booting, it is possible that a router with a lower router ID becomes the DR.</a:t>
            </a:r>
          </a:p>
          <a:p>
            <a:pPr marL="342900" indent="-342900" algn="l">
              <a:buFont typeface="Arial" panose="020B0604020202020204" pitchFamily="34" charset="0"/>
              <a:buChar char="•"/>
            </a:pPr>
            <a:r>
              <a:rPr lang="en-US" sz="1600" dirty="0">
                <a:solidFill>
                  <a:srgbClr val="000000"/>
                </a:solidFill>
              </a:rPr>
              <a:t>The addition of a new router does not initiate a new election process.</a:t>
            </a:r>
          </a:p>
          <a:p>
            <a:pPr marL="342900" indent="-342900" algn="l">
              <a:buFont typeface="+mj-lt"/>
              <a:buAutoNum type="arabicPeriod"/>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1891704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Multiaccess OSPF Networks</a:t>
            </a:r>
            <a:br>
              <a:rPr lang="en-US" dirty="0"/>
            </a:br>
            <a:r>
              <a:rPr lang="en-US" sz="2400" dirty="0"/>
              <a:t>DR Failure and Recovery</a:t>
            </a:r>
          </a:p>
        </p:txBody>
      </p:sp>
      <p:sp>
        <p:nvSpPr>
          <p:cNvPr id="5" name="Content Placeholder 4">
            <a:extLst>
              <a:ext uri="{FF2B5EF4-FFF2-40B4-BE49-F238E27FC236}">
                <a16:creationId xmlns:a16="http://schemas.microsoft.com/office/drawing/2014/main" id="{4F6E8B0E-B95E-984D-8D7A-09EA95D7749A}"/>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After the DR is elected, it remains the DR until one of the following events occurs:</a:t>
            </a:r>
          </a:p>
          <a:p>
            <a:pPr marL="342900" indent="-342900" algn="l">
              <a:buFont typeface="Arial" panose="020B0604020202020204" pitchFamily="34" charset="0"/>
              <a:buChar char="•"/>
            </a:pPr>
            <a:r>
              <a:rPr lang="en-US" sz="1600" dirty="0">
                <a:solidFill>
                  <a:srgbClr val="000000"/>
                </a:solidFill>
              </a:rPr>
              <a:t>The DR fails.</a:t>
            </a:r>
          </a:p>
          <a:p>
            <a:pPr marL="342900" indent="-342900" algn="l">
              <a:buFont typeface="Arial" panose="020B0604020202020204" pitchFamily="34" charset="0"/>
              <a:buChar char="•"/>
            </a:pPr>
            <a:r>
              <a:rPr lang="en-US" sz="1600" dirty="0">
                <a:solidFill>
                  <a:srgbClr val="000000"/>
                </a:solidFill>
              </a:rPr>
              <a:t>The OSPF process on the DR fails or is stopped.</a:t>
            </a:r>
          </a:p>
          <a:p>
            <a:pPr marL="342900" indent="-342900" algn="l">
              <a:buFont typeface="Arial" panose="020B0604020202020204" pitchFamily="34" charset="0"/>
              <a:buChar char="•"/>
            </a:pPr>
            <a:r>
              <a:rPr lang="en-US" sz="1600" dirty="0">
                <a:solidFill>
                  <a:srgbClr val="000000"/>
                </a:solidFill>
              </a:rPr>
              <a:t>The multiaccess interface on the DR fails or is shutdown.</a:t>
            </a:r>
          </a:p>
          <a:p>
            <a:pPr marL="342900" indent="-342900" algn="l">
              <a:buFont typeface="Arial" panose="020B0604020202020204" pitchFamily="34" charset="0"/>
              <a:buChar char="•"/>
            </a:pPr>
            <a:endParaRPr lang="en-US" sz="1600" dirty="0">
              <a:solidFill>
                <a:srgbClr val="000000"/>
              </a:solidFill>
            </a:endParaRPr>
          </a:p>
          <a:p>
            <a:pPr marL="0" indent="0" algn="l"/>
            <a:r>
              <a:rPr lang="en-US" sz="1600" dirty="0">
                <a:solidFill>
                  <a:srgbClr val="000000"/>
                </a:solidFill>
              </a:rPr>
              <a:t>If the DR fails, the BDR is automatically promoted to DR. This is the case even if another DROTHER with a higher priority or router ID is added to the network after the initial DR/BDR election. However, after a BDR is promoted to DR, a new BDR election occurs and the DROTHER with the highest priority or router ID is elected as the new BDR.</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110927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Multiaccess OSPF Networks</a:t>
            </a:r>
            <a:br>
              <a:rPr lang="en-US" dirty="0"/>
            </a:br>
            <a:r>
              <a:rPr lang="en-US" sz="2400" dirty="0"/>
              <a:t>The </a:t>
            </a:r>
            <a:r>
              <a:rPr lang="en-US" sz="2400" dirty="0" err="1"/>
              <a:t>ip</a:t>
            </a:r>
            <a:r>
              <a:rPr lang="en-US" sz="2400" dirty="0"/>
              <a:t> </a:t>
            </a:r>
            <a:r>
              <a:rPr lang="en-US" sz="2400" dirty="0" err="1"/>
              <a:t>ospf</a:t>
            </a:r>
            <a:r>
              <a:rPr lang="en-US" sz="2400" dirty="0"/>
              <a:t> priority Command</a:t>
            </a:r>
          </a:p>
        </p:txBody>
      </p:sp>
      <p:sp>
        <p:nvSpPr>
          <p:cNvPr id="4" name="Content Placeholder 3">
            <a:extLst>
              <a:ext uri="{FF2B5EF4-FFF2-40B4-BE49-F238E27FC236}">
                <a16:creationId xmlns:a16="http://schemas.microsoft.com/office/drawing/2014/main" id="{B1E8D59C-E011-C441-B5BA-97A47461AA78}"/>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If the interface priorities are equal on all routers, the router with the highest router ID is elected the DR. </a:t>
            </a:r>
          </a:p>
          <a:p>
            <a:pPr marL="342900" indent="-342900" algn="l">
              <a:buFont typeface="Arial" panose="020B0604020202020204" pitchFamily="34" charset="0"/>
              <a:buChar char="•"/>
            </a:pPr>
            <a:r>
              <a:rPr lang="en-US" sz="1600" dirty="0">
                <a:solidFill>
                  <a:srgbClr val="000000"/>
                </a:solidFill>
              </a:rPr>
              <a:t>Instead of relying on the router ID, it is better to control the election by setting interface priorities. This also allows a router to be the DR in one network and a DROTHER in another. </a:t>
            </a:r>
          </a:p>
          <a:p>
            <a:pPr marL="342900" indent="-342900" algn="l">
              <a:buFont typeface="Arial" panose="020B0604020202020204" pitchFamily="34" charset="0"/>
              <a:buChar char="•"/>
            </a:pPr>
            <a:r>
              <a:rPr lang="en-US" sz="1600" dirty="0">
                <a:solidFill>
                  <a:srgbClr val="000000"/>
                </a:solidFill>
              </a:rPr>
              <a:t>To set the priority of an interface, use the command </a:t>
            </a:r>
            <a:r>
              <a:rPr lang="en-US" sz="1600" b="1" dirty="0" err="1">
                <a:solidFill>
                  <a:srgbClr val="000000"/>
                </a:solidFill>
              </a:rPr>
              <a:t>ip</a:t>
            </a:r>
            <a:r>
              <a:rPr lang="en-US" sz="1600" b="1" dirty="0">
                <a:solidFill>
                  <a:srgbClr val="000000"/>
                </a:solidFill>
              </a:rPr>
              <a:t> </a:t>
            </a:r>
            <a:r>
              <a:rPr lang="en-US" sz="1600" b="1" dirty="0" err="1">
                <a:solidFill>
                  <a:srgbClr val="000000"/>
                </a:solidFill>
              </a:rPr>
              <a:t>ospf</a:t>
            </a:r>
            <a:r>
              <a:rPr lang="en-US" sz="1600" b="1" dirty="0">
                <a:solidFill>
                  <a:srgbClr val="000000"/>
                </a:solidFill>
              </a:rPr>
              <a:t> priority</a:t>
            </a:r>
            <a:r>
              <a:rPr lang="en-US" sz="1600" dirty="0">
                <a:solidFill>
                  <a:srgbClr val="000000"/>
                </a:solidFill>
              </a:rPr>
              <a:t> </a:t>
            </a:r>
            <a:r>
              <a:rPr lang="en-US" sz="1600" i="1" dirty="0">
                <a:solidFill>
                  <a:srgbClr val="000000"/>
                </a:solidFill>
              </a:rPr>
              <a:t>value</a:t>
            </a:r>
            <a:r>
              <a:rPr lang="en-US" sz="1600" dirty="0">
                <a:solidFill>
                  <a:srgbClr val="000000"/>
                </a:solidFill>
              </a:rPr>
              <a:t>, where value is 0 to 255. </a:t>
            </a:r>
          </a:p>
          <a:p>
            <a:pPr marL="415985" lvl="1" indent="-342900">
              <a:buFont typeface="Arial" panose="020B0604020202020204" pitchFamily="34" charset="0"/>
              <a:buChar char="•"/>
            </a:pPr>
            <a:r>
              <a:rPr lang="en-US" dirty="0">
                <a:solidFill>
                  <a:srgbClr val="000000"/>
                </a:solidFill>
              </a:rPr>
              <a:t>A value of 0 does not become a DR or a BDR. </a:t>
            </a:r>
          </a:p>
          <a:p>
            <a:pPr marL="415985" lvl="1" indent="-342900">
              <a:buFont typeface="Arial" panose="020B0604020202020204" pitchFamily="34" charset="0"/>
              <a:buChar char="•"/>
            </a:pPr>
            <a:r>
              <a:rPr lang="en-US" dirty="0">
                <a:solidFill>
                  <a:srgbClr val="000000"/>
                </a:solidFill>
              </a:rPr>
              <a:t>A value of 1 to 255 on the interface makes it more likely that the router becomes the DR or the BDR.</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2862948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Multiaccess OSPF Networks</a:t>
            </a:r>
            <a:br>
              <a:rPr lang="en-US" dirty="0"/>
            </a:br>
            <a:r>
              <a:rPr lang="en-US" sz="2400" dirty="0"/>
              <a:t>Configure OSPF Priority</a:t>
            </a:r>
          </a:p>
        </p:txBody>
      </p:sp>
      <p:sp>
        <p:nvSpPr>
          <p:cNvPr id="5" name="Content Placeholder 4">
            <a:extLst>
              <a:ext uri="{FF2B5EF4-FFF2-40B4-BE49-F238E27FC236}">
                <a16:creationId xmlns:a16="http://schemas.microsoft.com/office/drawing/2014/main" id="{4C33FB4B-F9E3-6C4F-9F1E-4989A8E07099}"/>
              </a:ext>
            </a:extLst>
          </p:cNvPr>
          <p:cNvSpPr>
            <a:spLocks noGrp="1"/>
          </p:cNvSpPr>
          <p:nvPr>
            <p:ph idx="1"/>
          </p:nvPr>
        </p:nvSpPr>
        <p:spPr>
          <a:xfrm>
            <a:off x="474662" y="731838"/>
            <a:ext cx="8280057" cy="956286"/>
          </a:xfrm>
        </p:spPr>
        <p:txBody>
          <a:bodyPr/>
          <a:lstStyle/>
          <a:p>
            <a:pPr marL="0" indent="0" algn="l"/>
            <a:r>
              <a:rPr lang="en-US" sz="1600" dirty="0">
                <a:solidFill>
                  <a:srgbClr val="000000"/>
                </a:solidFill>
              </a:rPr>
              <a:t>The example shows the commands being used to change the R1 G0/0/0 interface priority from 1 to 255 and then reset the OSPF process.</a:t>
            </a:r>
          </a:p>
        </p:txBody>
      </p:sp>
      <p:sp>
        <p:nvSpPr>
          <p:cNvPr id="6" name="Rectangle 5">
            <a:extLst>
              <a:ext uri="{FF2B5EF4-FFF2-40B4-BE49-F238E27FC236}">
                <a16:creationId xmlns:a16="http://schemas.microsoft.com/office/drawing/2014/main" id="{B6D911A7-6759-9B46-9A2D-FB71B14EDEDA}"/>
              </a:ext>
            </a:extLst>
          </p:cNvPr>
          <p:cNvSpPr/>
          <p:nvPr/>
        </p:nvSpPr>
        <p:spPr>
          <a:xfrm>
            <a:off x="355864" y="1874198"/>
            <a:ext cx="8517652" cy="1384995"/>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R1(config)# </a:t>
            </a:r>
            <a:r>
              <a:rPr lang="en-US" sz="1200" b="1" dirty="0">
                <a:solidFill>
                  <a:schemeClr val="bg1"/>
                </a:solidFill>
                <a:latin typeface="Courier New" panose="02070309020205020404" pitchFamily="49" charset="0"/>
                <a:cs typeface="Courier New" panose="02070309020205020404" pitchFamily="49" charset="0"/>
              </a:rPr>
              <a:t>interface </a:t>
            </a:r>
            <a:r>
              <a:rPr lang="en-US" sz="1200" b="1" dirty="0" err="1">
                <a:solidFill>
                  <a:schemeClr val="bg1"/>
                </a:solidFill>
                <a:latin typeface="Courier New" panose="02070309020205020404" pitchFamily="49" charset="0"/>
                <a:cs typeface="Courier New" panose="02070309020205020404" pitchFamily="49" charset="0"/>
              </a:rPr>
              <a:t>GigabitEthernet</a:t>
            </a:r>
            <a:r>
              <a:rPr lang="en-US" sz="1200" b="1" dirty="0">
                <a:solidFill>
                  <a:schemeClr val="bg1"/>
                </a:solidFill>
                <a:latin typeface="Courier New" panose="02070309020205020404" pitchFamily="49" charset="0"/>
                <a:cs typeface="Courier New" panose="02070309020205020404" pitchFamily="49" charset="0"/>
              </a:rPr>
              <a:t> 0/0/0</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R1(config-if)# </a:t>
            </a:r>
            <a:r>
              <a:rPr lang="en-US" sz="1200" dirty="0" err="1">
                <a:solidFill>
                  <a:schemeClr val="bg1"/>
                </a:solidFill>
                <a:latin typeface="Courier New" panose="02070309020205020404" pitchFamily="49" charset="0"/>
                <a:cs typeface="Courier New" panose="02070309020205020404" pitchFamily="49" charset="0"/>
              </a:rPr>
              <a:t>ip</a:t>
            </a:r>
            <a:r>
              <a:rPr lang="en-US" sz="1200" dirty="0">
                <a:solidFill>
                  <a:schemeClr val="bg1"/>
                </a:solidFill>
                <a:latin typeface="Courier New" panose="02070309020205020404" pitchFamily="49" charset="0"/>
                <a:cs typeface="Courier New" panose="02070309020205020404" pitchFamily="49" charset="0"/>
              </a:rPr>
              <a:t> </a:t>
            </a:r>
            <a:r>
              <a:rPr lang="en-US" sz="1200" dirty="0" err="1">
                <a:solidFill>
                  <a:schemeClr val="bg1"/>
                </a:solidFill>
                <a:latin typeface="Courier New" panose="02070309020205020404" pitchFamily="49" charset="0"/>
                <a:cs typeface="Courier New" panose="02070309020205020404" pitchFamily="49" charset="0"/>
              </a:rPr>
              <a:t>ospf</a:t>
            </a:r>
            <a:r>
              <a:rPr lang="en-US" sz="1200" dirty="0">
                <a:solidFill>
                  <a:schemeClr val="bg1"/>
                </a:solidFill>
                <a:latin typeface="Courier New" panose="02070309020205020404" pitchFamily="49" charset="0"/>
                <a:cs typeface="Courier New" panose="02070309020205020404" pitchFamily="49" charset="0"/>
              </a:rPr>
              <a:t> priority 255 </a:t>
            </a:r>
          </a:p>
          <a:p>
            <a:r>
              <a:rPr lang="en-US" sz="1200" dirty="0">
                <a:solidFill>
                  <a:schemeClr val="bg1"/>
                </a:solidFill>
                <a:latin typeface="Courier New" panose="02070309020205020404" pitchFamily="49" charset="0"/>
                <a:cs typeface="Courier New" panose="02070309020205020404" pitchFamily="49" charset="0"/>
              </a:rPr>
              <a:t>R1(config-if)# end </a:t>
            </a:r>
          </a:p>
          <a:p>
            <a:r>
              <a:rPr lang="en-US" sz="1200" dirty="0">
                <a:solidFill>
                  <a:schemeClr val="bg1"/>
                </a:solidFill>
                <a:latin typeface="Courier New" panose="02070309020205020404" pitchFamily="49" charset="0"/>
                <a:cs typeface="Courier New" panose="02070309020205020404" pitchFamily="49" charset="0"/>
              </a:rPr>
              <a:t>R1#</a:t>
            </a:r>
            <a:r>
              <a:rPr lang="en-US" sz="1200" dirty="0">
                <a:solidFill>
                  <a:schemeClr val="bg1"/>
                </a:solidFill>
              </a:rPr>
              <a:t> </a:t>
            </a:r>
            <a:r>
              <a:rPr lang="en-US" sz="1200" b="1" dirty="0">
                <a:solidFill>
                  <a:schemeClr val="bg1"/>
                </a:solidFill>
                <a:latin typeface="Courier New" panose="02070309020205020404" pitchFamily="49" charset="0"/>
                <a:cs typeface="Courier New" panose="02070309020205020404" pitchFamily="49" charset="0"/>
              </a:rPr>
              <a:t>clear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ospf</a:t>
            </a:r>
            <a:r>
              <a:rPr lang="en-US" sz="1200" b="1" dirty="0">
                <a:solidFill>
                  <a:schemeClr val="bg1"/>
                </a:solidFill>
                <a:latin typeface="Courier New" panose="02070309020205020404" pitchFamily="49" charset="0"/>
                <a:cs typeface="Courier New" panose="02070309020205020404" pitchFamily="49" charset="0"/>
              </a:rPr>
              <a:t> process </a:t>
            </a:r>
          </a:p>
          <a:p>
            <a:r>
              <a:rPr lang="en-US" sz="1200" dirty="0">
                <a:solidFill>
                  <a:schemeClr val="bg1"/>
                </a:solidFill>
                <a:latin typeface="Courier New" panose="02070309020205020404" pitchFamily="49" charset="0"/>
                <a:cs typeface="Courier New" panose="02070309020205020404" pitchFamily="49" charset="0"/>
              </a:rPr>
              <a:t>Reset ALL OSPF processes? [no]:</a:t>
            </a:r>
            <a:r>
              <a:rPr lang="en-US" sz="1200" b="1" dirty="0">
                <a:solidFill>
                  <a:schemeClr val="bg1"/>
                </a:solidFill>
                <a:latin typeface="Courier New" panose="02070309020205020404" pitchFamily="49" charset="0"/>
                <a:cs typeface="Courier New" panose="02070309020205020404" pitchFamily="49" charset="0"/>
              </a:rPr>
              <a:t> y </a:t>
            </a:r>
          </a:p>
          <a:p>
            <a:r>
              <a:rPr lang="en-US" sz="1200" dirty="0">
                <a:solidFill>
                  <a:schemeClr val="bg1"/>
                </a:solidFill>
                <a:latin typeface="Courier New" panose="02070309020205020404" pitchFamily="49" charset="0"/>
                <a:cs typeface="Courier New" panose="02070309020205020404" pitchFamily="49" charset="0"/>
              </a:rPr>
              <a:t>R1# *Jun 5 03:47:41.563: %OSPF-5-ADJCHG: Process 10, </a:t>
            </a:r>
            <a:r>
              <a:rPr lang="en-US" sz="1200" dirty="0" err="1">
                <a:solidFill>
                  <a:schemeClr val="bg1"/>
                </a:solidFill>
                <a:latin typeface="Courier New" panose="02070309020205020404" pitchFamily="49" charset="0"/>
                <a:cs typeface="Courier New" panose="02070309020205020404" pitchFamily="49" charset="0"/>
              </a:rPr>
              <a:t>Nbr</a:t>
            </a:r>
            <a:r>
              <a:rPr lang="en-US" sz="1200" dirty="0">
                <a:solidFill>
                  <a:schemeClr val="bg1"/>
                </a:solidFill>
                <a:latin typeface="Courier New" panose="02070309020205020404" pitchFamily="49" charset="0"/>
                <a:cs typeface="Courier New" panose="02070309020205020404" pitchFamily="49" charset="0"/>
              </a:rPr>
              <a:t> 2.2.2.2 on GigabitEthernet0/0/0 from FULL to DOWN, Neighbor Down: Interface down or detached</a:t>
            </a:r>
          </a:p>
        </p:txBody>
      </p:sp>
    </p:spTree>
    <p:custDataLst>
      <p:tags r:id="rId1"/>
    </p:custDataLst>
    <p:extLst>
      <p:ext uri="{BB962C8B-B14F-4D97-AF65-F5344CB8AC3E}">
        <p14:creationId xmlns:p14="http://schemas.microsoft.com/office/powerpoint/2010/main" val="3557397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Multiaccess OSPF Networks</a:t>
            </a:r>
            <a:br>
              <a:rPr lang="en-US" dirty="0"/>
            </a:br>
            <a:r>
              <a:rPr lang="en-US" sz="2400" dirty="0"/>
              <a:t>Packet Tracer - Determine the DR and BDR</a:t>
            </a:r>
          </a:p>
        </p:txBody>
      </p:sp>
      <p:sp>
        <p:nvSpPr>
          <p:cNvPr id="4" name="Content Placeholder 3">
            <a:extLst>
              <a:ext uri="{FF2B5EF4-FFF2-40B4-BE49-F238E27FC236}">
                <a16:creationId xmlns:a16="http://schemas.microsoft.com/office/drawing/2014/main" id="{46D79E58-1E19-9D43-BA95-C8F9FE57068E}"/>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In this activity, you will complete the following:</a:t>
            </a:r>
          </a:p>
          <a:p>
            <a:pPr marL="342900" indent="-342900" algn="l">
              <a:buFont typeface="Arial" panose="020B0604020202020204" pitchFamily="34" charset="0"/>
              <a:buChar char="•"/>
            </a:pPr>
            <a:r>
              <a:rPr lang="en-US" sz="1600" dirty="0">
                <a:solidFill>
                  <a:srgbClr val="000000"/>
                </a:solidFill>
              </a:rPr>
              <a:t>Examine DR and BDR roles and watch the roles change when there is a change in the network.</a:t>
            </a:r>
          </a:p>
          <a:p>
            <a:pPr marL="342900" indent="-342900" algn="l">
              <a:buFont typeface="Arial" panose="020B0604020202020204" pitchFamily="34" charset="0"/>
              <a:buChar char="•"/>
            </a:pPr>
            <a:r>
              <a:rPr lang="en-US" sz="1600" dirty="0">
                <a:solidFill>
                  <a:srgbClr val="000000"/>
                </a:solidFill>
              </a:rPr>
              <a:t>Modify the priority to control the roles and force a new election.</a:t>
            </a:r>
          </a:p>
          <a:p>
            <a:pPr marL="342900" indent="-342900" algn="l">
              <a:buFont typeface="Arial" panose="020B0604020202020204" pitchFamily="34" charset="0"/>
              <a:buChar char="•"/>
            </a:pPr>
            <a:r>
              <a:rPr lang="en-US" sz="1600" dirty="0">
                <a:solidFill>
                  <a:srgbClr val="000000"/>
                </a:solidFill>
              </a:rPr>
              <a:t>Verify routers are filling the desired roles</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3500497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2.4 Modify Single-Area OSPFv2</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br>
              <a:rPr lang="en-US" dirty="0"/>
            </a:br>
            <a:r>
              <a:rPr lang="en-US" sz="2400" dirty="0"/>
              <a:t>Cisco OSPF Cost Metric</a:t>
            </a:r>
          </a:p>
        </p:txBody>
      </p:sp>
      <p:sp>
        <p:nvSpPr>
          <p:cNvPr id="5" name="Content Placeholder 4">
            <a:extLst>
              <a:ext uri="{FF2B5EF4-FFF2-40B4-BE49-F238E27FC236}">
                <a16:creationId xmlns:a16="http://schemas.microsoft.com/office/drawing/2014/main" id="{022BF72F-42D9-854E-9755-0FD47C53F56B}"/>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Routing protocols use a metric to determine the best path of a packet across a network. OSPF uses cost as a metric. A lower cost indicates a better path.</a:t>
            </a:r>
          </a:p>
          <a:p>
            <a:pPr marL="342900" indent="-342900" algn="l">
              <a:buFont typeface="Arial" panose="020B0604020202020204" pitchFamily="34" charset="0"/>
              <a:buChar char="•"/>
            </a:pPr>
            <a:r>
              <a:rPr lang="en-US" sz="1600" dirty="0">
                <a:solidFill>
                  <a:srgbClr val="000000"/>
                </a:solidFill>
              </a:rPr>
              <a:t>The Cisco cost of an interface is inversely proportional to the bandwidth of the interface. Therefore, a higher bandwidth indicates a lower cost. The formula used to calculate the OSPF cost is:</a:t>
            </a:r>
          </a:p>
          <a:p>
            <a:pPr marL="0" indent="0" algn="l"/>
            <a:r>
              <a:rPr lang="en-US" sz="1600" b="1" dirty="0">
                <a:solidFill>
                  <a:srgbClr val="000000"/>
                </a:solidFill>
              </a:rPr>
              <a:t>			Cost = reference bandwidth / interface bandwidth</a:t>
            </a: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The default reference bandwidth is 10</a:t>
            </a:r>
            <a:r>
              <a:rPr lang="en-US" sz="1600" baseline="30000" dirty="0">
                <a:solidFill>
                  <a:srgbClr val="000000"/>
                </a:solidFill>
              </a:rPr>
              <a:t>8</a:t>
            </a:r>
            <a:r>
              <a:rPr lang="en-US" sz="1600" dirty="0">
                <a:solidFill>
                  <a:srgbClr val="000000"/>
                </a:solidFill>
              </a:rPr>
              <a:t> (100,000,000); therefore, the formula is:</a:t>
            </a:r>
          </a:p>
          <a:p>
            <a:pPr marL="0" indent="0" algn="l"/>
            <a:r>
              <a:rPr lang="en-US" sz="1600" b="1" dirty="0">
                <a:solidFill>
                  <a:srgbClr val="000000"/>
                </a:solidFill>
              </a:rPr>
              <a:t>			Cost = 100,000,000 bps / interface bandwidth in bps</a:t>
            </a: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Because the OSPF cost value must be an integer, </a:t>
            </a:r>
            <a:r>
              <a:rPr lang="en-US" sz="1600" dirty="0" err="1">
                <a:solidFill>
                  <a:srgbClr val="000000"/>
                </a:solidFill>
              </a:rPr>
              <a:t>FastEthernet</a:t>
            </a:r>
            <a:r>
              <a:rPr lang="en-US" sz="1600" dirty="0">
                <a:solidFill>
                  <a:srgbClr val="000000"/>
                </a:solidFill>
              </a:rPr>
              <a:t>, Gigabit Ethernet, and 10 GigE interfaces share the same cost. To correct this situation, you can:</a:t>
            </a:r>
          </a:p>
          <a:p>
            <a:pPr marL="415985" lvl="1" indent="-342900">
              <a:buFont typeface="Arial" panose="020B0604020202020204" pitchFamily="34" charset="0"/>
              <a:buChar char="•"/>
            </a:pPr>
            <a:r>
              <a:rPr lang="en-US" dirty="0">
                <a:solidFill>
                  <a:srgbClr val="000000"/>
                </a:solidFill>
              </a:rPr>
              <a:t>Adjust the reference bandwidth with the </a:t>
            </a:r>
            <a:r>
              <a:rPr lang="en-US" b="1" dirty="0">
                <a:solidFill>
                  <a:srgbClr val="000000"/>
                </a:solidFill>
              </a:rPr>
              <a:t>auto-cost reference-bandwidth</a:t>
            </a:r>
            <a:r>
              <a:rPr lang="en-US" dirty="0">
                <a:solidFill>
                  <a:srgbClr val="000000"/>
                </a:solidFill>
              </a:rPr>
              <a:t> command on each OSPF router.</a:t>
            </a:r>
          </a:p>
          <a:p>
            <a:pPr marL="415985" lvl="1" indent="-342900">
              <a:buFont typeface="Arial" panose="020B0604020202020204" pitchFamily="34" charset="0"/>
              <a:buChar char="•"/>
            </a:pPr>
            <a:r>
              <a:rPr lang="en-US" dirty="0">
                <a:solidFill>
                  <a:srgbClr val="000000"/>
                </a:solidFill>
              </a:rPr>
              <a:t>Manually set the OSPF cost value with the </a:t>
            </a:r>
            <a:r>
              <a:rPr lang="en-US" b="1" dirty="0" err="1">
                <a:solidFill>
                  <a:srgbClr val="000000"/>
                </a:solidFill>
              </a:rPr>
              <a:t>ip</a:t>
            </a:r>
            <a:r>
              <a:rPr lang="en-US" b="1" dirty="0">
                <a:solidFill>
                  <a:srgbClr val="000000"/>
                </a:solidFill>
              </a:rPr>
              <a:t> </a:t>
            </a:r>
            <a:r>
              <a:rPr lang="en-US" b="1" dirty="0" err="1">
                <a:solidFill>
                  <a:srgbClr val="000000"/>
                </a:solidFill>
              </a:rPr>
              <a:t>ospf</a:t>
            </a:r>
            <a:r>
              <a:rPr lang="en-US" b="1" dirty="0">
                <a:solidFill>
                  <a:srgbClr val="000000"/>
                </a:solidFill>
              </a:rPr>
              <a:t> cost</a:t>
            </a:r>
            <a:r>
              <a:rPr lang="en-US" dirty="0">
                <a:solidFill>
                  <a:srgbClr val="000000"/>
                </a:solidFill>
              </a:rPr>
              <a:t> command on necessary interfaces.</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106938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br>
              <a:rPr lang="en-US" dirty="0"/>
            </a:br>
            <a:r>
              <a:rPr lang="en-US" sz="2400" dirty="0"/>
              <a:t>Cisco OSPF Cost Metric (Cont.)</a:t>
            </a:r>
          </a:p>
        </p:txBody>
      </p:sp>
      <p:sp>
        <p:nvSpPr>
          <p:cNvPr id="4" name="Content Placeholder 3">
            <a:extLst>
              <a:ext uri="{FF2B5EF4-FFF2-40B4-BE49-F238E27FC236}">
                <a16:creationId xmlns:a16="http://schemas.microsoft.com/office/drawing/2014/main" id="{06D7E699-B623-A046-AEEE-6523BA6AF2BD}"/>
              </a:ext>
            </a:extLst>
          </p:cNvPr>
          <p:cNvSpPr>
            <a:spLocks noGrp="1"/>
          </p:cNvSpPr>
          <p:nvPr>
            <p:ph idx="1"/>
          </p:nvPr>
        </p:nvSpPr>
        <p:spPr>
          <a:xfrm>
            <a:off x="474662" y="731837"/>
            <a:ext cx="8280057" cy="3689897"/>
          </a:xfrm>
        </p:spPr>
        <p:txBody>
          <a:bodyPr/>
          <a:lstStyle/>
          <a:p>
            <a:pPr algn="l"/>
            <a:r>
              <a:rPr lang="en-US" sz="1600" dirty="0">
                <a:solidFill>
                  <a:srgbClr val="000000"/>
                </a:solidFill>
              </a:rPr>
              <a:t>Refer to the table for a breakdown of the cost calculation</a:t>
            </a:r>
          </a:p>
        </p:txBody>
      </p:sp>
      <p:pic>
        <p:nvPicPr>
          <p:cNvPr id="7" name="Picture 6">
            <a:extLst>
              <a:ext uri="{FF2B5EF4-FFF2-40B4-BE49-F238E27FC236}">
                <a16:creationId xmlns:a16="http://schemas.microsoft.com/office/drawing/2014/main" id="{CE6C8D2F-A400-D746-B4CD-275786861297}"/>
              </a:ext>
            </a:extLst>
          </p:cNvPr>
          <p:cNvPicPr>
            <a:picLocks noChangeAspect="1"/>
          </p:cNvPicPr>
          <p:nvPr/>
        </p:nvPicPr>
        <p:blipFill>
          <a:blip r:embed="rId4"/>
          <a:stretch>
            <a:fillRect/>
          </a:stretch>
        </p:blipFill>
        <p:spPr>
          <a:xfrm>
            <a:off x="882231" y="1238250"/>
            <a:ext cx="7379537" cy="2362906"/>
          </a:xfrm>
          <a:prstGeom prst="rect">
            <a:avLst/>
          </a:prstGeom>
        </p:spPr>
      </p:pic>
    </p:spTree>
    <p:custDataLst>
      <p:tags r:id="rId1"/>
    </p:custDataLst>
    <p:extLst>
      <p:ext uri="{BB962C8B-B14F-4D97-AF65-F5344CB8AC3E}">
        <p14:creationId xmlns:p14="http://schemas.microsoft.com/office/powerpoint/2010/main" val="2565870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sz="1400"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sz="1400" dirty="0"/>
              <a:t>Check Your Understanding activities </a:t>
            </a:r>
            <a:r>
              <a:rPr lang="en-US" sz="1400" b="1" i="1" dirty="0"/>
              <a:t>do not </a:t>
            </a:r>
            <a:r>
              <a:rPr lang="en-US" sz="1400" dirty="0"/>
              <a:t>affect student grades.</a:t>
            </a:r>
          </a:p>
          <a:p>
            <a:pPr>
              <a:spcBef>
                <a:spcPct val="30000"/>
              </a:spcBef>
              <a:buFont typeface="Arial" panose="020B0604020202020204" pitchFamily="34" charset="0"/>
              <a:buChar char="•"/>
            </a:pPr>
            <a:r>
              <a:rPr lang="en-US" sz="1400" dirty="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861392344"/>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br>
              <a:rPr lang="en-US" dirty="0"/>
            </a:br>
            <a:r>
              <a:rPr lang="en-US" sz="2400" dirty="0"/>
              <a:t>Adjust the Reference Bandwidth</a:t>
            </a:r>
          </a:p>
        </p:txBody>
      </p:sp>
      <p:sp>
        <p:nvSpPr>
          <p:cNvPr id="5" name="Content Placeholder 4">
            <a:extLst>
              <a:ext uri="{FF2B5EF4-FFF2-40B4-BE49-F238E27FC236}">
                <a16:creationId xmlns:a16="http://schemas.microsoft.com/office/drawing/2014/main" id="{CFDB6E04-DEBF-C843-9BDE-F82F4090E1B3}"/>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The cost value must be an integer. If something less than an integer is calculated, OSPF rounds up to the nearest integer. Therefore, the OSPF cost assigned to a Gigabit Ethernet interface with the default reference bandwidth of 100,000,000 bps would equal 1, because the nearest integer for 0.1 is 0 instead of 1.</a:t>
            </a:r>
          </a:p>
          <a:p>
            <a:pPr marL="0" indent="0" algn="l"/>
            <a:r>
              <a:rPr lang="en-US" sz="1600" b="1" dirty="0">
                <a:solidFill>
                  <a:srgbClr val="000000"/>
                </a:solidFill>
              </a:rPr>
              <a:t>			Cost = 100,000,000 bps / 1,000,000,000 = 1</a:t>
            </a: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For this reason, all interfaces faster than Fast Ethernet will have the same cost value of 1 as a Fast Ethernet interface. </a:t>
            </a:r>
          </a:p>
          <a:p>
            <a:pPr marL="342900" indent="-342900" algn="l">
              <a:buFont typeface="Arial" panose="020B0604020202020204" pitchFamily="34" charset="0"/>
              <a:buChar char="•"/>
            </a:pPr>
            <a:r>
              <a:rPr lang="en-US" sz="1600" dirty="0">
                <a:solidFill>
                  <a:srgbClr val="000000"/>
                </a:solidFill>
              </a:rPr>
              <a:t>To assist OSPF in making the correct path determination, the reference bandwidth must be changed to a higher value to accommodate networks with links faster than 100 Mbps.</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560131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br>
              <a:rPr lang="en-US" dirty="0"/>
            </a:br>
            <a:r>
              <a:rPr lang="en-US" sz="2400" dirty="0"/>
              <a:t>Adjust the Reference Bandwidth (Cont.)</a:t>
            </a:r>
          </a:p>
        </p:txBody>
      </p:sp>
      <p:sp>
        <p:nvSpPr>
          <p:cNvPr id="4" name="Content Placeholder 3">
            <a:extLst>
              <a:ext uri="{FF2B5EF4-FFF2-40B4-BE49-F238E27FC236}">
                <a16:creationId xmlns:a16="http://schemas.microsoft.com/office/drawing/2014/main" id="{383A279B-574C-B04D-9A5E-6F3D7F2B922A}"/>
              </a:ext>
            </a:extLst>
          </p:cNvPr>
          <p:cNvSpPr>
            <a:spLocks noGrp="1"/>
          </p:cNvSpPr>
          <p:nvPr>
            <p:ph idx="1"/>
          </p:nvPr>
        </p:nvSpPr>
        <p:spPr>
          <a:xfrm>
            <a:off x="474662" y="731837"/>
            <a:ext cx="8280057" cy="3689897"/>
          </a:xfrm>
        </p:spPr>
        <p:txBody>
          <a:bodyPr/>
          <a:lstStyle/>
          <a:p>
            <a:pPr marL="285750" indent="-285750" algn="l">
              <a:buFont typeface="Arial" panose="020B0604020202020204" pitchFamily="34" charset="0"/>
              <a:buChar char="•"/>
            </a:pPr>
            <a:r>
              <a:rPr lang="en-US" sz="1600" dirty="0">
                <a:solidFill>
                  <a:srgbClr val="000000"/>
                </a:solidFill>
              </a:rPr>
              <a:t>Changing the reference bandwidth does not actually affect the bandwidth capacity on the link; rather, it simply affects the calculation used to determine the metric. </a:t>
            </a:r>
          </a:p>
          <a:p>
            <a:pPr marL="285750" indent="-285750" algn="l">
              <a:buFont typeface="Arial" panose="020B0604020202020204" pitchFamily="34" charset="0"/>
              <a:buChar char="•"/>
            </a:pPr>
            <a:r>
              <a:rPr lang="en-US" sz="1600" dirty="0">
                <a:solidFill>
                  <a:srgbClr val="000000"/>
                </a:solidFill>
              </a:rPr>
              <a:t>To adjust the reference bandwidth, use the </a:t>
            </a:r>
            <a:r>
              <a:rPr lang="en-US" sz="1600" b="1" dirty="0">
                <a:solidFill>
                  <a:srgbClr val="000000"/>
                </a:solidFill>
              </a:rPr>
              <a:t>auto-cost reference-bandwidth</a:t>
            </a:r>
            <a:r>
              <a:rPr lang="en-US" sz="1600" dirty="0">
                <a:solidFill>
                  <a:srgbClr val="000000"/>
                </a:solidFill>
              </a:rPr>
              <a:t> </a:t>
            </a:r>
            <a:r>
              <a:rPr lang="en-US" sz="1600" i="1" dirty="0">
                <a:solidFill>
                  <a:srgbClr val="000000"/>
                </a:solidFill>
              </a:rPr>
              <a:t>Mbps</a:t>
            </a:r>
            <a:r>
              <a:rPr lang="en-US" sz="1600" dirty="0">
                <a:solidFill>
                  <a:srgbClr val="000000"/>
                </a:solidFill>
              </a:rPr>
              <a:t> router configuration command.</a:t>
            </a:r>
          </a:p>
          <a:p>
            <a:pPr marL="358835" lvl="1" indent="-285750">
              <a:buFont typeface="Arial" panose="020B0604020202020204" pitchFamily="34" charset="0"/>
              <a:buChar char="•"/>
            </a:pPr>
            <a:r>
              <a:rPr lang="en-US" dirty="0">
                <a:solidFill>
                  <a:srgbClr val="000000"/>
                </a:solidFill>
              </a:rPr>
              <a:t>This command must be configured on every router in the OSPF domain. </a:t>
            </a:r>
          </a:p>
          <a:p>
            <a:pPr marL="358835" lvl="1" indent="-285750">
              <a:buFont typeface="Arial" panose="020B0604020202020204" pitchFamily="34" charset="0"/>
              <a:buChar char="•"/>
            </a:pPr>
            <a:r>
              <a:rPr lang="en-US" dirty="0">
                <a:solidFill>
                  <a:srgbClr val="000000"/>
                </a:solidFill>
              </a:rPr>
              <a:t>Notice in the command that the value is expressed in Mbps; therefore, to adjust the costs for Gigabit Ethernet, use the command </a:t>
            </a:r>
            <a:r>
              <a:rPr lang="en-US" b="1" dirty="0">
                <a:solidFill>
                  <a:srgbClr val="000000"/>
                </a:solidFill>
              </a:rPr>
              <a:t>auto-cost reference-bandwidth 1000. </a:t>
            </a:r>
            <a:r>
              <a:rPr lang="en-US" dirty="0">
                <a:solidFill>
                  <a:srgbClr val="000000"/>
                </a:solidFill>
              </a:rPr>
              <a:t>For 10 Gigabit Ethernet, use the command </a:t>
            </a:r>
            <a:r>
              <a:rPr lang="en-US" b="1" dirty="0">
                <a:solidFill>
                  <a:srgbClr val="000000"/>
                </a:solidFill>
              </a:rPr>
              <a:t>auto-cost reference-bandwidth 10000.</a:t>
            </a:r>
            <a:endParaRPr lang="en-US" dirty="0">
              <a:solidFill>
                <a:srgbClr val="000000"/>
              </a:solidFill>
            </a:endParaRPr>
          </a:p>
          <a:p>
            <a:pPr marL="358835" lvl="1" indent="-285750">
              <a:buFont typeface="Arial" panose="020B0604020202020204" pitchFamily="34" charset="0"/>
              <a:buChar char="•"/>
            </a:pPr>
            <a:r>
              <a:rPr lang="en-US" dirty="0">
                <a:solidFill>
                  <a:srgbClr val="000000"/>
                </a:solidFill>
              </a:rPr>
              <a:t>To return to the default reference bandwidth, use the </a:t>
            </a:r>
            <a:r>
              <a:rPr lang="en-US" b="1" dirty="0">
                <a:solidFill>
                  <a:srgbClr val="000000"/>
                </a:solidFill>
              </a:rPr>
              <a:t>auto-cost reference-bandwidth 100</a:t>
            </a:r>
            <a:r>
              <a:rPr lang="en-US" dirty="0">
                <a:solidFill>
                  <a:srgbClr val="000000"/>
                </a:solidFill>
              </a:rPr>
              <a:t> command.</a:t>
            </a:r>
          </a:p>
          <a:p>
            <a:pPr marL="285750" indent="-285750" algn="l">
              <a:buFont typeface="Arial" panose="020B0604020202020204" pitchFamily="34" charset="0"/>
              <a:buChar char="•"/>
            </a:pPr>
            <a:r>
              <a:rPr lang="en-US" sz="1600" dirty="0">
                <a:solidFill>
                  <a:srgbClr val="000000"/>
                </a:solidFill>
              </a:rPr>
              <a:t>Another option is to change the cost on one specific interface using the </a:t>
            </a:r>
            <a:r>
              <a:rPr lang="en-US" sz="1600" b="1" dirty="0" err="1">
                <a:solidFill>
                  <a:srgbClr val="000000"/>
                </a:solidFill>
              </a:rPr>
              <a:t>ip</a:t>
            </a:r>
            <a:r>
              <a:rPr lang="en-US" sz="1600" b="1" dirty="0">
                <a:solidFill>
                  <a:srgbClr val="000000"/>
                </a:solidFill>
              </a:rPr>
              <a:t> </a:t>
            </a:r>
            <a:r>
              <a:rPr lang="en-US" sz="1600" b="1" dirty="0" err="1">
                <a:solidFill>
                  <a:srgbClr val="000000"/>
                </a:solidFill>
              </a:rPr>
              <a:t>ospf</a:t>
            </a:r>
            <a:r>
              <a:rPr lang="en-US" sz="1600" b="1" dirty="0">
                <a:solidFill>
                  <a:srgbClr val="000000"/>
                </a:solidFill>
              </a:rPr>
              <a:t> cost </a:t>
            </a:r>
            <a:r>
              <a:rPr lang="en-US" sz="1600" i="1" dirty="0">
                <a:solidFill>
                  <a:srgbClr val="000000"/>
                </a:solidFill>
              </a:rPr>
              <a:t>cost</a:t>
            </a:r>
            <a:r>
              <a:rPr lang="en-US" sz="1600" dirty="0">
                <a:solidFill>
                  <a:srgbClr val="000000"/>
                </a:solidFill>
              </a:rPr>
              <a:t> command.</a:t>
            </a:r>
          </a:p>
        </p:txBody>
      </p:sp>
    </p:spTree>
    <p:custDataLst>
      <p:tags r:id="rId1"/>
    </p:custDataLst>
    <p:extLst>
      <p:ext uri="{BB962C8B-B14F-4D97-AF65-F5344CB8AC3E}">
        <p14:creationId xmlns:p14="http://schemas.microsoft.com/office/powerpoint/2010/main" val="1076403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br>
              <a:rPr lang="en-US" dirty="0"/>
            </a:br>
            <a:r>
              <a:rPr lang="en-US" sz="2400" dirty="0"/>
              <a:t>Adjust the Reference Bandwidth (Cont.)</a:t>
            </a:r>
          </a:p>
        </p:txBody>
      </p:sp>
      <p:sp>
        <p:nvSpPr>
          <p:cNvPr id="5" name="Content Placeholder 4">
            <a:extLst>
              <a:ext uri="{FF2B5EF4-FFF2-40B4-BE49-F238E27FC236}">
                <a16:creationId xmlns:a16="http://schemas.microsoft.com/office/drawing/2014/main" id="{97D3524B-BA51-A74D-B052-27635665449A}"/>
              </a:ext>
            </a:extLst>
          </p:cNvPr>
          <p:cNvSpPr>
            <a:spLocks noGrp="1"/>
          </p:cNvSpPr>
          <p:nvPr>
            <p:ph idx="1"/>
          </p:nvPr>
        </p:nvSpPr>
        <p:spPr>
          <a:xfrm>
            <a:off x="474662" y="731837"/>
            <a:ext cx="8280057" cy="1839913"/>
          </a:xfrm>
        </p:spPr>
        <p:txBody>
          <a:bodyPr/>
          <a:lstStyle/>
          <a:p>
            <a:pPr marL="285750" indent="-285750" algn="l">
              <a:buFont typeface="Arial" panose="020B0604020202020204" pitchFamily="34" charset="0"/>
              <a:buChar char="•"/>
            </a:pPr>
            <a:r>
              <a:rPr lang="en-US" sz="1600" dirty="0">
                <a:solidFill>
                  <a:srgbClr val="000000"/>
                </a:solidFill>
              </a:rPr>
              <a:t>Whichever method is used, it is important to apply the configuration to all routers in the OSPF routing domain. </a:t>
            </a:r>
          </a:p>
          <a:p>
            <a:pPr marL="285750" indent="-285750" algn="l">
              <a:buFont typeface="Arial" panose="020B0604020202020204" pitchFamily="34" charset="0"/>
              <a:buChar char="•"/>
            </a:pPr>
            <a:r>
              <a:rPr lang="en-US" sz="1600" dirty="0">
                <a:solidFill>
                  <a:srgbClr val="000000"/>
                </a:solidFill>
              </a:rPr>
              <a:t>The table shows the OSPF cost if the reference bandwidth is adjusted to accommodate 10 Gigabit Ethernet links. The reference bandwidth should be adjusted anytime there are links faster than </a:t>
            </a:r>
            <a:r>
              <a:rPr lang="en-US" sz="1600" dirty="0" err="1">
                <a:solidFill>
                  <a:srgbClr val="000000"/>
                </a:solidFill>
              </a:rPr>
              <a:t>FastEthernet</a:t>
            </a:r>
            <a:r>
              <a:rPr lang="en-US" sz="1600" dirty="0">
                <a:solidFill>
                  <a:srgbClr val="000000"/>
                </a:solidFill>
              </a:rPr>
              <a:t> (100 Mbps).</a:t>
            </a:r>
          </a:p>
          <a:p>
            <a:pPr marL="285750" indent="-285750" algn="l">
              <a:buFont typeface="Arial" panose="020B0604020202020204" pitchFamily="34" charset="0"/>
              <a:buChar char="•"/>
            </a:pPr>
            <a:r>
              <a:rPr lang="en-US" sz="1600" dirty="0">
                <a:solidFill>
                  <a:srgbClr val="000000"/>
                </a:solidFill>
              </a:rPr>
              <a:t>Use 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a:t>
            </a:r>
            <a:r>
              <a:rPr lang="en-US" sz="1600" b="1" dirty="0" err="1">
                <a:solidFill>
                  <a:srgbClr val="000000"/>
                </a:solidFill>
              </a:rPr>
              <a:t>ospf</a:t>
            </a:r>
            <a:r>
              <a:rPr lang="en-US" sz="1600" b="1" dirty="0">
                <a:solidFill>
                  <a:srgbClr val="000000"/>
                </a:solidFill>
              </a:rPr>
              <a:t> interface </a:t>
            </a:r>
            <a:r>
              <a:rPr lang="en-US" sz="1600" dirty="0">
                <a:solidFill>
                  <a:srgbClr val="000000"/>
                </a:solidFill>
              </a:rPr>
              <a:t>command to verify the current OSPFv2 cost assigned to the interface.</a:t>
            </a:r>
          </a:p>
        </p:txBody>
      </p:sp>
      <p:pic>
        <p:nvPicPr>
          <p:cNvPr id="7" name="Picture 6">
            <a:extLst>
              <a:ext uri="{FF2B5EF4-FFF2-40B4-BE49-F238E27FC236}">
                <a16:creationId xmlns:a16="http://schemas.microsoft.com/office/drawing/2014/main" id="{CCD1363B-141C-8F44-9B3B-1051CF10A50F}"/>
              </a:ext>
            </a:extLst>
          </p:cNvPr>
          <p:cNvPicPr>
            <a:picLocks noChangeAspect="1"/>
          </p:cNvPicPr>
          <p:nvPr/>
        </p:nvPicPr>
        <p:blipFill>
          <a:blip r:embed="rId4"/>
          <a:stretch>
            <a:fillRect/>
          </a:stretch>
        </p:blipFill>
        <p:spPr>
          <a:xfrm>
            <a:off x="1710269" y="2722475"/>
            <a:ext cx="4181371" cy="2180872"/>
          </a:xfrm>
          <a:prstGeom prst="rect">
            <a:avLst/>
          </a:prstGeom>
        </p:spPr>
      </p:pic>
    </p:spTree>
    <p:custDataLst>
      <p:tags r:id="rId1"/>
    </p:custDataLst>
    <p:extLst>
      <p:ext uri="{BB962C8B-B14F-4D97-AF65-F5344CB8AC3E}">
        <p14:creationId xmlns:p14="http://schemas.microsoft.com/office/powerpoint/2010/main" val="2945987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br>
              <a:rPr lang="en-US" dirty="0"/>
            </a:br>
            <a:r>
              <a:rPr lang="en-US" sz="2400" dirty="0"/>
              <a:t>OSPF Accumulates Cost</a:t>
            </a:r>
          </a:p>
        </p:txBody>
      </p:sp>
      <p:sp>
        <p:nvSpPr>
          <p:cNvPr id="4" name="Content Placeholder 3">
            <a:extLst>
              <a:ext uri="{FF2B5EF4-FFF2-40B4-BE49-F238E27FC236}">
                <a16:creationId xmlns:a16="http://schemas.microsoft.com/office/drawing/2014/main" id="{FC3B99E2-7DFC-454B-8B64-8E523733C16C}"/>
              </a:ext>
            </a:extLst>
          </p:cNvPr>
          <p:cNvSpPr>
            <a:spLocks noGrp="1"/>
          </p:cNvSpPr>
          <p:nvPr>
            <p:ph idx="1"/>
          </p:nvPr>
        </p:nvSpPr>
        <p:spPr>
          <a:xfrm>
            <a:off x="474662" y="731837"/>
            <a:ext cx="3182937" cy="3689897"/>
          </a:xfrm>
        </p:spPr>
        <p:txBody>
          <a:bodyPr/>
          <a:lstStyle/>
          <a:p>
            <a:pPr marL="285750" indent="-285750" algn="l">
              <a:buFont typeface="Arial" panose="020B0604020202020204" pitchFamily="34" charset="0"/>
              <a:buChar char="•"/>
            </a:pPr>
            <a:r>
              <a:rPr lang="en-US" sz="1600" dirty="0">
                <a:solidFill>
                  <a:srgbClr val="000000"/>
                </a:solidFill>
              </a:rPr>
              <a:t>The cost of an OSPF route is the accumulated value from one router to the destination network. </a:t>
            </a:r>
          </a:p>
          <a:p>
            <a:pPr marL="285750" indent="-285750" algn="l">
              <a:buFont typeface="Arial" panose="020B0604020202020204" pitchFamily="34" charset="0"/>
              <a:buChar char="•"/>
            </a:pPr>
            <a:r>
              <a:rPr lang="en-US" sz="1600" dirty="0">
                <a:solidFill>
                  <a:srgbClr val="000000"/>
                </a:solidFill>
              </a:rPr>
              <a:t>Assuming the </a:t>
            </a:r>
            <a:r>
              <a:rPr lang="en-US" sz="1600" b="1" dirty="0">
                <a:solidFill>
                  <a:srgbClr val="000000"/>
                </a:solidFill>
              </a:rPr>
              <a:t>auto-cost reference-bandwidth 10000</a:t>
            </a:r>
            <a:r>
              <a:rPr lang="en-US" sz="1600" dirty="0">
                <a:solidFill>
                  <a:srgbClr val="000000"/>
                </a:solidFill>
              </a:rPr>
              <a:t> command has been configured on all three routers, the cost of the links between each router is now 10. The loopback interfaces have a default cost of 1.</a:t>
            </a:r>
          </a:p>
        </p:txBody>
      </p:sp>
      <p:pic>
        <p:nvPicPr>
          <p:cNvPr id="8" name="Picture 7">
            <a:extLst>
              <a:ext uri="{FF2B5EF4-FFF2-40B4-BE49-F238E27FC236}">
                <a16:creationId xmlns:a16="http://schemas.microsoft.com/office/drawing/2014/main" id="{EA90EB87-890B-E44F-AB53-B27B06F6D3FE}"/>
              </a:ext>
            </a:extLst>
          </p:cNvPr>
          <p:cNvPicPr>
            <a:picLocks noChangeAspect="1"/>
          </p:cNvPicPr>
          <p:nvPr/>
        </p:nvPicPr>
        <p:blipFill>
          <a:blip r:embed="rId4"/>
          <a:stretch>
            <a:fillRect/>
          </a:stretch>
        </p:blipFill>
        <p:spPr>
          <a:xfrm>
            <a:off x="3738739" y="956734"/>
            <a:ext cx="5143500" cy="2959100"/>
          </a:xfrm>
          <a:prstGeom prst="rect">
            <a:avLst/>
          </a:prstGeom>
        </p:spPr>
      </p:pic>
    </p:spTree>
    <p:custDataLst>
      <p:tags r:id="rId1"/>
    </p:custDataLst>
    <p:extLst>
      <p:ext uri="{BB962C8B-B14F-4D97-AF65-F5344CB8AC3E}">
        <p14:creationId xmlns:p14="http://schemas.microsoft.com/office/powerpoint/2010/main" val="1299280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br>
              <a:rPr lang="en-US" dirty="0"/>
            </a:br>
            <a:r>
              <a:rPr lang="en-US" sz="2400" dirty="0"/>
              <a:t>OSPF Accumulates Cost (Cont.)</a:t>
            </a:r>
          </a:p>
        </p:txBody>
      </p:sp>
      <p:sp>
        <p:nvSpPr>
          <p:cNvPr id="4" name="Content Placeholder 3">
            <a:extLst>
              <a:ext uri="{FF2B5EF4-FFF2-40B4-BE49-F238E27FC236}">
                <a16:creationId xmlns:a16="http://schemas.microsoft.com/office/drawing/2014/main" id="{FC3B99E2-7DFC-454B-8B64-8E523733C16C}"/>
              </a:ext>
            </a:extLst>
          </p:cNvPr>
          <p:cNvSpPr>
            <a:spLocks noGrp="1"/>
          </p:cNvSpPr>
          <p:nvPr>
            <p:ph idx="1"/>
          </p:nvPr>
        </p:nvSpPr>
        <p:spPr>
          <a:xfrm>
            <a:off x="474662" y="731837"/>
            <a:ext cx="3182937" cy="3689897"/>
          </a:xfrm>
        </p:spPr>
        <p:txBody>
          <a:bodyPr/>
          <a:lstStyle/>
          <a:p>
            <a:pPr marL="285750" indent="-285750" algn="l">
              <a:buFont typeface="Arial" panose="020B0604020202020204" pitchFamily="34" charset="0"/>
              <a:buChar char="•"/>
            </a:pPr>
            <a:r>
              <a:rPr lang="en-US" sz="1600" dirty="0">
                <a:solidFill>
                  <a:srgbClr val="000000"/>
                </a:solidFill>
              </a:rPr>
              <a:t>You can calculate the cost for each router to reach each network. </a:t>
            </a:r>
          </a:p>
          <a:p>
            <a:pPr marL="285750" indent="-285750" algn="l">
              <a:buFont typeface="Arial" panose="020B0604020202020204" pitchFamily="34" charset="0"/>
              <a:buChar char="•"/>
            </a:pPr>
            <a:r>
              <a:rPr lang="en-US" sz="1600" dirty="0">
                <a:solidFill>
                  <a:srgbClr val="000000"/>
                </a:solidFill>
              </a:rPr>
              <a:t>For example, the total cost for R1 to reach the 10.10.2.0/24 network is 11. This is because the link to R2 cost = 10 and the loopback default cost = 1. 10 + 1 = 11.</a:t>
            </a:r>
          </a:p>
          <a:p>
            <a:pPr marL="285750" indent="-285750" algn="l">
              <a:buFont typeface="Arial" panose="020B0604020202020204" pitchFamily="34" charset="0"/>
              <a:buChar char="•"/>
            </a:pPr>
            <a:r>
              <a:rPr lang="en-US" sz="1600" dirty="0">
                <a:solidFill>
                  <a:srgbClr val="000000"/>
                </a:solidFill>
              </a:rPr>
              <a:t>You can verify this with 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route </a:t>
            </a:r>
            <a:r>
              <a:rPr lang="en-US" sz="1600" dirty="0">
                <a:solidFill>
                  <a:srgbClr val="000000"/>
                </a:solidFill>
              </a:rPr>
              <a:t>command.</a:t>
            </a:r>
          </a:p>
        </p:txBody>
      </p:sp>
      <p:pic>
        <p:nvPicPr>
          <p:cNvPr id="8" name="Picture 7">
            <a:extLst>
              <a:ext uri="{FF2B5EF4-FFF2-40B4-BE49-F238E27FC236}">
                <a16:creationId xmlns:a16="http://schemas.microsoft.com/office/drawing/2014/main" id="{EA90EB87-890B-E44F-AB53-B27B06F6D3FE}"/>
              </a:ext>
            </a:extLst>
          </p:cNvPr>
          <p:cNvPicPr>
            <a:picLocks noChangeAspect="1"/>
          </p:cNvPicPr>
          <p:nvPr/>
        </p:nvPicPr>
        <p:blipFill>
          <a:blip r:embed="rId4"/>
          <a:stretch>
            <a:fillRect/>
          </a:stretch>
        </p:blipFill>
        <p:spPr>
          <a:xfrm>
            <a:off x="3738739" y="956734"/>
            <a:ext cx="5143500" cy="2959100"/>
          </a:xfrm>
          <a:prstGeom prst="rect">
            <a:avLst/>
          </a:prstGeom>
        </p:spPr>
      </p:pic>
    </p:spTree>
    <p:custDataLst>
      <p:tags r:id="rId1"/>
    </p:custDataLst>
    <p:extLst>
      <p:ext uri="{BB962C8B-B14F-4D97-AF65-F5344CB8AC3E}">
        <p14:creationId xmlns:p14="http://schemas.microsoft.com/office/powerpoint/2010/main" val="3250325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br>
              <a:rPr lang="en-US" dirty="0"/>
            </a:br>
            <a:r>
              <a:rPr lang="en-US" sz="2400" dirty="0"/>
              <a:t>OSPF Accumulates Cost (Cont.)</a:t>
            </a:r>
          </a:p>
        </p:txBody>
      </p:sp>
      <p:sp>
        <p:nvSpPr>
          <p:cNvPr id="5" name="Content Placeholder 4">
            <a:extLst>
              <a:ext uri="{FF2B5EF4-FFF2-40B4-BE49-F238E27FC236}">
                <a16:creationId xmlns:a16="http://schemas.microsoft.com/office/drawing/2014/main" id="{153E1937-79A2-1941-881F-2E9AD18EE04F}"/>
              </a:ext>
            </a:extLst>
          </p:cNvPr>
          <p:cNvSpPr>
            <a:spLocks noGrp="1"/>
          </p:cNvSpPr>
          <p:nvPr>
            <p:ph idx="1"/>
          </p:nvPr>
        </p:nvSpPr>
        <p:spPr>
          <a:xfrm>
            <a:off x="431971" y="896233"/>
            <a:ext cx="8280057" cy="400004"/>
          </a:xfrm>
        </p:spPr>
        <p:txBody>
          <a:bodyPr/>
          <a:lstStyle/>
          <a:p>
            <a:pPr marL="0" indent="0" algn="l"/>
            <a:r>
              <a:rPr lang="en-US" sz="1600" dirty="0">
                <a:solidFill>
                  <a:srgbClr val="000000"/>
                </a:solidFill>
              </a:rPr>
              <a:t>Verifying the accumulated cost for the path to the 10.10.2.0/24 network:</a:t>
            </a:r>
          </a:p>
        </p:txBody>
      </p:sp>
      <p:sp>
        <p:nvSpPr>
          <p:cNvPr id="6" name="Rectangle 5">
            <a:extLst>
              <a:ext uri="{FF2B5EF4-FFF2-40B4-BE49-F238E27FC236}">
                <a16:creationId xmlns:a16="http://schemas.microsoft.com/office/drawing/2014/main" id="{CD47A738-02F7-9047-9296-7991B6D7307B}"/>
              </a:ext>
            </a:extLst>
          </p:cNvPr>
          <p:cNvSpPr/>
          <p:nvPr/>
        </p:nvSpPr>
        <p:spPr>
          <a:xfrm>
            <a:off x="431971" y="1448365"/>
            <a:ext cx="8345488" cy="1938992"/>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R1# </a:t>
            </a:r>
            <a:r>
              <a:rPr lang="en-US" sz="1200" b="1" dirty="0">
                <a:solidFill>
                  <a:schemeClr val="bg1"/>
                </a:solidFill>
                <a:latin typeface="Courier New" panose="02070309020205020404" pitchFamily="49" charset="0"/>
                <a:cs typeface="Courier New" panose="02070309020205020404" pitchFamily="49" charset="0"/>
              </a:rPr>
              <a:t>show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route | include 10.10.2.0</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O 		  10.10.2.0/24 [110/</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11</a:t>
            </a:r>
            <a:r>
              <a:rPr lang="en-US" sz="1200" dirty="0">
                <a:solidFill>
                  <a:schemeClr val="bg1"/>
                </a:solidFill>
                <a:latin typeface="Courier New" panose="02070309020205020404" pitchFamily="49" charset="0"/>
                <a:cs typeface="Courier New" panose="02070309020205020404" pitchFamily="49" charset="0"/>
              </a:rPr>
              <a:t>] via 10.1.1.6, 01:05:02, GigabitEthernet0/0/0 </a:t>
            </a:r>
          </a:p>
          <a:p>
            <a:r>
              <a:rPr lang="en-US" sz="1200" dirty="0">
                <a:solidFill>
                  <a:schemeClr val="bg1"/>
                </a:solidFill>
                <a:latin typeface="Courier New" panose="02070309020205020404" pitchFamily="49" charset="0"/>
                <a:cs typeface="Courier New" panose="02070309020205020404" pitchFamily="49" charset="0"/>
              </a:rPr>
              <a:t>R1# </a:t>
            </a:r>
            <a:r>
              <a:rPr lang="en-US" sz="1200" b="1" dirty="0">
                <a:solidFill>
                  <a:schemeClr val="bg1"/>
                </a:solidFill>
                <a:latin typeface="Courier New" panose="02070309020205020404" pitchFamily="49" charset="0"/>
                <a:cs typeface="Courier New" panose="02070309020205020404" pitchFamily="49" charset="0"/>
              </a:rPr>
              <a:t>show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route 10.10.2.0</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Routing entry for 10.10.2.0/24 </a:t>
            </a:r>
          </a:p>
          <a:p>
            <a:r>
              <a:rPr lang="en-US" sz="1200" dirty="0">
                <a:solidFill>
                  <a:schemeClr val="bg1"/>
                </a:solidFill>
                <a:latin typeface="Courier New" panose="02070309020205020404" pitchFamily="49" charset="0"/>
                <a:cs typeface="Courier New" panose="02070309020205020404" pitchFamily="49" charset="0"/>
              </a:rPr>
              <a:t>  Known via "</a:t>
            </a:r>
            <a:r>
              <a:rPr lang="en-US" sz="1200" dirty="0" err="1">
                <a:solidFill>
                  <a:schemeClr val="bg1"/>
                </a:solidFill>
                <a:latin typeface="Courier New" panose="02070309020205020404" pitchFamily="49" charset="0"/>
                <a:cs typeface="Courier New" panose="02070309020205020404" pitchFamily="49" charset="0"/>
              </a:rPr>
              <a:t>ospf</a:t>
            </a:r>
            <a:r>
              <a:rPr lang="en-US" sz="1200" dirty="0">
                <a:solidFill>
                  <a:schemeClr val="bg1"/>
                </a:solidFill>
                <a:latin typeface="Courier New" panose="02070309020205020404" pitchFamily="49" charset="0"/>
                <a:cs typeface="Courier New" panose="02070309020205020404" pitchFamily="49" charset="0"/>
              </a:rPr>
              <a:t> 10", distance 110,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metric 11</a:t>
            </a:r>
            <a:r>
              <a:rPr lang="en-US" sz="1200" dirty="0">
                <a:solidFill>
                  <a:schemeClr val="bg1"/>
                </a:solidFill>
                <a:latin typeface="Courier New" panose="02070309020205020404" pitchFamily="49" charset="0"/>
                <a:cs typeface="Courier New" panose="02070309020205020404" pitchFamily="49" charset="0"/>
              </a:rPr>
              <a:t>, type intra area </a:t>
            </a:r>
          </a:p>
          <a:p>
            <a:r>
              <a:rPr lang="en-US" sz="1200" dirty="0">
                <a:solidFill>
                  <a:schemeClr val="bg1"/>
                </a:solidFill>
                <a:latin typeface="Courier New" panose="02070309020205020404" pitchFamily="49" charset="0"/>
                <a:cs typeface="Courier New" panose="02070309020205020404" pitchFamily="49" charset="0"/>
              </a:rPr>
              <a:t>  Last update from 10.1.1.6 on GigabitEthernet0/0/0, 01:05:13 ago </a:t>
            </a:r>
          </a:p>
          <a:p>
            <a:r>
              <a:rPr lang="en-US" sz="1200" dirty="0">
                <a:solidFill>
                  <a:schemeClr val="bg1"/>
                </a:solidFill>
                <a:latin typeface="Courier New" panose="02070309020205020404" pitchFamily="49" charset="0"/>
                <a:cs typeface="Courier New" panose="02070309020205020404" pitchFamily="49" charset="0"/>
              </a:rPr>
              <a:t>  Routing Descriptor Blocks: </a:t>
            </a:r>
          </a:p>
          <a:p>
            <a:r>
              <a:rPr lang="en-US" sz="1200" dirty="0">
                <a:solidFill>
                  <a:schemeClr val="bg1"/>
                </a:solidFill>
                <a:latin typeface="Courier New" panose="02070309020205020404" pitchFamily="49" charset="0"/>
                <a:cs typeface="Courier New" panose="02070309020205020404" pitchFamily="49" charset="0"/>
              </a:rPr>
              <a:t>  * 10.1.1.6, from 2.2.2.2, 01:05:13 ago, via GigabitEthernet0/0/0 </a:t>
            </a:r>
          </a:p>
          <a:p>
            <a:r>
              <a:rPr lang="en-US" sz="1200" dirty="0">
                <a:solidFill>
                  <a:schemeClr val="bg1"/>
                </a:solidFill>
                <a:latin typeface="Courier New" panose="02070309020205020404" pitchFamily="49" charset="0"/>
                <a:cs typeface="Courier New" panose="02070309020205020404" pitchFamily="49" charset="0"/>
              </a:rPr>
              <a:t>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Route metric is 11</a:t>
            </a:r>
            <a:r>
              <a:rPr lang="en-US" sz="1200" dirty="0">
                <a:solidFill>
                  <a:schemeClr val="bg1"/>
                </a:solidFill>
                <a:latin typeface="Courier New" panose="02070309020205020404" pitchFamily="49" charset="0"/>
                <a:cs typeface="Courier New" panose="02070309020205020404" pitchFamily="49" charset="0"/>
              </a:rPr>
              <a:t>, traffic share count is 1 </a:t>
            </a:r>
          </a:p>
          <a:p>
            <a:r>
              <a:rPr lang="en-US" sz="1200" dirty="0">
                <a:solidFill>
                  <a:schemeClr val="bg1"/>
                </a:solidFill>
                <a:latin typeface="Courier New" panose="02070309020205020404" pitchFamily="49" charset="0"/>
                <a:cs typeface="Courier New" panose="02070309020205020404" pitchFamily="49" charset="0"/>
              </a:rPr>
              <a:t>R1#</a:t>
            </a:r>
          </a:p>
        </p:txBody>
      </p:sp>
    </p:spTree>
    <p:custDataLst>
      <p:tags r:id="rId1"/>
    </p:custDataLst>
    <p:extLst>
      <p:ext uri="{BB962C8B-B14F-4D97-AF65-F5344CB8AC3E}">
        <p14:creationId xmlns:p14="http://schemas.microsoft.com/office/powerpoint/2010/main" val="3704409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br>
              <a:rPr lang="en-US" dirty="0"/>
            </a:br>
            <a:r>
              <a:rPr lang="en-US" sz="2400" dirty="0"/>
              <a:t>Manually Set OSPF Cost Value</a:t>
            </a:r>
          </a:p>
        </p:txBody>
      </p:sp>
      <p:sp>
        <p:nvSpPr>
          <p:cNvPr id="4" name="Content Placeholder 3">
            <a:extLst>
              <a:ext uri="{FF2B5EF4-FFF2-40B4-BE49-F238E27FC236}">
                <a16:creationId xmlns:a16="http://schemas.microsoft.com/office/drawing/2014/main" id="{B8F5B567-5A1D-3A44-9B90-7FCCCC3576EE}"/>
              </a:ext>
            </a:extLst>
          </p:cNvPr>
          <p:cNvSpPr>
            <a:spLocks noGrp="1"/>
          </p:cNvSpPr>
          <p:nvPr>
            <p:ph idx="1"/>
          </p:nvPr>
        </p:nvSpPr>
        <p:spPr>
          <a:xfrm>
            <a:off x="474662" y="731838"/>
            <a:ext cx="8280057" cy="2031460"/>
          </a:xfrm>
        </p:spPr>
        <p:txBody>
          <a:bodyPr/>
          <a:lstStyle/>
          <a:p>
            <a:pPr marL="0" indent="0" algn="l"/>
            <a:r>
              <a:rPr lang="en-US" sz="1600" dirty="0">
                <a:solidFill>
                  <a:srgbClr val="000000"/>
                </a:solidFill>
              </a:rPr>
              <a:t>Reasons to manually set the cost value include:</a:t>
            </a:r>
          </a:p>
          <a:p>
            <a:pPr marL="415985" lvl="1" indent="-342900">
              <a:buFont typeface="Arial" panose="020B0604020202020204" pitchFamily="34" charset="0"/>
              <a:buChar char="•"/>
            </a:pPr>
            <a:r>
              <a:rPr lang="en-US" dirty="0">
                <a:solidFill>
                  <a:srgbClr val="000000"/>
                </a:solidFill>
              </a:rPr>
              <a:t>The Administrator may want to influence path selection within OSPF, causing different paths to be selected than what normally would given default costs and cost accumulation.</a:t>
            </a:r>
          </a:p>
          <a:p>
            <a:pPr marL="415985" lvl="1" indent="-342900">
              <a:buFont typeface="Arial" panose="020B0604020202020204" pitchFamily="34" charset="0"/>
              <a:buChar char="•"/>
            </a:pPr>
            <a:r>
              <a:rPr lang="en-US" dirty="0">
                <a:solidFill>
                  <a:srgbClr val="000000"/>
                </a:solidFill>
              </a:rPr>
              <a:t>Connections to equipment from other vendors who use a different formula to calculate OSPF cost.</a:t>
            </a:r>
          </a:p>
          <a:p>
            <a:pPr marL="342900" indent="-342900" algn="l">
              <a:buFont typeface="Arial" panose="020B0604020202020204" pitchFamily="34" charset="0"/>
              <a:buChar char="•"/>
            </a:pPr>
            <a:endParaRPr lang="en-US" sz="1600" dirty="0">
              <a:solidFill>
                <a:srgbClr val="000000"/>
              </a:solidFill>
            </a:endParaRPr>
          </a:p>
          <a:p>
            <a:pPr marL="0" indent="0" algn="l"/>
            <a:r>
              <a:rPr lang="en-US" sz="1600" dirty="0">
                <a:solidFill>
                  <a:srgbClr val="000000"/>
                </a:solidFill>
              </a:rPr>
              <a:t>To change the cost value reported by the local OSPF router to other OSPF routers, use the interface configuration command </a:t>
            </a:r>
            <a:r>
              <a:rPr lang="en-US" sz="1600" b="1" dirty="0">
                <a:solidFill>
                  <a:srgbClr val="000000"/>
                </a:solidFill>
              </a:rPr>
              <a:t>ip ospf cost</a:t>
            </a:r>
            <a:r>
              <a:rPr lang="en-US" sz="1600" dirty="0">
                <a:solidFill>
                  <a:srgbClr val="000000"/>
                </a:solidFill>
              </a:rPr>
              <a:t> </a:t>
            </a:r>
            <a:r>
              <a:rPr lang="en-US" sz="1600" i="1" dirty="0">
                <a:solidFill>
                  <a:srgbClr val="000000"/>
                </a:solidFill>
              </a:rPr>
              <a:t>value</a:t>
            </a:r>
            <a:r>
              <a:rPr lang="en-US" sz="1600" dirty="0">
                <a:solidFill>
                  <a:srgbClr val="000000"/>
                </a:solidFill>
              </a:rPr>
              <a:t>.</a:t>
            </a:r>
          </a:p>
        </p:txBody>
      </p:sp>
      <p:sp>
        <p:nvSpPr>
          <p:cNvPr id="7" name="Rectangle 6">
            <a:extLst>
              <a:ext uri="{FF2B5EF4-FFF2-40B4-BE49-F238E27FC236}">
                <a16:creationId xmlns:a16="http://schemas.microsoft.com/office/drawing/2014/main" id="{833368B8-E60A-3641-B455-DBAC0440D770}"/>
              </a:ext>
            </a:extLst>
          </p:cNvPr>
          <p:cNvSpPr/>
          <p:nvPr/>
        </p:nvSpPr>
        <p:spPr>
          <a:xfrm>
            <a:off x="2128089" y="2955208"/>
            <a:ext cx="4679244" cy="1015663"/>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R1(config)# </a:t>
            </a:r>
            <a:r>
              <a:rPr lang="en-US" sz="1200" b="1" dirty="0">
                <a:solidFill>
                  <a:schemeClr val="bg1"/>
                </a:solidFill>
                <a:latin typeface="Courier New" panose="02070309020205020404" pitchFamily="49" charset="0"/>
                <a:cs typeface="Courier New" panose="02070309020205020404" pitchFamily="49" charset="0"/>
              </a:rPr>
              <a:t>interface g0/0/1</a:t>
            </a:r>
            <a:r>
              <a:rPr lang="en-US" sz="1200" dirty="0">
                <a:solidFill>
                  <a:schemeClr val="bg1"/>
                </a:solidFill>
                <a:latin typeface="Courier New" panose="02070309020205020404" pitchFamily="49" charset="0"/>
                <a:cs typeface="Courier New" panose="02070309020205020404" pitchFamily="49" charset="0"/>
              </a:rPr>
              <a:t> R1(config-if)#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ospf</a:t>
            </a:r>
            <a:r>
              <a:rPr lang="en-US" sz="1200" b="1" dirty="0">
                <a:solidFill>
                  <a:schemeClr val="bg1"/>
                </a:solidFill>
                <a:latin typeface="Courier New" panose="02070309020205020404" pitchFamily="49" charset="0"/>
                <a:cs typeface="Courier New" panose="02070309020205020404" pitchFamily="49" charset="0"/>
              </a:rPr>
              <a:t> cost 30</a:t>
            </a:r>
            <a:r>
              <a:rPr lang="en-US" sz="1200" dirty="0">
                <a:solidFill>
                  <a:schemeClr val="bg1"/>
                </a:solidFill>
                <a:latin typeface="Courier New" panose="02070309020205020404" pitchFamily="49" charset="0"/>
                <a:cs typeface="Courier New" panose="02070309020205020404" pitchFamily="49" charset="0"/>
              </a:rPr>
              <a:t> R1(config-if)# </a:t>
            </a:r>
            <a:r>
              <a:rPr lang="en-US" sz="1200" b="1" dirty="0">
                <a:solidFill>
                  <a:schemeClr val="bg1"/>
                </a:solidFill>
                <a:latin typeface="Courier New" panose="02070309020205020404" pitchFamily="49" charset="0"/>
                <a:cs typeface="Courier New" panose="02070309020205020404" pitchFamily="49" charset="0"/>
              </a:rPr>
              <a:t>interface lo0</a:t>
            </a:r>
            <a:r>
              <a:rPr lang="en-US" sz="1200" dirty="0">
                <a:solidFill>
                  <a:schemeClr val="bg1"/>
                </a:solidFill>
                <a:latin typeface="Courier New" panose="02070309020205020404" pitchFamily="49" charset="0"/>
                <a:cs typeface="Courier New" panose="02070309020205020404" pitchFamily="49" charset="0"/>
              </a:rPr>
              <a:t> R1(config-if)#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ospf</a:t>
            </a:r>
            <a:r>
              <a:rPr lang="en-US" sz="1200" b="1" dirty="0">
                <a:solidFill>
                  <a:schemeClr val="bg1"/>
                </a:solidFill>
                <a:latin typeface="Courier New" panose="02070309020205020404" pitchFamily="49" charset="0"/>
                <a:cs typeface="Courier New" panose="02070309020205020404" pitchFamily="49" charset="0"/>
              </a:rPr>
              <a:t> cost 10</a:t>
            </a:r>
            <a:r>
              <a:rPr lang="en-US" sz="1200" dirty="0">
                <a:solidFill>
                  <a:schemeClr val="bg1"/>
                </a:solidFill>
                <a:latin typeface="Courier New" panose="02070309020205020404" pitchFamily="49" charset="0"/>
                <a:cs typeface="Courier New" panose="02070309020205020404" pitchFamily="49" charset="0"/>
              </a:rPr>
              <a:t> R1(config-if)# </a:t>
            </a:r>
            <a:r>
              <a:rPr lang="en-US" sz="1200" b="1" dirty="0">
                <a:solidFill>
                  <a:schemeClr val="bg1"/>
                </a:solidFill>
                <a:latin typeface="Courier New" panose="02070309020205020404" pitchFamily="49" charset="0"/>
                <a:cs typeface="Courier New" panose="02070309020205020404" pitchFamily="49" charset="0"/>
              </a:rPr>
              <a:t>end</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R1#</a:t>
            </a:r>
          </a:p>
        </p:txBody>
      </p:sp>
    </p:spTree>
    <p:custDataLst>
      <p:tags r:id="rId1"/>
    </p:custDataLst>
    <p:extLst>
      <p:ext uri="{BB962C8B-B14F-4D97-AF65-F5344CB8AC3E}">
        <p14:creationId xmlns:p14="http://schemas.microsoft.com/office/powerpoint/2010/main" val="1247653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br>
              <a:rPr lang="en-US" dirty="0"/>
            </a:br>
            <a:r>
              <a:rPr lang="en-US" sz="2400" dirty="0"/>
              <a:t>Test Failover to Backup Route</a:t>
            </a:r>
          </a:p>
        </p:txBody>
      </p:sp>
      <p:sp>
        <p:nvSpPr>
          <p:cNvPr id="5" name="Content Placeholder 4">
            <a:extLst>
              <a:ext uri="{FF2B5EF4-FFF2-40B4-BE49-F238E27FC236}">
                <a16:creationId xmlns:a16="http://schemas.microsoft.com/office/drawing/2014/main" id="{68F7AE4F-7B32-D146-AE04-1807232E6BF0}"/>
              </a:ext>
            </a:extLst>
          </p:cNvPr>
          <p:cNvSpPr>
            <a:spLocks noGrp="1"/>
          </p:cNvSpPr>
          <p:nvPr>
            <p:ph idx="1"/>
          </p:nvPr>
        </p:nvSpPr>
        <p:spPr>
          <a:xfrm>
            <a:off x="474662" y="731838"/>
            <a:ext cx="8280057" cy="1137156"/>
          </a:xfrm>
        </p:spPr>
        <p:txBody>
          <a:bodyPr/>
          <a:lstStyle/>
          <a:p>
            <a:pPr marL="0" indent="0" algn="l"/>
            <a:r>
              <a:rPr lang="en-US" sz="1600" dirty="0">
                <a:solidFill>
                  <a:srgbClr val="000000"/>
                </a:solidFill>
              </a:rPr>
              <a:t>What happens if the link between R1 and R2 goes down? You can simulate that by shutting down the Gigabit Ethernet 0/0/0 interface and verifying the routing table is updated to use R3 as the next-hop router. Notice that R1 can now reach the 10.1.1.4/30 network through R3 with a cost value of 50.</a:t>
            </a:r>
          </a:p>
        </p:txBody>
      </p:sp>
      <p:sp>
        <p:nvSpPr>
          <p:cNvPr id="6" name="Rectangle 5">
            <a:extLst>
              <a:ext uri="{FF2B5EF4-FFF2-40B4-BE49-F238E27FC236}">
                <a16:creationId xmlns:a16="http://schemas.microsoft.com/office/drawing/2014/main" id="{C5027490-5B61-8849-9415-5137CF58D789}"/>
              </a:ext>
            </a:extLst>
          </p:cNvPr>
          <p:cNvSpPr/>
          <p:nvPr/>
        </p:nvSpPr>
        <p:spPr>
          <a:xfrm>
            <a:off x="389281" y="2004789"/>
            <a:ext cx="8280057" cy="1384995"/>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R1# </a:t>
            </a:r>
            <a:r>
              <a:rPr lang="en-US" sz="1200" b="1" dirty="0">
                <a:solidFill>
                  <a:schemeClr val="bg1"/>
                </a:solidFill>
                <a:latin typeface="Courier New" panose="02070309020205020404" pitchFamily="49" charset="0"/>
                <a:cs typeface="Courier New" panose="02070309020205020404" pitchFamily="49" charset="0"/>
              </a:rPr>
              <a:t>show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route </a:t>
            </a:r>
            <a:r>
              <a:rPr lang="en-US" sz="1200" b="1" dirty="0" err="1">
                <a:solidFill>
                  <a:schemeClr val="bg1"/>
                </a:solidFill>
                <a:latin typeface="Courier New" panose="02070309020205020404" pitchFamily="49" charset="0"/>
                <a:cs typeface="Courier New" panose="02070309020205020404" pitchFamily="49" charset="0"/>
              </a:rPr>
              <a:t>ospf</a:t>
            </a:r>
            <a:r>
              <a:rPr lang="en-US" sz="1200" b="1" dirty="0">
                <a:solidFill>
                  <a:schemeClr val="bg1"/>
                </a:solidFill>
                <a:latin typeface="Courier New" panose="02070309020205020404" pitchFamily="49" charset="0"/>
                <a:cs typeface="Courier New" panose="02070309020205020404" pitchFamily="49" charset="0"/>
              </a:rPr>
              <a:t> | begin 10</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	10.0.0.0/8 is variably </a:t>
            </a:r>
            <a:r>
              <a:rPr lang="en-US" sz="1200" dirty="0" err="1">
                <a:solidFill>
                  <a:schemeClr val="bg1"/>
                </a:solidFill>
                <a:latin typeface="Courier New" panose="02070309020205020404" pitchFamily="49" charset="0"/>
                <a:cs typeface="Courier New" panose="02070309020205020404" pitchFamily="49" charset="0"/>
              </a:rPr>
              <a:t>subnetted</a:t>
            </a:r>
            <a:r>
              <a:rPr lang="en-US" sz="1200" dirty="0">
                <a:solidFill>
                  <a:schemeClr val="bg1"/>
                </a:solidFill>
                <a:latin typeface="Courier New" panose="02070309020205020404" pitchFamily="49" charset="0"/>
                <a:cs typeface="Courier New" panose="02070309020205020404" pitchFamily="49" charset="0"/>
              </a:rPr>
              <a:t>, 8 subnets, 3 masks </a:t>
            </a:r>
          </a:p>
          <a:p>
            <a:r>
              <a:rPr lang="en-US" sz="1200" dirty="0">
                <a:solidFill>
                  <a:schemeClr val="bg1"/>
                </a:solidFill>
                <a:latin typeface="Courier New" panose="02070309020205020404" pitchFamily="49" charset="0"/>
                <a:cs typeface="Courier New" panose="02070309020205020404" pitchFamily="49" charset="0"/>
              </a:rPr>
              <a:t>O 		10.1.1.4/30 [110/</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50</a:t>
            </a:r>
            <a:r>
              <a:rPr lang="en-US" sz="1200" dirty="0">
                <a:solidFill>
                  <a:schemeClr val="bg1"/>
                </a:solidFill>
                <a:latin typeface="Courier New" panose="02070309020205020404" pitchFamily="49" charset="0"/>
                <a:cs typeface="Courier New" panose="02070309020205020404" pitchFamily="49" charset="0"/>
              </a:rPr>
              <a:t>] via 10.1.1.13, 00:00:14, GigabitEthernet0/0/1 </a:t>
            </a:r>
          </a:p>
          <a:p>
            <a:r>
              <a:rPr lang="en-US" sz="1200" dirty="0">
                <a:solidFill>
                  <a:schemeClr val="bg1"/>
                </a:solidFill>
                <a:latin typeface="Courier New" panose="02070309020205020404" pitchFamily="49" charset="0"/>
                <a:cs typeface="Courier New" panose="02070309020205020404" pitchFamily="49" charset="0"/>
              </a:rPr>
              <a:t>O 		10.1.1.8/30 [110/</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40</a:t>
            </a:r>
            <a:r>
              <a:rPr lang="en-US" sz="1200" dirty="0">
                <a:solidFill>
                  <a:schemeClr val="bg1"/>
                </a:solidFill>
                <a:latin typeface="Courier New" panose="02070309020205020404" pitchFamily="49" charset="0"/>
                <a:cs typeface="Courier New" panose="02070309020205020404" pitchFamily="49" charset="0"/>
              </a:rPr>
              <a:t>] via 10.1.1.13, 00:00:14, GigabitEthernet0/0/1 </a:t>
            </a:r>
          </a:p>
          <a:p>
            <a:r>
              <a:rPr lang="en-US" sz="1200" dirty="0">
                <a:solidFill>
                  <a:schemeClr val="bg1"/>
                </a:solidFill>
                <a:latin typeface="Courier New" panose="02070309020205020404" pitchFamily="49" charset="0"/>
                <a:cs typeface="Courier New" panose="02070309020205020404" pitchFamily="49" charset="0"/>
              </a:rPr>
              <a:t>O 		10.10.2.0/24 [110/</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50</a:t>
            </a:r>
            <a:r>
              <a:rPr lang="en-US" sz="1200" dirty="0">
                <a:solidFill>
                  <a:schemeClr val="bg1"/>
                </a:solidFill>
                <a:latin typeface="Courier New" panose="02070309020205020404" pitchFamily="49" charset="0"/>
                <a:cs typeface="Courier New" panose="02070309020205020404" pitchFamily="49" charset="0"/>
              </a:rPr>
              <a:t>] via 10.1.1.13, 00:00:14, GigabitEthernet0/0/1 </a:t>
            </a:r>
          </a:p>
          <a:p>
            <a:r>
              <a:rPr lang="en-US" sz="1200" dirty="0">
                <a:solidFill>
                  <a:schemeClr val="bg1"/>
                </a:solidFill>
                <a:latin typeface="Courier New" panose="02070309020205020404" pitchFamily="49" charset="0"/>
                <a:cs typeface="Courier New" panose="02070309020205020404" pitchFamily="49" charset="0"/>
              </a:rPr>
              <a:t>O 		10.10.3.0/24 [110/</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40</a:t>
            </a:r>
            <a:r>
              <a:rPr lang="en-US" sz="1200" dirty="0">
                <a:solidFill>
                  <a:schemeClr val="bg1"/>
                </a:solidFill>
                <a:latin typeface="Courier New" panose="02070309020205020404" pitchFamily="49" charset="0"/>
                <a:cs typeface="Courier New" panose="02070309020205020404" pitchFamily="49" charset="0"/>
              </a:rPr>
              <a:t>] via 10.1.1.13, 00:00:14, GigabitEthernet0/0/1 </a:t>
            </a:r>
          </a:p>
          <a:p>
            <a:r>
              <a:rPr lang="en-US" sz="1200" dirty="0">
                <a:solidFill>
                  <a:schemeClr val="bg1"/>
                </a:solidFill>
                <a:latin typeface="Courier New" panose="02070309020205020404" pitchFamily="49" charset="0"/>
                <a:cs typeface="Courier New" panose="02070309020205020404" pitchFamily="49" charset="0"/>
              </a:rPr>
              <a:t>R1#</a:t>
            </a:r>
          </a:p>
        </p:txBody>
      </p:sp>
    </p:spTree>
    <p:custDataLst>
      <p:tags r:id="rId1"/>
    </p:custDataLst>
    <p:extLst>
      <p:ext uri="{BB962C8B-B14F-4D97-AF65-F5344CB8AC3E}">
        <p14:creationId xmlns:p14="http://schemas.microsoft.com/office/powerpoint/2010/main" val="443164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br>
              <a:rPr lang="en-US" dirty="0"/>
            </a:br>
            <a:r>
              <a:rPr lang="en-US" sz="2400" dirty="0"/>
              <a:t>Hello Packet Intervals</a:t>
            </a:r>
          </a:p>
        </p:txBody>
      </p:sp>
      <p:sp>
        <p:nvSpPr>
          <p:cNvPr id="4" name="Content Placeholder 3">
            <a:extLst>
              <a:ext uri="{FF2B5EF4-FFF2-40B4-BE49-F238E27FC236}">
                <a16:creationId xmlns:a16="http://schemas.microsoft.com/office/drawing/2014/main" id="{23E2B369-4575-4342-884E-D72FFA17E1D3}"/>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OSPFv2 Hello packets are transmitted to multicast address 224.0.0.5 (all OSPF routers) every 10 seconds. This is the default timer value on multiaccess and point-to-point networks.</a:t>
            </a:r>
          </a:p>
          <a:p>
            <a:pPr marL="73085" lvl="1" indent="0">
              <a:buNone/>
            </a:pPr>
            <a:r>
              <a:rPr lang="en-US" b="1" dirty="0">
                <a:solidFill>
                  <a:srgbClr val="000000"/>
                </a:solidFill>
              </a:rPr>
              <a:t>Note</a:t>
            </a:r>
            <a:r>
              <a:rPr lang="en-US" dirty="0">
                <a:solidFill>
                  <a:srgbClr val="000000"/>
                </a:solidFill>
              </a:rPr>
              <a:t>: Hello packets are not sent on interfaces set to passive by the </a:t>
            </a:r>
            <a:r>
              <a:rPr lang="en-US" b="1" dirty="0">
                <a:solidFill>
                  <a:srgbClr val="000000"/>
                </a:solidFill>
              </a:rPr>
              <a:t>passive-interface</a:t>
            </a:r>
            <a:r>
              <a:rPr lang="en-US" dirty="0">
                <a:solidFill>
                  <a:srgbClr val="000000"/>
                </a:solidFill>
              </a:rPr>
              <a:t> command.</a:t>
            </a:r>
          </a:p>
          <a:p>
            <a:pPr marL="342900" indent="-342900" algn="l">
              <a:buFont typeface="Arial" panose="020B0604020202020204" pitchFamily="34" charset="0"/>
              <a:buChar char="•"/>
            </a:pPr>
            <a:r>
              <a:rPr lang="en-US" sz="1600" dirty="0">
                <a:solidFill>
                  <a:srgbClr val="000000"/>
                </a:solidFill>
              </a:rPr>
              <a:t>The Dead interval is the period that the router waits to receive a Hello packet before declaring the neighbor down. If the Dead interval expires before the routers receive a Hello packet, OSPF removes that neighbor from its link-state database (LSDB). The router floods the LSDB with information about the down neighbor out all OSPF-enabled interfaces. Cisco uses a default of 4 times the Hello interval. This is 40 seconds on multiaccess and point-to-point networks.</a:t>
            </a:r>
          </a:p>
          <a:p>
            <a:pPr marL="0" indent="0" algn="l"/>
            <a:endParaRPr lang="en-US" sz="1600" dirty="0">
              <a:solidFill>
                <a:srgbClr val="000000"/>
              </a:solidFill>
            </a:endParaRPr>
          </a:p>
        </p:txBody>
      </p:sp>
    </p:spTree>
    <p:custDataLst>
      <p:tags r:id="rId1"/>
    </p:custDataLst>
    <p:extLst>
      <p:ext uri="{BB962C8B-B14F-4D97-AF65-F5344CB8AC3E}">
        <p14:creationId xmlns:p14="http://schemas.microsoft.com/office/powerpoint/2010/main" val="1872438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br>
              <a:rPr lang="en-US" dirty="0"/>
            </a:br>
            <a:r>
              <a:rPr lang="en-US" sz="2400" dirty="0"/>
              <a:t>Verify Hello and Dead Intervals</a:t>
            </a:r>
          </a:p>
        </p:txBody>
      </p:sp>
      <p:sp>
        <p:nvSpPr>
          <p:cNvPr id="5" name="Content Placeholder 4">
            <a:extLst>
              <a:ext uri="{FF2B5EF4-FFF2-40B4-BE49-F238E27FC236}">
                <a16:creationId xmlns:a16="http://schemas.microsoft.com/office/drawing/2014/main" id="{3176DB47-8EEC-BB48-9CEA-4C2E79A28AEA}"/>
              </a:ext>
            </a:extLst>
          </p:cNvPr>
          <p:cNvSpPr>
            <a:spLocks noGrp="1"/>
          </p:cNvSpPr>
          <p:nvPr>
            <p:ph idx="1"/>
          </p:nvPr>
        </p:nvSpPr>
        <p:spPr>
          <a:xfrm>
            <a:off x="474662" y="731837"/>
            <a:ext cx="8280057" cy="1388365"/>
          </a:xfrm>
        </p:spPr>
        <p:txBody>
          <a:bodyPr/>
          <a:lstStyle/>
          <a:p>
            <a:pPr marL="285750" indent="-285750" algn="l">
              <a:buFont typeface="Arial" panose="020B0604020202020204" pitchFamily="34" charset="0"/>
              <a:buChar char="•"/>
            </a:pPr>
            <a:r>
              <a:rPr lang="en-US" sz="1600" dirty="0">
                <a:solidFill>
                  <a:srgbClr val="000000"/>
                </a:solidFill>
              </a:rPr>
              <a:t>The OSPF Hello and Dead intervals are configurable on a per-interface basis. </a:t>
            </a:r>
          </a:p>
          <a:p>
            <a:pPr marL="285750" indent="-285750" algn="l">
              <a:buFont typeface="Arial" panose="020B0604020202020204" pitchFamily="34" charset="0"/>
              <a:buChar char="•"/>
            </a:pPr>
            <a:r>
              <a:rPr lang="en-US" sz="1600" dirty="0">
                <a:solidFill>
                  <a:srgbClr val="000000"/>
                </a:solidFill>
              </a:rPr>
              <a:t>The OSPF intervals must match or a neighbor adjacency does not occur. </a:t>
            </a:r>
          </a:p>
          <a:p>
            <a:pPr marL="285750" indent="-285750" algn="l">
              <a:buFont typeface="Arial" panose="020B0604020202020204" pitchFamily="34" charset="0"/>
              <a:buChar char="•"/>
            </a:pPr>
            <a:r>
              <a:rPr lang="en-US" sz="1600" dirty="0">
                <a:solidFill>
                  <a:srgbClr val="000000"/>
                </a:solidFill>
              </a:rPr>
              <a:t>To verify the currently configured OSPFv2 interface intervals, use 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a:t>
            </a:r>
            <a:r>
              <a:rPr lang="en-US" sz="1600" b="1" dirty="0" err="1">
                <a:solidFill>
                  <a:srgbClr val="000000"/>
                </a:solidFill>
              </a:rPr>
              <a:t>ospf</a:t>
            </a:r>
            <a:r>
              <a:rPr lang="en-US" sz="1600" b="1" dirty="0">
                <a:solidFill>
                  <a:srgbClr val="000000"/>
                </a:solidFill>
              </a:rPr>
              <a:t> interface</a:t>
            </a:r>
            <a:r>
              <a:rPr lang="en-US" sz="1600" dirty="0">
                <a:solidFill>
                  <a:srgbClr val="000000"/>
                </a:solidFill>
              </a:rPr>
              <a:t> command. The Gigabit Ethernet 0/0/0 Hello and Dead intervals are set to the default 10 seconds and 40 seconds respectively.</a:t>
            </a:r>
          </a:p>
        </p:txBody>
      </p:sp>
      <p:sp>
        <p:nvSpPr>
          <p:cNvPr id="6" name="Rectangle 5">
            <a:extLst>
              <a:ext uri="{FF2B5EF4-FFF2-40B4-BE49-F238E27FC236}">
                <a16:creationId xmlns:a16="http://schemas.microsoft.com/office/drawing/2014/main" id="{BD3B10D4-8AAB-964C-A70B-4B5D7D4A63F2}"/>
              </a:ext>
            </a:extLst>
          </p:cNvPr>
          <p:cNvSpPr/>
          <p:nvPr/>
        </p:nvSpPr>
        <p:spPr>
          <a:xfrm>
            <a:off x="474662" y="2305659"/>
            <a:ext cx="8093606" cy="2123658"/>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R1# </a:t>
            </a:r>
            <a:r>
              <a:rPr lang="en-US" sz="1200" b="1" dirty="0">
                <a:solidFill>
                  <a:schemeClr val="bg1"/>
                </a:solidFill>
                <a:latin typeface="Courier New" panose="02070309020205020404" pitchFamily="49" charset="0"/>
                <a:cs typeface="Courier New" panose="02070309020205020404" pitchFamily="49" charset="0"/>
              </a:rPr>
              <a:t>show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ospf</a:t>
            </a:r>
            <a:r>
              <a:rPr lang="en-US" sz="1200" b="1" dirty="0">
                <a:solidFill>
                  <a:schemeClr val="bg1"/>
                </a:solidFill>
                <a:latin typeface="Courier New" panose="02070309020205020404" pitchFamily="49" charset="0"/>
                <a:cs typeface="Courier New" panose="02070309020205020404" pitchFamily="49" charset="0"/>
              </a:rPr>
              <a:t> interface g0/0/0</a:t>
            </a:r>
          </a:p>
          <a:p>
            <a:r>
              <a:rPr lang="en-US" sz="1200" dirty="0">
                <a:solidFill>
                  <a:schemeClr val="bg1"/>
                </a:solidFill>
                <a:latin typeface="Courier New" panose="02070309020205020404" pitchFamily="49" charset="0"/>
                <a:cs typeface="Courier New" panose="02070309020205020404" pitchFamily="49" charset="0"/>
              </a:rPr>
              <a:t>GigabitEthernet0/0/0 is up, line protocol is up </a:t>
            </a:r>
          </a:p>
          <a:p>
            <a:r>
              <a:rPr lang="en-US" sz="1200" dirty="0">
                <a:solidFill>
                  <a:schemeClr val="bg1"/>
                </a:solidFill>
                <a:latin typeface="Courier New" panose="02070309020205020404" pitchFamily="49" charset="0"/>
                <a:cs typeface="Courier New" panose="02070309020205020404" pitchFamily="49" charset="0"/>
              </a:rPr>
              <a:t>  Internet Address 10.1.1.5/30, Area 0, Attached via Interface Enable</a:t>
            </a:r>
          </a:p>
          <a:p>
            <a:r>
              <a:rPr lang="en-US" sz="1200" dirty="0">
                <a:solidFill>
                  <a:schemeClr val="bg1"/>
                </a:solidFill>
                <a:latin typeface="Courier New" panose="02070309020205020404" pitchFamily="49" charset="0"/>
                <a:cs typeface="Courier New" panose="02070309020205020404" pitchFamily="49" charset="0"/>
              </a:rPr>
              <a:t>  Process ID 10, Router ID 1.1.1.1, Network Type POINT_TO_POINT, Cost: 10</a:t>
            </a:r>
          </a:p>
          <a:p>
            <a:r>
              <a:rPr lang="en-US" sz="1200" dirty="0">
                <a:solidFill>
                  <a:schemeClr val="bg1"/>
                </a:solidFill>
                <a:latin typeface="Courier New" panose="02070309020205020404" pitchFamily="49" charset="0"/>
                <a:cs typeface="Courier New" panose="02070309020205020404" pitchFamily="49" charset="0"/>
              </a:rPr>
              <a:t>  Topology-MTID 	Cost 	Disabled 	Shutdown 	Topology Name </a:t>
            </a:r>
          </a:p>
          <a:p>
            <a:r>
              <a:rPr lang="en-US" sz="1200" dirty="0">
                <a:solidFill>
                  <a:schemeClr val="bg1"/>
                </a:solidFill>
                <a:latin typeface="Courier New" panose="02070309020205020404" pitchFamily="49" charset="0"/>
                <a:cs typeface="Courier New" panose="02070309020205020404" pitchFamily="49" charset="0"/>
              </a:rPr>
              <a:t>  	    0 		10 		   no 		   no 		   Base </a:t>
            </a:r>
          </a:p>
          <a:p>
            <a:r>
              <a:rPr lang="en-US" sz="1200" dirty="0">
                <a:solidFill>
                  <a:schemeClr val="bg1"/>
                </a:solidFill>
                <a:latin typeface="Courier New" panose="02070309020205020404" pitchFamily="49" charset="0"/>
                <a:cs typeface="Courier New" panose="02070309020205020404" pitchFamily="49" charset="0"/>
              </a:rPr>
              <a:t>  Enabled by interface config, including secondary </a:t>
            </a:r>
            <a:r>
              <a:rPr lang="en-US" sz="1200" dirty="0" err="1">
                <a:solidFill>
                  <a:schemeClr val="bg1"/>
                </a:solidFill>
                <a:latin typeface="Courier New" panose="02070309020205020404" pitchFamily="49" charset="0"/>
                <a:cs typeface="Courier New" panose="02070309020205020404" pitchFamily="49" charset="0"/>
              </a:rPr>
              <a:t>ip</a:t>
            </a:r>
            <a:r>
              <a:rPr lang="en-US" sz="1200" dirty="0">
                <a:solidFill>
                  <a:schemeClr val="bg1"/>
                </a:solidFill>
                <a:latin typeface="Courier New" panose="02070309020205020404" pitchFamily="49" charset="0"/>
                <a:cs typeface="Courier New" panose="02070309020205020404" pitchFamily="49" charset="0"/>
              </a:rPr>
              <a:t> addresses </a:t>
            </a:r>
          </a:p>
          <a:p>
            <a:r>
              <a:rPr lang="en-US" sz="1200" dirty="0">
                <a:solidFill>
                  <a:schemeClr val="bg1"/>
                </a:solidFill>
                <a:latin typeface="Courier New" panose="02070309020205020404" pitchFamily="49" charset="0"/>
                <a:cs typeface="Courier New" panose="02070309020205020404" pitchFamily="49" charset="0"/>
              </a:rPr>
              <a:t>  Transmit Delay is 1 sec, State POINT_TO_POINT </a:t>
            </a:r>
          </a:p>
          <a:p>
            <a:r>
              <a:rPr lang="en-US" sz="1200" dirty="0">
                <a:solidFill>
                  <a:schemeClr val="bg1"/>
                </a:solidFill>
                <a:latin typeface="Courier New" panose="02070309020205020404" pitchFamily="49" charset="0"/>
                <a:cs typeface="Courier New" panose="02070309020205020404" pitchFamily="49" charset="0"/>
              </a:rPr>
              <a:t>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Timer intervals configured, Hello 10, Dead 40</a:t>
            </a:r>
            <a:r>
              <a:rPr lang="en-US" sz="1200" dirty="0">
                <a:solidFill>
                  <a:schemeClr val="bg1"/>
                </a:solidFill>
                <a:latin typeface="Courier New" panose="02070309020205020404" pitchFamily="49" charset="0"/>
                <a:cs typeface="Courier New" panose="02070309020205020404" pitchFamily="49" charset="0"/>
              </a:rPr>
              <a:t>, Wait 40, Retransmit 5</a:t>
            </a:r>
          </a:p>
          <a:p>
            <a:r>
              <a:rPr lang="en-US" sz="1200" dirty="0">
                <a:solidFill>
                  <a:schemeClr val="bg1"/>
                </a:solidFill>
                <a:latin typeface="Courier New" panose="02070309020205020404" pitchFamily="49" charset="0"/>
                <a:cs typeface="Courier New" panose="02070309020205020404" pitchFamily="49" charset="0"/>
              </a:rPr>
              <a:t>    </a:t>
            </a:r>
            <a:r>
              <a:rPr lang="en-US" sz="1200" dirty="0" err="1">
                <a:solidFill>
                  <a:schemeClr val="bg1"/>
                </a:solidFill>
                <a:latin typeface="Courier New" panose="02070309020205020404" pitchFamily="49" charset="0"/>
                <a:cs typeface="Courier New" panose="02070309020205020404" pitchFamily="49" charset="0"/>
              </a:rPr>
              <a:t>oob</a:t>
            </a:r>
            <a:r>
              <a:rPr lang="en-US" sz="1200" dirty="0">
                <a:solidFill>
                  <a:schemeClr val="bg1"/>
                </a:solidFill>
                <a:latin typeface="Courier New" panose="02070309020205020404" pitchFamily="49" charset="0"/>
                <a:cs typeface="Courier New" panose="02070309020205020404" pitchFamily="49" charset="0"/>
              </a:rPr>
              <a:t>-resync timeout 40</a:t>
            </a:r>
          </a:p>
          <a:p>
            <a:r>
              <a:rPr lang="en-US" sz="1200" dirty="0">
                <a:solidFill>
                  <a:schemeClr val="bg1"/>
                </a:solidFill>
                <a:latin typeface="Courier New" panose="02070309020205020404" pitchFamily="49" charset="0"/>
                <a:cs typeface="Courier New" panose="02070309020205020404" pitchFamily="49" charset="0"/>
              </a:rPr>
              <a:t>(output omitted)</a:t>
            </a:r>
          </a:p>
        </p:txBody>
      </p:sp>
    </p:spTree>
    <p:custDataLst>
      <p:tags r:id="rId1"/>
    </p:custDataLst>
    <p:extLst>
      <p:ext uri="{BB962C8B-B14F-4D97-AF65-F5344CB8AC3E}">
        <p14:creationId xmlns:p14="http://schemas.microsoft.com/office/powerpoint/2010/main" val="2852079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2: Activities</a:t>
            </a:r>
          </a:p>
        </p:txBody>
      </p:sp>
      <p:sp>
        <p:nvSpPr>
          <p:cNvPr id="6147" name="Rectangle 34"/>
          <p:cNvSpPr>
            <a:spLocks noGrp="1" noChangeArrowheads="1"/>
          </p:cNvSpPr>
          <p:nvPr>
            <p:ph idx="1"/>
          </p:nvPr>
        </p:nvSpPr>
        <p:spPr>
          <a:xfrm>
            <a:off x="144065" y="733629"/>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3246059413"/>
              </p:ext>
            </p:extLst>
          </p:nvPr>
        </p:nvGraphicFramePr>
        <p:xfrm>
          <a:off x="455999" y="1132282"/>
          <a:ext cx="8229418" cy="3107706"/>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solidFill>
                            <a:srgbClr val="000000"/>
                          </a:solidFill>
                        </a:rPr>
                        <a:t>2.1.8</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Syntax Checker</a:t>
                      </a:r>
                    </a:p>
                  </a:txBody>
                  <a:tcPr marL="68580" marR="68580" marT="34290" marB="34290" anchor="ctr"/>
                </a:tc>
                <a:tc>
                  <a:txBody>
                    <a:bodyPr/>
                    <a:lstStyle/>
                    <a:p>
                      <a:r>
                        <a:rPr lang="en-US" sz="1100" dirty="0">
                          <a:solidFill>
                            <a:srgbClr val="000000"/>
                          </a:solidFill>
                        </a:rPr>
                        <a:t>Configure R2 and R3 Router IDs</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solidFill>
                            <a:srgbClr val="000000"/>
                          </a:solidFill>
                        </a:rPr>
                        <a:t>2.1.9</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r>
                        <a:rPr lang="en-US" sz="1100" dirty="0">
                          <a:solidFill>
                            <a:srgbClr val="000000"/>
                          </a:solidFill>
                        </a:rPr>
                        <a:t>OSPF Router ID</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6"/>
                  </a:ext>
                </a:extLst>
              </a:tr>
              <a:tr h="350784">
                <a:tc>
                  <a:txBody>
                    <a:bodyPr/>
                    <a:lstStyle/>
                    <a:p>
                      <a:pPr algn="ctr"/>
                      <a:r>
                        <a:rPr lang="en-US" sz="1100" dirty="0">
                          <a:solidFill>
                            <a:srgbClr val="000000"/>
                          </a:solidFill>
                        </a:rPr>
                        <a:t>2.2.3</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The Wildcard Mask</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008"/>
                  </a:ext>
                </a:extLst>
              </a:tr>
              <a:tr h="350784">
                <a:tc>
                  <a:txBody>
                    <a:bodyPr/>
                    <a:lstStyle/>
                    <a:p>
                      <a:pPr algn="ctr"/>
                      <a:r>
                        <a:rPr lang="en-US" sz="1100" dirty="0">
                          <a:solidFill>
                            <a:srgbClr val="000000"/>
                          </a:solidFill>
                        </a:rPr>
                        <a:t>2.2.5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Configure R2 and R3 Using the network Command</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350784">
                <a:tc>
                  <a:txBody>
                    <a:bodyPr/>
                    <a:lstStyle/>
                    <a:p>
                      <a:pPr algn="ctr"/>
                      <a:r>
                        <a:rPr lang="en-US" sz="1100" dirty="0">
                          <a:solidFill>
                            <a:srgbClr val="000000"/>
                          </a:solidFill>
                        </a:rPr>
                        <a:t>2.2.7</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Configure R2 and R3 Using the </a:t>
                      </a:r>
                      <a:r>
                        <a:rPr lang="en-US" sz="1100" dirty="0" err="1">
                          <a:solidFill>
                            <a:srgbClr val="000000"/>
                          </a:solidFill>
                        </a:rPr>
                        <a:t>ip</a:t>
                      </a:r>
                      <a:r>
                        <a:rPr lang="en-US" sz="1100" dirty="0">
                          <a:solidFill>
                            <a:srgbClr val="000000"/>
                          </a:solidFill>
                        </a:rPr>
                        <a:t> </a:t>
                      </a:r>
                      <a:r>
                        <a:rPr lang="en-US" sz="1100" dirty="0" err="1">
                          <a:solidFill>
                            <a:srgbClr val="000000"/>
                          </a:solidFill>
                        </a:rPr>
                        <a:t>ospf</a:t>
                      </a:r>
                      <a:r>
                        <a:rPr lang="en-US" sz="1100" dirty="0">
                          <a:solidFill>
                            <a:srgbClr val="000000"/>
                          </a:solidFill>
                        </a:rPr>
                        <a:t> Command</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522544737"/>
                  </a:ext>
                </a:extLst>
              </a:tr>
              <a:tr h="350784">
                <a:tc>
                  <a:txBody>
                    <a:bodyPr/>
                    <a:lstStyle/>
                    <a:p>
                      <a:pPr algn="ctr"/>
                      <a:r>
                        <a:rPr lang="en-US" sz="1100" dirty="0">
                          <a:solidFill>
                            <a:srgbClr val="000000"/>
                          </a:solidFill>
                        </a:rPr>
                        <a:t>2.2.10</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Configure R2 and R3 Passive Interfaces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001172460"/>
                  </a:ext>
                </a:extLst>
              </a:tr>
              <a:tr h="350784">
                <a:tc>
                  <a:txBody>
                    <a:bodyPr/>
                    <a:lstStyle/>
                    <a:p>
                      <a:pPr algn="ctr"/>
                      <a:r>
                        <a:rPr lang="en-US" sz="1100" dirty="0">
                          <a:solidFill>
                            <a:srgbClr val="000000"/>
                          </a:solidFill>
                        </a:rPr>
                        <a:t>2.2.13</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Point-to-Point Single-Area OSPFv2 Configuration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22206681"/>
                  </a:ext>
                </a:extLst>
              </a:tr>
              <a:tr h="350784">
                <a:tc>
                  <a:txBody>
                    <a:bodyPr/>
                    <a:lstStyle/>
                    <a:p>
                      <a:pPr algn="ctr"/>
                      <a:r>
                        <a:rPr lang="en-US" sz="1100" dirty="0">
                          <a:solidFill>
                            <a:srgbClr val="000000"/>
                          </a:solidFill>
                        </a:rPr>
                        <a:t>2.3.10</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Configure OSPF Priority</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406068602"/>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br>
              <a:rPr lang="en-US" dirty="0"/>
            </a:br>
            <a:r>
              <a:rPr lang="en-US" sz="2400" dirty="0"/>
              <a:t>Verify Hello and Dead Intervals (Cont.)</a:t>
            </a:r>
          </a:p>
        </p:txBody>
      </p:sp>
      <p:sp>
        <p:nvSpPr>
          <p:cNvPr id="5" name="Content Placeholder 4">
            <a:extLst>
              <a:ext uri="{FF2B5EF4-FFF2-40B4-BE49-F238E27FC236}">
                <a16:creationId xmlns:a16="http://schemas.microsoft.com/office/drawing/2014/main" id="{3176DB47-8EEC-BB48-9CEA-4C2E79A28AEA}"/>
              </a:ext>
            </a:extLst>
          </p:cNvPr>
          <p:cNvSpPr>
            <a:spLocks noGrp="1"/>
          </p:cNvSpPr>
          <p:nvPr>
            <p:ph idx="1"/>
          </p:nvPr>
        </p:nvSpPr>
        <p:spPr>
          <a:xfrm>
            <a:off x="474662" y="731838"/>
            <a:ext cx="8280057" cy="946238"/>
          </a:xfrm>
        </p:spPr>
        <p:txBody>
          <a:bodyPr/>
          <a:lstStyle/>
          <a:p>
            <a:pPr marL="0" indent="0" algn="l"/>
            <a:r>
              <a:rPr lang="en-US" sz="1600" dirty="0">
                <a:solidFill>
                  <a:srgbClr val="000000"/>
                </a:solidFill>
              </a:rPr>
              <a:t>Use the </a:t>
            </a:r>
            <a:r>
              <a:rPr lang="en-US" sz="1600" b="1" dirty="0">
                <a:solidFill>
                  <a:srgbClr val="000000"/>
                </a:solidFill>
              </a:rPr>
              <a:t>show ip ospf neighbor</a:t>
            </a:r>
            <a:r>
              <a:rPr lang="en-US" sz="1600" dirty="0">
                <a:solidFill>
                  <a:srgbClr val="000000"/>
                </a:solidFill>
              </a:rPr>
              <a:t> command to see the Dead Time counting down from 40 seconds. By default, this value is refreshed every 10 seconds when R1 receives a Hello from the neighbor.</a:t>
            </a:r>
          </a:p>
        </p:txBody>
      </p:sp>
      <p:sp>
        <p:nvSpPr>
          <p:cNvPr id="2" name="Rectangle 1">
            <a:extLst>
              <a:ext uri="{FF2B5EF4-FFF2-40B4-BE49-F238E27FC236}">
                <a16:creationId xmlns:a16="http://schemas.microsoft.com/office/drawing/2014/main" id="{1A44F4DF-A5BD-F24A-8AC4-EFBAF32BB7BE}"/>
              </a:ext>
            </a:extLst>
          </p:cNvPr>
          <p:cNvSpPr/>
          <p:nvPr/>
        </p:nvSpPr>
        <p:spPr>
          <a:xfrm>
            <a:off x="389281" y="1915066"/>
            <a:ext cx="8280056" cy="1015663"/>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R1# </a:t>
            </a:r>
            <a:r>
              <a:rPr lang="en-US" sz="1200" b="1" dirty="0">
                <a:solidFill>
                  <a:schemeClr val="bg1"/>
                </a:solidFill>
                <a:latin typeface="Courier New" panose="02070309020205020404" pitchFamily="49" charset="0"/>
                <a:cs typeface="Courier New" panose="02070309020205020404" pitchFamily="49" charset="0"/>
              </a:rPr>
              <a:t>show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ospf</a:t>
            </a:r>
            <a:r>
              <a:rPr lang="en-US" sz="1200" b="1" dirty="0">
                <a:solidFill>
                  <a:schemeClr val="bg1"/>
                </a:solidFill>
                <a:latin typeface="Courier New" panose="02070309020205020404" pitchFamily="49" charset="0"/>
                <a:cs typeface="Courier New" panose="02070309020205020404" pitchFamily="49" charset="0"/>
              </a:rPr>
              <a:t> neighbor </a:t>
            </a:r>
          </a:p>
          <a:p>
            <a:r>
              <a:rPr lang="en-US" sz="1200" dirty="0">
                <a:solidFill>
                  <a:schemeClr val="bg1"/>
                </a:solidFill>
                <a:latin typeface="Courier New" panose="02070309020205020404" pitchFamily="49" charset="0"/>
                <a:cs typeface="Courier New" panose="02070309020205020404" pitchFamily="49" charset="0"/>
              </a:rPr>
              <a:t>Neighbor ID 	</a:t>
            </a:r>
            <a:r>
              <a:rPr lang="en-US" sz="1200" dirty="0" err="1">
                <a:solidFill>
                  <a:schemeClr val="bg1"/>
                </a:solidFill>
                <a:latin typeface="Courier New" panose="02070309020205020404" pitchFamily="49" charset="0"/>
                <a:cs typeface="Courier New" panose="02070309020205020404" pitchFamily="49" charset="0"/>
              </a:rPr>
              <a:t>Pri</a:t>
            </a:r>
            <a:r>
              <a:rPr lang="en-US" sz="1200" dirty="0">
                <a:solidFill>
                  <a:schemeClr val="bg1"/>
                </a:solidFill>
                <a:latin typeface="Courier New" panose="02070309020205020404" pitchFamily="49" charset="0"/>
                <a:cs typeface="Courier New" panose="02070309020205020404" pitchFamily="49" charset="0"/>
              </a:rPr>
              <a:t> 	State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Dead Time </a:t>
            </a:r>
            <a:r>
              <a:rPr lang="en-US" sz="1200" dirty="0">
                <a:solidFill>
                  <a:schemeClr val="bg1"/>
                </a:solidFill>
                <a:latin typeface="Courier New" panose="02070309020205020404" pitchFamily="49" charset="0"/>
                <a:cs typeface="Courier New" panose="02070309020205020404" pitchFamily="49" charset="0"/>
              </a:rPr>
              <a:t>	Address 		Interface </a:t>
            </a:r>
          </a:p>
          <a:p>
            <a:r>
              <a:rPr lang="en-US" sz="1200" dirty="0">
                <a:solidFill>
                  <a:schemeClr val="bg1"/>
                </a:solidFill>
                <a:latin typeface="Courier New" panose="02070309020205020404" pitchFamily="49" charset="0"/>
                <a:cs typeface="Courier New" panose="02070309020205020404" pitchFamily="49" charset="0"/>
              </a:rPr>
              <a:t>3.3.3.3 		0 	FULL/ -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00:00:35</a:t>
            </a:r>
            <a:r>
              <a:rPr lang="en-US" sz="1200" dirty="0">
                <a:solidFill>
                  <a:schemeClr val="bg1"/>
                </a:solidFill>
                <a:latin typeface="Courier New" panose="02070309020205020404" pitchFamily="49" charset="0"/>
                <a:cs typeface="Courier New" panose="02070309020205020404" pitchFamily="49" charset="0"/>
              </a:rPr>
              <a:t> 	10.1.1.13 	GigabitEthernet0/0/1</a:t>
            </a:r>
          </a:p>
          <a:p>
            <a:r>
              <a:rPr lang="en-US" sz="1200" dirty="0">
                <a:solidFill>
                  <a:schemeClr val="bg1"/>
                </a:solidFill>
                <a:latin typeface="Courier New" panose="02070309020205020404" pitchFamily="49" charset="0"/>
                <a:cs typeface="Courier New" panose="02070309020205020404" pitchFamily="49" charset="0"/>
              </a:rPr>
              <a:t>2.2.2.2 		0 	FULL/ -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00:00:31</a:t>
            </a:r>
            <a:r>
              <a:rPr lang="en-US" sz="1200" dirty="0">
                <a:solidFill>
                  <a:schemeClr val="bg1"/>
                </a:solidFill>
                <a:latin typeface="Courier New" panose="02070309020205020404" pitchFamily="49" charset="0"/>
                <a:cs typeface="Courier New" panose="02070309020205020404" pitchFamily="49" charset="0"/>
              </a:rPr>
              <a:t> 	10.1.1.6 	     GigabitEthernet0/0/0</a:t>
            </a:r>
          </a:p>
          <a:p>
            <a:r>
              <a:rPr lang="en-US" sz="1200" dirty="0">
                <a:solidFill>
                  <a:schemeClr val="bg1"/>
                </a:solidFill>
                <a:latin typeface="Courier New" panose="02070309020205020404" pitchFamily="49" charset="0"/>
                <a:cs typeface="Courier New" panose="02070309020205020404" pitchFamily="49" charset="0"/>
              </a:rPr>
              <a:t>R1#</a:t>
            </a:r>
          </a:p>
        </p:txBody>
      </p:sp>
    </p:spTree>
    <p:custDataLst>
      <p:tags r:id="rId1"/>
    </p:custDataLst>
    <p:extLst>
      <p:ext uri="{BB962C8B-B14F-4D97-AF65-F5344CB8AC3E}">
        <p14:creationId xmlns:p14="http://schemas.microsoft.com/office/powerpoint/2010/main" val="2142437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br>
              <a:rPr lang="en-US" dirty="0"/>
            </a:br>
            <a:r>
              <a:rPr lang="en-US" sz="2400" dirty="0"/>
              <a:t>Modify OSPFv2 Intervals</a:t>
            </a:r>
          </a:p>
        </p:txBody>
      </p:sp>
      <p:sp>
        <p:nvSpPr>
          <p:cNvPr id="6" name="Content Placeholder 5">
            <a:extLst>
              <a:ext uri="{FF2B5EF4-FFF2-40B4-BE49-F238E27FC236}">
                <a16:creationId xmlns:a16="http://schemas.microsoft.com/office/drawing/2014/main" id="{CB080720-9B2A-A147-B5A4-A5D6F97EB18A}"/>
              </a:ext>
            </a:extLst>
          </p:cNvPr>
          <p:cNvSpPr>
            <a:spLocks noGrp="1"/>
          </p:cNvSpPr>
          <p:nvPr>
            <p:ph idx="1"/>
          </p:nvPr>
        </p:nvSpPr>
        <p:spPr>
          <a:xfrm>
            <a:off x="474662" y="731837"/>
            <a:ext cx="8280057" cy="1839913"/>
          </a:xfrm>
        </p:spPr>
        <p:txBody>
          <a:bodyPr/>
          <a:lstStyle/>
          <a:p>
            <a:pPr marL="342900" indent="-342900" algn="l">
              <a:buFont typeface="Arial" panose="020B0604020202020204" pitchFamily="34" charset="0"/>
              <a:buChar char="•"/>
            </a:pPr>
            <a:r>
              <a:rPr lang="en-US" sz="1600" dirty="0">
                <a:solidFill>
                  <a:srgbClr val="000000"/>
                </a:solidFill>
              </a:rPr>
              <a:t>It may be desirable to change the OSPF timers so that routers detect network failures in less time. Doing this increases traffic, but sometimes the need for quick convergence is more important than the extra traffic it creates.</a:t>
            </a:r>
          </a:p>
          <a:p>
            <a:pPr marL="73085" lvl="1" indent="0">
              <a:buNone/>
            </a:pPr>
            <a:r>
              <a:rPr lang="en-US" b="1" dirty="0">
                <a:solidFill>
                  <a:srgbClr val="000000"/>
                </a:solidFill>
              </a:rPr>
              <a:t>Note</a:t>
            </a:r>
            <a:r>
              <a:rPr lang="en-US" dirty="0">
                <a:solidFill>
                  <a:srgbClr val="000000"/>
                </a:solidFill>
              </a:rPr>
              <a:t>: The default Hello and Dead intervals are based on best practices and should only be altered in rare situations.</a:t>
            </a:r>
          </a:p>
          <a:p>
            <a:pPr marL="342900" indent="-342900" algn="l">
              <a:buFont typeface="Arial" panose="020B0604020202020204" pitchFamily="34" charset="0"/>
              <a:buChar char="•"/>
            </a:pPr>
            <a:r>
              <a:rPr lang="en-US" sz="1600" dirty="0">
                <a:solidFill>
                  <a:srgbClr val="000000"/>
                </a:solidFill>
              </a:rPr>
              <a:t>OSPFv2 Hello and Dead intervals can be modified manually using the following interface configuration mode commands:</a:t>
            </a:r>
          </a:p>
          <a:p>
            <a:pPr marL="342900" indent="-342900" algn="l">
              <a:buFont typeface="Arial" panose="020B0604020202020204" pitchFamily="34" charset="0"/>
              <a:buChar char="•"/>
            </a:pPr>
            <a:endParaRPr lang="en-US" sz="1600" dirty="0">
              <a:solidFill>
                <a:srgbClr val="000000"/>
              </a:solidFill>
            </a:endParaRPr>
          </a:p>
        </p:txBody>
      </p:sp>
      <p:sp>
        <p:nvSpPr>
          <p:cNvPr id="7" name="Rectangle 6">
            <a:extLst>
              <a:ext uri="{FF2B5EF4-FFF2-40B4-BE49-F238E27FC236}">
                <a16:creationId xmlns:a16="http://schemas.microsoft.com/office/drawing/2014/main" id="{79F3A6EF-FCC6-6244-8551-F96011E54C0F}"/>
              </a:ext>
            </a:extLst>
          </p:cNvPr>
          <p:cNvSpPr/>
          <p:nvPr/>
        </p:nvSpPr>
        <p:spPr>
          <a:xfrm>
            <a:off x="936978" y="2673350"/>
            <a:ext cx="6942666" cy="584775"/>
          </a:xfrm>
          <a:prstGeom prst="rect">
            <a:avLst/>
          </a:prstGeom>
          <a:solidFill>
            <a:srgbClr val="000000"/>
          </a:solidFill>
        </p:spPr>
        <p:txBody>
          <a:bodyPr wrap="square">
            <a:spAutoFit/>
          </a:bodyPr>
          <a:lstStyle/>
          <a:p>
            <a:r>
              <a:rPr lang="en-US" sz="1600" dirty="0">
                <a:solidFill>
                  <a:schemeClr val="bg1"/>
                </a:solidFill>
                <a:latin typeface="Courier New" panose="02070309020205020404" pitchFamily="49" charset="0"/>
                <a:cs typeface="Courier New" panose="02070309020205020404" pitchFamily="49" charset="0"/>
              </a:rPr>
              <a:t>Router(config-if)# </a:t>
            </a:r>
            <a:r>
              <a:rPr lang="en-US" sz="1600" b="1" dirty="0" err="1">
                <a:solidFill>
                  <a:schemeClr val="bg1"/>
                </a:solidFill>
                <a:latin typeface="Courier New" panose="02070309020205020404" pitchFamily="49" charset="0"/>
                <a:cs typeface="Courier New" panose="02070309020205020404" pitchFamily="49" charset="0"/>
              </a:rPr>
              <a:t>ip</a:t>
            </a:r>
            <a:r>
              <a:rPr lang="en-US" sz="1600" b="1" dirty="0">
                <a:solidFill>
                  <a:schemeClr val="bg1"/>
                </a:solidFill>
                <a:latin typeface="Courier New" panose="02070309020205020404" pitchFamily="49" charset="0"/>
                <a:cs typeface="Courier New" panose="02070309020205020404" pitchFamily="49" charset="0"/>
              </a:rPr>
              <a:t> </a:t>
            </a:r>
            <a:r>
              <a:rPr lang="en-US" sz="1600" b="1" dirty="0" err="1">
                <a:solidFill>
                  <a:schemeClr val="bg1"/>
                </a:solidFill>
                <a:latin typeface="Courier New" panose="02070309020205020404" pitchFamily="49" charset="0"/>
                <a:cs typeface="Courier New" panose="02070309020205020404" pitchFamily="49" charset="0"/>
              </a:rPr>
              <a:t>ospf</a:t>
            </a:r>
            <a:r>
              <a:rPr lang="en-US" sz="1600" b="1" dirty="0">
                <a:solidFill>
                  <a:schemeClr val="bg1"/>
                </a:solidFill>
                <a:latin typeface="Courier New" panose="02070309020205020404" pitchFamily="49" charset="0"/>
                <a:cs typeface="Courier New" panose="02070309020205020404" pitchFamily="49" charset="0"/>
              </a:rPr>
              <a:t> hello-interval</a:t>
            </a:r>
            <a:r>
              <a:rPr lang="en-US" sz="1600" dirty="0">
                <a:solidFill>
                  <a:schemeClr val="bg1"/>
                </a:solidFill>
                <a:latin typeface="Courier New" panose="02070309020205020404" pitchFamily="49" charset="0"/>
                <a:cs typeface="Courier New" panose="02070309020205020404" pitchFamily="49" charset="0"/>
              </a:rPr>
              <a:t> </a:t>
            </a:r>
            <a:r>
              <a:rPr lang="en-US" sz="1600" i="1" dirty="0">
                <a:solidFill>
                  <a:schemeClr val="bg1"/>
                </a:solidFill>
                <a:latin typeface="Courier New" panose="02070309020205020404" pitchFamily="49" charset="0"/>
                <a:cs typeface="Courier New" panose="02070309020205020404" pitchFamily="49" charset="0"/>
              </a:rPr>
              <a:t>seconds</a:t>
            </a:r>
            <a:endParaRPr lang="en-US" sz="1600" dirty="0">
              <a:solidFill>
                <a:schemeClr val="bg1"/>
              </a:solidFill>
              <a:latin typeface="Courier New" panose="02070309020205020404" pitchFamily="49" charset="0"/>
              <a:cs typeface="Courier New" panose="02070309020205020404" pitchFamily="49" charset="0"/>
            </a:endParaRPr>
          </a:p>
          <a:p>
            <a:r>
              <a:rPr lang="en-US" sz="1600" dirty="0">
                <a:solidFill>
                  <a:schemeClr val="bg1"/>
                </a:solidFill>
                <a:latin typeface="Courier New" panose="02070309020205020404" pitchFamily="49" charset="0"/>
                <a:cs typeface="Courier New" panose="02070309020205020404" pitchFamily="49" charset="0"/>
              </a:rPr>
              <a:t>Router(config-if)# </a:t>
            </a:r>
            <a:r>
              <a:rPr lang="en-US" sz="1600" b="1" dirty="0" err="1">
                <a:solidFill>
                  <a:schemeClr val="bg1"/>
                </a:solidFill>
                <a:latin typeface="Courier New" panose="02070309020205020404" pitchFamily="49" charset="0"/>
                <a:cs typeface="Courier New" panose="02070309020205020404" pitchFamily="49" charset="0"/>
              </a:rPr>
              <a:t>ip</a:t>
            </a:r>
            <a:r>
              <a:rPr lang="en-US" sz="1600" b="1" dirty="0">
                <a:solidFill>
                  <a:schemeClr val="bg1"/>
                </a:solidFill>
                <a:latin typeface="Courier New" panose="02070309020205020404" pitchFamily="49" charset="0"/>
                <a:cs typeface="Courier New" panose="02070309020205020404" pitchFamily="49" charset="0"/>
              </a:rPr>
              <a:t> </a:t>
            </a:r>
            <a:r>
              <a:rPr lang="en-US" sz="1600" b="1" dirty="0" err="1">
                <a:solidFill>
                  <a:schemeClr val="bg1"/>
                </a:solidFill>
                <a:latin typeface="Courier New" panose="02070309020205020404" pitchFamily="49" charset="0"/>
                <a:cs typeface="Courier New" panose="02070309020205020404" pitchFamily="49" charset="0"/>
              </a:rPr>
              <a:t>ospf</a:t>
            </a:r>
            <a:r>
              <a:rPr lang="en-US" sz="1600" b="1" dirty="0">
                <a:solidFill>
                  <a:schemeClr val="bg1"/>
                </a:solidFill>
                <a:latin typeface="Courier New" panose="02070309020205020404" pitchFamily="49" charset="0"/>
                <a:cs typeface="Courier New" panose="02070309020205020404" pitchFamily="49" charset="0"/>
              </a:rPr>
              <a:t> dead-interval</a:t>
            </a:r>
            <a:r>
              <a:rPr lang="en-US" sz="1600" dirty="0">
                <a:solidFill>
                  <a:schemeClr val="bg1"/>
                </a:solidFill>
                <a:latin typeface="Courier New" panose="02070309020205020404" pitchFamily="49" charset="0"/>
                <a:cs typeface="Courier New" panose="02070309020205020404" pitchFamily="49" charset="0"/>
              </a:rPr>
              <a:t> </a:t>
            </a:r>
            <a:r>
              <a:rPr lang="en-US" sz="1600" i="1" dirty="0">
                <a:solidFill>
                  <a:schemeClr val="bg1"/>
                </a:solidFill>
                <a:latin typeface="Courier New" panose="02070309020205020404" pitchFamily="49" charset="0"/>
                <a:cs typeface="Courier New" panose="02070309020205020404" pitchFamily="49" charset="0"/>
              </a:rPr>
              <a:t>seconds</a:t>
            </a:r>
            <a:endParaRPr lang="en-US" sz="1600" dirty="0">
              <a:solidFill>
                <a:schemeClr val="bg1"/>
              </a:solidFill>
              <a:latin typeface="Courier New" panose="02070309020205020404" pitchFamily="49" charset="0"/>
              <a:cs typeface="Courier New" panose="02070309020205020404" pitchFamily="49" charset="0"/>
            </a:endParaRPr>
          </a:p>
        </p:txBody>
      </p:sp>
      <p:sp>
        <p:nvSpPr>
          <p:cNvPr id="8" name="Rectangle 7">
            <a:extLst>
              <a:ext uri="{FF2B5EF4-FFF2-40B4-BE49-F238E27FC236}">
                <a16:creationId xmlns:a16="http://schemas.microsoft.com/office/drawing/2014/main" id="{E8787F22-DD41-B34D-AC5B-2B4EFFA6874B}"/>
              </a:ext>
            </a:extLst>
          </p:cNvPr>
          <p:cNvSpPr/>
          <p:nvPr/>
        </p:nvSpPr>
        <p:spPr>
          <a:xfrm>
            <a:off x="474662" y="3421281"/>
            <a:ext cx="7467600" cy="584775"/>
          </a:xfrm>
          <a:prstGeom prst="rect">
            <a:avLst/>
          </a:prstGeom>
        </p:spPr>
        <p:txBody>
          <a:bodyPr wrap="square">
            <a:spAutoFit/>
          </a:bodyPr>
          <a:lstStyle/>
          <a:p>
            <a:pPr marL="285750" indent="-285750">
              <a:buFont typeface="Arial" panose="020B0604020202020204" pitchFamily="34" charset="0"/>
              <a:buChar char="•"/>
            </a:pPr>
            <a:r>
              <a:rPr lang="en-US" sz="1600" dirty="0">
                <a:solidFill>
                  <a:srgbClr val="000000"/>
                </a:solidFill>
                <a:latin typeface="+mn-lt"/>
              </a:rPr>
              <a:t>Use the </a:t>
            </a:r>
            <a:r>
              <a:rPr lang="en-US" sz="1600" b="1" dirty="0">
                <a:solidFill>
                  <a:srgbClr val="000000"/>
                </a:solidFill>
                <a:latin typeface="+mn-lt"/>
              </a:rPr>
              <a:t>no </a:t>
            </a:r>
            <a:r>
              <a:rPr lang="en-US" sz="1600" b="1" dirty="0" err="1">
                <a:solidFill>
                  <a:srgbClr val="000000"/>
                </a:solidFill>
                <a:latin typeface="+mn-lt"/>
              </a:rPr>
              <a:t>ip</a:t>
            </a:r>
            <a:r>
              <a:rPr lang="en-US" sz="1600" b="1" dirty="0">
                <a:solidFill>
                  <a:srgbClr val="000000"/>
                </a:solidFill>
                <a:latin typeface="+mn-lt"/>
              </a:rPr>
              <a:t> </a:t>
            </a:r>
            <a:r>
              <a:rPr lang="en-US" sz="1600" b="1" dirty="0" err="1">
                <a:solidFill>
                  <a:srgbClr val="000000"/>
                </a:solidFill>
                <a:latin typeface="+mn-lt"/>
              </a:rPr>
              <a:t>ospf</a:t>
            </a:r>
            <a:r>
              <a:rPr lang="en-US" sz="1600" b="1" dirty="0">
                <a:solidFill>
                  <a:srgbClr val="000000"/>
                </a:solidFill>
                <a:latin typeface="+mn-lt"/>
              </a:rPr>
              <a:t> hello-interval</a:t>
            </a:r>
            <a:r>
              <a:rPr lang="en-US" sz="1600" dirty="0">
                <a:solidFill>
                  <a:srgbClr val="000000"/>
                </a:solidFill>
                <a:latin typeface="+mn-lt"/>
              </a:rPr>
              <a:t> and </a:t>
            </a:r>
            <a:r>
              <a:rPr lang="en-US" sz="1600" b="1" dirty="0">
                <a:solidFill>
                  <a:srgbClr val="000000"/>
                </a:solidFill>
                <a:latin typeface="+mn-lt"/>
              </a:rPr>
              <a:t>no </a:t>
            </a:r>
            <a:r>
              <a:rPr lang="en-US" sz="1600" b="1" dirty="0" err="1">
                <a:solidFill>
                  <a:srgbClr val="000000"/>
                </a:solidFill>
                <a:latin typeface="+mn-lt"/>
              </a:rPr>
              <a:t>ip</a:t>
            </a:r>
            <a:r>
              <a:rPr lang="en-US" sz="1600" b="1" dirty="0">
                <a:solidFill>
                  <a:srgbClr val="000000"/>
                </a:solidFill>
                <a:latin typeface="+mn-lt"/>
              </a:rPr>
              <a:t> </a:t>
            </a:r>
            <a:r>
              <a:rPr lang="en-US" sz="1600" b="1" dirty="0" err="1">
                <a:solidFill>
                  <a:srgbClr val="000000"/>
                </a:solidFill>
                <a:latin typeface="+mn-lt"/>
              </a:rPr>
              <a:t>ospf</a:t>
            </a:r>
            <a:r>
              <a:rPr lang="en-US" sz="1600" b="1" dirty="0">
                <a:solidFill>
                  <a:srgbClr val="000000"/>
                </a:solidFill>
                <a:latin typeface="+mn-lt"/>
              </a:rPr>
              <a:t> dead-interval</a:t>
            </a:r>
            <a:r>
              <a:rPr lang="en-US" sz="1600" dirty="0">
                <a:solidFill>
                  <a:srgbClr val="000000"/>
                </a:solidFill>
                <a:latin typeface="+mn-lt"/>
              </a:rPr>
              <a:t> commands to reset the intervals to their default.</a:t>
            </a:r>
          </a:p>
        </p:txBody>
      </p:sp>
    </p:spTree>
    <p:custDataLst>
      <p:tags r:id="rId1"/>
    </p:custDataLst>
    <p:extLst>
      <p:ext uri="{BB962C8B-B14F-4D97-AF65-F5344CB8AC3E}">
        <p14:creationId xmlns:p14="http://schemas.microsoft.com/office/powerpoint/2010/main" val="1004801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br>
              <a:rPr lang="en-US" dirty="0"/>
            </a:br>
            <a:r>
              <a:rPr lang="en-US" sz="2400" dirty="0"/>
              <a:t>Modify OSPFv2 Intervals (Cont.)</a:t>
            </a:r>
          </a:p>
        </p:txBody>
      </p:sp>
      <p:sp>
        <p:nvSpPr>
          <p:cNvPr id="4" name="Content Placeholder 3">
            <a:extLst>
              <a:ext uri="{FF2B5EF4-FFF2-40B4-BE49-F238E27FC236}">
                <a16:creationId xmlns:a16="http://schemas.microsoft.com/office/drawing/2014/main" id="{BA248F11-46E1-E040-A3C0-84336EECDDAE}"/>
              </a:ext>
            </a:extLst>
          </p:cNvPr>
          <p:cNvSpPr>
            <a:spLocks noGrp="1"/>
          </p:cNvSpPr>
          <p:nvPr>
            <p:ph idx="1"/>
          </p:nvPr>
        </p:nvSpPr>
        <p:spPr>
          <a:xfrm>
            <a:off x="474662" y="731837"/>
            <a:ext cx="8280057" cy="1849085"/>
          </a:xfrm>
        </p:spPr>
        <p:txBody>
          <a:bodyPr/>
          <a:lstStyle/>
          <a:p>
            <a:pPr marL="342900" indent="-342900" algn="l">
              <a:buFont typeface="Arial" panose="020B0604020202020204" pitchFamily="34" charset="0"/>
              <a:buChar char="•"/>
            </a:pPr>
            <a:r>
              <a:rPr lang="en-US" sz="1600" dirty="0">
                <a:solidFill>
                  <a:srgbClr val="000000"/>
                </a:solidFill>
              </a:rPr>
              <a:t>In the example, the Hello interval for the link between R1 and R2 is changed to 5 seconds. The Cisco IOS automatically modifies the Dead interval to four times the Hello interval. However, you can document the new Dead interval in the configuration by manually setting it to 20 seconds, as shown.</a:t>
            </a:r>
          </a:p>
          <a:p>
            <a:pPr marL="342900" indent="-342900" algn="l">
              <a:buFont typeface="Arial" panose="020B0604020202020204" pitchFamily="34" charset="0"/>
              <a:buChar char="•"/>
            </a:pPr>
            <a:r>
              <a:rPr lang="en-US" sz="1600" dirty="0">
                <a:solidFill>
                  <a:srgbClr val="000000"/>
                </a:solidFill>
              </a:rPr>
              <a:t>When the Dead Timer on R1 expires, R1 and R2 lose adjacency. R1 and R2 must be configured with the same Hello interval. Use 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a:t>
            </a:r>
            <a:r>
              <a:rPr lang="en-US" sz="1600" b="1" dirty="0" err="1">
                <a:solidFill>
                  <a:srgbClr val="000000"/>
                </a:solidFill>
              </a:rPr>
              <a:t>ospf</a:t>
            </a:r>
            <a:r>
              <a:rPr lang="en-US" sz="1600" b="1" dirty="0">
                <a:solidFill>
                  <a:srgbClr val="000000"/>
                </a:solidFill>
              </a:rPr>
              <a:t> neighbor</a:t>
            </a:r>
            <a:r>
              <a:rPr lang="en-US" sz="1600" dirty="0">
                <a:solidFill>
                  <a:srgbClr val="000000"/>
                </a:solidFill>
              </a:rPr>
              <a:t> command on R1 to verify the neighbor adjacencies.</a:t>
            </a:r>
          </a:p>
          <a:p>
            <a:pPr marL="342900" indent="-342900" algn="l">
              <a:buFont typeface="Arial" panose="020B0604020202020204" pitchFamily="34" charset="0"/>
              <a:buChar char="•"/>
            </a:pPr>
            <a:endParaRPr lang="en-US" sz="1600" dirty="0">
              <a:solidFill>
                <a:srgbClr val="000000"/>
              </a:solidFill>
            </a:endParaRPr>
          </a:p>
        </p:txBody>
      </p:sp>
      <p:sp>
        <p:nvSpPr>
          <p:cNvPr id="5" name="Rectangle 4">
            <a:extLst>
              <a:ext uri="{FF2B5EF4-FFF2-40B4-BE49-F238E27FC236}">
                <a16:creationId xmlns:a16="http://schemas.microsoft.com/office/drawing/2014/main" id="{44495386-84D6-C140-8B83-AD26ECFEC27E}"/>
              </a:ext>
            </a:extLst>
          </p:cNvPr>
          <p:cNvSpPr/>
          <p:nvPr/>
        </p:nvSpPr>
        <p:spPr>
          <a:xfrm>
            <a:off x="517352" y="2651261"/>
            <a:ext cx="8194676" cy="2123658"/>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R1(config)# </a:t>
            </a:r>
            <a:r>
              <a:rPr lang="en-US" sz="1200" b="1" dirty="0">
                <a:solidFill>
                  <a:schemeClr val="bg1"/>
                </a:solidFill>
                <a:latin typeface="Courier New" panose="02070309020205020404" pitchFamily="49" charset="0"/>
                <a:cs typeface="Courier New" panose="02070309020205020404" pitchFamily="49" charset="0"/>
              </a:rPr>
              <a:t>interface g0/0/0</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R1(config-if)#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ospf</a:t>
            </a:r>
            <a:r>
              <a:rPr lang="en-US" sz="1200" b="1" dirty="0">
                <a:solidFill>
                  <a:schemeClr val="bg1"/>
                </a:solidFill>
                <a:latin typeface="Courier New" panose="02070309020205020404" pitchFamily="49" charset="0"/>
                <a:cs typeface="Courier New" panose="02070309020205020404" pitchFamily="49" charset="0"/>
              </a:rPr>
              <a:t> hello-interval 5</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R1(config-if)#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ospf</a:t>
            </a:r>
            <a:r>
              <a:rPr lang="en-US" sz="1200" b="1" dirty="0">
                <a:solidFill>
                  <a:schemeClr val="bg1"/>
                </a:solidFill>
                <a:latin typeface="Courier New" panose="02070309020205020404" pitchFamily="49" charset="0"/>
                <a:cs typeface="Courier New" panose="02070309020205020404" pitchFamily="49" charset="0"/>
              </a:rPr>
              <a:t> dead-interval 20</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R1(config-if)#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*Jun 7 04:56:07.571: %OSPF-5-ADJCHG: Process 10, </a:t>
            </a:r>
            <a:r>
              <a:rPr lang="en-US" sz="1200" dirty="0" err="1">
                <a:solidFill>
                  <a:schemeClr val="accent6">
                    <a:lumMod val="60000"/>
                    <a:lumOff val="40000"/>
                  </a:schemeClr>
                </a:solidFill>
                <a:latin typeface="Courier New" panose="02070309020205020404" pitchFamily="49" charset="0"/>
                <a:cs typeface="Courier New" panose="02070309020205020404" pitchFamily="49" charset="0"/>
              </a:rPr>
              <a:t>Nbr</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 2.2.2.2 on GigabitEthernet0/0/0 from FULL to DOWN, Neighbor Down: Dead timer expired</a:t>
            </a:r>
          </a:p>
          <a:p>
            <a:r>
              <a:rPr lang="en-US" sz="1200" dirty="0">
                <a:solidFill>
                  <a:schemeClr val="bg1"/>
                </a:solidFill>
                <a:latin typeface="Courier New" panose="02070309020205020404" pitchFamily="49" charset="0"/>
                <a:cs typeface="Courier New" panose="02070309020205020404" pitchFamily="49" charset="0"/>
              </a:rPr>
              <a:t>R1(config-if)# </a:t>
            </a:r>
            <a:r>
              <a:rPr lang="en-US" sz="1200" b="1" dirty="0">
                <a:solidFill>
                  <a:schemeClr val="bg1"/>
                </a:solidFill>
                <a:latin typeface="Courier New" panose="02070309020205020404" pitchFamily="49" charset="0"/>
                <a:cs typeface="Courier New" panose="02070309020205020404" pitchFamily="49" charset="0"/>
              </a:rPr>
              <a:t>end</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R1# </a:t>
            </a:r>
            <a:r>
              <a:rPr lang="en-US" sz="1200" b="1" dirty="0">
                <a:solidFill>
                  <a:schemeClr val="bg1"/>
                </a:solidFill>
                <a:latin typeface="Courier New" panose="02070309020205020404" pitchFamily="49" charset="0"/>
                <a:cs typeface="Courier New" panose="02070309020205020404" pitchFamily="49" charset="0"/>
              </a:rPr>
              <a:t>show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ospf</a:t>
            </a:r>
            <a:r>
              <a:rPr lang="en-US" sz="1200" b="1" dirty="0">
                <a:solidFill>
                  <a:schemeClr val="bg1"/>
                </a:solidFill>
                <a:latin typeface="Courier New" panose="02070309020205020404" pitchFamily="49" charset="0"/>
                <a:cs typeface="Courier New" panose="02070309020205020404" pitchFamily="49" charset="0"/>
              </a:rPr>
              <a:t> neighbor</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Neighbor ID 	</a:t>
            </a:r>
            <a:r>
              <a:rPr lang="en-US" sz="1200" dirty="0" err="1">
                <a:solidFill>
                  <a:schemeClr val="bg1"/>
                </a:solidFill>
                <a:latin typeface="Courier New" panose="02070309020205020404" pitchFamily="49" charset="0"/>
                <a:cs typeface="Courier New" panose="02070309020205020404" pitchFamily="49" charset="0"/>
              </a:rPr>
              <a:t>Pri</a:t>
            </a:r>
            <a:r>
              <a:rPr lang="en-US" sz="1200" dirty="0">
                <a:solidFill>
                  <a:schemeClr val="bg1"/>
                </a:solidFill>
                <a:latin typeface="Courier New" panose="02070309020205020404" pitchFamily="49" charset="0"/>
                <a:cs typeface="Courier New" panose="02070309020205020404" pitchFamily="49" charset="0"/>
              </a:rPr>
              <a:t> 	State 	Dead Time 	Address 		Interface </a:t>
            </a:r>
          </a:p>
          <a:p>
            <a:r>
              <a:rPr lang="en-US" sz="1200" dirty="0">
                <a:solidFill>
                  <a:schemeClr val="bg1"/>
                </a:solidFill>
                <a:latin typeface="Courier New" panose="02070309020205020404" pitchFamily="49" charset="0"/>
                <a:cs typeface="Courier New" panose="02070309020205020404" pitchFamily="49" charset="0"/>
              </a:rPr>
              <a:t>3.3.3.3 		0 	FULL/ - 	00:00:37 		10.1.1.13 	GigabitEthernet0/0/1 </a:t>
            </a:r>
          </a:p>
          <a:p>
            <a:r>
              <a:rPr lang="en-US" sz="1200" dirty="0">
                <a:solidFill>
                  <a:schemeClr val="bg1"/>
                </a:solidFill>
                <a:latin typeface="Courier New" panose="02070309020205020404" pitchFamily="49" charset="0"/>
                <a:cs typeface="Courier New" panose="02070309020205020404" pitchFamily="49" charset="0"/>
              </a:rPr>
              <a:t>R1#</a:t>
            </a:r>
          </a:p>
        </p:txBody>
      </p:sp>
    </p:spTree>
    <p:custDataLst>
      <p:tags r:id="rId1"/>
    </p:custDataLst>
    <p:extLst>
      <p:ext uri="{BB962C8B-B14F-4D97-AF65-F5344CB8AC3E}">
        <p14:creationId xmlns:p14="http://schemas.microsoft.com/office/powerpoint/2010/main" val="2864003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br>
              <a:rPr lang="en-US" dirty="0"/>
            </a:br>
            <a:r>
              <a:rPr lang="en-US" sz="2400" dirty="0"/>
              <a:t>Packet Tracer - Modify Single-Area OSPFv2</a:t>
            </a:r>
          </a:p>
        </p:txBody>
      </p:sp>
      <p:sp>
        <p:nvSpPr>
          <p:cNvPr id="6" name="Content Placeholder 5">
            <a:extLst>
              <a:ext uri="{FF2B5EF4-FFF2-40B4-BE49-F238E27FC236}">
                <a16:creationId xmlns:a16="http://schemas.microsoft.com/office/drawing/2014/main" id="{BC7F41A4-0A7A-0441-8845-F8689E935C43}"/>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In this Packet Tracer activity, you will complete the following:</a:t>
            </a:r>
          </a:p>
          <a:p>
            <a:pPr marL="0" indent="0" algn="l"/>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Adjust the reference bandwidth to account for gigabit and faster speeds</a:t>
            </a:r>
          </a:p>
          <a:p>
            <a:pPr marL="342900" indent="-342900" algn="l">
              <a:buFont typeface="Arial" panose="020B0604020202020204" pitchFamily="34" charset="0"/>
              <a:buChar char="•"/>
            </a:pPr>
            <a:r>
              <a:rPr lang="en-US" sz="1600" dirty="0">
                <a:solidFill>
                  <a:srgbClr val="000000"/>
                </a:solidFill>
              </a:rPr>
              <a:t>Modify the OSPF cost value</a:t>
            </a:r>
          </a:p>
          <a:p>
            <a:pPr marL="342900" indent="-342900" algn="l">
              <a:buFont typeface="Arial" panose="020B0604020202020204" pitchFamily="34" charset="0"/>
              <a:buChar char="•"/>
            </a:pPr>
            <a:r>
              <a:rPr lang="en-US" sz="1600" dirty="0">
                <a:solidFill>
                  <a:srgbClr val="000000"/>
                </a:solidFill>
              </a:rPr>
              <a:t>Modify the OSPF Hello timers</a:t>
            </a:r>
          </a:p>
          <a:p>
            <a:pPr marL="342900" indent="-342900" algn="l">
              <a:buFont typeface="Arial" panose="020B0604020202020204" pitchFamily="34" charset="0"/>
              <a:buChar char="•"/>
            </a:pPr>
            <a:r>
              <a:rPr lang="en-US" sz="1600" dirty="0">
                <a:solidFill>
                  <a:srgbClr val="000000"/>
                </a:solidFill>
              </a:rPr>
              <a:t>Verify the modifications are accurately reflected in the routers.</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3831741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2.5 Default Route Propagation</a:t>
            </a:r>
          </a:p>
        </p:txBody>
      </p:sp>
    </p:spTree>
    <p:custDataLst>
      <p:tags r:id="rId1"/>
    </p:custDataLst>
    <p:extLst>
      <p:ext uri="{BB962C8B-B14F-4D97-AF65-F5344CB8AC3E}">
        <p14:creationId xmlns:p14="http://schemas.microsoft.com/office/powerpoint/2010/main" val="2317129594"/>
      </p:ext>
    </p:extLst>
  </p:cSld>
  <p:clrMapOvr>
    <a:masterClrMapping/>
  </p:clrMapOvr>
  <p:transition spd="slow">
    <p:wip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Default Route Propagation</a:t>
            </a:r>
            <a:br>
              <a:rPr lang="en-US" sz="1600" dirty="0"/>
            </a:br>
            <a:r>
              <a:rPr lang="en-US" sz="2400" dirty="0"/>
              <a:t>Propagate a Default Static Route in OSPFv2</a:t>
            </a:r>
            <a:endParaRPr lang="en-US" dirty="0"/>
          </a:p>
        </p:txBody>
      </p:sp>
      <p:sp>
        <p:nvSpPr>
          <p:cNvPr id="4" name="Content Placeholder 3">
            <a:extLst>
              <a:ext uri="{FF2B5EF4-FFF2-40B4-BE49-F238E27FC236}">
                <a16:creationId xmlns:a16="http://schemas.microsoft.com/office/drawing/2014/main" id="{33A88DA3-CDD0-ED4B-A613-6C372369F8C5}"/>
              </a:ext>
            </a:extLst>
          </p:cNvPr>
          <p:cNvSpPr>
            <a:spLocks noGrp="1"/>
          </p:cNvSpPr>
          <p:nvPr>
            <p:ph idx="1"/>
          </p:nvPr>
        </p:nvSpPr>
        <p:spPr>
          <a:xfrm>
            <a:off x="474662" y="711742"/>
            <a:ext cx="8280057" cy="2265166"/>
          </a:xfrm>
        </p:spPr>
        <p:txBody>
          <a:bodyPr/>
          <a:lstStyle/>
          <a:p>
            <a:pPr marL="0" indent="0" algn="l"/>
            <a:r>
              <a:rPr lang="en-US" sz="1600" dirty="0">
                <a:solidFill>
                  <a:srgbClr val="000000"/>
                </a:solidFill>
              </a:rPr>
              <a:t>To propagate a default route, the edge router must be configured with the following:</a:t>
            </a:r>
          </a:p>
          <a:p>
            <a:pPr marL="285750" indent="-285750" algn="l">
              <a:buFont typeface="Arial" panose="020B0604020202020204" pitchFamily="34" charset="0"/>
              <a:buChar char="•"/>
            </a:pPr>
            <a:r>
              <a:rPr lang="en-US" sz="1400" dirty="0">
                <a:solidFill>
                  <a:srgbClr val="000000"/>
                </a:solidFill>
              </a:rPr>
              <a:t>A default static route using the </a:t>
            </a:r>
            <a:r>
              <a:rPr lang="en-US" sz="1400" b="1" dirty="0" err="1">
                <a:solidFill>
                  <a:srgbClr val="000000"/>
                </a:solidFill>
              </a:rPr>
              <a:t>ip</a:t>
            </a:r>
            <a:r>
              <a:rPr lang="en-US" sz="1400" b="1" dirty="0">
                <a:solidFill>
                  <a:srgbClr val="000000"/>
                </a:solidFill>
              </a:rPr>
              <a:t> route 0.0.0.0 0.0.0.0</a:t>
            </a:r>
            <a:r>
              <a:rPr lang="en-US" sz="1400" dirty="0">
                <a:solidFill>
                  <a:srgbClr val="000000"/>
                </a:solidFill>
              </a:rPr>
              <a:t> [</a:t>
            </a:r>
            <a:r>
              <a:rPr lang="en-US" sz="1400" i="1" dirty="0">
                <a:solidFill>
                  <a:srgbClr val="000000"/>
                </a:solidFill>
              </a:rPr>
              <a:t>next-hop-address</a:t>
            </a:r>
            <a:r>
              <a:rPr lang="en-US" sz="1400" dirty="0">
                <a:solidFill>
                  <a:srgbClr val="000000"/>
                </a:solidFill>
              </a:rPr>
              <a:t> | </a:t>
            </a:r>
            <a:r>
              <a:rPr lang="en-US" sz="1400" i="1" dirty="0">
                <a:solidFill>
                  <a:srgbClr val="000000"/>
                </a:solidFill>
              </a:rPr>
              <a:t>exit-</a:t>
            </a:r>
            <a:r>
              <a:rPr lang="en-US" sz="1400" i="1" dirty="0" err="1">
                <a:solidFill>
                  <a:srgbClr val="000000"/>
                </a:solidFill>
              </a:rPr>
              <a:t>intf</a:t>
            </a:r>
            <a:r>
              <a:rPr lang="en-US" sz="1400" dirty="0">
                <a:solidFill>
                  <a:srgbClr val="000000"/>
                </a:solidFill>
              </a:rPr>
              <a:t>] command.</a:t>
            </a:r>
          </a:p>
          <a:p>
            <a:pPr marL="285750" indent="-285750" algn="l">
              <a:buFont typeface="Arial" panose="020B0604020202020204" pitchFamily="34" charset="0"/>
              <a:buChar char="•"/>
            </a:pPr>
            <a:r>
              <a:rPr lang="en-US" sz="1400" dirty="0">
                <a:solidFill>
                  <a:srgbClr val="000000"/>
                </a:solidFill>
              </a:rPr>
              <a:t>The </a:t>
            </a:r>
            <a:r>
              <a:rPr lang="en-US" sz="1400" b="1" dirty="0">
                <a:solidFill>
                  <a:srgbClr val="000000"/>
                </a:solidFill>
              </a:rPr>
              <a:t>default-information originate</a:t>
            </a:r>
            <a:r>
              <a:rPr lang="en-US" sz="1400" dirty="0">
                <a:solidFill>
                  <a:srgbClr val="000000"/>
                </a:solidFill>
              </a:rPr>
              <a:t> router configuration command. This instructs R2 to be the source of the default route information and propagate the default static route in OSPF updates.</a:t>
            </a:r>
          </a:p>
          <a:p>
            <a:pPr marL="0" indent="0" algn="l"/>
            <a:r>
              <a:rPr lang="en-US" sz="1600" dirty="0">
                <a:solidFill>
                  <a:srgbClr val="000000"/>
                </a:solidFill>
              </a:rPr>
              <a:t>In the example, R2 is configured with a loopback to simulate a connection to the internet. A default route is configured and propagated to all other OSPF routers in the routing domain.</a:t>
            </a:r>
          </a:p>
          <a:p>
            <a:pPr marL="73085" lvl="1" indent="0">
              <a:buNone/>
            </a:pPr>
            <a:r>
              <a:rPr lang="en-US" sz="1200" b="1" dirty="0">
                <a:solidFill>
                  <a:srgbClr val="000000"/>
                </a:solidFill>
              </a:rPr>
              <a:t>Note</a:t>
            </a:r>
            <a:r>
              <a:rPr lang="en-US" sz="1200" dirty="0">
                <a:solidFill>
                  <a:srgbClr val="000000"/>
                </a:solidFill>
              </a:rPr>
              <a:t>: When configuring static routes, best practice is to use the next-hop IP address. However, when simulating a connection to the internet, there is no next-hop IP address. Therefore, we use the </a:t>
            </a:r>
            <a:r>
              <a:rPr lang="en-US" sz="1200" i="1" dirty="0">
                <a:solidFill>
                  <a:srgbClr val="000000"/>
                </a:solidFill>
              </a:rPr>
              <a:t>exit-intf</a:t>
            </a:r>
            <a:r>
              <a:rPr lang="en-US" sz="1200" dirty="0">
                <a:solidFill>
                  <a:srgbClr val="000000"/>
                </a:solidFill>
              </a:rPr>
              <a:t> argument.</a:t>
            </a:r>
          </a:p>
          <a:p>
            <a:pPr marL="342900" indent="-342900" algn="l">
              <a:buFont typeface="Arial" panose="020B0604020202020204" pitchFamily="34" charset="0"/>
              <a:buChar char="•"/>
            </a:pPr>
            <a:endParaRPr lang="en-US" sz="1600" dirty="0">
              <a:solidFill>
                <a:srgbClr val="000000"/>
              </a:solidFill>
            </a:endParaRPr>
          </a:p>
        </p:txBody>
      </p:sp>
      <p:sp>
        <p:nvSpPr>
          <p:cNvPr id="2" name="Rectangle 1">
            <a:extLst>
              <a:ext uri="{FF2B5EF4-FFF2-40B4-BE49-F238E27FC236}">
                <a16:creationId xmlns:a16="http://schemas.microsoft.com/office/drawing/2014/main" id="{8A1D4731-8374-B041-9E4E-0D44336ED905}"/>
              </a:ext>
            </a:extLst>
          </p:cNvPr>
          <p:cNvSpPr/>
          <p:nvPr/>
        </p:nvSpPr>
        <p:spPr>
          <a:xfrm>
            <a:off x="474662" y="3027147"/>
            <a:ext cx="8432270" cy="1615827"/>
          </a:xfrm>
          <a:prstGeom prst="rect">
            <a:avLst/>
          </a:prstGeom>
          <a:solidFill>
            <a:srgbClr val="000000"/>
          </a:solidFill>
        </p:spPr>
        <p:txBody>
          <a:bodyPr wrap="square">
            <a:spAutoFit/>
          </a:bodyPr>
          <a:lstStyle/>
          <a:p>
            <a:r>
              <a:rPr lang="en-US" sz="1100" dirty="0">
                <a:solidFill>
                  <a:schemeClr val="bg1"/>
                </a:solidFill>
                <a:latin typeface="Courier New" panose="02070309020205020404" pitchFamily="49" charset="0"/>
                <a:cs typeface="Courier New" panose="02070309020205020404" pitchFamily="49" charset="0"/>
              </a:rPr>
              <a:t>R2(config)# </a:t>
            </a:r>
            <a:r>
              <a:rPr lang="en-US" sz="1100" b="1" dirty="0">
                <a:solidFill>
                  <a:schemeClr val="bg1"/>
                </a:solidFill>
                <a:latin typeface="Courier New" panose="02070309020205020404" pitchFamily="49" charset="0"/>
                <a:cs typeface="Courier New" panose="02070309020205020404" pitchFamily="49" charset="0"/>
              </a:rPr>
              <a:t>interface lo1</a:t>
            </a:r>
            <a:r>
              <a:rPr lang="en-US" sz="1100" dirty="0">
                <a:solidFill>
                  <a:schemeClr val="bg1"/>
                </a:solidFill>
                <a:latin typeface="Courier New" panose="02070309020205020404" pitchFamily="49" charset="0"/>
                <a:cs typeface="Courier New" panose="02070309020205020404" pitchFamily="49" charset="0"/>
              </a:rPr>
              <a:t> </a:t>
            </a:r>
          </a:p>
          <a:p>
            <a:r>
              <a:rPr lang="en-US" sz="1100" dirty="0">
                <a:solidFill>
                  <a:schemeClr val="bg1"/>
                </a:solidFill>
                <a:latin typeface="Courier New" panose="02070309020205020404" pitchFamily="49" charset="0"/>
                <a:cs typeface="Courier New" panose="02070309020205020404" pitchFamily="49" charset="0"/>
              </a:rPr>
              <a:t>R2(config-if)# </a:t>
            </a:r>
            <a:r>
              <a:rPr lang="en-US" sz="1100" b="1" dirty="0" err="1">
                <a:solidFill>
                  <a:schemeClr val="bg1"/>
                </a:solidFill>
                <a:latin typeface="Courier New" panose="02070309020205020404" pitchFamily="49" charset="0"/>
                <a:cs typeface="Courier New" panose="02070309020205020404" pitchFamily="49" charset="0"/>
              </a:rPr>
              <a:t>ip</a:t>
            </a:r>
            <a:r>
              <a:rPr lang="en-US" sz="1100" b="1" dirty="0">
                <a:solidFill>
                  <a:schemeClr val="bg1"/>
                </a:solidFill>
                <a:latin typeface="Courier New" panose="02070309020205020404" pitchFamily="49" charset="0"/>
                <a:cs typeface="Courier New" panose="02070309020205020404" pitchFamily="49" charset="0"/>
              </a:rPr>
              <a:t> address 64.100.0.1 255.255.255.252</a:t>
            </a:r>
            <a:r>
              <a:rPr lang="en-US" sz="1100" dirty="0">
                <a:solidFill>
                  <a:schemeClr val="bg1"/>
                </a:solidFill>
                <a:latin typeface="Courier New" panose="02070309020205020404" pitchFamily="49" charset="0"/>
                <a:cs typeface="Courier New" panose="02070309020205020404" pitchFamily="49" charset="0"/>
              </a:rPr>
              <a:t> </a:t>
            </a:r>
          </a:p>
          <a:p>
            <a:r>
              <a:rPr lang="en-US" sz="1100" dirty="0">
                <a:solidFill>
                  <a:schemeClr val="bg1"/>
                </a:solidFill>
                <a:latin typeface="Courier New" panose="02070309020205020404" pitchFamily="49" charset="0"/>
                <a:cs typeface="Courier New" panose="02070309020205020404" pitchFamily="49" charset="0"/>
              </a:rPr>
              <a:t>R2(config-if)# </a:t>
            </a:r>
            <a:r>
              <a:rPr lang="en-US" sz="1100" b="1" dirty="0">
                <a:solidFill>
                  <a:schemeClr val="bg1"/>
                </a:solidFill>
                <a:latin typeface="Courier New" panose="02070309020205020404" pitchFamily="49" charset="0"/>
                <a:cs typeface="Courier New" panose="02070309020205020404" pitchFamily="49" charset="0"/>
              </a:rPr>
              <a:t>exit</a:t>
            </a:r>
            <a:r>
              <a:rPr lang="en-US" sz="1100" dirty="0">
                <a:solidFill>
                  <a:schemeClr val="bg1"/>
                </a:solidFill>
                <a:latin typeface="Courier New" panose="02070309020205020404" pitchFamily="49" charset="0"/>
                <a:cs typeface="Courier New" panose="02070309020205020404" pitchFamily="49" charset="0"/>
              </a:rPr>
              <a:t> </a:t>
            </a:r>
          </a:p>
          <a:p>
            <a:r>
              <a:rPr lang="en-US" sz="1100" dirty="0">
                <a:solidFill>
                  <a:schemeClr val="bg1"/>
                </a:solidFill>
                <a:latin typeface="Courier New" panose="02070309020205020404" pitchFamily="49" charset="0"/>
                <a:cs typeface="Courier New" panose="02070309020205020404" pitchFamily="49" charset="0"/>
              </a:rPr>
              <a:t>R2(config)# </a:t>
            </a:r>
            <a:r>
              <a:rPr lang="en-US" sz="1100" b="1" dirty="0" err="1">
                <a:solidFill>
                  <a:schemeClr val="bg1"/>
                </a:solidFill>
                <a:latin typeface="Courier New" panose="02070309020205020404" pitchFamily="49" charset="0"/>
                <a:cs typeface="Courier New" panose="02070309020205020404" pitchFamily="49" charset="0"/>
              </a:rPr>
              <a:t>ip</a:t>
            </a:r>
            <a:r>
              <a:rPr lang="en-US" sz="1100" b="1" dirty="0">
                <a:solidFill>
                  <a:schemeClr val="bg1"/>
                </a:solidFill>
                <a:latin typeface="Courier New" panose="02070309020205020404" pitchFamily="49" charset="0"/>
                <a:cs typeface="Courier New" panose="02070309020205020404" pitchFamily="49" charset="0"/>
              </a:rPr>
              <a:t> route 0.0.0.0 0.0.0.0 loopback 1</a:t>
            </a:r>
            <a:r>
              <a:rPr lang="en-US" sz="1100" dirty="0">
                <a:solidFill>
                  <a:schemeClr val="bg1"/>
                </a:solidFill>
                <a:latin typeface="Courier New" panose="02070309020205020404" pitchFamily="49" charset="0"/>
                <a:cs typeface="Courier New" panose="02070309020205020404" pitchFamily="49" charset="0"/>
              </a:rPr>
              <a:t> </a:t>
            </a:r>
          </a:p>
          <a:p>
            <a:r>
              <a:rPr lang="en-US" sz="1100" dirty="0">
                <a:solidFill>
                  <a:schemeClr val="bg1"/>
                </a:solidFill>
                <a:latin typeface="Courier New" panose="02070309020205020404" pitchFamily="49" charset="0"/>
                <a:cs typeface="Courier New" panose="02070309020205020404" pitchFamily="49" charset="0"/>
              </a:rPr>
              <a:t>%Default route without gateway, if not a point-to-point interface, may impact performance </a:t>
            </a:r>
          </a:p>
          <a:p>
            <a:r>
              <a:rPr lang="en-US" sz="1100" dirty="0">
                <a:solidFill>
                  <a:schemeClr val="bg1"/>
                </a:solidFill>
                <a:latin typeface="Courier New" panose="02070309020205020404" pitchFamily="49" charset="0"/>
                <a:cs typeface="Courier New" panose="02070309020205020404" pitchFamily="49" charset="0"/>
              </a:rPr>
              <a:t>R2(config)# </a:t>
            </a:r>
            <a:r>
              <a:rPr lang="en-US" sz="1100" b="1" dirty="0">
                <a:solidFill>
                  <a:schemeClr val="bg1"/>
                </a:solidFill>
                <a:latin typeface="Courier New" panose="02070309020205020404" pitchFamily="49" charset="0"/>
                <a:cs typeface="Courier New" panose="02070309020205020404" pitchFamily="49" charset="0"/>
              </a:rPr>
              <a:t>router </a:t>
            </a:r>
            <a:r>
              <a:rPr lang="en-US" sz="1100" b="1" dirty="0" err="1">
                <a:solidFill>
                  <a:schemeClr val="bg1"/>
                </a:solidFill>
                <a:latin typeface="Courier New" panose="02070309020205020404" pitchFamily="49" charset="0"/>
                <a:cs typeface="Courier New" panose="02070309020205020404" pitchFamily="49" charset="0"/>
              </a:rPr>
              <a:t>ospf</a:t>
            </a:r>
            <a:r>
              <a:rPr lang="en-US" sz="1100" b="1" dirty="0">
                <a:solidFill>
                  <a:schemeClr val="bg1"/>
                </a:solidFill>
                <a:latin typeface="Courier New" panose="02070309020205020404" pitchFamily="49" charset="0"/>
                <a:cs typeface="Courier New" panose="02070309020205020404" pitchFamily="49" charset="0"/>
              </a:rPr>
              <a:t> 10</a:t>
            </a:r>
            <a:r>
              <a:rPr lang="en-US" sz="1100" dirty="0">
                <a:solidFill>
                  <a:schemeClr val="bg1"/>
                </a:solidFill>
                <a:latin typeface="Courier New" panose="02070309020205020404" pitchFamily="49" charset="0"/>
                <a:cs typeface="Courier New" panose="02070309020205020404" pitchFamily="49" charset="0"/>
              </a:rPr>
              <a:t> </a:t>
            </a:r>
          </a:p>
          <a:p>
            <a:r>
              <a:rPr lang="en-US" sz="1100" dirty="0">
                <a:solidFill>
                  <a:schemeClr val="bg1"/>
                </a:solidFill>
                <a:latin typeface="Courier New" panose="02070309020205020404" pitchFamily="49" charset="0"/>
                <a:cs typeface="Courier New" panose="02070309020205020404" pitchFamily="49" charset="0"/>
              </a:rPr>
              <a:t>R2(config-router)# </a:t>
            </a:r>
            <a:r>
              <a:rPr lang="en-US" sz="1100" b="1" dirty="0">
                <a:solidFill>
                  <a:schemeClr val="bg1"/>
                </a:solidFill>
                <a:latin typeface="Courier New" panose="02070309020205020404" pitchFamily="49" charset="0"/>
                <a:cs typeface="Courier New" panose="02070309020205020404" pitchFamily="49" charset="0"/>
              </a:rPr>
              <a:t>default-information originate</a:t>
            </a:r>
            <a:r>
              <a:rPr lang="en-US" sz="1100" dirty="0">
                <a:solidFill>
                  <a:schemeClr val="bg1"/>
                </a:solidFill>
                <a:latin typeface="Courier New" panose="02070309020205020404" pitchFamily="49" charset="0"/>
                <a:cs typeface="Courier New" panose="02070309020205020404" pitchFamily="49" charset="0"/>
              </a:rPr>
              <a:t> </a:t>
            </a:r>
          </a:p>
          <a:p>
            <a:r>
              <a:rPr lang="en-US" sz="1100" dirty="0">
                <a:solidFill>
                  <a:schemeClr val="bg1"/>
                </a:solidFill>
                <a:latin typeface="Courier New" panose="02070309020205020404" pitchFamily="49" charset="0"/>
                <a:cs typeface="Courier New" panose="02070309020205020404" pitchFamily="49" charset="0"/>
              </a:rPr>
              <a:t>R2(config-router)# </a:t>
            </a:r>
            <a:r>
              <a:rPr lang="en-US" sz="1100" b="1" dirty="0">
                <a:solidFill>
                  <a:schemeClr val="bg1"/>
                </a:solidFill>
                <a:latin typeface="Courier New" panose="02070309020205020404" pitchFamily="49" charset="0"/>
                <a:cs typeface="Courier New" panose="02070309020205020404" pitchFamily="49" charset="0"/>
              </a:rPr>
              <a:t>end</a:t>
            </a:r>
            <a:r>
              <a:rPr lang="en-US" sz="1100" dirty="0">
                <a:solidFill>
                  <a:schemeClr val="bg1"/>
                </a:solidFill>
                <a:latin typeface="Courier New" panose="02070309020205020404" pitchFamily="49" charset="0"/>
                <a:cs typeface="Courier New" panose="02070309020205020404" pitchFamily="49" charset="0"/>
              </a:rPr>
              <a:t> </a:t>
            </a:r>
          </a:p>
          <a:p>
            <a:r>
              <a:rPr lang="en-US" sz="1100" dirty="0">
                <a:solidFill>
                  <a:schemeClr val="bg1"/>
                </a:solidFill>
                <a:latin typeface="Courier New" panose="02070309020205020404" pitchFamily="49" charset="0"/>
                <a:cs typeface="Courier New" panose="02070309020205020404" pitchFamily="49" charset="0"/>
              </a:rPr>
              <a:t>R2#</a:t>
            </a:r>
          </a:p>
        </p:txBody>
      </p:sp>
    </p:spTree>
    <p:custDataLst>
      <p:tags r:id="rId1"/>
    </p:custDataLst>
    <p:extLst>
      <p:ext uri="{BB962C8B-B14F-4D97-AF65-F5344CB8AC3E}">
        <p14:creationId xmlns:p14="http://schemas.microsoft.com/office/powerpoint/2010/main" val="262308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Default Route Propagation</a:t>
            </a:r>
            <a:br>
              <a:rPr lang="en-US" sz="1600" dirty="0"/>
            </a:br>
            <a:r>
              <a:rPr lang="en-US" sz="2400" dirty="0"/>
              <a:t>Verify the Propagated Default Route</a:t>
            </a:r>
            <a:endParaRPr lang="en-US" dirty="0"/>
          </a:p>
        </p:txBody>
      </p:sp>
      <p:sp>
        <p:nvSpPr>
          <p:cNvPr id="6" name="Content Placeholder 5">
            <a:extLst>
              <a:ext uri="{FF2B5EF4-FFF2-40B4-BE49-F238E27FC236}">
                <a16:creationId xmlns:a16="http://schemas.microsoft.com/office/drawing/2014/main" id="{75C69166-8BD7-CC4A-85F9-6263965C1ED9}"/>
              </a:ext>
            </a:extLst>
          </p:cNvPr>
          <p:cNvSpPr>
            <a:spLocks noGrp="1"/>
          </p:cNvSpPr>
          <p:nvPr>
            <p:ph idx="1"/>
          </p:nvPr>
        </p:nvSpPr>
        <p:spPr>
          <a:xfrm>
            <a:off x="474662" y="731838"/>
            <a:ext cx="8280057" cy="1529042"/>
          </a:xfrm>
        </p:spPr>
        <p:txBody>
          <a:bodyPr/>
          <a:lstStyle/>
          <a:p>
            <a:pPr marL="342900" indent="-342900" algn="l">
              <a:buFont typeface="Arial" panose="020B0604020202020204" pitchFamily="34" charset="0"/>
              <a:buChar char="•"/>
            </a:pPr>
            <a:r>
              <a:rPr lang="en-US" sz="1600" dirty="0">
                <a:solidFill>
                  <a:srgbClr val="000000"/>
                </a:solidFill>
              </a:rPr>
              <a:t>You can verify the default route settings on R2 using 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route</a:t>
            </a:r>
            <a:r>
              <a:rPr lang="en-US" sz="1600" dirty="0">
                <a:solidFill>
                  <a:srgbClr val="000000"/>
                </a:solidFill>
              </a:rPr>
              <a:t> command. You can also verify that R1 and R3 received a default route.</a:t>
            </a:r>
          </a:p>
          <a:p>
            <a:pPr marL="342900" indent="-342900" algn="l">
              <a:buFont typeface="Arial" panose="020B0604020202020204" pitchFamily="34" charset="0"/>
              <a:buChar char="•"/>
            </a:pPr>
            <a:r>
              <a:rPr lang="en-US" sz="1600" dirty="0">
                <a:solidFill>
                  <a:srgbClr val="000000"/>
                </a:solidFill>
              </a:rPr>
              <a:t>Notice that the route source on R1 is </a:t>
            </a:r>
            <a:r>
              <a:rPr lang="en-US" sz="1600" b="1" dirty="0">
                <a:solidFill>
                  <a:srgbClr val="000000"/>
                </a:solidFill>
              </a:rPr>
              <a:t>O*E2</a:t>
            </a:r>
            <a:r>
              <a:rPr lang="en-US" sz="1600" dirty="0">
                <a:solidFill>
                  <a:srgbClr val="000000"/>
                </a:solidFill>
              </a:rPr>
              <a:t>, signifying that it was learned using OSPFv2. The asterisk identifies this as a good candidate for the default route. The E2 designation identifies that it is an external route. The meaning of E1 and E2 is beyond the scope of this module.</a:t>
            </a:r>
          </a:p>
          <a:p>
            <a:pPr marL="342900" indent="-342900" algn="l">
              <a:buFont typeface="Arial" panose="020B0604020202020204" pitchFamily="34" charset="0"/>
              <a:buChar char="•"/>
            </a:pPr>
            <a:endParaRPr lang="en-US" sz="1600" dirty="0">
              <a:solidFill>
                <a:srgbClr val="000000"/>
              </a:solidFill>
            </a:endParaRPr>
          </a:p>
        </p:txBody>
      </p:sp>
      <p:sp>
        <p:nvSpPr>
          <p:cNvPr id="7" name="Rectangle 6">
            <a:extLst>
              <a:ext uri="{FF2B5EF4-FFF2-40B4-BE49-F238E27FC236}">
                <a16:creationId xmlns:a16="http://schemas.microsoft.com/office/drawing/2014/main" id="{F14C179B-814B-9C40-8169-476A4D02B5EF}"/>
              </a:ext>
            </a:extLst>
          </p:cNvPr>
          <p:cNvSpPr/>
          <p:nvPr/>
        </p:nvSpPr>
        <p:spPr>
          <a:xfrm>
            <a:off x="1405466" y="2442807"/>
            <a:ext cx="6417733" cy="1015663"/>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R2# </a:t>
            </a:r>
            <a:r>
              <a:rPr lang="en-US" sz="1200" b="1" dirty="0">
                <a:solidFill>
                  <a:schemeClr val="bg1"/>
                </a:solidFill>
                <a:latin typeface="Courier New" panose="02070309020205020404" pitchFamily="49" charset="0"/>
                <a:cs typeface="Courier New" panose="02070309020205020404" pitchFamily="49" charset="0"/>
              </a:rPr>
              <a:t>show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route | begin Gateway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Gateway of last resort is 0.0.0.0 to network 0.0.0.0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S* 	  0.0.0.0/0 is directly connected, Loopback1 </a:t>
            </a:r>
          </a:p>
          <a:p>
            <a:r>
              <a:rPr lang="en-US" sz="1200" dirty="0">
                <a:solidFill>
                  <a:schemeClr val="bg1"/>
                </a:solidFill>
                <a:latin typeface="Courier New" panose="02070309020205020404" pitchFamily="49" charset="0"/>
                <a:cs typeface="Courier New" panose="02070309020205020404" pitchFamily="49" charset="0"/>
              </a:rPr>
              <a:t>      10.0.0.0/8 is variably </a:t>
            </a:r>
            <a:r>
              <a:rPr lang="en-US" sz="1200" dirty="0" err="1">
                <a:solidFill>
                  <a:schemeClr val="bg1"/>
                </a:solidFill>
                <a:latin typeface="Courier New" panose="02070309020205020404" pitchFamily="49" charset="0"/>
                <a:cs typeface="Courier New" panose="02070309020205020404" pitchFamily="49" charset="0"/>
              </a:rPr>
              <a:t>subnetted</a:t>
            </a:r>
            <a:r>
              <a:rPr lang="en-US" sz="1200" dirty="0">
                <a:solidFill>
                  <a:schemeClr val="bg1"/>
                </a:solidFill>
                <a:latin typeface="Courier New" panose="02070309020205020404" pitchFamily="49" charset="0"/>
                <a:cs typeface="Courier New" panose="02070309020205020404" pitchFamily="49" charset="0"/>
              </a:rPr>
              <a:t>, 9 subnets, 3 masks</a:t>
            </a:r>
          </a:p>
          <a:p>
            <a:r>
              <a:rPr lang="en-US" sz="1200" dirty="0">
                <a:solidFill>
                  <a:schemeClr val="bg1"/>
                </a:solidFill>
                <a:latin typeface="Courier New" panose="02070309020205020404" pitchFamily="49" charset="0"/>
                <a:cs typeface="Courier New" panose="02070309020205020404" pitchFamily="49" charset="0"/>
              </a:rPr>
              <a:t>(output omitted)</a:t>
            </a:r>
          </a:p>
        </p:txBody>
      </p:sp>
      <p:sp>
        <p:nvSpPr>
          <p:cNvPr id="8" name="Rectangle 7">
            <a:extLst>
              <a:ext uri="{FF2B5EF4-FFF2-40B4-BE49-F238E27FC236}">
                <a16:creationId xmlns:a16="http://schemas.microsoft.com/office/drawing/2014/main" id="{92734ABC-E11F-7146-BB3C-7E0C1892F9E6}"/>
              </a:ext>
            </a:extLst>
          </p:cNvPr>
          <p:cNvSpPr/>
          <p:nvPr/>
        </p:nvSpPr>
        <p:spPr>
          <a:xfrm>
            <a:off x="970844" y="3636960"/>
            <a:ext cx="7563556" cy="1015663"/>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R1# </a:t>
            </a:r>
            <a:r>
              <a:rPr lang="en-US" sz="1200" b="1" dirty="0">
                <a:solidFill>
                  <a:schemeClr val="bg1"/>
                </a:solidFill>
                <a:latin typeface="Courier New" panose="02070309020205020404" pitchFamily="49" charset="0"/>
                <a:cs typeface="Courier New" panose="02070309020205020404" pitchFamily="49" charset="0"/>
              </a:rPr>
              <a:t>show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route | begin Gateway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Gateway of last resort is 10.1.1.6 to network 0.0.0.0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O*E2  0.0.0.0/0 [110/1] via 10.1.1.6, 00:11:08, GigabitEthernet0/0/0      </a:t>
            </a:r>
          </a:p>
          <a:p>
            <a:r>
              <a:rPr lang="en-US" sz="1200" dirty="0">
                <a:solidFill>
                  <a:schemeClr val="bg1"/>
                </a:solidFill>
                <a:latin typeface="Courier New" panose="02070309020205020404" pitchFamily="49" charset="0"/>
                <a:cs typeface="Courier New" panose="02070309020205020404" pitchFamily="49" charset="0"/>
              </a:rPr>
              <a:t>      10.0.0.0/8 is variably </a:t>
            </a:r>
            <a:r>
              <a:rPr lang="en-US" sz="1200" dirty="0" err="1">
                <a:solidFill>
                  <a:schemeClr val="bg1"/>
                </a:solidFill>
                <a:latin typeface="Courier New" panose="02070309020205020404" pitchFamily="49" charset="0"/>
                <a:cs typeface="Courier New" panose="02070309020205020404" pitchFamily="49" charset="0"/>
              </a:rPr>
              <a:t>subnetted</a:t>
            </a:r>
            <a:r>
              <a:rPr lang="en-US" sz="1200" dirty="0">
                <a:solidFill>
                  <a:schemeClr val="bg1"/>
                </a:solidFill>
                <a:latin typeface="Courier New" panose="02070309020205020404" pitchFamily="49" charset="0"/>
                <a:cs typeface="Courier New" panose="02070309020205020404" pitchFamily="49" charset="0"/>
              </a:rPr>
              <a:t>, 9 subnets, 3 masks</a:t>
            </a:r>
          </a:p>
          <a:p>
            <a:r>
              <a:rPr lang="en-US" sz="1200" dirty="0">
                <a:solidFill>
                  <a:schemeClr val="bg1"/>
                </a:solidFill>
                <a:latin typeface="Courier New" panose="02070309020205020404" pitchFamily="49" charset="0"/>
                <a:cs typeface="Courier New" panose="02070309020205020404" pitchFamily="49" charset="0"/>
              </a:rPr>
              <a:t>(output omitted)</a:t>
            </a:r>
          </a:p>
        </p:txBody>
      </p:sp>
    </p:spTree>
    <p:custDataLst>
      <p:tags r:id="rId1"/>
    </p:custDataLst>
    <p:extLst>
      <p:ext uri="{BB962C8B-B14F-4D97-AF65-F5344CB8AC3E}">
        <p14:creationId xmlns:p14="http://schemas.microsoft.com/office/powerpoint/2010/main" val="3464500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Default Route Propagation</a:t>
            </a:r>
            <a:br>
              <a:rPr lang="en-US" sz="1600" dirty="0"/>
            </a:br>
            <a:r>
              <a:rPr lang="en-US" sz="2400" dirty="0"/>
              <a:t>Packet Tracer - Propagate a Default Route in OSPFv2</a:t>
            </a:r>
            <a:endParaRPr lang="en-US" dirty="0"/>
          </a:p>
        </p:txBody>
      </p:sp>
      <p:sp>
        <p:nvSpPr>
          <p:cNvPr id="4" name="Content Placeholder 3">
            <a:extLst>
              <a:ext uri="{FF2B5EF4-FFF2-40B4-BE49-F238E27FC236}">
                <a16:creationId xmlns:a16="http://schemas.microsoft.com/office/drawing/2014/main" id="{33A0356E-9A1B-0A44-9F4B-67CBF04C6021}"/>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In this Packet Tracer, you will complete the following:</a:t>
            </a:r>
          </a:p>
          <a:p>
            <a:pPr marL="285750" indent="-285750" algn="l">
              <a:buFont typeface="Arial" panose="020B0604020202020204" pitchFamily="34" charset="0"/>
              <a:buChar char="•"/>
            </a:pPr>
            <a:endParaRPr lang="en-US" sz="1600" dirty="0">
              <a:solidFill>
                <a:srgbClr val="000000"/>
              </a:solidFill>
            </a:endParaRPr>
          </a:p>
          <a:p>
            <a:pPr marL="285750" indent="-285750" algn="l">
              <a:buFont typeface="Arial" panose="020B0604020202020204" pitchFamily="34" charset="0"/>
              <a:buChar char="•"/>
            </a:pPr>
            <a:r>
              <a:rPr lang="en-US" sz="1600" dirty="0">
                <a:solidFill>
                  <a:srgbClr val="000000"/>
                </a:solidFill>
              </a:rPr>
              <a:t>Propagate a Default Route</a:t>
            </a:r>
          </a:p>
          <a:p>
            <a:pPr marL="285750" indent="-285750" algn="l">
              <a:buFont typeface="Arial" panose="020B0604020202020204" pitchFamily="34" charset="0"/>
              <a:buChar char="•"/>
            </a:pPr>
            <a:r>
              <a:rPr lang="en-US" sz="1600" dirty="0">
                <a:solidFill>
                  <a:srgbClr val="000000"/>
                </a:solidFill>
              </a:rPr>
              <a:t>Part 2: Verify Connectivity</a:t>
            </a:r>
          </a:p>
        </p:txBody>
      </p:sp>
    </p:spTree>
    <p:custDataLst>
      <p:tags r:id="rId1"/>
    </p:custDataLst>
    <p:extLst>
      <p:ext uri="{BB962C8B-B14F-4D97-AF65-F5344CB8AC3E}">
        <p14:creationId xmlns:p14="http://schemas.microsoft.com/office/powerpoint/2010/main" val="2110873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2.6 Verify Single-Area OSPFv2</a:t>
            </a:r>
          </a:p>
        </p:txBody>
      </p:sp>
    </p:spTree>
    <p:custDataLst>
      <p:tags r:id="rId1"/>
    </p:custDataLst>
    <p:extLst>
      <p:ext uri="{BB962C8B-B14F-4D97-AF65-F5344CB8AC3E}">
        <p14:creationId xmlns:p14="http://schemas.microsoft.com/office/powerpoint/2010/main" val="2997313081"/>
      </p:ext>
    </p:extLst>
  </p:cSld>
  <p:clrMapOvr>
    <a:masterClrMapping/>
  </p:clrMapOvr>
  <p:transition spd="slow">
    <p:wip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Single-Area OSPFv2</a:t>
            </a:r>
            <a:br>
              <a:rPr lang="en-US" dirty="0"/>
            </a:br>
            <a:r>
              <a:rPr lang="en-US" sz="2400" dirty="0"/>
              <a:t>Verify OSPF Neighbors</a:t>
            </a:r>
          </a:p>
        </p:txBody>
      </p:sp>
      <p:sp>
        <p:nvSpPr>
          <p:cNvPr id="4" name="Content Placeholder 3">
            <a:extLst>
              <a:ext uri="{FF2B5EF4-FFF2-40B4-BE49-F238E27FC236}">
                <a16:creationId xmlns:a16="http://schemas.microsoft.com/office/drawing/2014/main" id="{8DD34D6B-8F1C-2142-8930-A125BF018145}"/>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After configuring single-area OSPFv2, you will need to verify your configurations. The following two commands are particularly useful for verifying routing:</a:t>
            </a:r>
          </a:p>
          <a:p>
            <a:pPr marL="342900" indent="-342900" algn="l">
              <a:buFont typeface="Arial" panose="020B0604020202020204" pitchFamily="34" charset="0"/>
              <a:buChar char="•"/>
            </a:pPr>
            <a:r>
              <a:rPr lang="en-US" sz="1400" b="1" dirty="0">
                <a:solidFill>
                  <a:srgbClr val="000000"/>
                </a:solidFill>
              </a:rPr>
              <a:t>show </a:t>
            </a:r>
            <a:r>
              <a:rPr lang="en-US" sz="1400" b="1" dirty="0" err="1">
                <a:solidFill>
                  <a:srgbClr val="000000"/>
                </a:solidFill>
              </a:rPr>
              <a:t>ip</a:t>
            </a:r>
            <a:r>
              <a:rPr lang="en-US" sz="1400" b="1" dirty="0">
                <a:solidFill>
                  <a:srgbClr val="000000"/>
                </a:solidFill>
              </a:rPr>
              <a:t> interface brief</a:t>
            </a:r>
            <a:r>
              <a:rPr lang="en-US" sz="1400" dirty="0">
                <a:solidFill>
                  <a:srgbClr val="000000"/>
                </a:solidFill>
              </a:rPr>
              <a:t> - This verifies that the desired interfaces are active with correct IP addressing.</a:t>
            </a:r>
          </a:p>
          <a:p>
            <a:pPr marL="342900" indent="-342900" algn="l">
              <a:buFont typeface="Arial" panose="020B0604020202020204" pitchFamily="34" charset="0"/>
              <a:buChar char="•"/>
            </a:pPr>
            <a:r>
              <a:rPr lang="en-US" sz="1400" b="1" dirty="0">
                <a:solidFill>
                  <a:srgbClr val="000000"/>
                </a:solidFill>
              </a:rPr>
              <a:t>show </a:t>
            </a:r>
            <a:r>
              <a:rPr lang="en-US" sz="1400" b="1" dirty="0" err="1">
                <a:solidFill>
                  <a:srgbClr val="000000"/>
                </a:solidFill>
              </a:rPr>
              <a:t>ip</a:t>
            </a:r>
            <a:r>
              <a:rPr lang="en-US" sz="1400" b="1" dirty="0">
                <a:solidFill>
                  <a:srgbClr val="000000"/>
                </a:solidFill>
              </a:rPr>
              <a:t> route</a:t>
            </a:r>
            <a:r>
              <a:rPr lang="en-US" sz="1400" dirty="0">
                <a:solidFill>
                  <a:srgbClr val="000000"/>
                </a:solidFill>
              </a:rPr>
              <a:t>- This verifies that the routing table contains all the expected routes.</a:t>
            </a:r>
          </a:p>
          <a:p>
            <a:pPr marL="0" indent="0" algn="l"/>
            <a:r>
              <a:rPr lang="en-US" sz="1600" dirty="0">
                <a:solidFill>
                  <a:srgbClr val="000000"/>
                </a:solidFill>
              </a:rPr>
              <a:t>Additional commands for determining that OSPF is operating as expected include the following:</a:t>
            </a:r>
          </a:p>
          <a:p>
            <a:pPr marL="342900" lvl="1" indent="-342900" defTabSz="457105" fontAlgn="auto">
              <a:lnSpc>
                <a:spcPct val="100000"/>
              </a:lnSpc>
              <a:spcBef>
                <a:spcPct val="20000"/>
              </a:spcBef>
              <a:spcAft>
                <a:spcPts val="0"/>
              </a:spcAft>
              <a:buClrTx/>
              <a:buFont typeface="Arial" panose="020B0604020202020204" pitchFamily="34" charset="0"/>
              <a:buChar char="•"/>
            </a:pPr>
            <a:r>
              <a:rPr lang="en-US" b="1" dirty="0">
                <a:solidFill>
                  <a:srgbClr val="000000"/>
                </a:solidFill>
              </a:rPr>
              <a:t>show </a:t>
            </a:r>
            <a:r>
              <a:rPr lang="en-US" b="1" dirty="0" err="1">
                <a:solidFill>
                  <a:srgbClr val="000000"/>
                </a:solidFill>
              </a:rPr>
              <a:t>ip</a:t>
            </a:r>
            <a:r>
              <a:rPr lang="en-US" b="1" dirty="0">
                <a:solidFill>
                  <a:srgbClr val="000000"/>
                </a:solidFill>
              </a:rPr>
              <a:t> </a:t>
            </a:r>
            <a:r>
              <a:rPr lang="en-US" b="1" dirty="0" err="1">
                <a:solidFill>
                  <a:srgbClr val="000000"/>
                </a:solidFill>
              </a:rPr>
              <a:t>ospf</a:t>
            </a:r>
            <a:r>
              <a:rPr lang="en-US" b="1" dirty="0">
                <a:solidFill>
                  <a:srgbClr val="000000"/>
                </a:solidFill>
              </a:rPr>
              <a:t> neighbor</a:t>
            </a:r>
          </a:p>
          <a:p>
            <a:pPr marL="342900" lvl="1" indent="-342900" defTabSz="457105" fontAlgn="auto">
              <a:lnSpc>
                <a:spcPct val="100000"/>
              </a:lnSpc>
              <a:spcBef>
                <a:spcPct val="20000"/>
              </a:spcBef>
              <a:spcAft>
                <a:spcPts val="0"/>
              </a:spcAft>
              <a:buClrTx/>
              <a:buFont typeface="Arial" panose="020B0604020202020204" pitchFamily="34" charset="0"/>
              <a:buChar char="•"/>
            </a:pPr>
            <a:r>
              <a:rPr lang="en-US" b="1" dirty="0">
                <a:solidFill>
                  <a:srgbClr val="000000"/>
                </a:solidFill>
              </a:rPr>
              <a:t>show </a:t>
            </a:r>
            <a:r>
              <a:rPr lang="en-US" b="1" dirty="0" err="1">
                <a:solidFill>
                  <a:srgbClr val="000000"/>
                </a:solidFill>
              </a:rPr>
              <a:t>ip</a:t>
            </a:r>
            <a:r>
              <a:rPr lang="en-US" b="1" dirty="0">
                <a:solidFill>
                  <a:srgbClr val="000000"/>
                </a:solidFill>
              </a:rPr>
              <a:t> protocols</a:t>
            </a:r>
          </a:p>
          <a:p>
            <a:pPr marL="342900" lvl="1" indent="-342900" defTabSz="457105" fontAlgn="auto">
              <a:lnSpc>
                <a:spcPct val="100000"/>
              </a:lnSpc>
              <a:spcBef>
                <a:spcPct val="20000"/>
              </a:spcBef>
              <a:spcAft>
                <a:spcPts val="0"/>
              </a:spcAft>
              <a:buClrTx/>
              <a:buFont typeface="Arial" panose="020B0604020202020204" pitchFamily="34" charset="0"/>
              <a:buChar char="•"/>
            </a:pPr>
            <a:r>
              <a:rPr lang="en-US" b="1" dirty="0">
                <a:solidFill>
                  <a:srgbClr val="000000"/>
                </a:solidFill>
              </a:rPr>
              <a:t>show </a:t>
            </a:r>
            <a:r>
              <a:rPr lang="en-US" b="1" dirty="0" err="1">
                <a:solidFill>
                  <a:srgbClr val="000000"/>
                </a:solidFill>
              </a:rPr>
              <a:t>ip</a:t>
            </a:r>
            <a:r>
              <a:rPr lang="en-US" b="1" dirty="0">
                <a:solidFill>
                  <a:srgbClr val="000000"/>
                </a:solidFill>
              </a:rPr>
              <a:t> </a:t>
            </a:r>
            <a:r>
              <a:rPr lang="en-US" b="1" dirty="0" err="1">
                <a:solidFill>
                  <a:srgbClr val="000000"/>
                </a:solidFill>
              </a:rPr>
              <a:t>ospf</a:t>
            </a:r>
            <a:endParaRPr lang="en-US" b="1" dirty="0">
              <a:solidFill>
                <a:srgbClr val="000000"/>
              </a:solidFill>
            </a:endParaRPr>
          </a:p>
          <a:p>
            <a:pPr marL="342900" lvl="1" indent="-342900" defTabSz="457105" fontAlgn="auto">
              <a:lnSpc>
                <a:spcPct val="100000"/>
              </a:lnSpc>
              <a:spcBef>
                <a:spcPct val="20000"/>
              </a:spcBef>
              <a:spcAft>
                <a:spcPts val="0"/>
              </a:spcAft>
              <a:buClrTx/>
              <a:buFont typeface="Arial" panose="020B0604020202020204" pitchFamily="34" charset="0"/>
              <a:buChar char="•"/>
            </a:pPr>
            <a:r>
              <a:rPr lang="en-US" b="1" dirty="0">
                <a:solidFill>
                  <a:srgbClr val="000000"/>
                </a:solidFill>
              </a:rPr>
              <a:t>show </a:t>
            </a:r>
            <a:r>
              <a:rPr lang="en-US" b="1" dirty="0" err="1">
                <a:solidFill>
                  <a:srgbClr val="000000"/>
                </a:solidFill>
              </a:rPr>
              <a:t>ip</a:t>
            </a:r>
            <a:r>
              <a:rPr lang="en-US" b="1" dirty="0">
                <a:solidFill>
                  <a:srgbClr val="000000"/>
                </a:solidFill>
              </a:rPr>
              <a:t> </a:t>
            </a:r>
            <a:r>
              <a:rPr lang="en-US" b="1" dirty="0" err="1">
                <a:solidFill>
                  <a:srgbClr val="000000"/>
                </a:solidFill>
              </a:rPr>
              <a:t>ospf</a:t>
            </a:r>
            <a:r>
              <a:rPr lang="en-US" b="1" dirty="0">
                <a:solidFill>
                  <a:srgbClr val="000000"/>
                </a:solidFill>
              </a:rPr>
              <a:t> interface</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1331031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2: Activities (Cont.)</a:t>
            </a:r>
          </a:p>
        </p:txBody>
      </p:sp>
      <p:sp>
        <p:nvSpPr>
          <p:cNvPr id="6147" name="Rectangle 34"/>
          <p:cNvSpPr>
            <a:spLocks noGrp="1" noChangeArrowheads="1"/>
          </p:cNvSpPr>
          <p:nvPr>
            <p:ph idx="1"/>
          </p:nvPr>
        </p:nvSpPr>
        <p:spPr>
          <a:xfrm>
            <a:off x="132776" y="624737"/>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3072700099"/>
              </p:ext>
            </p:extLst>
          </p:nvPr>
        </p:nvGraphicFramePr>
        <p:xfrm>
          <a:off x="457291" y="973151"/>
          <a:ext cx="8229418" cy="3458490"/>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solidFill>
                            <a:srgbClr val="000000"/>
                          </a:solidFill>
                        </a:rPr>
                        <a:t>2.3.11</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r>
                        <a:rPr lang="en-US" sz="1100" dirty="0">
                          <a:solidFill>
                            <a:srgbClr val="000000"/>
                          </a:solidFill>
                        </a:rPr>
                        <a:t>Determine the DR and BDR</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solidFill>
                            <a:srgbClr val="000000"/>
                          </a:solidFill>
                        </a:rPr>
                        <a:t>2.4.6</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Syntax Checker</a:t>
                      </a:r>
                    </a:p>
                  </a:txBody>
                  <a:tcPr marL="68580" marR="68580" marT="34290" marB="34290" anchor="ctr"/>
                </a:tc>
                <a:tc>
                  <a:txBody>
                    <a:bodyPr/>
                    <a:lstStyle/>
                    <a:p>
                      <a:r>
                        <a:rPr lang="en-US" sz="1100" dirty="0">
                          <a:solidFill>
                            <a:srgbClr val="000000"/>
                          </a:solidFill>
                        </a:rPr>
                        <a:t>Modify the Cost Values for R2 and R3</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6"/>
                  </a:ext>
                </a:extLst>
              </a:tr>
              <a:tr h="350784">
                <a:tc>
                  <a:txBody>
                    <a:bodyPr/>
                    <a:lstStyle/>
                    <a:p>
                      <a:pPr algn="ctr"/>
                      <a:r>
                        <a:rPr lang="en-US" sz="1100" dirty="0">
                          <a:solidFill>
                            <a:srgbClr val="000000"/>
                          </a:solidFill>
                        </a:rPr>
                        <a:t>2.4.10</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Modifying Hello and Dead Intervals on R3</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008"/>
                  </a:ext>
                </a:extLst>
              </a:tr>
              <a:tr h="350784">
                <a:tc>
                  <a:txBody>
                    <a:bodyPr/>
                    <a:lstStyle/>
                    <a:p>
                      <a:pPr algn="ctr"/>
                      <a:r>
                        <a:rPr lang="en-US" sz="1100" dirty="0">
                          <a:solidFill>
                            <a:srgbClr val="000000"/>
                          </a:solidFill>
                        </a:rPr>
                        <a:t>2.4.11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Modify Single-Area OSPFv2</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350784">
                <a:tc>
                  <a:txBody>
                    <a:bodyPr/>
                    <a:lstStyle/>
                    <a:p>
                      <a:pPr algn="ctr"/>
                      <a:r>
                        <a:rPr lang="en-US" sz="1100" dirty="0">
                          <a:solidFill>
                            <a:srgbClr val="000000"/>
                          </a:solidFill>
                        </a:rPr>
                        <a:t>2.5.3</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Propagate a Default Route in OSPFv2</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522544737"/>
                  </a:ext>
                </a:extLst>
              </a:tr>
              <a:tr h="350784">
                <a:tc>
                  <a:txBody>
                    <a:bodyPr/>
                    <a:lstStyle/>
                    <a:p>
                      <a:pPr algn="ctr"/>
                      <a:r>
                        <a:rPr lang="en-US" sz="1100" dirty="0">
                          <a:solidFill>
                            <a:srgbClr val="000000"/>
                          </a:solidFill>
                        </a:rPr>
                        <a:t>2.6.5</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Verify Single-Area OSPFv2 Configuration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001172460"/>
                  </a:ext>
                </a:extLst>
              </a:tr>
              <a:tr h="350784">
                <a:tc>
                  <a:txBody>
                    <a:bodyPr/>
                    <a:lstStyle/>
                    <a:p>
                      <a:pPr algn="ctr"/>
                      <a:r>
                        <a:rPr lang="en-US" sz="1100" dirty="0">
                          <a:solidFill>
                            <a:srgbClr val="000000"/>
                          </a:solidFill>
                        </a:rPr>
                        <a:t>2.6.6</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Verify Single-Area OSPFv2 Configuration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22206681"/>
                  </a:ext>
                </a:extLst>
              </a:tr>
              <a:tr h="350784">
                <a:tc>
                  <a:txBody>
                    <a:bodyPr/>
                    <a:lstStyle/>
                    <a:p>
                      <a:pPr algn="ctr"/>
                      <a:r>
                        <a:rPr lang="en-US" sz="1100" dirty="0">
                          <a:solidFill>
                            <a:srgbClr val="000000"/>
                          </a:solidFill>
                        </a:rPr>
                        <a:t>2.7.1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Single-Area OSPFv2 Configuration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406068602"/>
                  </a:ext>
                </a:extLst>
              </a:tr>
              <a:tr h="350784">
                <a:tc>
                  <a:txBody>
                    <a:bodyPr/>
                    <a:lstStyle/>
                    <a:p>
                      <a:pPr algn="ctr"/>
                      <a:r>
                        <a:rPr lang="en-US" sz="1100" dirty="0">
                          <a:solidFill>
                            <a:srgbClr val="000000"/>
                          </a:solidFill>
                        </a:rPr>
                        <a:t>2.7.2</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Single-Area OSPFv2 Configuration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Recommended</a:t>
                      </a:r>
                    </a:p>
                  </a:txBody>
                  <a:tcPr marL="68580" marR="68580" marT="34290" marB="34290" anchor="ctr"/>
                </a:tc>
                <a:extLst>
                  <a:ext uri="{0D108BD9-81ED-4DB2-BD59-A6C34878D82A}">
                    <a16:rowId xmlns:a16="http://schemas.microsoft.com/office/drawing/2014/main" val="855604034"/>
                  </a:ext>
                </a:extLst>
              </a:tr>
            </a:tbl>
          </a:graphicData>
        </a:graphic>
      </p:graphicFrame>
    </p:spTree>
    <p:custDataLst>
      <p:tags r:id="rId1"/>
    </p:custDataLst>
    <p:extLst>
      <p:ext uri="{BB962C8B-B14F-4D97-AF65-F5344CB8AC3E}">
        <p14:creationId xmlns:p14="http://schemas.microsoft.com/office/powerpoint/2010/main" val="2539734740"/>
      </p:ext>
    </p:extLst>
  </p:cSld>
  <p:clrMapOvr>
    <a:masterClrMapping/>
  </p:clrMapOvr>
  <p:transition spd="slow">
    <p:wip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Single-Area OSPFv2</a:t>
            </a:r>
            <a:br>
              <a:rPr lang="en-US" dirty="0"/>
            </a:br>
            <a:r>
              <a:rPr lang="en-US" sz="2400" dirty="0"/>
              <a:t>Verify OSPF Neighbors (Cont.)</a:t>
            </a:r>
          </a:p>
        </p:txBody>
      </p:sp>
      <p:sp>
        <p:nvSpPr>
          <p:cNvPr id="5" name="Content Placeholder 4">
            <a:extLst>
              <a:ext uri="{FF2B5EF4-FFF2-40B4-BE49-F238E27FC236}">
                <a16:creationId xmlns:a16="http://schemas.microsoft.com/office/drawing/2014/main" id="{228BC15C-0694-E24E-9F01-BF964FCB2A05}"/>
              </a:ext>
            </a:extLst>
          </p:cNvPr>
          <p:cNvSpPr>
            <a:spLocks noGrp="1"/>
          </p:cNvSpPr>
          <p:nvPr>
            <p:ph idx="1"/>
          </p:nvPr>
        </p:nvSpPr>
        <p:spPr>
          <a:xfrm>
            <a:off x="474662" y="731838"/>
            <a:ext cx="8280057" cy="1865240"/>
          </a:xfrm>
        </p:spPr>
        <p:txBody>
          <a:bodyPr/>
          <a:lstStyle/>
          <a:p>
            <a:pPr marL="342900" indent="-342900" algn="l">
              <a:buFont typeface="Arial" panose="020B0604020202020204" pitchFamily="34" charset="0"/>
              <a:buChar char="•"/>
            </a:pPr>
            <a:r>
              <a:rPr lang="en-US" sz="1600" dirty="0">
                <a:solidFill>
                  <a:srgbClr val="000000"/>
                </a:solidFill>
              </a:rPr>
              <a:t>Use 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a:t>
            </a:r>
            <a:r>
              <a:rPr lang="en-US" sz="1600" b="1" dirty="0" err="1">
                <a:solidFill>
                  <a:srgbClr val="000000"/>
                </a:solidFill>
              </a:rPr>
              <a:t>ospf</a:t>
            </a:r>
            <a:r>
              <a:rPr lang="en-US" sz="1600" b="1" dirty="0">
                <a:solidFill>
                  <a:srgbClr val="000000"/>
                </a:solidFill>
              </a:rPr>
              <a:t> neighbor</a:t>
            </a:r>
            <a:r>
              <a:rPr lang="en-US" sz="1600" dirty="0">
                <a:solidFill>
                  <a:srgbClr val="000000"/>
                </a:solidFill>
              </a:rPr>
              <a:t> command to verify that the router has formed an adjacency with its neighboring routers. If the router ID of the neighboring router is not displayed, or if it does not show as being in a state of FULL, the two routers have not formed an OSPFv2 adjacency.</a:t>
            </a:r>
          </a:p>
          <a:p>
            <a:pPr marL="73085" lvl="1" indent="0">
              <a:buNone/>
            </a:pPr>
            <a:r>
              <a:rPr lang="en-US" b="1" dirty="0">
                <a:solidFill>
                  <a:srgbClr val="000000"/>
                </a:solidFill>
              </a:rPr>
              <a:t>Note</a:t>
            </a:r>
            <a:r>
              <a:rPr lang="en-US" dirty="0">
                <a:solidFill>
                  <a:srgbClr val="000000"/>
                </a:solidFill>
              </a:rPr>
              <a:t>: A non-DR or BDR router that has a neighbor relationship with another non-DR or BDR router will display a two-way adjacency instead of full.</a:t>
            </a:r>
          </a:p>
          <a:p>
            <a:pPr marL="342900" indent="-342900" algn="l">
              <a:buFont typeface="Arial" panose="020B0604020202020204" pitchFamily="34" charset="0"/>
              <a:buChar char="•"/>
            </a:pPr>
            <a:r>
              <a:rPr lang="en-US" sz="1600" dirty="0">
                <a:solidFill>
                  <a:srgbClr val="000000"/>
                </a:solidFill>
              </a:rPr>
              <a:t>The following command output displays the neighbor table of R1.</a:t>
            </a:r>
          </a:p>
          <a:p>
            <a:pPr marL="342900" indent="-342900" algn="l">
              <a:buFont typeface="Arial" panose="020B0604020202020204" pitchFamily="34" charset="0"/>
              <a:buChar char="•"/>
            </a:pPr>
            <a:endParaRPr lang="en-US" sz="1600" dirty="0">
              <a:solidFill>
                <a:srgbClr val="000000"/>
              </a:solidFill>
            </a:endParaRPr>
          </a:p>
        </p:txBody>
      </p:sp>
      <p:sp>
        <p:nvSpPr>
          <p:cNvPr id="6" name="Rectangle 5">
            <a:extLst>
              <a:ext uri="{FF2B5EF4-FFF2-40B4-BE49-F238E27FC236}">
                <a16:creationId xmlns:a16="http://schemas.microsoft.com/office/drawing/2014/main" id="{20AC6078-7002-A441-8661-D2139B2256E0}"/>
              </a:ext>
            </a:extLst>
          </p:cNvPr>
          <p:cNvSpPr/>
          <p:nvPr/>
        </p:nvSpPr>
        <p:spPr>
          <a:xfrm>
            <a:off x="389282" y="2828188"/>
            <a:ext cx="8280056" cy="1015663"/>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R1# </a:t>
            </a:r>
            <a:r>
              <a:rPr lang="en-US" sz="1200" b="1" dirty="0">
                <a:solidFill>
                  <a:schemeClr val="bg1"/>
                </a:solidFill>
                <a:latin typeface="Courier New" panose="02070309020205020404" pitchFamily="49" charset="0"/>
                <a:cs typeface="Courier New" panose="02070309020205020404" pitchFamily="49" charset="0"/>
              </a:rPr>
              <a:t>show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ospf</a:t>
            </a:r>
            <a:r>
              <a:rPr lang="en-US" sz="1200" b="1" dirty="0">
                <a:solidFill>
                  <a:schemeClr val="bg1"/>
                </a:solidFill>
                <a:latin typeface="Courier New" panose="02070309020205020404" pitchFamily="49" charset="0"/>
                <a:cs typeface="Courier New" panose="02070309020205020404" pitchFamily="49" charset="0"/>
              </a:rPr>
              <a:t> neighbor </a:t>
            </a:r>
          </a:p>
          <a:p>
            <a:r>
              <a:rPr lang="en-US" sz="1200" dirty="0">
                <a:solidFill>
                  <a:schemeClr val="bg1"/>
                </a:solidFill>
                <a:latin typeface="Courier New" panose="02070309020205020404" pitchFamily="49" charset="0"/>
                <a:cs typeface="Courier New" panose="02070309020205020404" pitchFamily="49" charset="0"/>
              </a:rPr>
              <a:t>Neighbor ID 	</a:t>
            </a:r>
            <a:r>
              <a:rPr lang="en-US" sz="1200" dirty="0" err="1">
                <a:solidFill>
                  <a:schemeClr val="bg1"/>
                </a:solidFill>
                <a:latin typeface="Courier New" panose="02070309020205020404" pitchFamily="49" charset="0"/>
                <a:cs typeface="Courier New" panose="02070309020205020404" pitchFamily="49" charset="0"/>
              </a:rPr>
              <a:t>Pri</a:t>
            </a:r>
            <a:r>
              <a:rPr lang="en-US" sz="1200" dirty="0">
                <a:solidFill>
                  <a:schemeClr val="bg1"/>
                </a:solidFill>
                <a:latin typeface="Courier New" panose="02070309020205020404" pitchFamily="49" charset="0"/>
                <a:cs typeface="Courier New" panose="02070309020205020404" pitchFamily="49" charset="0"/>
              </a:rPr>
              <a:t> 	State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Dead Time </a:t>
            </a:r>
            <a:r>
              <a:rPr lang="en-US" sz="1200" dirty="0">
                <a:solidFill>
                  <a:schemeClr val="bg1"/>
                </a:solidFill>
                <a:latin typeface="Courier New" panose="02070309020205020404" pitchFamily="49" charset="0"/>
                <a:cs typeface="Courier New" panose="02070309020205020404" pitchFamily="49" charset="0"/>
              </a:rPr>
              <a:t>	Address 		Interface </a:t>
            </a:r>
          </a:p>
          <a:p>
            <a:r>
              <a:rPr lang="en-US" sz="1200" dirty="0">
                <a:solidFill>
                  <a:schemeClr val="bg1"/>
                </a:solidFill>
                <a:latin typeface="Courier New" panose="02070309020205020404" pitchFamily="49" charset="0"/>
                <a:cs typeface="Courier New" panose="02070309020205020404" pitchFamily="49" charset="0"/>
              </a:rPr>
              <a:t>3.3.3.3 		0 	FULL/ -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00:00:35</a:t>
            </a:r>
            <a:r>
              <a:rPr lang="en-US" sz="1200" dirty="0">
                <a:solidFill>
                  <a:schemeClr val="bg1"/>
                </a:solidFill>
                <a:latin typeface="Courier New" panose="02070309020205020404" pitchFamily="49" charset="0"/>
                <a:cs typeface="Courier New" panose="02070309020205020404" pitchFamily="49" charset="0"/>
              </a:rPr>
              <a:t> 	10.1.1.13 	GigabitEthernet0/0/1</a:t>
            </a:r>
          </a:p>
          <a:p>
            <a:r>
              <a:rPr lang="en-US" sz="1200" dirty="0">
                <a:solidFill>
                  <a:schemeClr val="bg1"/>
                </a:solidFill>
                <a:latin typeface="Courier New" panose="02070309020205020404" pitchFamily="49" charset="0"/>
                <a:cs typeface="Courier New" panose="02070309020205020404" pitchFamily="49" charset="0"/>
              </a:rPr>
              <a:t>2.2.2.2 		0 	FULL/ -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00:00:31</a:t>
            </a:r>
            <a:r>
              <a:rPr lang="en-US" sz="1200" dirty="0">
                <a:solidFill>
                  <a:schemeClr val="bg1"/>
                </a:solidFill>
                <a:latin typeface="Courier New" panose="02070309020205020404" pitchFamily="49" charset="0"/>
                <a:cs typeface="Courier New" panose="02070309020205020404" pitchFamily="49" charset="0"/>
              </a:rPr>
              <a:t> 	10.1.1.6 	GigabitEthernet0/0/0</a:t>
            </a:r>
          </a:p>
          <a:p>
            <a:r>
              <a:rPr lang="en-US" sz="1200" dirty="0">
                <a:solidFill>
                  <a:schemeClr val="bg1"/>
                </a:solidFill>
                <a:latin typeface="Courier New" panose="02070309020205020404" pitchFamily="49" charset="0"/>
                <a:cs typeface="Courier New" panose="02070309020205020404" pitchFamily="49" charset="0"/>
              </a:rPr>
              <a:t>R1#</a:t>
            </a:r>
          </a:p>
        </p:txBody>
      </p:sp>
    </p:spTree>
    <p:custDataLst>
      <p:tags r:id="rId1"/>
    </p:custDataLst>
    <p:extLst>
      <p:ext uri="{BB962C8B-B14F-4D97-AF65-F5344CB8AC3E}">
        <p14:creationId xmlns:p14="http://schemas.microsoft.com/office/powerpoint/2010/main" val="601101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Single-Area OSPFv2</a:t>
            </a:r>
            <a:br>
              <a:rPr lang="en-US" dirty="0"/>
            </a:br>
            <a:r>
              <a:rPr lang="en-US" sz="2400" dirty="0"/>
              <a:t>Verify OSPF Neighbors (Cont.)</a:t>
            </a:r>
          </a:p>
        </p:txBody>
      </p:sp>
      <p:sp>
        <p:nvSpPr>
          <p:cNvPr id="4" name="Content Placeholder 3">
            <a:extLst>
              <a:ext uri="{FF2B5EF4-FFF2-40B4-BE49-F238E27FC236}">
                <a16:creationId xmlns:a16="http://schemas.microsoft.com/office/drawing/2014/main" id="{DCA1F19B-27A5-B14C-957D-9017C9FAC094}"/>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Two routers may not form an OSPFv2 adjacency if the following occurs:</a:t>
            </a:r>
          </a:p>
          <a:p>
            <a:pPr marL="342900" indent="-342900" algn="l">
              <a:buFont typeface="Arial" panose="020B0604020202020204" pitchFamily="34" charset="0"/>
              <a:buChar char="•"/>
            </a:pPr>
            <a:r>
              <a:rPr lang="en-US" sz="1600" dirty="0">
                <a:solidFill>
                  <a:srgbClr val="000000"/>
                </a:solidFill>
              </a:rPr>
              <a:t>The subnet masks do not match, causing the routers to be on separate networks.</a:t>
            </a:r>
          </a:p>
          <a:p>
            <a:pPr marL="342900" indent="-342900" algn="l">
              <a:buFont typeface="Arial" panose="020B0604020202020204" pitchFamily="34" charset="0"/>
              <a:buChar char="•"/>
            </a:pPr>
            <a:r>
              <a:rPr lang="en-US" sz="1600" dirty="0">
                <a:solidFill>
                  <a:srgbClr val="000000"/>
                </a:solidFill>
              </a:rPr>
              <a:t>The OSPFv2 Hello or Dead Timers do not match.</a:t>
            </a:r>
          </a:p>
          <a:p>
            <a:pPr marL="342900" indent="-342900" algn="l">
              <a:buFont typeface="Arial" panose="020B0604020202020204" pitchFamily="34" charset="0"/>
              <a:buChar char="•"/>
            </a:pPr>
            <a:r>
              <a:rPr lang="en-US" sz="1600" dirty="0">
                <a:solidFill>
                  <a:srgbClr val="000000"/>
                </a:solidFill>
              </a:rPr>
              <a:t>The OSPFv2 Network Types do not match.</a:t>
            </a:r>
          </a:p>
          <a:p>
            <a:pPr marL="342900" indent="-342900" algn="l">
              <a:buFont typeface="Arial" panose="020B0604020202020204" pitchFamily="34" charset="0"/>
              <a:buChar char="•"/>
            </a:pPr>
            <a:r>
              <a:rPr lang="en-US" sz="1600" dirty="0">
                <a:solidFill>
                  <a:srgbClr val="000000"/>
                </a:solidFill>
              </a:rPr>
              <a:t>There is a missing or incorrect OSPFv2 network command.</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591565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Single-Area OSPFv2</a:t>
            </a:r>
            <a:br>
              <a:rPr lang="en-US" dirty="0"/>
            </a:br>
            <a:r>
              <a:rPr lang="en-US" sz="2400" dirty="0"/>
              <a:t>Verify OSPF Protocol Settings</a:t>
            </a:r>
          </a:p>
        </p:txBody>
      </p:sp>
      <p:sp>
        <p:nvSpPr>
          <p:cNvPr id="5" name="Content Placeholder 4">
            <a:extLst>
              <a:ext uri="{FF2B5EF4-FFF2-40B4-BE49-F238E27FC236}">
                <a16:creationId xmlns:a16="http://schemas.microsoft.com/office/drawing/2014/main" id="{5C18805C-1AAE-E44C-B912-18D3608533D6}"/>
              </a:ext>
            </a:extLst>
          </p:cNvPr>
          <p:cNvSpPr>
            <a:spLocks noGrp="1"/>
          </p:cNvSpPr>
          <p:nvPr>
            <p:ph idx="1"/>
          </p:nvPr>
        </p:nvSpPr>
        <p:spPr>
          <a:xfrm>
            <a:off x="282752" y="726801"/>
            <a:ext cx="2753960" cy="3689897"/>
          </a:xfrm>
        </p:spPr>
        <p:txBody>
          <a:bodyPr/>
          <a:lstStyle/>
          <a:p>
            <a:pPr marL="0" indent="0" algn="l"/>
            <a:r>
              <a:rPr lang="en-US" sz="1600" dirty="0">
                <a:solidFill>
                  <a:srgbClr val="000000"/>
                </a:solidFill>
              </a:rPr>
              <a:t>The </a:t>
            </a:r>
            <a:r>
              <a:rPr lang="en-US" sz="1600" b="1" dirty="0">
                <a:solidFill>
                  <a:srgbClr val="000000"/>
                </a:solidFill>
              </a:rPr>
              <a:t>show ip protocols</a:t>
            </a:r>
            <a:r>
              <a:rPr lang="en-US" sz="1600" dirty="0">
                <a:solidFill>
                  <a:srgbClr val="000000"/>
                </a:solidFill>
              </a:rPr>
              <a:t> command is a quick way to verify vital OSPF configuration information, as shown in the command output. This includes the OSPFv2 process ID, the router ID, interfaces explicitly configured to advertise OSPF routes, the neighbors the router is receiving updates from, and the default administrative distance, which is 110 for OSPF.</a:t>
            </a:r>
          </a:p>
        </p:txBody>
      </p:sp>
      <p:sp>
        <p:nvSpPr>
          <p:cNvPr id="6" name="Rectangle 5">
            <a:extLst>
              <a:ext uri="{FF2B5EF4-FFF2-40B4-BE49-F238E27FC236}">
                <a16:creationId xmlns:a16="http://schemas.microsoft.com/office/drawing/2014/main" id="{AFA52DEA-5D8A-1645-9EFC-CEC22F139508}"/>
              </a:ext>
            </a:extLst>
          </p:cNvPr>
          <p:cNvSpPr/>
          <p:nvPr/>
        </p:nvSpPr>
        <p:spPr>
          <a:xfrm>
            <a:off x="3170414" y="823657"/>
            <a:ext cx="5873751" cy="3785652"/>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R1# </a:t>
            </a:r>
            <a:r>
              <a:rPr lang="en-US" sz="1200" b="1" dirty="0">
                <a:solidFill>
                  <a:schemeClr val="bg1"/>
                </a:solidFill>
                <a:latin typeface="Courier New" panose="02070309020205020404" pitchFamily="49" charset="0"/>
                <a:cs typeface="Courier New" panose="02070309020205020404" pitchFamily="49" charset="0"/>
              </a:rPr>
              <a:t>show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protocols</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 IP Routing is NSF aware *** </a:t>
            </a:r>
          </a:p>
          <a:p>
            <a:r>
              <a:rPr lang="en-US" sz="1200" dirty="0">
                <a:solidFill>
                  <a:schemeClr val="bg1"/>
                </a:solidFill>
                <a:latin typeface="Courier New" panose="02070309020205020404" pitchFamily="49" charset="0"/>
                <a:cs typeface="Courier New" panose="02070309020205020404" pitchFamily="49" charset="0"/>
              </a:rPr>
              <a:t>(output omitted) </a:t>
            </a:r>
          </a:p>
          <a:p>
            <a:r>
              <a:rPr lang="en-US" sz="1200" dirty="0">
                <a:solidFill>
                  <a:schemeClr val="bg1"/>
                </a:solidFill>
                <a:latin typeface="Courier New" panose="02070309020205020404" pitchFamily="49" charset="0"/>
                <a:cs typeface="Courier New" panose="02070309020205020404" pitchFamily="49" charset="0"/>
              </a:rPr>
              <a:t>Routing Protocol is "</a:t>
            </a:r>
            <a:r>
              <a:rPr lang="en-US" sz="1200" dirty="0" err="1">
                <a:solidFill>
                  <a:schemeClr val="accent6">
                    <a:lumMod val="60000"/>
                    <a:lumOff val="40000"/>
                  </a:schemeClr>
                </a:solidFill>
                <a:latin typeface="Courier New" panose="02070309020205020404" pitchFamily="49" charset="0"/>
                <a:cs typeface="Courier New" panose="02070309020205020404" pitchFamily="49" charset="0"/>
              </a:rPr>
              <a:t>ospf</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 10</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  Outgoing update filter list for all interfaces is not set </a:t>
            </a:r>
          </a:p>
          <a:p>
            <a:r>
              <a:rPr lang="en-US" sz="1200" dirty="0">
                <a:solidFill>
                  <a:schemeClr val="bg1"/>
                </a:solidFill>
                <a:latin typeface="Courier New" panose="02070309020205020404" pitchFamily="49" charset="0"/>
                <a:cs typeface="Courier New" panose="02070309020205020404" pitchFamily="49" charset="0"/>
              </a:rPr>
              <a:t>  Incoming update filter list for all interfaces is not set    </a:t>
            </a:r>
          </a:p>
          <a:p>
            <a:r>
              <a:rPr lang="en-US" sz="1200" dirty="0">
                <a:solidFill>
                  <a:schemeClr val="bg1"/>
                </a:solidFill>
                <a:latin typeface="Courier New" panose="02070309020205020404" pitchFamily="49" charset="0"/>
                <a:cs typeface="Courier New" panose="02070309020205020404" pitchFamily="49" charset="0"/>
              </a:rPr>
              <a:t>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Router ID 1.1.1.1 </a:t>
            </a:r>
          </a:p>
          <a:p>
            <a:r>
              <a:rPr lang="en-US" sz="1200" dirty="0">
                <a:solidFill>
                  <a:schemeClr val="bg1"/>
                </a:solidFill>
                <a:latin typeface="Courier New" panose="02070309020205020404" pitchFamily="49" charset="0"/>
                <a:cs typeface="Courier New" panose="02070309020205020404" pitchFamily="49" charset="0"/>
              </a:rPr>
              <a:t>  Number of areas in this router is 1. 1 normal 0 stub 0 </a:t>
            </a:r>
            <a:r>
              <a:rPr lang="en-US" sz="1200" dirty="0" err="1">
                <a:solidFill>
                  <a:schemeClr val="bg1"/>
                </a:solidFill>
                <a:latin typeface="Courier New" panose="02070309020205020404" pitchFamily="49" charset="0"/>
                <a:cs typeface="Courier New" panose="02070309020205020404" pitchFamily="49" charset="0"/>
              </a:rPr>
              <a:t>nssa</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  Maximum path: 4 </a:t>
            </a:r>
          </a:p>
          <a:p>
            <a:r>
              <a:rPr lang="en-US" sz="1200" dirty="0">
                <a:solidFill>
                  <a:schemeClr val="bg1"/>
                </a:solidFill>
                <a:latin typeface="Courier New" panose="02070309020205020404" pitchFamily="49" charset="0"/>
                <a:cs typeface="Courier New" panose="02070309020205020404" pitchFamily="49" charset="0"/>
              </a:rPr>
              <a:t>  Routing for Networks: </a:t>
            </a:r>
          </a:p>
          <a:p>
            <a:r>
              <a:rPr lang="en-US" sz="1200" dirty="0">
                <a:solidFill>
                  <a:schemeClr val="bg1"/>
                </a:solidFill>
                <a:latin typeface="Courier New" panose="02070309020205020404" pitchFamily="49" charset="0"/>
                <a:cs typeface="Courier New" panose="02070309020205020404" pitchFamily="49" charset="0"/>
              </a:rPr>
              <a:t>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Routing on Interfaces Configured Explicitly (Area 0):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	Loopback0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	GigabitEthernet0/0/1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	GigabitEthernet0/0/0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  Routing Information Sources: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	Gateway 	Distance 		Last Update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	3.3.3.3 	110 			00:09:30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	2.2.2.2 	110 			00:09:58 </a:t>
            </a:r>
          </a:p>
          <a:p>
            <a:r>
              <a:rPr lang="en-US" sz="1200" dirty="0">
                <a:solidFill>
                  <a:schemeClr val="bg1"/>
                </a:solidFill>
                <a:latin typeface="Courier New" panose="02070309020205020404" pitchFamily="49" charset="0"/>
                <a:cs typeface="Courier New" panose="02070309020205020404" pitchFamily="49" charset="0"/>
              </a:rPr>
              <a:t>  Distance: (default is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110</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R1#</a:t>
            </a:r>
          </a:p>
        </p:txBody>
      </p:sp>
    </p:spTree>
    <p:custDataLst>
      <p:tags r:id="rId1"/>
    </p:custDataLst>
    <p:extLst>
      <p:ext uri="{BB962C8B-B14F-4D97-AF65-F5344CB8AC3E}">
        <p14:creationId xmlns:p14="http://schemas.microsoft.com/office/powerpoint/2010/main" val="2434508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Single-Area OSPFv2</a:t>
            </a:r>
            <a:br>
              <a:rPr lang="en-US" dirty="0"/>
            </a:br>
            <a:r>
              <a:rPr lang="en-US" sz="2400" dirty="0"/>
              <a:t>Verify OSPF Process Information</a:t>
            </a:r>
          </a:p>
        </p:txBody>
      </p:sp>
      <p:sp>
        <p:nvSpPr>
          <p:cNvPr id="4" name="Content Placeholder 3">
            <a:extLst>
              <a:ext uri="{FF2B5EF4-FFF2-40B4-BE49-F238E27FC236}">
                <a16:creationId xmlns:a16="http://schemas.microsoft.com/office/drawing/2014/main" id="{521D8F0A-3ED5-4846-A8C5-6E08DE2304DD}"/>
              </a:ext>
            </a:extLst>
          </p:cNvPr>
          <p:cNvSpPr>
            <a:spLocks noGrp="1"/>
          </p:cNvSpPr>
          <p:nvPr>
            <p:ph idx="1"/>
          </p:nvPr>
        </p:nvSpPr>
        <p:spPr>
          <a:xfrm>
            <a:off x="474662" y="731837"/>
            <a:ext cx="2178227" cy="3689897"/>
          </a:xfrm>
        </p:spPr>
        <p:txBody>
          <a:bodyPr/>
          <a:lstStyle/>
          <a:p>
            <a:pPr marL="0" indent="0" algn="l"/>
            <a:r>
              <a:rPr lang="en-US" sz="1600" dirty="0">
                <a:solidFill>
                  <a:srgbClr val="000000"/>
                </a:solidFill>
              </a:rPr>
              <a:t>The </a:t>
            </a:r>
            <a:r>
              <a:rPr lang="en-US" sz="1600" b="1" dirty="0">
                <a:solidFill>
                  <a:srgbClr val="000000"/>
                </a:solidFill>
              </a:rPr>
              <a:t>show ip ospf</a:t>
            </a:r>
            <a:r>
              <a:rPr lang="en-US" sz="1600" dirty="0">
                <a:solidFill>
                  <a:srgbClr val="000000"/>
                </a:solidFill>
              </a:rPr>
              <a:t> command can also be used to examine the OSPFv2 process ID and router ID, as shown in the command output. This command displays the OSPFv2 area information and the last time the SPF algorithm was executed.</a:t>
            </a:r>
          </a:p>
        </p:txBody>
      </p:sp>
      <p:sp>
        <p:nvSpPr>
          <p:cNvPr id="7" name="Rectangle 6">
            <a:extLst>
              <a:ext uri="{FF2B5EF4-FFF2-40B4-BE49-F238E27FC236}">
                <a16:creationId xmlns:a16="http://schemas.microsoft.com/office/drawing/2014/main" id="{B7899903-EB12-4448-83C2-29D6798379C3}"/>
              </a:ext>
            </a:extLst>
          </p:cNvPr>
          <p:cNvSpPr/>
          <p:nvPr/>
        </p:nvSpPr>
        <p:spPr>
          <a:xfrm>
            <a:off x="2765778" y="981030"/>
            <a:ext cx="5903559" cy="3231654"/>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R1# </a:t>
            </a:r>
            <a:r>
              <a:rPr lang="en-US" sz="1200" b="1" dirty="0">
                <a:solidFill>
                  <a:schemeClr val="bg1"/>
                </a:solidFill>
                <a:latin typeface="Courier New" panose="02070309020205020404" pitchFamily="49" charset="0"/>
                <a:cs typeface="Courier New" panose="02070309020205020404" pitchFamily="49" charset="0"/>
              </a:rPr>
              <a:t>show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ospf</a:t>
            </a:r>
            <a:r>
              <a:rPr lang="en-US" sz="1200" b="1" dirty="0">
                <a:solidFill>
                  <a:schemeClr val="bg1"/>
                </a:solidFill>
                <a:latin typeface="Courier New" panose="02070309020205020404" pitchFamily="49" charset="0"/>
                <a:cs typeface="Courier New" panose="02070309020205020404" pitchFamily="49" charset="0"/>
              </a:rPr>
              <a:t>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Routing Process "</a:t>
            </a:r>
            <a:r>
              <a:rPr lang="en-US" sz="1200" dirty="0" err="1">
                <a:solidFill>
                  <a:schemeClr val="accent6">
                    <a:lumMod val="60000"/>
                    <a:lumOff val="40000"/>
                  </a:schemeClr>
                </a:solidFill>
                <a:latin typeface="Courier New" panose="02070309020205020404" pitchFamily="49" charset="0"/>
                <a:cs typeface="Courier New" panose="02070309020205020404" pitchFamily="49" charset="0"/>
              </a:rPr>
              <a:t>ospf</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 10" with ID 1.1.1.1 </a:t>
            </a:r>
          </a:p>
          <a:p>
            <a:r>
              <a:rPr lang="en-US" sz="1200" dirty="0">
                <a:solidFill>
                  <a:schemeClr val="bg1"/>
                </a:solidFill>
                <a:latin typeface="Courier New" panose="02070309020205020404" pitchFamily="49" charset="0"/>
                <a:cs typeface="Courier New" panose="02070309020205020404" pitchFamily="49" charset="0"/>
              </a:rPr>
              <a:t>Start time: 00:01:47.390, Time elapsed: 00:12:32.320</a:t>
            </a:r>
          </a:p>
          <a:p>
            <a:r>
              <a:rPr lang="en-US" sz="1200" dirty="0">
                <a:solidFill>
                  <a:schemeClr val="bg1"/>
                </a:solidFill>
                <a:latin typeface="Courier New" panose="02070309020205020404" pitchFamily="49" charset="0"/>
                <a:cs typeface="Courier New" panose="02070309020205020404" pitchFamily="49" charset="0"/>
              </a:rPr>
              <a:t> (output omitted)</a:t>
            </a:r>
          </a:p>
          <a:p>
            <a:r>
              <a:rPr lang="en-US" sz="1200" dirty="0">
                <a:solidFill>
                  <a:schemeClr val="bg1"/>
                </a:solidFill>
                <a:latin typeface="Courier New" panose="02070309020205020404" pitchFamily="49" charset="0"/>
                <a:cs typeface="Courier New" panose="02070309020205020404" pitchFamily="49" charset="0"/>
              </a:rPr>
              <a:t>Cisco NSF helper support enabled </a:t>
            </a:r>
          </a:p>
          <a:p>
            <a:r>
              <a:rPr lang="en-US" sz="1200" dirty="0">
                <a:solidFill>
                  <a:schemeClr val="bg1"/>
                </a:solidFill>
                <a:latin typeface="Courier New" panose="02070309020205020404" pitchFamily="49" charset="0"/>
                <a:cs typeface="Courier New" panose="02070309020205020404" pitchFamily="49" charset="0"/>
              </a:rPr>
              <a:t>Reference bandwidth unit is 10000 </a:t>
            </a:r>
            <a:r>
              <a:rPr lang="en-US" sz="1200" dirty="0" err="1">
                <a:solidFill>
                  <a:schemeClr val="bg1"/>
                </a:solidFill>
                <a:latin typeface="Courier New" panose="02070309020205020404" pitchFamily="49" charset="0"/>
                <a:cs typeface="Courier New" panose="02070309020205020404" pitchFamily="49" charset="0"/>
              </a:rPr>
              <a:t>mbps</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Area BACKBONE(0) </a:t>
            </a:r>
          </a:p>
          <a:p>
            <a:r>
              <a:rPr lang="en-US" sz="1200" dirty="0">
                <a:solidFill>
                  <a:schemeClr val="bg1"/>
                </a:solidFill>
                <a:latin typeface="Courier New" panose="02070309020205020404" pitchFamily="49" charset="0"/>
                <a:cs typeface="Courier New" panose="02070309020205020404" pitchFamily="49" charset="0"/>
              </a:rPr>
              <a:t>		Number of interfaces in this area is 3 </a:t>
            </a:r>
          </a:p>
          <a:p>
            <a:r>
              <a:rPr lang="en-US" sz="1200" dirty="0">
                <a:solidFill>
                  <a:schemeClr val="bg1"/>
                </a:solidFill>
                <a:latin typeface="Courier New" panose="02070309020205020404" pitchFamily="49" charset="0"/>
                <a:cs typeface="Courier New" panose="02070309020205020404" pitchFamily="49" charset="0"/>
              </a:rPr>
              <a:t>		Area has no authentication </a:t>
            </a:r>
          </a:p>
          <a:p>
            <a:r>
              <a:rPr lang="en-US" sz="1200" dirty="0">
                <a:solidFill>
                  <a:schemeClr val="bg1"/>
                </a:solidFill>
                <a:latin typeface="Courier New" panose="02070309020205020404" pitchFamily="49" charset="0"/>
                <a:cs typeface="Courier New" panose="02070309020205020404" pitchFamily="49" charset="0"/>
              </a:rPr>
              <a:t>		SPF algorithm last executed 00:11:31.231 ago </a:t>
            </a:r>
          </a:p>
          <a:p>
            <a:r>
              <a:rPr lang="en-US" sz="1200" dirty="0">
                <a:solidFill>
                  <a:schemeClr val="bg1"/>
                </a:solidFill>
                <a:latin typeface="Courier New" panose="02070309020205020404" pitchFamily="49" charset="0"/>
                <a:cs typeface="Courier New" panose="02070309020205020404" pitchFamily="49" charset="0"/>
              </a:rPr>
              <a:t>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SPF algorithm executed 4 times </a:t>
            </a:r>
          </a:p>
          <a:p>
            <a:r>
              <a:rPr lang="en-US" sz="1200" dirty="0">
                <a:solidFill>
                  <a:schemeClr val="bg1"/>
                </a:solidFill>
                <a:latin typeface="Courier New" panose="02070309020205020404" pitchFamily="49" charset="0"/>
                <a:cs typeface="Courier New" panose="02070309020205020404" pitchFamily="49" charset="0"/>
              </a:rPr>
              <a:t>		Area ranges are </a:t>
            </a:r>
          </a:p>
          <a:p>
            <a:r>
              <a:rPr lang="en-US" sz="1200" dirty="0">
                <a:solidFill>
                  <a:schemeClr val="bg1"/>
                </a:solidFill>
                <a:latin typeface="Courier New" panose="02070309020205020404" pitchFamily="49" charset="0"/>
                <a:cs typeface="Courier New" panose="02070309020205020404" pitchFamily="49" charset="0"/>
              </a:rPr>
              <a:t>		Number of LSA 3. Checksum Sum 0x00E77E </a:t>
            </a:r>
          </a:p>
          <a:p>
            <a:r>
              <a:rPr lang="en-US" sz="1200" dirty="0">
                <a:solidFill>
                  <a:schemeClr val="bg1"/>
                </a:solidFill>
                <a:latin typeface="Courier New" panose="02070309020205020404" pitchFamily="49" charset="0"/>
                <a:cs typeface="Courier New" panose="02070309020205020404" pitchFamily="49" charset="0"/>
              </a:rPr>
              <a:t>		Number of opaque link LSA 0. Checksum Sum 0x000000 </a:t>
            </a:r>
          </a:p>
          <a:p>
            <a:r>
              <a:rPr lang="en-US" sz="1200" dirty="0">
                <a:solidFill>
                  <a:schemeClr val="bg1"/>
                </a:solidFill>
                <a:latin typeface="Courier New" panose="02070309020205020404" pitchFamily="49" charset="0"/>
                <a:cs typeface="Courier New" panose="02070309020205020404" pitchFamily="49" charset="0"/>
              </a:rPr>
              <a:t>		Number of </a:t>
            </a:r>
            <a:r>
              <a:rPr lang="en-US" sz="1200" dirty="0" err="1">
                <a:solidFill>
                  <a:schemeClr val="bg1"/>
                </a:solidFill>
                <a:latin typeface="Courier New" panose="02070309020205020404" pitchFamily="49" charset="0"/>
                <a:cs typeface="Courier New" panose="02070309020205020404" pitchFamily="49" charset="0"/>
              </a:rPr>
              <a:t>DCbitless</a:t>
            </a:r>
            <a:r>
              <a:rPr lang="en-US" sz="1200" dirty="0">
                <a:solidFill>
                  <a:schemeClr val="bg1"/>
                </a:solidFill>
                <a:latin typeface="Courier New" panose="02070309020205020404" pitchFamily="49" charset="0"/>
                <a:cs typeface="Courier New" panose="02070309020205020404" pitchFamily="49" charset="0"/>
              </a:rPr>
              <a:t> LSA 0 Number of indication LSA 0 </a:t>
            </a:r>
          </a:p>
          <a:p>
            <a:r>
              <a:rPr lang="en-US" sz="1200" dirty="0">
                <a:solidFill>
                  <a:schemeClr val="bg1"/>
                </a:solidFill>
                <a:latin typeface="Courier New" panose="02070309020205020404" pitchFamily="49" charset="0"/>
                <a:cs typeface="Courier New" panose="02070309020205020404" pitchFamily="49" charset="0"/>
              </a:rPr>
              <a:t>		Number of </a:t>
            </a:r>
            <a:r>
              <a:rPr lang="en-US" sz="1200" dirty="0" err="1">
                <a:solidFill>
                  <a:schemeClr val="bg1"/>
                </a:solidFill>
                <a:latin typeface="Courier New" panose="02070309020205020404" pitchFamily="49" charset="0"/>
                <a:cs typeface="Courier New" panose="02070309020205020404" pitchFamily="49" charset="0"/>
              </a:rPr>
              <a:t>DoNotAge</a:t>
            </a:r>
            <a:r>
              <a:rPr lang="en-US" sz="1200" dirty="0">
                <a:solidFill>
                  <a:schemeClr val="bg1"/>
                </a:solidFill>
                <a:latin typeface="Courier New" panose="02070309020205020404" pitchFamily="49" charset="0"/>
                <a:cs typeface="Courier New" panose="02070309020205020404" pitchFamily="49" charset="0"/>
              </a:rPr>
              <a:t> LSA 0 Flood list length 0 </a:t>
            </a:r>
          </a:p>
          <a:p>
            <a:r>
              <a:rPr lang="en-US" sz="1200" dirty="0">
                <a:solidFill>
                  <a:schemeClr val="bg1"/>
                </a:solidFill>
                <a:latin typeface="Courier New" panose="02070309020205020404" pitchFamily="49" charset="0"/>
                <a:cs typeface="Courier New" panose="02070309020205020404" pitchFamily="49" charset="0"/>
              </a:rPr>
              <a:t>R1#</a:t>
            </a:r>
          </a:p>
        </p:txBody>
      </p:sp>
    </p:spTree>
    <p:custDataLst>
      <p:tags r:id="rId1"/>
    </p:custDataLst>
    <p:extLst>
      <p:ext uri="{BB962C8B-B14F-4D97-AF65-F5344CB8AC3E}">
        <p14:creationId xmlns:p14="http://schemas.microsoft.com/office/powerpoint/2010/main" val="359888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Single-Area OSPFv2</a:t>
            </a:r>
            <a:br>
              <a:rPr lang="en-US" dirty="0"/>
            </a:br>
            <a:r>
              <a:rPr lang="en-US" sz="2400" dirty="0"/>
              <a:t>Verify OSPF Interface Settings</a:t>
            </a:r>
          </a:p>
        </p:txBody>
      </p:sp>
      <p:sp>
        <p:nvSpPr>
          <p:cNvPr id="5" name="Content Placeholder 4">
            <a:extLst>
              <a:ext uri="{FF2B5EF4-FFF2-40B4-BE49-F238E27FC236}">
                <a16:creationId xmlns:a16="http://schemas.microsoft.com/office/drawing/2014/main" id="{85E86E48-AC93-394B-BF6B-81C18DEAD41B}"/>
              </a:ext>
            </a:extLst>
          </p:cNvPr>
          <p:cNvSpPr>
            <a:spLocks noGrp="1"/>
          </p:cNvSpPr>
          <p:nvPr>
            <p:ph idx="1"/>
          </p:nvPr>
        </p:nvSpPr>
        <p:spPr>
          <a:xfrm>
            <a:off x="474662" y="731837"/>
            <a:ext cx="8345488" cy="1207495"/>
          </a:xfrm>
        </p:spPr>
        <p:txBody>
          <a:bodyPr/>
          <a:lstStyle/>
          <a:p>
            <a:pPr marL="0" indent="0" algn="l"/>
            <a:r>
              <a:rPr lang="en-US" sz="1600" dirty="0">
                <a:solidFill>
                  <a:srgbClr val="000000"/>
                </a:solidFill>
              </a:rPr>
              <a:t>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a:t>
            </a:r>
            <a:r>
              <a:rPr lang="en-US" sz="1600" b="1" dirty="0" err="1">
                <a:solidFill>
                  <a:srgbClr val="000000"/>
                </a:solidFill>
              </a:rPr>
              <a:t>ospf</a:t>
            </a:r>
            <a:r>
              <a:rPr lang="en-US" sz="1600" b="1" dirty="0">
                <a:solidFill>
                  <a:srgbClr val="000000"/>
                </a:solidFill>
              </a:rPr>
              <a:t> interface</a:t>
            </a:r>
            <a:r>
              <a:rPr lang="en-US" sz="1600" dirty="0">
                <a:solidFill>
                  <a:srgbClr val="000000"/>
                </a:solidFill>
              </a:rPr>
              <a:t> command provides a detailed list for every OSPFv2-enabled interface. Specify an interface to display the settings of just that interface. This command shows the process ID, the local router ID, the type of network, OSPF cost, DR and BDR information on multiaccess links (not shown), and adjacent neighbors.</a:t>
            </a:r>
          </a:p>
        </p:txBody>
      </p:sp>
      <p:sp>
        <p:nvSpPr>
          <p:cNvPr id="6" name="Rectangle 5">
            <a:extLst>
              <a:ext uri="{FF2B5EF4-FFF2-40B4-BE49-F238E27FC236}">
                <a16:creationId xmlns:a16="http://schemas.microsoft.com/office/drawing/2014/main" id="{9BB1BF9E-814A-364C-AEF0-67F59DA4DD01}"/>
              </a:ext>
            </a:extLst>
          </p:cNvPr>
          <p:cNvSpPr/>
          <p:nvPr/>
        </p:nvSpPr>
        <p:spPr>
          <a:xfrm>
            <a:off x="1102959" y="2065428"/>
            <a:ext cx="7088893" cy="2123658"/>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R1# </a:t>
            </a:r>
            <a:r>
              <a:rPr lang="en-US" sz="1200" b="1" dirty="0">
                <a:solidFill>
                  <a:schemeClr val="bg1"/>
                </a:solidFill>
                <a:latin typeface="Courier New" panose="02070309020205020404" pitchFamily="49" charset="0"/>
                <a:cs typeface="Courier New" panose="02070309020205020404" pitchFamily="49" charset="0"/>
              </a:rPr>
              <a:t>show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ospf</a:t>
            </a:r>
            <a:r>
              <a:rPr lang="en-US" sz="1200" b="1" dirty="0">
                <a:solidFill>
                  <a:schemeClr val="bg1"/>
                </a:solidFill>
                <a:latin typeface="Courier New" panose="02070309020205020404" pitchFamily="49" charset="0"/>
                <a:cs typeface="Courier New" panose="02070309020205020404" pitchFamily="49" charset="0"/>
              </a:rPr>
              <a:t> interface </a:t>
            </a:r>
            <a:r>
              <a:rPr lang="en-US" sz="1200" b="1" dirty="0" err="1">
                <a:solidFill>
                  <a:schemeClr val="bg1"/>
                </a:solidFill>
                <a:latin typeface="Courier New" panose="02070309020205020404" pitchFamily="49" charset="0"/>
                <a:cs typeface="Courier New" panose="02070309020205020404" pitchFamily="49" charset="0"/>
              </a:rPr>
              <a:t>GigabitEthernet</a:t>
            </a:r>
            <a:r>
              <a:rPr lang="en-US" sz="1200" b="1" dirty="0">
                <a:solidFill>
                  <a:schemeClr val="bg1"/>
                </a:solidFill>
                <a:latin typeface="Courier New" panose="02070309020205020404" pitchFamily="49" charset="0"/>
                <a:cs typeface="Courier New" panose="02070309020205020404" pitchFamily="49" charset="0"/>
              </a:rPr>
              <a:t> 0/0/0</a:t>
            </a:r>
          </a:p>
          <a:p>
            <a:r>
              <a:rPr lang="en-US" sz="1200" dirty="0">
                <a:solidFill>
                  <a:schemeClr val="bg1"/>
                </a:solidFill>
                <a:latin typeface="Courier New" panose="02070309020205020404" pitchFamily="49" charset="0"/>
                <a:cs typeface="Courier New" panose="02070309020205020404" pitchFamily="49" charset="0"/>
              </a:rPr>
              <a:t>GigabitEthernet0/0/0 is up, line protocol is up</a:t>
            </a:r>
          </a:p>
          <a:p>
            <a:r>
              <a:rPr lang="en-US" sz="1200" dirty="0">
                <a:solidFill>
                  <a:schemeClr val="bg1"/>
                </a:solidFill>
                <a:latin typeface="Courier New" panose="02070309020205020404" pitchFamily="49" charset="0"/>
                <a:cs typeface="Courier New" panose="02070309020205020404" pitchFamily="49" charset="0"/>
              </a:rPr>
              <a:t>  Internet Address 10.1.1.5/30, Area 0, Attached via Interface Enable</a:t>
            </a:r>
          </a:p>
          <a:p>
            <a:r>
              <a:rPr lang="en-US" sz="1200" dirty="0">
                <a:solidFill>
                  <a:schemeClr val="bg1"/>
                </a:solidFill>
                <a:latin typeface="Courier New" panose="02070309020205020404" pitchFamily="49" charset="0"/>
                <a:cs typeface="Courier New" panose="02070309020205020404" pitchFamily="49" charset="0"/>
              </a:rPr>
              <a:t>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Process ID 10, Router ID 1.1.1.1, Network Type POINT_TO_POINT, Cost: 10       </a:t>
            </a:r>
          </a:p>
          <a:p>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&lt;output omitted&gt;</a:t>
            </a:r>
          </a:p>
          <a:p>
            <a:endParaRPr lang="en-US" sz="1200" dirty="0">
              <a:solidFill>
                <a:schemeClr val="bg1"/>
              </a:solidFill>
              <a:latin typeface="Courier New" panose="02070309020205020404" pitchFamily="49" charset="0"/>
              <a:cs typeface="Courier New" panose="02070309020205020404" pitchFamily="49" charset="0"/>
            </a:endParaRPr>
          </a:p>
          <a:p>
            <a:r>
              <a:rPr lang="en-US" sz="1200" dirty="0">
                <a:solidFill>
                  <a:schemeClr val="bg1"/>
                </a:solidFill>
                <a:latin typeface="Courier New" panose="02070309020205020404" pitchFamily="49" charset="0"/>
                <a:cs typeface="Courier New" panose="02070309020205020404" pitchFamily="49" charset="0"/>
              </a:rPr>
              <a:t>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Neighbor Count is 1, Adjacent neighbor count is 1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  	Adjacent with neighbor 2.2.2.2 </a:t>
            </a:r>
          </a:p>
          <a:p>
            <a:r>
              <a:rPr lang="en-US" sz="1200" dirty="0">
                <a:solidFill>
                  <a:schemeClr val="bg1"/>
                </a:solidFill>
                <a:latin typeface="Courier New" panose="02070309020205020404" pitchFamily="49" charset="0"/>
                <a:cs typeface="Courier New" panose="02070309020205020404" pitchFamily="49" charset="0"/>
              </a:rPr>
              <a:t>  Suppress hello for 0 neighbor(s) </a:t>
            </a:r>
          </a:p>
          <a:p>
            <a:r>
              <a:rPr lang="en-US" sz="1200" dirty="0">
                <a:solidFill>
                  <a:schemeClr val="bg1"/>
                </a:solidFill>
                <a:latin typeface="Courier New" panose="02070309020205020404" pitchFamily="49" charset="0"/>
                <a:cs typeface="Courier New" panose="02070309020205020404" pitchFamily="49" charset="0"/>
              </a:rPr>
              <a:t>R1#</a:t>
            </a:r>
          </a:p>
        </p:txBody>
      </p:sp>
    </p:spTree>
    <p:custDataLst>
      <p:tags r:id="rId1"/>
    </p:custDataLst>
    <p:extLst>
      <p:ext uri="{BB962C8B-B14F-4D97-AF65-F5344CB8AC3E}">
        <p14:creationId xmlns:p14="http://schemas.microsoft.com/office/powerpoint/2010/main" val="538370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Single-Area OSPFv2</a:t>
            </a:r>
            <a:br>
              <a:rPr lang="en-US" dirty="0"/>
            </a:br>
            <a:r>
              <a:rPr lang="en-US" sz="2400" dirty="0"/>
              <a:t>Verify OSPF Interface Settings (Cont.)</a:t>
            </a:r>
          </a:p>
        </p:txBody>
      </p:sp>
      <p:sp>
        <p:nvSpPr>
          <p:cNvPr id="4" name="Content Placeholder 3">
            <a:extLst>
              <a:ext uri="{FF2B5EF4-FFF2-40B4-BE49-F238E27FC236}">
                <a16:creationId xmlns:a16="http://schemas.microsoft.com/office/drawing/2014/main" id="{72C87298-E767-CD42-BB09-DD5F577508F2}"/>
              </a:ext>
            </a:extLst>
          </p:cNvPr>
          <p:cNvSpPr>
            <a:spLocks noGrp="1"/>
          </p:cNvSpPr>
          <p:nvPr>
            <p:ph idx="1"/>
          </p:nvPr>
        </p:nvSpPr>
        <p:spPr>
          <a:xfrm>
            <a:off x="474662" y="731837"/>
            <a:ext cx="8280057" cy="2363055"/>
          </a:xfrm>
        </p:spPr>
        <p:txBody>
          <a:bodyPr/>
          <a:lstStyle/>
          <a:p>
            <a:pPr marL="0" indent="0" algn="l"/>
            <a:r>
              <a:rPr lang="en-US" sz="1600" dirty="0">
                <a:solidFill>
                  <a:srgbClr val="000000"/>
                </a:solidFill>
              </a:rPr>
              <a:t>To get a quick summary of OSPFv2-enabled interfaces, use the </a:t>
            </a:r>
            <a:r>
              <a:rPr lang="en-US" sz="1600" b="1" dirty="0">
                <a:solidFill>
                  <a:srgbClr val="000000"/>
                </a:solidFill>
              </a:rPr>
              <a:t>show ip ospf interface brief</a:t>
            </a:r>
            <a:r>
              <a:rPr lang="en-US" sz="1600" dirty="0">
                <a:solidFill>
                  <a:srgbClr val="000000"/>
                </a:solidFill>
              </a:rPr>
              <a:t> command, as shown in the command output. This command is useful for seeing important information including:</a:t>
            </a:r>
          </a:p>
          <a:p>
            <a:pPr marL="415985" lvl="1" indent="-342900">
              <a:buFont typeface="Arial" panose="020B0604020202020204" pitchFamily="34" charset="0"/>
              <a:buChar char="•"/>
            </a:pPr>
            <a:r>
              <a:rPr lang="en-US" dirty="0">
                <a:solidFill>
                  <a:srgbClr val="000000"/>
                </a:solidFill>
              </a:rPr>
              <a:t>Interfaces are participating in OSPF</a:t>
            </a:r>
          </a:p>
          <a:p>
            <a:pPr marL="415985" lvl="1" indent="-342900">
              <a:buFont typeface="Arial" panose="020B0604020202020204" pitchFamily="34" charset="0"/>
              <a:buChar char="•"/>
            </a:pPr>
            <a:r>
              <a:rPr lang="en-US" dirty="0">
                <a:solidFill>
                  <a:srgbClr val="000000"/>
                </a:solidFill>
              </a:rPr>
              <a:t>Networks that are being advertised (IP Address/Mask)</a:t>
            </a:r>
          </a:p>
          <a:p>
            <a:pPr marL="415985" lvl="1" indent="-342900">
              <a:buFont typeface="Arial" panose="020B0604020202020204" pitchFamily="34" charset="0"/>
              <a:buChar char="•"/>
            </a:pPr>
            <a:r>
              <a:rPr lang="en-US" dirty="0">
                <a:solidFill>
                  <a:srgbClr val="000000"/>
                </a:solidFill>
              </a:rPr>
              <a:t>Cost of each link</a:t>
            </a:r>
          </a:p>
          <a:p>
            <a:pPr marL="415985" lvl="1" indent="-342900">
              <a:buFont typeface="Arial" panose="020B0604020202020204" pitchFamily="34" charset="0"/>
              <a:buChar char="•"/>
            </a:pPr>
            <a:r>
              <a:rPr lang="en-US" dirty="0">
                <a:solidFill>
                  <a:srgbClr val="000000"/>
                </a:solidFill>
              </a:rPr>
              <a:t>Network state</a:t>
            </a:r>
          </a:p>
          <a:p>
            <a:pPr marL="415985" lvl="1" indent="-342900">
              <a:buFont typeface="Arial" panose="020B0604020202020204" pitchFamily="34" charset="0"/>
              <a:buChar char="•"/>
            </a:pPr>
            <a:r>
              <a:rPr lang="en-US" dirty="0">
                <a:solidFill>
                  <a:srgbClr val="000000"/>
                </a:solidFill>
              </a:rPr>
              <a:t>Number of neighbors on each link</a:t>
            </a:r>
          </a:p>
          <a:p>
            <a:pPr marL="342900" indent="-342900" algn="l">
              <a:buFont typeface="Arial" panose="020B0604020202020204" pitchFamily="34" charset="0"/>
              <a:buChar char="•"/>
            </a:pPr>
            <a:endParaRPr lang="en-US" sz="1600" dirty="0">
              <a:solidFill>
                <a:srgbClr val="000000"/>
              </a:solidFill>
            </a:endParaRPr>
          </a:p>
        </p:txBody>
      </p:sp>
      <p:sp>
        <p:nvSpPr>
          <p:cNvPr id="7" name="Rectangle 6">
            <a:extLst>
              <a:ext uri="{FF2B5EF4-FFF2-40B4-BE49-F238E27FC236}">
                <a16:creationId xmlns:a16="http://schemas.microsoft.com/office/drawing/2014/main" id="{BAE46B35-5AB5-3743-B9B0-C8C062F3C0BC}"/>
              </a:ext>
            </a:extLst>
          </p:cNvPr>
          <p:cNvSpPr/>
          <p:nvPr/>
        </p:nvSpPr>
        <p:spPr>
          <a:xfrm>
            <a:off x="725489" y="3221405"/>
            <a:ext cx="7619999" cy="1200329"/>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R1# </a:t>
            </a:r>
            <a:r>
              <a:rPr lang="en-US" sz="1200" b="1" dirty="0">
                <a:solidFill>
                  <a:schemeClr val="bg1"/>
                </a:solidFill>
                <a:latin typeface="Courier New" panose="02070309020205020404" pitchFamily="49" charset="0"/>
                <a:cs typeface="Courier New" panose="02070309020205020404" pitchFamily="49" charset="0"/>
              </a:rPr>
              <a:t>show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ospf</a:t>
            </a:r>
            <a:r>
              <a:rPr lang="en-US" sz="1200" b="1" dirty="0">
                <a:solidFill>
                  <a:schemeClr val="bg1"/>
                </a:solidFill>
                <a:latin typeface="Courier New" panose="02070309020205020404" pitchFamily="49" charset="0"/>
                <a:cs typeface="Courier New" panose="02070309020205020404" pitchFamily="49" charset="0"/>
              </a:rPr>
              <a:t> interface brief</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Interface 	PID 	Area 	IP Address/Mask 	Cost 	State 	</a:t>
            </a:r>
            <a:r>
              <a:rPr lang="en-US" sz="1200" dirty="0" err="1">
                <a:solidFill>
                  <a:schemeClr val="bg1"/>
                </a:solidFill>
                <a:latin typeface="Courier New" panose="02070309020205020404" pitchFamily="49" charset="0"/>
                <a:cs typeface="Courier New" panose="02070309020205020404" pitchFamily="49" charset="0"/>
              </a:rPr>
              <a:t>Nbrs</a:t>
            </a:r>
            <a:r>
              <a:rPr lang="en-US" sz="1200" dirty="0">
                <a:solidFill>
                  <a:schemeClr val="bg1"/>
                </a:solidFill>
                <a:latin typeface="Courier New" panose="02070309020205020404" pitchFamily="49" charset="0"/>
                <a:cs typeface="Courier New" panose="02070309020205020404" pitchFamily="49" charset="0"/>
              </a:rPr>
              <a:t> F/C </a:t>
            </a:r>
          </a:p>
          <a:p>
            <a:r>
              <a:rPr lang="en-US" sz="1200" dirty="0">
                <a:solidFill>
                  <a:schemeClr val="bg1"/>
                </a:solidFill>
                <a:latin typeface="Courier New" panose="02070309020205020404" pitchFamily="49" charset="0"/>
                <a:cs typeface="Courier New" panose="02070309020205020404" pitchFamily="49" charset="0"/>
              </a:rPr>
              <a:t>Lo0 			10 	0 		10.10.1.1/24 	10 		P2P 		0/0 </a:t>
            </a:r>
          </a:p>
          <a:p>
            <a:r>
              <a:rPr lang="en-US" sz="1200" dirty="0">
                <a:solidFill>
                  <a:schemeClr val="bg1"/>
                </a:solidFill>
                <a:latin typeface="Courier New" panose="02070309020205020404" pitchFamily="49" charset="0"/>
                <a:cs typeface="Courier New" panose="02070309020205020404" pitchFamily="49" charset="0"/>
              </a:rPr>
              <a:t>Gi0/0/1 		10 	0 		10.1.1.14/30 	30 		P2P 		1/1 </a:t>
            </a:r>
          </a:p>
          <a:p>
            <a:r>
              <a:rPr lang="en-US" sz="1200" dirty="0">
                <a:solidFill>
                  <a:schemeClr val="bg1"/>
                </a:solidFill>
                <a:latin typeface="Courier New" panose="02070309020205020404" pitchFamily="49" charset="0"/>
                <a:cs typeface="Courier New" panose="02070309020205020404" pitchFamily="49" charset="0"/>
              </a:rPr>
              <a:t>Gi0/0/0 		10 	0 		10.1.1.5/30 		10 		P2P 		1/1 </a:t>
            </a:r>
          </a:p>
          <a:p>
            <a:r>
              <a:rPr lang="en-US" sz="1200" dirty="0">
                <a:solidFill>
                  <a:schemeClr val="bg1"/>
                </a:solidFill>
                <a:latin typeface="Courier New" panose="02070309020205020404" pitchFamily="49" charset="0"/>
                <a:cs typeface="Courier New" panose="02070309020205020404" pitchFamily="49" charset="0"/>
              </a:rPr>
              <a:t>R1#</a:t>
            </a:r>
          </a:p>
        </p:txBody>
      </p:sp>
    </p:spTree>
    <p:custDataLst>
      <p:tags r:id="rId1"/>
    </p:custDataLst>
    <p:extLst>
      <p:ext uri="{BB962C8B-B14F-4D97-AF65-F5344CB8AC3E}">
        <p14:creationId xmlns:p14="http://schemas.microsoft.com/office/powerpoint/2010/main" val="3865146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Single-Area OSPFv2</a:t>
            </a:r>
            <a:br>
              <a:rPr lang="en-US" dirty="0"/>
            </a:br>
            <a:r>
              <a:rPr lang="en-US" sz="2400" dirty="0"/>
              <a:t>Packet Tracer - Verify Single-Area OSPFv2</a:t>
            </a:r>
          </a:p>
        </p:txBody>
      </p:sp>
      <p:sp>
        <p:nvSpPr>
          <p:cNvPr id="5" name="Content Placeholder 4">
            <a:extLst>
              <a:ext uri="{FF2B5EF4-FFF2-40B4-BE49-F238E27FC236}">
                <a16:creationId xmlns:a16="http://schemas.microsoft.com/office/drawing/2014/main" id="{E00330F6-6370-E44A-BD08-908871C8BBBE}"/>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In this Packet Tracer, you will complete the following:</a:t>
            </a:r>
          </a:p>
          <a:p>
            <a:pPr marL="0" indent="0" algn="l"/>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Identify and verify the status of OSPF neighbors.</a:t>
            </a:r>
          </a:p>
          <a:p>
            <a:pPr marL="342900" indent="-342900" algn="l">
              <a:buFont typeface="Arial" panose="020B0604020202020204" pitchFamily="34" charset="0"/>
              <a:buChar char="•"/>
            </a:pPr>
            <a:r>
              <a:rPr lang="en-US" sz="1600" dirty="0">
                <a:solidFill>
                  <a:srgbClr val="000000"/>
                </a:solidFill>
              </a:rPr>
              <a:t>Determine how the routes are being learned in the network.</a:t>
            </a:r>
          </a:p>
          <a:p>
            <a:pPr marL="342900" indent="-342900" algn="l">
              <a:buFont typeface="Arial" panose="020B0604020202020204" pitchFamily="34" charset="0"/>
              <a:buChar char="•"/>
            </a:pPr>
            <a:r>
              <a:rPr lang="en-US" sz="1600" dirty="0">
                <a:solidFill>
                  <a:srgbClr val="000000"/>
                </a:solidFill>
              </a:rPr>
              <a:t>Explain how the neighbor state is determined.</a:t>
            </a:r>
          </a:p>
          <a:p>
            <a:pPr marL="342900" indent="-342900" algn="l">
              <a:buFont typeface="Arial" panose="020B0604020202020204" pitchFamily="34" charset="0"/>
              <a:buChar char="•"/>
            </a:pPr>
            <a:r>
              <a:rPr lang="en-US" sz="1600" dirty="0">
                <a:solidFill>
                  <a:srgbClr val="000000"/>
                </a:solidFill>
              </a:rPr>
              <a:t>Examine the settings for the OSPF process ID.</a:t>
            </a:r>
          </a:p>
          <a:p>
            <a:pPr marL="342900" indent="-342900" algn="l">
              <a:buFont typeface="Arial" panose="020B0604020202020204" pitchFamily="34" charset="0"/>
              <a:buChar char="•"/>
            </a:pPr>
            <a:r>
              <a:rPr lang="en-US" sz="1600" dirty="0">
                <a:solidFill>
                  <a:srgbClr val="000000"/>
                </a:solidFill>
              </a:rPr>
              <a:t>Add a new LAN into an existing OSPF network and verify connectivity.</a:t>
            </a:r>
          </a:p>
        </p:txBody>
      </p:sp>
    </p:spTree>
    <p:custDataLst>
      <p:tags r:id="rId1"/>
    </p:custDataLst>
    <p:extLst>
      <p:ext uri="{BB962C8B-B14F-4D97-AF65-F5344CB8AC3E}">
        <p14:creationId xmlns:p14="http://schemas.microsoft.com/office/powerpoint/2010/main" val="1997845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2.7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t>Packet Tracer - Single-Area OSPFv2 Configuration</a:t>
            </a:r>
            <a:endParaRPr lang="en-US" dirty="0">
              <a:latin typeface="Arial" charset="0"/>
            </a:endParaRPr>
          </a:p>
        </p:txBody>
      </p:sp>
      <p:sp>
        <p:nvSpPr>
          <p:cNvPr id="2" name="Content Placeholder 1">
            <a:extLst>
              <a:ext uri="{FF2B5EF4-FFF2-40B4-BE49-F238E27FC236}">
                <a16:creationId xmlns:a16="http://schemas.microsoft.com/office/drawing/2014/main" id="{AC0D9146-AFD4-244A-9206-D52E812D11D8}"/>
              </a:ext>
            </a:extLst>
          </p:cNvPr>
          <p:cNvSpPr>
            <a:spLocks noGrp="1"/>
          </p:cNvSpPr>
          <p:nvPr>
            <p:ph idx="1"/>
          </p:nvPr>
        </p:nvSpPr>
        <p:spPr/>
        <p:txBody>
          <a:bodyPr/>
          <a:lstStyle/>
          <a:p>
            <a:pPr marL="0" indent="0" defTabSz="457105" fontAlgn="auto">
              <a:spcBef>
                <a:spcPct val="20000"/>
              </a:spcBef>
              <a:spcAft>
                <a:spcPts val="0"/>
              </a:spcAft>
              <a:buClrTx/>
              <a:buSzTx/>
              <a:buNone/>
            </a:pPr>
            <a:r>
              <a:rPr lang="en-US" sz="1800" dirty="0"/>
              <a:t>In this Packet Tracer, you will complete the following:</a:t>
            </a:r>
          </a:p>
          <a:p>
            <a:pPr marL="0" indent="0" defTabSz="457105" fontAlgn="auto">
              <a:spcBef>
                <a:spcPct val="20000"/>
              </a:spcBef>
              <a:spcAft>
                <a:spcPts val="0"/>
              </a:spcAft>
              <a:buClrTx/>
              <a:buSzTx/>
              <a:buNone/>
            </a:pPr>
            <a:endParaRPr lang="en-US" sz="1800" dirty="0"/>
          </a:p>
          <a:p>
            <a:pPr marL="342900" indent="-342900" defTabSz="457105" fontAlgn="auto">
              <a:spcBef>
                <a:spcPct val="20000"/>
              </a:spcBef>
              <a:spcAft>
                <a:spcPts val="0"/>
              </a:spcAft>
              <a:buClrTx/>
              <a:buSzTx/>
              <a:buFont typeface="Arial" panose="020B0604020202020204" pitchFamily="34" charset="0"/>
              <a:buChar char="•"/>
            </a:pPr>
            <a:r>
              <a:rPr lang="en-US" sz="1600" dirty="0"/>
              <a:t>Implement single-area OSPFv2 in both point-to-point and broadcast multiaccess networks.</a:t>
            </a:r>
          </a:p>
          <a:p>
            <a:endParaRPr lang="en-US" sz="1600" dirty="0"/>
          </a:p>
        </p:txBody>
      </p:sp>
    </p:spTree>
    <p:custDataLst>
      <p:tags r:id="rId1"/>
    </p:custDataLst>
    <p:extLst>
      <p:ext uri="{BB962C8B-B14F-4D97-AF65-F5344CB8AC3E}">
        <p14:creationId xmlns:p14="http://schemas.microsoft.com/office/powerpoint/2010/main" val="2929623157"/>
      </p:ext>
    </p:extLst>
  </p:cSld>
  <p:clrMapOvr>
    <a:masterClrMapping/>
  </p:clrMapOvr>
  <p:transition spd="slow">
    <p:wip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t>Lab - Single-Area OSPFv2 Configuration</a:t>
            </a:r>
            <a:endParaRPr lang="en-US" dirty="0">
              <a:latin typeface="Arial" charset="0"/>
            </a:endParaRPr>
          </a:p>
        </p:txBody>
      </p:sp>
      <p:sp>
        <p:nvSpPr>
          <p:cNvPr id="2" name="Content Placeholder 1">
            <a:extLst>
              <a:ext uri="{FF2B5EF4-FFF2-40B4-BE49-F238E27FC236}">
                <a16:creationId xmlns:a16="http://schemas.microsoft.com/office/drawing/2014/main" id="{AC0D9146-AFD4-244A-9206-D52E812D11D8}"/>
              </a:ext>
            </a:extLst>
          </p:cNvPr>
          <p:cNvSpPr>
            <a:spLocks noGrp="1"/>
          </p:cNvSpPr>
          <p:nvPr>
            <p:ph idx="1"/>
          </p:nvPr>
        </p:nvSpPr>
        <p:spPr/>
        <p:txBody>
          <a:bodyPr/>
          <a:lstStyle/>
          <a:p>
            <a:pPr marL="0" indent="0" defTabSz="457105" fontAlgn="auto">
              <a:spcBef>
                <a:spcPct val="20000"/>
              </a:spcBef>
              <a:spcAft>
                <a:spcPts val="0"/>
              </a:spcAft>
              <a:buClrTx/>
              <a:buSzTx/>
              <a:buNone/>
            </a:pPr>
            <a:r>
              <a:rPr lang="en-US" sz="1800" dirty="0"/>
              <a:t>In this lab, you will complete the following objectives:</a:t>
            </a:r>
          </a:p>
          <a:p>
            <a:pPr marL="0" indent="0" defTabSz="457105" fontAlgn="auto">
              <a:spcBef>
                <a:spcPct val="20000"/>
              </a:spcBef>
              <a:spcAft>
                <a:spcPts val="0"/>
              </a:spcAft>
              <a:buClrTx/>
              <a:buSzTx/>
              <a:buNone/>
            </a:pPr>
            <a:endParaRPr lang="en-US" sz="1800" dirty="0"/>
          </a:p>
          <a:p>
            <a:pPr marL="342900" indent="-342900" defTabSz="457105" fontAlgn="auto">
              <a:spcBef>
                <a:spcPct val="20000"/>
              </a:spcBef>
              <a:spcAft>
                <a:spcPts val="0"/>
              </a:spcAft>
              <a:buClrTx/>
              <a:buSzTx/>
              <a:buFont typeface="Arial" panose="020B0604020202020204" pitchFamily="34" charset="0"/>
              <a:buChar char="•"/>
            </a:pPr>
            <a:r>
              <a:rPr lang="en-US" sz="1800" dirty="0"/>
              <a:t>Build the network and configure basic device settings</a:t>
            </a:r>
          </a:p>
          <a:p>
            <a:pPr marL="342900" indent="-342900" defTabSz="457105" fontAlgn="auto">
              <a:spcBef>
                <a:spcPct val="20000"/>
              </a:spcBef>
              <a:spcAft>
                <a:spcPts val="0"/>
              </a:spcAft>
              <a:buClrTx/>
              <a:buSzTx/>
              <a:buFont typeface="Arial" panose="020B0604020202020204" pitchFamily="34" charset="0"/>
              <a:buChar char="•"/>
            </a:pPr>
            <a:r>
              <a:rPr lang="en-US" sz="1800" dirty="0"/>
              <a:t>Configure and verify single-area OSPFv2 for basic operation</a:t>
            </a:r>
          </a:p>
          <a:p>
            <a:pPr marL="342900" indent="-342900" defTabSz="457105" fontAlgn="auto">
              <a:spcBef>
                <a:spcPct val="20000"/>
              </a:spcBef>
              <a:spcAft>
                <a:spcPts val="0"/>
              </a:spcAft>
              <a:buClrTx/>
              <a:buSzTx/>
              <a:buFont typeface="Arial" panose="020B0604020202020204" pitchFamily="34" charset="0"/>
              <a:buChar char="•"/>
            </a:pPr>
            <a:r>
              <a:rPr lang="en-US" sz="1800" dirty="0"/>
              <a:t>Optimize and verify the single-area OSPFv2 configuration</a:t>
            </a:r>
          </a:p>
          <a:p>
            <a:endParaRPr lang="en-US" sz="1600" dirty="0"/>
          </a:p>
        </p:txBody>
      </p:sp>
    </p:spTree>
    <p:custDataLst>
      <p:tags r:id="rId1"/>
    </p:custDataLst>
    <p:extLst>
      <p:ext uri="{BB962C8B-B14F-4D97-AF65-F5344CB8AC3E}">
        <p14:creationId xmlns:p14="http://schemas.microsoft.com/office/powerpoint/2010/main" val="387358634"/>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2: Best Practices</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sz="1600" dirty="0"/>
              <a:t>Prior to teaching Module 2, the instructor should:</a:t>
            </a:r>
          </a:p>
          <a:p>
            <a:pPr>
              <a:lnSpc>
                <a:spcPct val="85000"/>
              </a:lnSpc>
              <a:spcBef>
                <a:spcPct val="30000"/>
              </a:spcBef>
              <a:buFont typeface="Arial" panose="020B0604020202020204" pitchFamily="34" charset="0"/>
              <a:buChar char="•"/>
            </a:pPr>
            <a:r>
              <a:rPr lang="en-US" sz="1600" dirty="0"/>
              <a:t>Review the activities and assessments for this module.</a:t>
            </a:r>
          </a:p>
          <a:p>
            <a:pPr>
              <a:lnSpc>
                <a:spcPct val="85000"/>
              </a:lnSpc>
              <a:spcBef>
                <a:spcPct val="30000"/>
              </a:spcBef>
              <a:buFont typeface="Arial" panose="020B0604020202020204" pitchFamily="34" charset="0"/>
              <a:buChar char="•"/>
            </a:pPr>
            <a:r>
              <a:rPr lang="en-US" sz="1600" dirty="0"/>
              <a:t>Try to include as many questions as possible to keep students engaged during classroom presentation.</a:t>
            </a:r>
          </a:p>
          <a:p>
            <a:pPr>
              <a:lnSpc>
                <a:spcPct val="85000"/>
              </a:lnSpc>
              <a:spcBef>
                <a:spcPct val="30000"/>
              </a:spcBef>
              <a:buFont typeface="Arial" panose="020B0604020202020204" pitchFamily="34" charset="0"/>
              <a:buChar char="•"/>
            </a:pPr>
            <a:r>
              <a:rPr lang="en-US" sz="1600" dirty="0"/>
              <a:t>After this Module, the OSPF Concepts and Configuration Exam is available, covering Modules 1-2.</a:t>
            </a:r>
          </a:p>
          <a:p>
            <a:pPr marL="0" indent="0">
              <a:lnSpc>
                <a:spcPct val="85000"/>
              </a:lnSpc>
              <a:spcBef>
                <a:spcPct val="30000"/>
              </a:spcBef>
              <a:buNone/>
            </a:pPr>
            <a:endParaRPr lang="en-US" sz="1600" dirty="0"/>
          </a:p>
          <a:p>
            <a:pPr marL="0" indent="0">
              <a:lnSpc>
                <a:spcPct val="85000"/>
              </a:lnSpc>
              <a:spcBef>
                <a:spcPct val="30000"/>
              </a:spcBef>
              <a:buNone/>
            </a:pPr>
            <a:r>
              <a:rPr lang="en-US" sz="1600" dirty="0"/>
              <a:t>Topic 2.1</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 is the importance of the Router ID for OSPF?</a:t>
            </a:r>
          </a:p>
          <a:p>
            <a:pPr lvl="2">
              <a:lnSpc>
                <a:spcPct val="85000"/>
              </a:lnSpc>
              <a:spcBef>
                <a:spcPct val="30000"/>
              </a:spcBef>
            </a:pPr>
            <a:r>
              <a:rPr lang="en-US" sz="1600" dirty="0"/>
              <a:t>Discus additional examples of the Router-ID selection process and priorities</a:t>
            </a:r>
          </a:p>
          <a:p>
            <a:pPr marL="0" indent="0">
              <a:lnSpc>
                <a:spcPct val="85000"/>
              </a:lnSpc>
              <a:spcBef>
                <a:spcPct val="30000"/>
              </a:spcBef>
              <a:buNone/>
            </a:pPr>
            <a:endParaRPr lang="en-US" sz="1400" dirty="0"/>
          </a:p>
          <a:p>
            <a:pPr lvl="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211503826"/>
      </p:ext>
    </p:extLst>
  </p:cSld>
  <p:clrMapOvr>
    <a:masterClrMapping/>
  </p:clrMapOvr>
  <p:transition spd="slow">
    <p:wip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FAB93D79-D4AF-3B4C-AF28-DEAC6F376902}"/>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dirty="0"/>
              <a:t>OSPFv2 is enabled using the </a:t>
            </a:r>
            <a:r>
              <a:rPr lang="en-US" b="1" dirty="0"/>
              <a:t>router </a:t>
            </a:r>
            <a:r>
              <a:rPr lang="en-US" b="1" dirty="0" err="1"/>
              <a:t>ospf</a:t>
            </a:r>
            <a:r>
              <a:rPr lang="en-US" b="1" dirty="0"/>
              <a:t> process-id </a:t>
            </a:r>
            <a:r>
              <a:rPr lang="en-US" dirty="0"/>
              <a:t>global configuration mode command. The process-id value represents a number between 1 and 65,535 and is selected by the network administrator. </a:t>
            </a:r>
          </a:p>
          <a:p>
            <a:pPr>
              <a:spcBef>
                <a:spcPts val="0"/>
              </a:spcBef>
              <a:spcAft>
                <a:spcPts val="0"/>
              </a:spcAft>
              <a:buFont typeface="Arial" panose="020B0604020202020204" pitchFamily="34" charset="0"/>
              <a:buChar char="•"/>
            </a:pPr>
            <a:r>
              <a:rPr lang="en-US" dirty="0"/>
              <a:t>An OSPF router ID is a 32-bit value, represented as an IPv4 address. The router ID is used by an OSPF-enabled router to synchronize OSPF databases and participate in the election of the DR and BDR. </a:t>
            </a:r>
          </a:p>
          <a:p>
            <a:pPr>
              <a:spcBef>
                <a:spcPts val="0"/>
              </a:spcBef>
              <a:spcAft>
                <a:spcPts val="0"/>
              </a:spcAft>
              <a:buFont typeface="Arial" panose="020B0604020202020204" pitchFamily="34" charset="0"/>
              <a:buChar char="•"/>
            </a:pPr>
            <a:r>
              <a:rPr lang="en-US" dirty="0"/>
              <a:t>Cisco routers derive the router ID based on one of three criteria, in this order: 1) Router ID is explicitly configured using the OSPF </a:t>
            </a:r>
            <a:r>
              <a:rPr lang="en-US" b="1" dirty="0"/>
              <a:t>router-id</a:t>
            </a:r>
            <a:r>
              <a:rPr lang="en-US" dirty="0"/>
              <a:t> </a:t>
            </a:r>
            <a:r>
              <a:rPr lang="en-US" i="1" dirty="0"/>
              <a:t>rid</a:t>
            </a:r>
            <a:r>
              <a:rPr lang="en-US" dirty="0"/>
              <a:t> router configuration mode command, 2) the router chooses the highest IPv4 address of any of configured loopback interfaces or 3)  the router chooses the highest active IPv4 address of any of its physical interfaces.</a:t>
            </a:r>
          </a:p>
          <a:p>
            <a:pPr>
              <a:spcBef>
                <a:spcPts val="0"/>
              </a:spcBef>
              <a:spcAft>
                <a:spcPts val="0"/>
              </a:spcAft>
              <a:buFont typeface="Arial" panose="020B0604020202020204" pitchFamily="34" charset="0"/>
              <a:buChar char="•"/>
            </a:pPr>
            <a:r>
              <a:rPr lang="en-US" dirty="0"/>
              <a:t>The basic syntax for the </a:t>
            </a:r>
            <a:r>
              <a:rPr lang="en-US" b="1" dirty="0"/>
              <a:t>network</a:t>
            </a:r>
            <a:r>
              <a:rPr lang="en-US" dirty="0"/>
              <a:t> command is </a:t>
            </a:r>
            <a:r>
              <a:rPr lang="en-US" b="1" dirty="0"/>
              <a:t>network</a:t>
            </a:r>
            <a:r>
              <a:rPr lang="en-US" dirty="0"/>
              <a:t> </a:t>
            </a:r>
            <a:r>
              <a:rPr lang="en-US" i="1" dirty="0"/>
              <a:t>network-address wildcard-mask </a:t>
            </a:r>
            <a:r>
              <a:rPr lang="en-US" b="1" dirty="0"/>
              <a:t>area</a:t>
            </a:r>
            <a:r>
              <a:rPr lang="en-US" dirty="0"/>
              <a:t> </a:t>
            </a:r>
            <a:r>
              <a:rPr lang="en-US" i="1" dirty="0"/>
              <a:t>area-id</a:t>
            </a:r>
            <a:r>
              <a:rPr lang="en-US" dirty="0"/>
              <a:t>. Any interfaces on a router that match the network address in the </a:t>
            </a:r>
            <a:r>
              <a:rPr lang="en-US" b="1" dirty="0"/>
              <a:t>network</a:t>
            </a:r>
            <a:r>
              <a:rPr lang="en-US" dirty="0"/>
              <a:t> command can send and receive OSPF packets. </a:t>
            </a:r>
          </a:p>
          <a:p>
            <a:pPr>
              <a:spcBef>
                <a:spcPts val="0"/>
              </a:spcBef>
              <a:spcAft>
                <a:spcPts val="0"/>
              </a:spcAft>
              <a:buFont typeface="Arial" panose="020B0604020202020204" pitchFamily="34" charset="0"/>
              <a:buChar char="•"/>
            </a:pPr>
            <a:r>
              <a:rPr lang="en-US" dirty="0"/>
              <a:t>When configuring single-area OSPFv2, the </a:t>
            </a:r>
            <a:r>
              <a:rPr lang="en-US" b="1" dirty="0"/>
              <a:t>network</a:t>
            </a:r>
            <a:r>
              <a:rPr lang="en-US" dirty="0"/>
              <a:t> command must be configured with the same area-id value on all routers. The wildcard mask is typically the inverse of the subnet mask configured on that interface, but could also be a quad zero wildcard mask, which would specify the exact interface.</a:t>
            </a:r>
          </a:p>
        </p:txBody>
      </p:sp>
    </p:spTree>
    <p:custDataLst>
      <p:tags r:id="rId1"/>
    </p:custDataLst>
    <p:extLst>
      <p:ext uri="{BB962C8B-B14F-4D97-AF65-F5344CB8AC3E}">
        <p14:creationId xmlns:p14="http://schemas.microsoft.com/office/powerpoint/2010/main" val="2818667760"/>
      </p:ext>
    </p:extLst>
  </p:cSld>
  <p:clrMapOvr>
    <a:masterClrMapping/>
  </p:clrMapOvr>
  <p:transition spd="slow">
    <p:wip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FAB93D79-D4AF-3B4C-AF28-DEAC6F376902}"/>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dirty="0"/>
              <a:t>To configure OSPF directly on the interface, use the </a:t>
            </a:r>
            <a:r>
              <a:rPr lang="en-US" b="1" dirty="0" err="1"/>
              <a:t>ip</a:t>
            </a:r>
            <a:r>
              <a:rPr lang="en-US" b="1" dirty="0"/>
              <a:t> </a:t>
            </a:r>
            <a:r>
              <a:rPr lang="en-US" b="1" dirty="0" err="1"/>
              <a:t>ospf</a:t>
            </a:r>
            <a:r>
              <a:rPr lang="en-US" b="1" dirty="0"/>
              <a:t> interface </a:t>
            </a:r>
            <a:r>
              <a:rPr lang="en-US" dirty="0"/>
              <a:t>configuration mode command. The syntax is </a:t>
            </a:r>
            <a:r>
              <a:rPr lang="en-US" b="1" dirty="0" err="1"/>
              <a:t>ip</a:t>
            </a:r>
            <a:r>
              <a:rPr lang="en-US" b="1" dirty="0"/>
              <a:t> </a:t>
            </a:r>
            <a:r>
              <a:rPr lang="en-US" b="1" dirty="0" err="1"/>
              <a:t>ospf</a:t>
            </a:r>
            <a:r>
              <a:rPr lang="en-US" b="1" dirty="0"/>
              <a:t> </a:t>
            </a:r>
            <a:r>
              <a:rPr lang="en-US" i="1" dirty="0"/>
              <a:t>process-id</a:t>
            </a:r>
            <a:r>
              <a:rPr lang="en-US" dirty="0"/>
              <a:t> </a:t>
            </a:r>
            <a:r>
              <a:rPr lang="en-US" b="1" dirty="0"/>
              <a:t>area</a:t>
            </a:r>
            <a:r>
              <a:rPr lang="en-US" dirty="0"/>
              <a:t> </a:t>
            </a:r>
            <a:r>
              <a:rPr lang="en-US" i="1" dirty="0"/>
              <a:t>area-id</a:t>
            </a:r>
            <a:r>
              <a:rPr lang="en-US" dirty="0"/>
              <a:t>. </a:t>
            </a:r>
          </a:p>
          <a:p>
            <a:pPr>
              <a:spcBef>
                <a:spcPts val="0"/>
              </a:spcBef>
              <a:spcAft>
                <a:spcPts val="0"/>
              </a:spcAft>
              <a:buFont typeface="Arial" panose="020B0604020202020204" pitchFamily="34" charset="0"/>
              <a:buChar char="•"/>
            </a:pPr>
            <a:r>
              <a:rPr lang="en-US" dirty="0"/>
              <a:t>Use the </a:t>
            </a:r>
            <a:r>
              <a:rPr lang="en-US" b="1" dirty="0"/>
              <a:t>passive-interface router </a:t>
            </a:r>
            <a:r>
              <a:rPr lang="en-US" dirty="0"/>
              <a:t>configuration mode command to stop transmitting routing messages through a router interface, but still allow that network to be advertised to other routers. </a:t>
            </a:r>
          </a:p>
          <a:p>
            <a:pPr>
              <a:spcBef>
                <a:spcPts val="0"/>
              </a:spcBef>
              <a:spcAft>
                <a:spcPts val="0"/>
              </a:spcAft>
              <a:buFont typeface="Arial" panose="020B0604020202020204" pitchFamily="34" charset="0"/>
              <a:buChar char="•"/>
            </a:pPr>
            <a:r>
              <a:rPr lang="en-US" dirty="0"/>
              <a:t>The DR/ BDR election process is unnecessary as there can only be two routers on the point-to-point network between R1 and R2. Use the interface configuration command </a:t>
            </a:r>
            <a:r>
              <a:rPr lang="en-US" b="1" dirty="0" err="1"/>
              <a:t>ip</a:t>
            </a:r>
            <a:r>
              <a:rPr lang="en-US" b="1" dirty="0"/>
              <a:t> </a:t>
            </a:r>
            <a:r>
              <a:rPr lang="en-US" b="1" dirty="0" err="1"/>
              <a:t>ospf</a:t>
            </a:r>
            <a:r>
              <a:rPr lang="en-US" b="1" dirty="0"/>
              <a:t> network point-to-point </a:t>
            </a:r>
            <a:r>
              <a:rPr lang="en-US" dirty="0"/>
              <a:t>on all interfaces where you want to disable the DR/BDR election process. </a:t>
            </a:r>
          </a:p>
          <a:p>
            <a:pPr>
              <a:spcBef>
                <a:spcPts val="0"/>
              </a:spcBef>
              <a:spcAft>
                <a:spcPts val="0"/>
              </a:spcAft>
              <a:buFont typeface="Arial" panose="020B0604020202020204" pitchFamily="34" charset="0"/>
              <a:buChar char="•"/>
            </a:pPr>
            <a:r>
              <a:rPr lang="en-US" dirty="0"/>
              <a:t>By default, loopback interfaces are advertised as /32 host routes. To simulate a real LAN, the Loopback 0 interface is configured as a point-to-point network.</a:t>
            </a:r>
          </a:p>
          <a:p>
            <a:pPr>
              <a:spcBef>
                <a:spcPts val="0"/>
              </a:spcBef>
              <a:spcAft>
                <a:spcPts val="0"/>
              </a:spcAft>
              <a:buFont typeface="Arial" panose="020B0604020202020204" pitchFamily="34" charset="0"/>
              <a:buChar char="•"/>
            </a:pPr>
            <a:r>
              <a:rPr lang="en-US" dirty="0"/>
              <a:t>OSPF Network Types</a:t>
            </a:r>
          </a:p>
          <a:p>
            <a:pPr>
              <a:spcBef>
                <a:spcPts val="0"/>
              </a:spcBef>
              <a:spcAft>
                <a:spcPts val="0"/>
              </a:spcAft>
              <a:buFont typeface="Arial" panose="020B0604020202020204" pitchFamily="34" charset="0"/>
              <a:buChar char="•"/>
            </a:pPr>
            <a:r>
              <a:rPr lang="en-US" dirty="0"/>
              <a:t>The DR is responsible for collecting and distributing LSAs . The DR uses the multicast IPv4 address 224.0.0.5 which is meant for all OSPF routers. If the DR stops producing Hello packets, the BDR promotes itself and assumes the role of DR. All other routers become a DROTHER. </a:t>
            </a:r>
          </a:p>
          <a:p>
            <a:pPr>
              <a:spcBef>
                <a:spcPts val="0"/>
              </a:spcBef>
              <a:spcAft>
                <a:spcPts val="0"/>
              </a:spcAft>
              <a:buFont typeface="Arial" panose="020B0604020202020204" pitchFamily="34" charset="0"/>
              <a:buChar char="•"/>
            </a:pPr>
            <a:r>
              <a:rPr lang="en-US" dirty="0"/>
              <a:t>DROTHERs use the multiaccess address 224.0.0.6 (all designated routers) to send OSPF packets to the DR and BDR. Only the DR and BDR listen for 224.0.0.6. </a:t>
            </a:r>
          </a:p>
          <a:p>
            <a:pPr>
              <a:spcBef>
                <a:spcPts val="0"/>
              </a:spcBef>
              <a:spcAft>
                <a:spcPts val="0"/>
              </a:spcAft>
              <a:buFont typeface="Arial" panose="020B0604020202020204" pitchFamily="34" charset="0"/>
              <a:buChar char="•"/>
            </a:pPr>
            <a:r>
              <a:rPr lang="en-US" dirty="0"/>
              <a:t>To verify the roles of the OSPFv2 router, use the </a:t>
            </a:r>
            <a:r>
              <a:rPr lang="en-US" b="1" dirty="0"/>
              <a:t>show </a:t>
            </a:r>
            <a:r>
              <a:rPr lang="en-US" b="1" dirty="0" err="1"/>
              <a:t>ip</a:t>
            </a:r>
            <a:r>
              <a:rPr lang="en-US" b="1" dirty="0"/>
              <a:t> </a:t>
            </a:r>
            <a:r>
              <a:rPr lang="en-US" b="1" dirty="0" err="1"/>
              <a:t>ospf</a:t>
            </a:r>
            <a:r>
              <a:rPr lang="en-US" b="1" dirty="0"/>
              <a:t> interface </a:t>
            </a:r>
            <a:r>
              <a:rPr lang="en-US" dirty="0"/>
              <a:t>command. </a:t>
            </a:r>
          </a:p>
        </p:txBody>
      </p:sp>
    </p:spTree>
    <p:custDataLst>
      <p:tags r:id="rId1"/>
    </p:custDataLst>
    <p:extLst>
      <p:ext uri="{BB962C8B-B14F-4D97-AF65-F5344CB8AC3E}">
        <p14:creationId xmlns:p14="http://schemas.microsoft.com/office/powerpoint/2010/main" val="980930948"/>
      </p:ext>
    </p:extLst>
  </p:cSld>
  <p:clrMapOvr>
    <a:masterClrMapping/>
  </p:clrMapOvr>
  <p:transition spd="slow">
    <p:wip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FAB93D79-D4AF-3B4C-AF28-DEAC6F376902}"/>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dirty="0"/>
              <a:t>To verify the OSPFv2 adjacencies, use the </a:t>
            </a:r>
            <a:r>
              <a:rPr lang="en-US" b="1" dirty="0"/>
              <a:t>show </a:t>
            </a:r>
            <a:r>
              <a:rPr lang="en-US" b="1" dirty="0" err="1"/>
              <a:t>ip</a:t>
            </a:r>
            <a:r>
              <a:rPr lang="en-US" b="1" dirty="0"/>
              <a:t> </a:t>
            </a:r>
            <a:r>
              <a:rPr lang="en-US" b="1" dirty="0" err="1"/>
              <a:t>ospf</a:t>
            </a:r>
            <a:r>
              <a:rPr lang="en-US" b="1" dirty="0"/>
              <a:t> neighbor </a:t>
            </a:r>
            <a:r>
              <a:rPr lang="en-US" dirty="0"/>
              <a:t>command. The state of neighbors in multiaccess networks can be: FULL/DROTHER, FULL/DR. FULL/BDR, or 2-WAY/DROTHER.</a:t>
            </a:r>
          </a:p>
          <a:p>
            <a:pPr>
              <a:spcBef>
                <a:spcPts val="0"/>
              </a:spcBef>
              <a:spcAft>
                <a:spcPts val="0"/>
              </a:spcAft>
              <a:buFont typeface="Arial" panose="020B0604020202020204" pitchFamily="34" charset="0"/>
              <a:buChar char="•"/>
            </a:pPr>
            <a:r>
              <a:rPr lang="en-US" dirty="0"/>
              <a:t>The OSPF DR and BDR election decision is based on the  router with the highest interface priority as the DR. The router with the second highest interface priority is elected as the BDR. If the interface priorities are equal, then the router with the highest router ID is elected the DR. The router with the second highest router ID is the BDR.</a:t>
            </a:r>
          </a:p>
          <a:p>
            <a:pPr>
              <a:spcBef>
                <a:spcPts val="0"/>
              </a:spcBef>
              <a:spcAft>
                <a:spcPts val="0"/>
              </a:spcAft>
              <a:buFont typeface="Arial" panose="020B0604020202020204" pitchFamily="34" charset="0"/>
              <a:buChar char="•"/>
            </a:pPr>
            <a:r>
              <a:rPr lang="en-US" dirty="0"/>
              <a:t>The interface priority can be configured to be any number between 0 – 255. If the interface priority value is set to 0, that interface cannot be elected as DR nor BDR. The default priority of multiaccess broadcast interfaces is 1. </a:t>
            </a:r>
          </a:p>
          <a:p>
            <a:pPr>
              <a:spcBef>
                <a:spcPts val="0"/>
              </a:spcBef>
              <a:spcAft>
                <a:spcPts val="0"/>
              </a:spcAft>
              <a:buFont typeface="Arial" panose="020B0604020202020204" pitchFamily="34" charset="0"/>
              <a:buChar char="•"/>
            </a:pPr>
            <a:r>
              <a:rPr lang="en-US" dirty="0"/>
              <a:t>OSPF DR and BDR elections are not pre-emptive. If the DR fails, the BDR is automatically promoted to DR. </a:t>
            </a:r>
          </a:p>
          <a:p>
            <a:pPr>
              <a:spcBef>
                <a:spcPts val="0"/>
              </a:spcBef>
              <a:spcAft>
                <a:spcPts val="0"/>
              </a:spcAft>
              <a:buFont typeface="Arial" panose="020B0604020202020204" pitchFamily="34" charset="0"/>
              <a:buChar char="•"/>
            </a:pPr>
            <a:r>
              <a:rPr lang="en-US" dirty="0"/>
              <a:t>To set the priority of an interface, use the command </a:t>
            </a:r>
            <a:r>
              <a:rPr lang="en-US" b="1" dirty="0" err="1"/>
              <a:t>ip</a:t>
            </a:r>
            <a:r>
              <a:rPr lang="en-US" b="1" dirty="0"/>
              <a:t> </a:t>
            </a:r>
            <a:r>
              <a:rPr lang="en-US" b="1" dirty="0" err="1"/>
              <a:t>ospf</a:t>
            </a:r>
            <a:r>
              <a:rPr lang="en-US" b="1" dirty="0"/>
              <a:t> priority </a:t>
            </a:r>
            <a:r>
              <a:rPr lang="en-US" i="1" dirty="0"/>
              <a:t>value</a:t>
            </a:r>
            <a:r>
              <a:rPr lang="en-US" dirty="0"/>
              <a:t>, where value is 0 to 255. If the value is 0, the router will not become a DR or BDR. If the value is 1 to 255, then the router with the higher priority value will more likely become the DR or BDR on the interface.</a:t>
            </a:r>
          </a:p>
          <a:p>
            <a:pPr>
              <a:spcBef>
                <a:spcPts val="0"/>
              </a:spcBef>
              <a:spcAft>
                <a:spcPts val="0"/>
              </a:spcAft>
              <a:buFont typeface="Arial" panose="020B0604020202020204" pitchFamily="34" charset="0"/>
              <a:buChar char="•"/>
            </a:pPr>
            <a:r>
              <a:rPr lang="en-US" dirty="0"/>
              <a:t>OSPF uses cost as a metric. A lower cost indicates a better path than a higher cost. </a:t>
            </a:r>
          </a:p>
          <a:p>
            <a:pPr>
              <a:spcBef>
                <a:spcPts val="0"/>
              </a:spcBef>
              <a:spcAft>
                <a:spcPts val="0"/>
              </a:spcAft>
              <a:buFont typeface="Arial" panose="020B0604020202020204" pitchFamily="34" charset="0"/>
              <a:buChar char="•"/>
            </a:pPr>
            <a:r>
              <a:rPr lang="en-US" dirty="0"/>
              <a:t>The formula used to calculate the OSPF cost is: Cost = reference bandwidth / interface bandwidth. </a:t>
            </a:r>
          </a:p>
        </p:txBody>
      </p:sp>
    </p:spTree>
    <p:custDataLst>
      <p:tags r:id="rId1"/>
    </p:custDataLst>
    <p:extLst>
      <p:ext uri="{BB962C8B-B14F-4D97-AF65-F5344CB8AC3E}">
        <p14:creationId xmlns:p14="http://schemas.microsoft.com/office/powerpoint/2010/main" val="4072463416"/>
      </p:ext>
    </p:extLst>
  </p:cSld>
  <p:clrMapOvr>
    <a:masterClrMapping/>
  </p:clrMapOvr>
  <p:transition spd="slow">
    <p:wip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FAB93D79-D4AF-3B4C-AF28-DEAC6F376902}"/>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dirty="0"/>
              <a:t>Because the OSPF cost value must be an integer, </a:t>
            </a:r>
            <a:r>
              <a:rPr lang="en-US" dirty="0" err="1"/>
              <a:t>FastEthernet</a:t>
            </a:r>
            <a:r>
              <a:rPr lang="en-US" dirty="0"/>
              <a:t>, Gigabit Ethernet, and 10 GigE interfaces share the same cost. To correct this situation, you can adjust the reference bandwidth with the </a:t>
            </a:r>
            <a:r>
              <a:rPr lang="en-US" b="1" dirty="0"/>
              <a:t>auto-cost reference-bandwidth </a:t>
            </a:r>
            <a:r>
              <a:rPr lang="en-US" dirty="0"/>
              <a:t>command on each OSPF router, or manually set the OSPF cost value with the </a:t>
            </a:r>
            <a:r>
              <a:rPr lang="en-US" b="1" dirty="0" err="1"/>
              <a:t>ip</a:t>
            </a:r>
            <a:r>
              <a:rPr lang="en-US" b="1" dirty="0"/>
              <a:t> </a:t>
            </a:r>
            <a:r>
              <a:rPr lang="en-US" b="1" dirty="0" err="1"/>
              <a:t>ospf</a:t>
            </a:r>
            <a:r>
              <a:rPr lang="en-US" b="1" dirty="0"/>
              <a:t> cost </a:t>
            </a:r>
            <a:r>
              <a:rPr lang="en-US" dirty="0"/>
              <a:t>command. </a:t>
            </a:r>
          </a:p>
          <a:p>
            <a:pPr>
              <a:spcBef>
                <a:spcPts val="0"/>
              </a:spcBef>
              <a:spcAft>
                <a:spcPts val="0"/>
              </a:spcAft>
              <a:buFont typeface="Arial" panose="020B0604020202020204" pitchFamily="34" charset="0"/>
              <a:buChar char="•"/>
            </a:pPr>
            <a:r>
              <a:rPr lang="en-US" dirty="0"/>
              <a:t>The cost of an OSPF route is the accumulated value from one router to the destination network. OSPF cost values can be manipulated to influence the route chosen by OSPF. To change the cost value report by the local OSPF router to other OSPF routers, use the interface configuration command </a:t>
            </a:r>
            <a:r>
              <a:rPr lang="en-US" b="1" dirty="0" err="1"/>
              <a:t>ip</a:t>
            </a:r>
            <a:r>
              <a:rPr lang="en-US" b="1" dirty="0"/>
              <a:t> </a:t>
            </a:r>
            <a:r>
              <a:rPr lang="en-US" b="1" dirty="0" err="1"/>
              <a:t>ospf</a:t>
            </a:r>
            <a:r>
              <a:rPr lang="en-US" b="1" dirty="0"/>
              <a:t> cost </a:t>
            </a:r>
            <a:r>
              <a:rPr lang="en-US" i="1" dirty="0"/>
              <a:t>value</a:t>
            </a:r>
            <a:r>
              <a:rPr lang="en-US" dirty="0"/>
              <a:t>. </a:t>
            </a:r>
          </a:p>
          <a:p>
            <a:pPr>
              <a:spcBef>
                <a:spcPts val="0"/>
              </a:spcBef>
              <a:spcAft>
                <a:spcPts val="0"/>
              </a:spcAft>
              <a:buFont typeface="Arial" panose="020B0604020202020204" pitchFamily="34" charset="0"/>
              <a:buChar char="•"/>
            </a:pPr>
            <a:r>
              <a:rPr lang="en-US" dirty="0"/>
              <a:t>If the Dead interval expires before the routers receive a Hello packet, OSPF removes that neighbor from its link-state database (LSDB). The router floods the LSDB with information about the down neighbor out all OSPF-enabled interfaces. </a:t>
            </a:r>
          </a:p>
          <a:p>
            <a:pPr>
              <a:spcBef>
                <a:spcPts val="0"/>
              </a:spcBef>
              <a:spcAft>
                <a:spcPts val="0"/>
              </a:spcAft>
              <a:buFont typeface="Arial" panose="020B0604020202020204" pitchFamily="34" charset="0"/>
              <a:buChar char="•"/>
            </a:pPr>
            <a:r>
              <a:rPr lang="en-US" dirty="0"/>
              <a:t>Cisco uses a default of 4 times the Hello interval or 40 seconds on multiaccess and point-to-point networks. To verify the OSPFv2 interface intervals, use the </a:t>
            </a:r>
            <a:r>
              <a:rPr lang="en-US" b="1" dirty="0"/>
              <a:t>show </a:t>
            </a:r>
            <a:r>
              <a:rPr lang="en-US" b="1" dirty="0" err="1"/>
              <a:t>ip</a:t>
            </a:r>
            <a:r>
              <a:rPr lang="en-US" b="1" dirty="0"/>
              <a:t> </a:t>
            </a:r>
            <a:r>
              <a:rPr lang="en-US" b="1" dirty="0" err="1"/>
              <a:t>ospf</a:t>
            </a:r>
            <a:r>
              <a:rPr lang="en-US" b="1" dirty="0"/>
              <a:t> interface </a:t>
            </a:r>
            <a:r>
              <a:rPr lang="en-US" dirty="0"/>
              <a:t>command. </a:t>
            </a:r>
          </a:p>
          <a:p>
            <a:pPr>
              <a:spcBef>
                <a:spcPts val="0"/>
              </a:spcBef>
              <a:spcAft>
                <a:spcPts val="0"/>
              </a:spcAft>
              <a:buFont typeface="Arial" panose="020B0604020202020204" pitchFamily="34" charset="0"/>
              <a:buChar char="•"/>
            </a:pPr>
            <a:r>
              <a:rPr lang="en-US" dirty="0"/>
              <a:t>OSPFv2 Hello and Dead intervals can be modified manually using the following interface configuration mode commands: </a:t>
            </a:r>
            <a:r>
              <a:rPr lang="en-US" b="1" dirty="0" err="1"/>
              <a:t>ip</a:t>
            </a:r>
            <a:r>
              <a:rPr lang="en-US" b="1" dirty="0"/>
              <a:t> </a:t>
            </a:r>
            <a:r>
              <a:rPr lang="en-US" b="1" dirty="0" err="1"/>
              <a:t>ospf</a:t>
            </a:r>
            <a:r>
              <a:rPr lang="en-US" b="1" dirty="0"/>
              <a:t> hello-interval </a:t>
            </a:r>
            <a:r>
              <a:rPr lang="en-US" dirty="0"/>
              <a:t>and </a:t>
            </a:r>
            <a:r>
              <a:rPr lang="en-US" b="1" dirty="0" err="1"/>
              <a:t>ip</a:t>
            </a:r>
            <a:r>
              <a:rPr lang="en-US" b="1" dirty="0"/>
              <a:t> </a:t>
            </a:r>
            <a:r>
              <a:rPr lang="en-US" b="1" dirty="0" err="1"/>
              <a:t>ospf</a:t>
            </a:r>
            <a:r>
              <a:rPr lang="en-US" b="1" dirty="0"/>
              <a:t> dead-interval</a:t>
            </a:r>
            <a:r>
              <a:rPr lang="en-US" dirty="0"/>
              <a:t>.</a:t>
            </a:r>
          </a:p>
        </p:txBody>
      </p:sp>
    </p:spTree>
    <p:custDataLst>
      <p:tags r:id="rId1"/>
    </p:custDataLst>
    <p:extLst>
      <p:ext uri="{BB962C8B-B14F-4D97-AF65-F5344CB8AC3E}">
        <p14:creationId xmlns:p14="http://schemas.microsoft.com/office/powerpoint/2010/main" val="336774242"/>
      </p:ext>
    </p:extLst>
  </p:cSld>
  <p:clrMapOvr>
    <a:masterClrMapping/>
  </p:clrMapOvr>
  <p:transition spd="slow">
    <p:wip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FAB93D79-D4AF-3B4C-AF28-DEAC6F376902}"/>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dirty="0"/>
              <a:t>In OSPF terminology, the router located between an OSPF routing domain and a non-OSPF network is called the ASBR. To propagate a default route, the ASBR must be configured with a default static route using the </a:t>
            </a:r>
            <a:r>
              <a:rPr lang="en-US" b="1" dirty="0" err="1"/>
              <a:t>ip</a:t>
            </a:r>
            <a:r>
              <a:rPr lang="en-US" b="1" dirty="0"/>
              <a:t> route 0.0.0.0 0.0.0.0 </a:t>
            </a:r>
            <a:r>
              <a:rPr lang="en-US" dirty="0"/>
              <a:t>[</a:t>
            </a:r>
            <a:r>
              <a:rPr lang="en-US" i="1" dirty="0"/>
              <a:t>next-hop-address</a:t>
            </a:r>
            <a:r>
              <a:rPr lang="en-US" dirty="0"/>
              <a:t> | </a:t>
            </a:r>
            <a:r>
              <a:rPr lang="en-US" i="1" dirty="0"/>
              <a:t>exit-</a:t>
            </a:r>
            <a:r>
              <a:rPr lang="en-US" i="1" dirty="0" err="1"/>
              <a:t>intf</a:t>
            </a:r>
            <a:r>
              <a:rPr lang="en-US" dirty="0"/>
              <a:t>] command, and the </a:t>
            </a:r>
            <a:r>
              <a:rPr lang="en-US" b="1" dirty="0"/>
              <a:t>default-information originate router </a:t>
            </a:r>
            <a:r>
              <a:rPr lang="en-US" dirty="0"/>
              <a:t>configuration command. </a:t>
            </a:r>
          </a:p>
          <a:p>
            <a:pPr>
              <a:spcBef>
                <a:spcPts val="0"/>
              </a:spcBef>
              <a:spcAft>
                <a:spcPts val="0"/>
              </a:spcAft>
              <a:buFont typeface="Arial" panose="020B0604020202020204" pitchFamily="34" charset="0"/>
              <a:buChar char="•"/>
            </a:pPr>
            <a:r>
              <a:rPr lang="en-US" dirty="0"/>
              <a:t>Verify the default route settings on the ASBR using the </a:t>
            </a:r>
            <a:r>
              <a:rPr lang="en-US" b="1" dirty="0"/>
              <a:t>show </a:t>
            </a:r>
            <a:r>
              <a:rPr lang="en-US" b="1" dirty="0" err="1"/>
              <a:t>ip</a:t>
            </a:r>
            <a:r>
              <a:rPr lang="en-US" b="1" dirty="0"/>
              <a:t> route </a:t>
            </a:r>
            <a:r>
              <a:rPr lang="en-US" dirty="0"/>
              <a:t>command.</a:t>
            </a:r>
          </a:p>
          <a:p>
            <a:pPr>
              <a:spcBef>
                <a:spcPts val="0"/>
              </a:spcBef>
              <a:spcAft>
                <a:spcPts val="0"/>
              </a:spcAft>
              <a:buFont typeface="Arial" panose="020B0604020202020204" pitchFamily="34" charset="0"/>
              <a:buChar char="•"/>
            </a:pPr>
            <a:r>
              <a:rPr lang="en-US" dirty="0"/>
              <a:t>Additional commands for determining that OSPF is operating as expected include: </a:t>
            </a:r>
            <a:r>
              <a:rPr lang="en-US" b="1" dirty="0"/>
              <a:t>show </a:t>
            </a:r>
            <a:r>
              <a:rPr lang="en-US" b="1" dirty="0" err="1"/>
              <a:t>ip</a:t>
            </a:r>
            <a:r>
              <a:rPr lang="en-US" b="1" dirty="0"/>
              <a:t> </a:t>
            </a:r>
            <a:r>
              <a:rPr lang="en-US" b="1" dirty="0" err="1"/>
              <a:t>ospf</a:t>
            </a:r>
            <a:r>
              <a:rPr lang="en-US" b="1" dirty="0"/>
              <a:t> neighbor</a:t>
            </a:r>
            <a:r>
              <a:rPr lang="en-US" dirty="0"/>
              <a:t>, </a:t>
            </a:r>
            <a:r>
              <a:rPr lang="en-US" b="1" dirty="0"/>
              <a:t>show </a:t>
            </a:r>
            <a:r>
              <a:rPr lang="en-US" b="1" dirty="0" err="1"/>
              <a:t>ip</a:t>
            </a:r>
            <a:r>
              <a:rPr lang="en-US" b="1" dirty="0"/>
              <a:t> protocols</a:t>
            </a:r>
            <a:r>
              <a:rPr lang="en-US" dirty="0"/>
              <a:t>, </a:t>
            </a:r>
            <a:r>
              <a:rPr lang="en-US" b="1" dirty="0"/>
              <a:t>show </a:t>
            </a:r>
            <a:r>
              <a:rPr lang="en-US" b="1" dirty="0" err="1"/>
              <a:t>ip</a:t>
            </a:r>
            <a:r>
              <a:rPr lang="en-US" b="1" dirty="0"/>
              <a:t> </a:t>
            </a:r>
            <a:r>
              <a:rPr lang="en-US" b="1" dirty="0" err="1"/>
              <a:t>ospf</a:t>
            </a:r>
            <a:r>
              <a:rPr lang="en-US" dirty="0"/>
              <a:t>, and </a:t>
            </a:r>
            <a:r>
              <a:rPr lang="en-US" b="1" dirty="0"/>
              <a:t>show </a:t>
            </a:r>
            <a:r>
              <a:rPr lang="en-US" b="1" dirty="0" err="1"/>
              <a:t>ip</a:t>
            </a:r>
            <a:r>
              <a:rPr lang="en-US" b="1" dirty="0"/>
              <a:t> </a:t>
            </a:r>
            <a:r>
              <a:rPr lang="en-US" b="1" dirty="0" err="1"/>
              <a:t>ospf</a:t>
            </a:r>
            <a:r>
              <a:rPr lang="en-US" b="1" dirty="0"/>
              <a:t> interface</a:t>
            </a:r>
            <a:r>
              <a:rPr lang="en-US" dirty="0"/>
              <a:t>.</a:t>
            </a:r>
          </a:p>
          <a:p>
            <a:pPr>
              <a:spcBef>
                <a:spcPts val="0"/>
              </a:spcBef>
              <a:spcAft>
                <a:spcPts val="0"/>
              </a:spcAft>
              <a:buFont typeface="Arial" panose="020B0604020202020204" pitchFamily="34" charset="0"/>
              <a:buChar char="•"/>
            </a:pPr>
            <a:r>
              <a:rPr lang="en-US" dirty="0"/>
              <a:t>Use the </a:t>
            </a:r>
            <a:r>
              <a:rPr lang="en-US" b="1" dirty="0"/>
              <a:t>show </a:t>
            </a:r>
            <a:r>
              <a:rPr lang="en-US" b="1" dirty="0" err="1"/>
              <a:t>ip</a:t>
            </a:r>
            <a:r>
              <a:rPr lang="en-US" b="1" dirty="0"/>
              <a:t> </a:t>
            </a:r>
            <a:r>
              <a:rPr lang="en-US" b="1" dirty="0" err="1"/>
              <a:t>ospf</a:t>
            </a:r>
            <a:r>
              <a:rPr lang="en-US" b="1" dirty="0"/>
              <a:t> neighbor </a:t>
            </a:r>
            <a:r>
              <a:rPr lang="en-US" dirty="0"/>
              <a:t>command to verify that the router has formed an adjacency with its neighboring routers.</a:t>
            </a:r>
          </a:p>
        </p:txBody>
      </p:sp>
    </p:spTree>
    <p:custDataLst>
      <p:tags r:id="rId1"/>
    </p:custDataLst>
    <p:extLst>
      <p:ext uri="{BB962C8B-B14F-4D97-AF65-F5344CB8AC3E}">
        <p14:creationId xmlns:p14="http://schemas.microsoft.com/office/powerpoint/2010/main" val="2266148280"/>
      </p:ext>
    </p:extLst>
  </p:cSld>
  <p:clrMapOvr>
    <a:masterClrMapping/>
  </p:clrMapOvr>
  <p:transition spd="slow">
    <p:wipe/>
  </p:transition>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0" y="67733"/>
            <a:ext cx="9144000" cy="609056"/>
          </a:xfrm>
        </p:spPr>
        <p:txBody>
          <a:bodyPr/>
          <a:lstStyle/>
          <a:p>
            <a:pPr eaLnBrk="1" hangingPunct="1"/>
            <a:r>
              <a:rPr lang="en-US" sz="1400" dirty="0">
                <a:latin typeface="Arial" charset="0"/>
              </a:rPr>
              <a:t>Module 2: Single-Area OSPFv2 Configuration</a:t>
            </a:r>
            <a:br>
              <a:rPr lang="en-US" dirty="0">
                <a:latin typeface="Arial" charset="0"/>
              </a:rPr>
            </a:br>
            <a:r>
              <a:rPr lang="en-US" dirty="0">
                <a:latin typeface="Arial" charset="0"/>
              </a:rPr>
              <a:t>New Terms and Commands</a:t>
            </a:r>
          </a:p>
        </p:txBody>
      </p:sp>
      <p:sp>
        <p:nvSpPr>
          <p:cNvPr id="3" name="Content Placeholder 2">
            <a:extLst>
              <a:ext uri="{FF2B5EF4-FFF2-40B4-BE49-F238E27FC236}">
                <a16:creationId xmlns:a16="http://schemas.microsoft.com/office/drawing/2014/main" id="{35C7D27D-6F98-4045-8088-22FDC3DE0CD0}"/>
              </a:ext>
            </a:extLst>
          </p:cNvPr>
          <p:cNvSpPr>
            <a:spLocks noGrp="1"/>
          </p:cNvSpPr>
          <p:nvPr>
            <p:ph idx="1"/>
          </p:nvPr>
        </p:nvSpPr>
        <p:spPr>
          <a:xfrm>
            <a:off x="144064" y="798944"/>
            <a:ext cx="5387491" cy="4155319"/>
          </a:xfrm>
        </p:spPr>
        <p:txBody>
          <a:bodyPr/>
          <a:lstStyle/>
          <a:p>
            <a:pPr marL="285750" indent="-285750" defTabSz="685777">
              <a:spcBef>
                <a:spcPts val="0"/>
              </a:spcBef>
              <a:spcAft>
                <a:spcPts val="0"/>
              </a:spcAft>
              <a:buFont typeface="Arial" panose="020B0604020202020204" pitchFamily="34" charset="0"/>
              <a:buChar char="•"/>
            </a:pPr>
            <a:r>
              <a:rPr lang="en-US" sz="1400" b="1" dirty="0">
                <a:ea typeface="+mn-ea"/>
                <a:cs typeface="+mn-cs"/>
              </a:rPr>
              <a:t>router </a:t>
            </a:r>
            <a:r>
              <a:rPr lang="en-US" sz="1400" b="1" dirty="0" err="1">
                <a:ea typeface="+mn-ea"/>
                <a:cs typeface="+mn-cs"/>
              </a:rPr>
              <a:t>ospf</a:t>
            </a:r>
            <a:r>
              <a:rPr lang="en-US" sz="1400" b="1" dirty="0">
                <a:ea typeface="+mn-ea"/>
                <a:cs typeface="+mn-cs"/>
              </a:rPr>
              <a:t> process-id</a:t>
            </a:r>
          </a:p>
          <a:p>
            <a:pPr marL="285750" indent="-285750" defTabSz="685777">
              <a:spcBef>
                <a:spcPts val="0"/>
              </a:spcBef>
              <a:spcAft>
                <a:spcPts val="0"/>
              </a:spcAft>
              <a:buFont typeface="Arial" panose="020B0604020202020204" pitchFamily="34" charset="0"/>
              <a:buChar char="•"/>
            </a:pPr>
            <a:r>
              <a:rPr lang="en-US" sz="1400" dirty="0">
                <a:ea typeface="+mn-ea"/>
                <a:cs typeface="+mn-cs"/>
              </a:rPr>
              <a:t>router ID</a:t>
            </a:r>
          </a:p>
          <a:p>
            <a:pPr marL="285750" indent="-285750" defTabSz="685777">
              <a:spcBef>
                <a:spcPts val="0"/>
              </a:spcBef>
              <a:spcAft>
                <a:spcPts val="0"/>
              </a:spcAft>
              <a:buFont typeface="Arial" panose="020B0604020202020204" pitchFamily="34" charset="0"/>
              <a:buChar char="•"/>
            </a:pPr>
            <a:r>
              <a:rPr lang="en-US" sz="1400" dirty="0">
                <a:ea typeface="+mn-ea"/>
                <a:cs typeface="+mn-cs"/>
              </a:rPr>
              <a:t>router-id rid</a:t>
            </a:r>
          </a:p>
          <a:p>
            <a:pPr marL="285750" indent="-285750" defTabSz="685777">
              <a:spcBef>
                <a:spcPts val="0"/>
              </a:spcBef>
              <a:spcAft>
                <a:spcPts val="0"/>
              </a:spcAft>
              <a:buFont typeface="Arial" panose="020B0604020202020204" pitchFamily="34" charset="0"/>
              <a:buChar char="•"/>
            </a:pPr>
            <a:r>
              <a:rPr lang="en-US" sz="1400" b="1" dirty="0">
                <a:ea typeface="+mn-ea"/>
                <a:cs typeface="+mn-cs"/>
              </a:rPr>
              <a:t>show </a:t>
            </a:r>
            <a:r>
              <a:rPr lang="en-US" sz="1400" b="1" dirty="0" err="1">
                <a:ea typeface="+mn-ea"/>
                <a:cs typeface="+mn-cs"/>
              </a:rPr>
              <a:t>ip</a:t>
            </a:r>
            <a:r>
              <a:rPr lang="en-US" sz="1400" b="1" dirty="0">
                <a:ea typeface="+mn-ea"/>
                <a:cs typeface="+mn-cs"/>
              </a:rPr>
              <a:t> protocols</a:t>
            </a:r>
          </a:p>
          <a:p>
            <a:pPr marL="285750" indent="-285750" defTabSz="685777">
              <a:spcBef>
                <a:spcPts val="0"/>
              </a:spcBef>
              <a:spcAft>
                <a:spcPts val="0"/>
              </a:spcAft>
              <a:buFont typeface="Arial" panose="020B0604020202020204" pitchFamily="34" charset="0"/>
              <a:buChar char="•"/>
            </a:pPr>
            <a:r>
              <a:rPr lang="en-US" sz="1400" b="1" dirty="0">
                <a:ea typeface="+mn-ea"/>
                <a:cs typeface="+mn-cs"/>
              </a:rPr>
              <a:t>show </a:t>
            </a:r>
            <a:r>
              <a:rPr lang="en-US" sz="1400" b="1" dirty="0" err="1">
                <a:ea typeface="+mn-ea"/>
                <a:cs typeface="+mn-cs"/>
              </a:rPr>
              <a:t>ip</a:t>
            </a:r>
            <a:r>
              <a:rPr lang="en-US" sz="1400" b="1" dirty="0">
                <a:ea typeface="+mn-ea"/>
                <a:cs typeface="+mn-cs"/>
              </a:rPr>
              <a:t> </a:t>
            </a:r>
            <a:r>
              <a:rPr lang="en-US" sz="1400" b="1" dirty="0" err="1">
                <a:ea typeface="+mn-ea"/>
                <a:cs typeface="+mn-cs"/>
              </a:rPr>
              <a:t>ospf</a:t>
            </a:r>
            <a:endParaRPr lang="en-US" sz="1400" b="1" dirty="0">
              <a:ea typeface="+mn-ea"/>
              <a:cs typeface="+mn-cs"/>
            </a:endParaRPr>
          </a:p>
          <a:p>
            <a:pPr marL="285750" indent="-285750" defTabSz="685777">
              <a:spcBef>
                <a:spcPts val="0"/>
              </a:spcBef>
              <a:spcAft>
                <a:spcPts val="0"/>
              </a:spcAft>
              <a:buFont typeface="Arial" panose="020B0604020202020204" pitchFamily="34" charset="0"/>
              <a:buChar char="•"/>
            </a:pPr>
            <a:r>
              <a:rPr lang="en-US" sz="1400" b="1" dirty="0">
                <a:ea typeface="+mn-ea"/>
                <a:cs typeface="+mn-cs"/>
              </a:rPr>
              <a:t>network </a:t>
            </a:r>
            <a:r>
              <a:rPr lang="en-US" sz="1400" i="1" dirty="0">
                <a:ea typeface="+mn-ea"/>
                <a:cs typeface="+mn-cs"/>
              </a:rPr>
              <a:t>network-address wildcard-mask </a:t>
            </a:r>
            <a:r>
              <a:rPr lang="en-US" sz="1400" b="1" dirty="0">
                <a:ea typeface="+mn-ea"/>
                <a:cs typeface="+mn-cs"/>
              </a:rPr>
              <a:t>area</a:t>
            </a:r>
            <a:r>
              <a:rPr lang="en-US" sz="1400" i="1" dirty="0">
                <a:ea typeface="+mn-ea"/>
                <a:cs typeface="+mn-cs"/>
              </a:rPr>
              <a:t> area-id</a:t>
            </a:r>
          </a:p>
          <a:p>
            <a:pPr marL="285750" indent="-285750" defTabSz="685777">
              <a:spcBef>
                <a:spcPts val="0"/>
              </a:spcBef>
              <a:spcAft>
                <a:spcPts val="0"/>
              </a:spcAft>
              <a:buFont typeface="Arial" panose="020B0604020202020204" pitchFamily="34" charset="0"/>
              <a:buChar char="•"/>
            </a:pPr>
            <a:r>
              <a:rPr lang="en-US" sz="1400" b="1" dirty="0" err="1">
                <a:ea typeface="+mn-ea"/>
                <a:cs typeface="+mn-cs"/>
              </a:rPr>
              <a:t>ip</a:t>
            </a:r>
            <a:r>
              <a:rPr lang="en-US" sz="1400" b="1" dirty="0">
                <a:ea typeface="+mn-ea"/>
                <a:cs typeface="+mn-cs"/>
              </a:rPr>
              <a:t> </a:t>
            </a:r>
            <a:r>
              <a:rPr lang="en-US" sz="1400" b="1" dirty="0" err="1">
                <a:ea typeface="+mn-ea"/>
                <a:cs typeface="+mn-cs"/>
              </a:rPr>
              <a:t>ospf</a:t>
            </a:r>
            <a:r>
              <a:rPr lang="en-US" sz="1400" b="1" dirty="0">
                <a:ea typeface="+mn-ea"/>
                <a:cs typeface="+mn-cs"/>
              </a:rPr>
              <a:t> </a:t>
            </a:r>
            <a:r>
              <a:rPr lang="en-US" sz="1400" i="1" dirty="0">
                <a:ea typeface="+mn-ea"/>
                <a:cs typeface="+mn-cs"/>
              </a:rPr>
              <a:t>process-id</a:t>
            </a:r>
            <a:r>
              <a:rPr lang="en-US" sz="1400" b="1" dirty="0">
                <a:ea typeface="+mn-ea"/>
                <a:cs typeface="+mn-cs"/>
              </a:rPr>
              <a:t> area </a:t>
            </a:r>
            <a:r>
              <a:rPr lang="en-US" sz="1400" i="1" dirty="0">
                <a:ea typeface="+mn-ea"/>
                <a:cs typeface="+mn-cs"/>
              </a:rPr>
              <a:t>area-id</a:t>
            </a:r>
          </a:p>
          <a:p>
            <a:pPr marL="285750" indent="-285750" defTabSz="685777">
              <a:spcBef>
                <a:spcPts val="0"/>
              </a:spcBef>
              <a:spcAft>
                <a:spcPts val="0"/>
              </a:spcAft>
              <a:buFont typeface="Arial" panose="020B0604020202020204" pitchFamily="34" charset="0"/>
              <a:buChar char="•"/>
            </a:pPr>
            <a:r>
              <a:rPr lang="en-US" sz="1400" b="1" dirty="0">
                <a:ea typeface="+mn-ea"/>
                <a:cs typeface="+mn-cs"/>
              </a:rPr>
              <a:t>passive interface</a:t>
            </a:r>
          </a:p>
          <a:p>
            <a:pPr marL="285750" indent="-285750" defTabSz="685777">
              <a:spcBef>
                <a:spcPts val="0"/>
              </a:spcBef>
              <a:spcAft>
                <a:spcPts val="0"/>
              </a:spcAft>
              <a:buFont typeface="Arial" panose="020B0604020202020204" pitchFamily="34" charset="0"/>
              <a:buChar char="•"/>
            </a:pPr>
            <a:r>
              <a:rPr lang="en-US" sz="1400" dirty="0">
                <a:ea typeface="+mn-ea"/>
                <a:cs typeface="+mn-cs"/>
              </a:rPr>
              <a:t>passive-interface </a:t>
            </a:r>
            <a:r>
              <a:rPr lang="en-US" sz="1400" dirty="0" err="1">
                <a:ea typeface="+mn-ea"/>
                <a:cs typeface="+mn-cs"/>
              </a:rPr>
              <a:t>intf</a:t>
            </a:r>
            <a:r>
              <a:rPr lang="en-US" sz="1400" dirty="0">
                <a:ea typeface="+mn-ea"/>
                <a:cs typeface="+mn-cs"/>
              </a:rPr>
              <a:t>-id</a:t>
            </a:r>
          </a:p>
          <a:p>
            <a:pPr marL="285750" indent="-285750" defTabSz="685777">
              <a:spcBef>
                <a:spcPts val="0"/>
              </a:spcBef>
              <a:spcAft>
                <a:spcPts val="0"/>
              </a:spcAft>
              <a:buFont typeface="Arial" panose="020B0604020202020204" pitchFamily="34" charset="0"/>
              <a:buChar char="•"/>
            </a:pPr>
            <a:r>
              <a:rPr lang="en-US" sz="1400" b="1" dirty="0">
                <a:ea typeface="+mn-ea"/>
                <a:cs typeface="+mn-cs"/>
              </a:rPr>
              <a:t>show </a:t>
            </a:r>
            <a:r>
              <a:rPr lang="en-US" sz="1400" b="1" dirty="0" err="1">
                <a:ea typeface="+mn-ea"/>
                <a:cs typeface="+mn-cs"/>
              </a:rPr>
              <a:t>ip</a:t>
            </a:r>
            <a:r>
              <a:rPr lang="en-US" sz="1400" b="1" dirty="0">
                <a:ea typeface="+mn-ea"/>
                <a:cs typeface="+mn-cs"/>
              </a:rPr>
              <a:t> </a:t>
            </a:r>
            <a:r>
              <a:rPr lang="en-US" sz="1400" b="1" dirty="0" err="1">
                <a:ea typeface="+mn-ea"/>
                <a:cs typeface="+mn-cs"/>
              </a:rPr>
              <a:t>ospf</a:t>
            </a:r>
            <a:r>
              <a:rPr lang="en-US" sz="1400" b="1" dirty="0">
                <a:ea typeface="+mn-ea"/>
                <a:cs typeface="+mn-cs"/>
              </a:rPr>
              <a:t> interface </a:t>
            </a:r>
            <a:r>
              <a:rPr lang="en-US" sz="1400" i="1" dirty="0" err="1">
                <a:ea typeface="+mn-ea"/>
                <a:cs typeface="+mn-cs"/>
              </a:rPr>
              <a:t>intf</a:t>
            </a:r>
            <a:r>
              <a:rPr lang="en-US" sz="1400" i="1" dirty="0">
                <a:ea typeface="+mn-ea"/>
                <a:cs typeface="+mn-cs"/>
              </a:rPr>
              <a:t>-id</a:t>
            </a:r>
          </a:p>
          <a:p>
            <a:pPr marL="285750" indent="-285750" defTabSz="685777">
              <a:spcBef>
                <a:spcPts val="0"/>
              </a:spcBef>
              <a:spcAft>
                <a:spcPts val="0"/>
              </a:spcAft>
              <a:buFont typeface="Arial" panose="020B0604020202020204" pitchFamily="34" charset="0"/>
              <a:buChar char="•"/>
            </a:pPr>
            <a:r>
              <a:rPr lang="en-US" sz="1400" b="1" dirty="0" err="1">
                <a:ea typeface="+mn-ea"/>
                <a:cs typeface="+mn-cs"/>
              </a:rPr>
              <a:t>ip</a:t>
            </a:r>
            <a:r>
              <a:rPr lang="en-US" sz="1400" b="1" dirty="0">
                <a:ea typeface="+mn-ea"/>
                <a:cs typeface="+mn-cs"/>
              </a:rPr>
              <a:t> </a:t>
            </a:r>
            <a:r>
              <a:rPr lang="en-US" sz="1400" b="1" dirty="0" err="1">
                <a:ea typeface="+mn-ea"/>
                <a:cs typeface="+mn-cs"/>
              </a:rPr>
              <a:t>ospf</a:t>
            </a:r>
            <a:r>
              <a:rPr lang="en-US" sz="1400" b="1" dirty="0">
                <a:ea typeface="+mn-ea"/>
                <a:cs typeface="+mn-cs"/>
              </a:rPr>
              <a:t> network point-to-point</a:t>
            </a:r>
          </a:p>
          <a:p>
            <a:pPr marL="285750" indent="-285750" defTabSz="685777">
              <a:spcBef>
                <a:spcPts val="0"/>
              </a:spcBef>
              <a:spcAft>
                <a:spcPts val="0"/>
              </a:spcAft>
              <a:buFont typeface="Arial" panose="020B0604020202020204" pitchFamily="34" charset="0"/>
              <a:buChar char="•"/>
            </a:pPr>
            <a:r>
              <a:rPr lang="en-US" sz="1400" dirty="0">
                <a:ea typeface="+mn-ea"/>
                <a:cs typeface="+mn-cs"/>
              </a:rPr>
              <a:t>host route</a:t>
            </a:r>
          </a:p>
          <a:p>
            <a:pPr marL="285750" indent="-285750" defTabSz="685777">
              <a:spcBef>
                <a:spcPts val="0"/>
              </a:spcBef>
              <a:spcAft>
                <a:spcPts val="0"/>
              </a:spcAft>
              <a:buFont typeface="Arial" panose="020B0604020202020204" pitchFamily="34" charset="0"/>
              <a:buChar char="•"/>
            </a:pPr>
            <a:r>
              <a:rPr lang="en-US" sz="1400" dirty="0">
                <a:ea typeface="+mn-ea"/>
                <a:cs typeface="+mn-cs"/>
              </a:rPr>
              <a:t>designated router (DR)</a:t>
            </a:r>
          </a:p>
          <a:p>
            <a:pPr marL="285750" indent="-285750" defTabSz="685777">
              <a:spcBef>
                <a:spcPts val="0"/>
              </a:spcBef>
              <a:spcAft>
                <a:spcPts val="0"/>
              </a:spcAft>
              <a:buFont typeface="Arial" panose="020B0604020202020204" pitchFamily="34" charset="0"/>
              <a:buChar char="•"/>
            </a:pPr>
            <a:r>
              <a:rPr lang="en-US" sz="1400" dirty="0">
                <a:ea typeface="+mn-ea"/>
                <a:cs typeface="+mn-cs"/>
              </a:rPr>
              <a:t>backup designated router (BDR)</a:t>
            </a:r>
          </a:p>
          <a:p>
            <a:pPr marL="285750" indent="-285750" defTabSz="685777">
              <a:spcBef>
                <a:spcPts val="0"/>
              </a:spcBef>
              <a:spcAft>
                <a:spcPts val="0"/>
              </a:spcAft>
              <a:buFont typeface="Arial" panose="020B0604020202020204" pitchFamily="34" charset="0"/>
              <a:buChar char="•"/>
            </a:pPr>
            <a:r>
              <a:rPr lang="en-US" sz="1400" dirty="0">
                <a:ea typeface="+mn-ea"/>
                <a:cs typeface="+mn-cs"/>
              </a:rPr>
              <a:t>DROTHER</a:t>
            </a:r>
          </a:p>
          <a:p>
            <a:pPr marL="285750" indent="-285750" defTabSz="685777">
              <a:spcBef>
                <a:spcPts val="0"/>
              </a:spcBef>
              <a:spcAft>
                <a:spcPts val="0"/>
              </a:spcAft>
              <a:buFont typeface="Arial" panose="020B0604020202020204" pitchFamily="34" charset="0"/>
              <a:buChar char="•"/>
            </a:pPr>
            <a:r>
              <a:rPr lang="en-US" sz="1400" b="1" dirty="0">
                <a:ea typeface="+mn-ea"/>
                <a:cs typeface="+mn-cs"/>
              </a:rPr>
              <a:t>show </a:t>
            </a:r>
            <a:r>
              <a:rPr lang="en-US" sz="1400" b="1" dirty="0" err="1">
                <a:ea typeface="+mn-ea"/>
                <a:cs typeface="+mn-cs"/>
              </a:rPr>
              <a:t>ip</a:t>
            </a:r>
            <a:r>
              <a:rPr lang="en-US" sz="1400" b="1" dirty="0">
                <a:ea typeface="+mn-ea"/>
                <a:cs typeface="+mn-cs"/>
              </a:rPr>
              <a:t> </a:t>
            </a:r>
            <a:r>
              <a:rPr lang="en-US" sz="1400" b="1" dirty="0" err="1">
                <a:ea typeface="+mn-ea"/>
                <a:cs typeface="+mn-cs"/>
              </a:rPr>
              <a:t>ospf</a:t>
            </a:r>
            <a:r>
              <a:rPr lang="en-US" sz="1400" b="1" dirty="0">
                <a:ea typeface="+mn-ea"/>
                <a:cs typeface="+mn-cs"/>
              </a:rPr>
              <a:t> neighbor</a:t>
            </a:r>
          </a:p>
          <a:p>
            <a:pPr marL="285750" indent="-285750" defTabSz="685777">
              <a:spcBef>
                <a:spcPts val="0"/>
              </a:spcBef>
              <a:spcAft>
                <a:spcPts val="0"/>
              </a:spcAft>
              <a:buFont typeface="Arial" panose="020B0604020202020204" pitchFamily="34" charset="0"/>
              <a:buChar char="•"/>
            </a:pPr>
            <a:r>
              <a:rPr lang="en-US" sz="1400" b="1" dirty="0" err="1">
                <a:ea typeface="+mn-ea"/>
                <a:cs typeface="+mn-cs"/>
              </a:rPr>
              <a:t>ip</a:t>
            </a:r>
            <a:r>
              <a:rPr lang="en-US" sz="1400" b="1" dirty="0">
                <a:ea typeface="+mn-ea"/>
                <a:cs typeface="+mn-cs"/>
              </a:rPr>
              <a:t> </a:t>
            </a:r>
            <a:r>
              <a:rPr lang="en-US" sz="1400" b="1" dirty="0" err="1">
                <a:ea typeface="+mn-ea"/>
                <a:cs typeface="+mn-cs"/>
              </a:rPr>
              <a:t>ospf</a:t>
            </a:r>
            <a:r>
              <a:rPr lang="en-US" sz="1400" b="1" dirty="0">
                <a:ea typeface="+mn-ea"/>
                <a:cs typeface="+mn-cs"/>
              </a:rPr>
              <a:t> priority</a:t>
            </a:r>
          </a:p>
          <a:p>
            <a:endParaRPr lang="en-US" sz="1400" dirty="0"/>
          </a:p>
        </p:txBody>
      </p:sp>
      <p:sp>
        <p:nvSpPr>
          <p:cNvPr id="4" name="Content Placeholder 2">
            <a:extLst>
              <a:ext uri="{FF2B5EF4-FFF2-40B4-BE49-F238E27FC236}">
                <a16:creationId xmlns:a16="http://schemas.microsoft.com/office/drawing/2014/main" id="{04039C20-795A-7D40-9200-23D971A64980}"/>
              </a:ext>
            </a:extLst>
          </p:cNvPr>
          <p:cNvSpPr txBox="1">
            <a:spLocks/>
          </p:cNvSpPr>
          <p:nvPr/>
        </p:nvSpPr>
        <p:spPr bwMode="auto">
          <a:xfrm>
            <a:off x="5317066" y="798943"/>
            <a:ext cx="3826933"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285750" indent="-285750" defTabSz="685777">
              <a:spcBef>
                <a:spcPts val="0"/>
              </a:spcBef>
              <a:spcAft>
                <a:spcPts val="0"/>
              </a:spcAft>
              <a:buFont typeface="Arial" panose="020B0604020202020204" pitchFamily="34" charset="0"/>
              <a:buChar char="•"/>
            </a:pPr>
            <a:r>
              <a:rPr lang="en-US" sz="1400" b="1" dirty="0">
                <a:ea typeface="+mn-ea"/>
                <a:cs typeface="+mn-cs"/>
              </a:rPr>
              <a:t>clear </a:t>
            </a:r>
            <a:r>
              <a:rPr lang="en-US" sz="1400" b="1" dirty="0" err="1">
                <a:ea typeface="+mn-ea"/>
                <a:cs typeface="+mn-cs"/>
              </a:rPr>
              <a:t>ip</a:t>
            </a:r>
            <a:r>
              <a:rPr lang="en-US" sz="1400" b="1" dirty="0">
                <a:ea typeface="+mn-ea"/>
                <a:cs typeface="+mn-cs"/>
              </a:rPr>
              <a:t> </a:t>
            </a:r>
            <a:r>
              <a:rPr lang="en-US" sz="1400" b="1" dirty="0" err="1">
                <a:ea typeface="+mn-ea"/>
                <a:cs typeface="+mn-cs"/>
              </a:rPr>
              <a:t>ospf</a:t>
            </a:r>
            <a:r>
              <a:rPr lang="en-US" sz="1400" b="1" dirty="0">
                <a:ea typeface="+mn-ea"/>
                <a:cs typeface="+mn-cs"/>
              </a:rPr>
              <a:t> process</a:t>
            </a:r>
          </a:p>
          <a:p>
            <a:pPr marL="285750" indent="-285750" defTabSz="685777">
              <a:spcBef>
                <a:spcPts val="0"/>
              </a:spcBef>
              <a:spcAft>
                <a:spcPts val="0"/>
              </a:spcAft>
              <a:buFont typeface="Arial" panose="020B0604020202020204" pitchFamily="34" charset="0"/>
              <a:buChar char="•"/>
            </a:pPr>
            <a:r>
              <a:rPr lang="en-US" sz="1400" dirty="0">
                <a:ea typeface="+mn-ea"/>
                <a:cs typeface="+mn-cs"/>
              </a:rPr>
              <a:t>metric</a:t>
            </a:r>
          </a:p>
          <a:p>
            <a:pPr marL="285750" indent="-285750" defTabSz="685777">
              <a:spcBef>
                <a:spcPts val="0"/>
              </a:spcBef>
              <a:spcAft>
                <a:spcPts val="0"/>
              </a:spcAft>
              <a:buFont typeface="Arial" panose="020B0604020202020204" pitchFamily="34" charset="0"/>
              <a:buChar char="•"/>
            </a:pPr>
            <a:r>
              <a:rPr lang="en-US" sz="1400" dirty="0">
                <a:ea typeface="+mn-ea"/>
                <a:cs typeface="+mn-cs"/>
              </a:rPr>
              <a:t>cost</a:t>
            </a:r>
          </a:p>
          <a:p>
            <a:pPr marL="285750" indent="-285750" defTabSz="685777">
              <a:spcBef>
                <a:spcPts val="0"/>
              </a:spcBef>
              <a:spcAft>
                <a:spcPts val="0"/>
              </a:spcAft>
              <a:buFont typeface="Arial" panose="020B0604020202020204" pitchFamily="34" charset="0"/>
              <a:buChar char="•"/>
            </a:pPr>
            <a:r>
              <a:rPr lang="en-US" sz="1400" dirty="0">
                <a:ea typeface="+mn-ea"/>
                <a:cs typeface="+mn-cs"/>
              </a:rPr>
              <a:t>auto-cost reference-bandwidth Mbps</a:t>
            </a:r>
          </a:p>
          <a:p>
            <a:pPr marL="285750" indent="-285750" defTabSz="685777">
              <a:spcBef>
                <a:spcPts val="0"/>
              </a:spcBef>
              <a:spcAft>
                <a:spcPts val="0"/>
              </a:spcAft>
              <a:buFont typeface="Arial" panose="020B0604020202020204" pitchFamily="34" charset="0"/>
              <a:buChar char="•"/>
            </a:pPr>
            <a:r>
              <a:rPr lang="en-US" sz="1400" b="1" dirty="0" err="1">
                <a:ea typeface="+mn-ea"/>
                <a:cs typeface="+mn-cs"/>
              </a:rPr>
              <a:t>ip</a:t>
            </a:r>
            <a:r>
              <a:rPr lang="en-US" sz="1400" b="1" dirty="0">
                <a:ea typeface="+mn-ea"/>
                <a:cs typeface="+mn-cs"/>
              </a:rPr>
              <a:t> </a:t>
            </a:r>
            <a:r>
              <a:rPr lang="en-US" sz="1400" b="1" dirty="0" err="1">
                <a:ea typeface="+mn-ea"/>
                <a:cs typeface="+mn-cs"/>
              </a:rPr>
              <a:t>ospf</a:t>
            </a:r>
            <a:r>
              <a:rPr lang="en-US" sz="1400" b="1" dirty="0">
                <a:ea typeface="+mn-ea"/>
                <a:cs typeface="+mn-cs"/>
              </a:rPr>
              <a:t> cost </a:t>
            </a:r>
            <a:r>
              <a:rPr lang="en-US" sz="1400" i="1" dirty="0">
                <a:ea typeface="+mn-ea"/>
                <a:cs typeface="+mn-cs"/>
              </a:rPr>
              <a:t>value</a:t>
            </a:r>
          </a:p>
          <a:p>
            <a:pPr marL="285750" indent="-285750" defTabSz="685777">
              <a:spcBef>
                <a:spcPts val="0"/>
              </a:spcBef>
              <a:spcAft>
                <a:spcPts val="0"/>
              </a:spcAft>
              <a:buFont typeface="Arial" panose="020B0604020202020204" pitchFamily="34" charset="0"/>
              <a:buChar char="•"/>
            </a:pPr>
            <a:r>
              <a:rPr lang="en-US" sz="1400" b="1" dirty="0" err="1">
                <a:ea typeface="+mn-ea"/>
                <a:cs typeface="+mn-cs"/>
              </a:rPr>
              <a:t>ip</a:t>
            </a:r>
            <a:r>
              <a:rPr lang="en-US" sz="1400" b="1" dirty="0">
                <a:ea typeface="+mn-ea"/>
                <a:cs typeface="+mn-cs"/>
              </a:rPr>
              <a:t> </a:t>
            </a:r>
            <a:r>
              <a:rPr lang="en-US" sz="1400" b="1" dirty="0" err="1">
                <a:ea typeface="+mn-ea"/>
                <a:cs typeface="+mn-cs"/>
              </a:rPr>
              <a:t>ospf</a:t>
            </a:r>
            <a:r>
              <a:rPr lang="en-US" sz="1400" b="1" dirty="0">
                <a:ea typeface="+mn-ea"/>
                <a:cs typeface="+mn-cs"/>
              </a:rPr>
              <a:t> hello-interval </a:t>
            </a:r>
            <a:r>
              <a:rPr lang="en-US" sz="1400" i="1" dirty="0">
                <a:ea typeface="+mn-ea"/>
                <a:cs typeface="+mn-cs"/>
              </a:rPr>
              <a:t>value</a:t>
            </a:r>
          </a:p>
          <a:p>
            <a:pPr marL="285750" indent="-285750" defTabSz="685777">
              <a:spcBef>
                <a:spcPts val="0"/>
              </a:spcBef>
              <a:spcAft>
                <a:spcPts val="0"/>
              </a:spcAft>
              <a:buFont typeface="Arial" panose="020B0604020202020204" pitchFamily="34" charset="0"/>
              <a:buChar char="•"/>
            </a:pPr>
            <a:r>
              <a:rPr lang="en-US" sz="1400" b="1" dirty="0" err="1">
                <a:ea typeface="+mn-ea"/>
                <a:cs typeface="+mn-cs"/>
              </a:rPr>
              <a:t>ip</a:t>
            </a:r>
            <a:r>
              <a:rPr lang="en-US" sz="1400" b="1" dirty="0">
                <a:ea typeface="+mn-ea"/>
                <a:cs typeface="+mn-cs"/>
              </a:rPr>
              <a:t> </a:t>
            </a:r>
            <a:r>
              <a:rPr lang="en-US" sz="1400" b="1" dirty="0" err="1">
                <a:ea typeface="+mn-ea"/>
                <a:cs typeface="+mn-cs"/>
              </a:rPr>
              <a:t>ospf</a:t>
            </a:r>
            <a:r>
              <a:rPr lang="en-US" sz="1400" b="1" dirty="0">
                <a:ea typeface="+mn-ea"/>
                <a:cs typeface="+mn-cs"/>
              </a:rPr>
              <a:t> dead-interval </a:t>
            </a:r>
            <a:r>
              <a:rPr lang="en-US" sz="1400" i="1" dirty="0">
                <a:ea typeface="+mn-ea"/>
                <a:cs typeface="+mn-cs"/>
              </a:rPr>
              <a:t>value</a:t>
            </a:r>
          </a:p>
          <a:p>
            <a:pPr marL="285750" indent="-285750" defTabSz="685777">
              <a:spcBef>
                <a:spcPts val="0"/>
              </a:spcBef>
              <a:spcAft>
                <a:spcPts val="0"/>
              </a:spcAft>
              <a:buFont typeface="Arial" panose="020B0604020202020204" pitchFamily="34" charset="0"/>
              <a:buChar char="•"/>
            </a:pPr>
            <a:r>
              <a:rPr lang="en-US" sz="1400" b="1" dirty="0">
                <a:ea typeface="+mn-ea"/>
                <a:cs typeface="+mn-cs"/>
              </a:rPr>
              <a:t>default-information originate</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2: Best Practices (Cont.)</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sz="1400" dirty="0"/>
              <a:t>Topic 2.2</a:t>
            </a:r>
          </a:p>
          <a:p>
            <a:pPr lvl="1">
              <a:lnSpc>
                <a:spcPct val="85000"/>
              </a:lnSpc>
              <a:spcBef>
                <a:spcPct val="30000"/>
              </a:spcBef>
            </a:pPr>
            <a:r>
              <a:rPr lang="en-US" dirty="0"/>
              <a:t>Ask the students or have a class discussion</a:t>
            </a:r>
          </a:p>
          <a:p>
            <a:pPr lvl="2">
              <a:lnSpc>
                <a:spcPct val="85000"/>
              </a:lnSpc>
              <a:spcBef>
                <a:spcPct val="30000"/>
              </a:spcBef>
            </a:pPr>
            <a:r>
              <a:rPr lang="en-US" sz="1400" dirty="0"/>
              <a:t>Discuss the pros and cons of the two different methods of including an interface in OSPF.</a:t>
            </a:r>
          </a:p>
          <a:p>
            <a:pPr lvl="2">
              <a:lnSpc>
                <a:spcPct val="85000"/>
              </a:lnSpc>
              <a:spcBef>
                <a:spcPct val="30000"/>
              </a:spcBef>
            </a:pPr>
            <a:r>
              <a:rPr lang="en-US" sz="1400" dirty="0"/>
              <a:t>Use examples where the passive-interface command is incorrectly employed to emphasize its purpose.</a:t>
            </a:r>
          </a:p>
          <a:p>
            <a:pPr marL="0" indent="0">
              <a:lnSpc>
                <a:spcPct val="85000"/>
              </a:lnSpc>
              <a:spcBef>
                <a:spcPct val="30000"/>
              </a:spcBef>
              <a:buNone/>
            </a:pPr>
            <a:r>
              <a:rPr lang="en-US" sz="1400" dirty="0"/>
              <a:t>Topic 2.3</a:t>
            </a:r>
          </a:p>
          <a:p>
            <a:pPr lvl="1">
              <a:lnSpc>
                <a:spcPct val="85000"/>
              </a:lnSpc>
              <a:spcBef>
                <a:spcPct val="30000"/>
              </a:spcBef>
            </a:pPr>
            <a:r>
              <a:rPr lang="en-US" dirty="0"/>
              <a:t>Ask the students or have a class discussion</a:t>
            </a:r>
          </a:p>
          <a:p>
            <a:pPr lvl="2">
              <a:lnSpc>
                <a:spcPct val="85000"/>
              </a:lnSpc>
              <a:spcBef>
                <a:spcPct val="30000"/>
              </a:spcBef>
            </a:pPr>
            <a:r>
              <a:rPr lang="en-US" sz="1400" dirty="0"/>
              <a:t>Provide additional example scenarios of DR elections to ensure students understand the process thoroughly.</a:t>
            </a:r>
          </a:p>
          <a:p>
            <a:pPr lvl="2">
              <a:lnSpc>
                <a:spcPct val="85000"/>
              </a:lnSpc>
              <a:spcBef>
                <a:spcPct val="30000"/>
              </a:spcBef>
            </a:pPr>
            <a:r>
              <a:rPr lang="en-US" sz="1400" dirty="0"/>
              <a:t>What method would you use to ensure the “right” device is elected DR? What qualifies the device as “right”?</a:t>
            </a:r>
          </a:p>
          <a:p>
            <a:pPr marL="0" indent="0">
              <a:lnSpc>
                <a:spcPct val="85000"/>
              </a:lnSpc>
              <a:spcBef>
                <a:spcPct val="30000"/>
              </a:spcBef>
              <a:buNone/>
            </a:pPr>
            <a:r>
              <a:rPr lang="en-US" sz="1400" dirty="0"/>
              <a:t>Topic 2.4</a:t>
            </a:r>
          </a:p>
          <a:p>
            <a:pPr lvl="1">
              <a:lnSpc>
                <a:spcPct val="85000"/>
              </a:lnSpc>
              <a:spcBef>
                <a:spcPct val="30000"/>
              </a:spcBef>
            </a:pPr>
            <a:r>
              <a:rPr lang="en-US" dirty="0"/>
              <a:t>Ask the students or have a class discussion</a:t>
            </a:r>
          </a:p>
          <a:p>
            <a:pPr lvl="2">
              <a:lnSpc>
                <a:spcPct val="85000"/>
              </a:lnSpc>
              <a:spcBef>
                <a:spcPct val="30000"/>
              </a:spcBef>
            </a:pPr>
            <a:r>
              <a:rPr lang="en-US" sz="1400" dirty="0"/>
              <a:t>Illustrate situations where the hello timers might be changed to influence network convergence speed or stability.</a:t>
            </a:r>
          </a:p>
          <a:p>
            <a:pPr lvl="2">
              <a:lnSpc>
                <a:spcPct val="85000"/>
              </a:lnSpc>
              <a:spcBef>
                <a:spcPct val="30000"/>
              </a:spcBef>
            </a:pPr>
            <a:r>
              <a:rPr lang="en-US" sz="1400" dirty="0"/>
              <a:t>Use the reference topology (or another topology) and illustrate cost accumulation in an OSPF network.</a:t>
            </a:r>
          </a:p>
          <a:p>
            <a:pPr>
              <a:lnSpc>
                <a:spcPct val="85000"/>
              </a:lnSpc>
              <a:spcBef>
                <a:spcPct val="30000"/>
              </a:spcBef>
            </a:pPr>
            <a:endParaRPr lang="en-US" dirty="0"/>
          </a:p>
          <a:p>
            <a:pPr eaLnBrk="1" hangingPunct="1">
              <a:lnSpc>
                <a:spcPct val="85000"/>
              </a:lnSpc>
              <a:spcBef>
                <a:spcPct val="30000"/>
              </a:spcBef>
            </a:pPr>
            <a:endParaRPr lang="en-US" sz="1200" b="1" dirty="0">
              <a:solidFill>
                <a:srgbClr val="FF0000"/>
              </a:solidFill>
            </a:endParaRPr>
          </a:p>
          <a:p>
            <a:pPr eaLnBrk="1" hangingPunct="1">
              <a:lnSpc>
                <a:spcPct val="85000"/>
              </a:lnSpc>
              <a:spcBef>
                <a:spcPct val="30000"/>
              </a:spcBef>
            </a:pPr>
            <a:endParaRPr lang="en-US" sz="1200" dirty="0"/>
          </a:p>
        </p:txBody>
      </p:sp>
    </p:spTree>
    <p:custDataLst>
      <p:tags r:id="rId1"/>
    </p:custDataLst>
    <p:extLst>
      <p:ext uri="{BB962C8B-B14F-4D97-AF65-F5344CB8AC3E}">
        <p14:creationId xmlns:p14="http://schemas.microsoft.com/office/powerpoint/2010/main" val="1499810819"/>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83"/>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7344</TotalTime>
  <Words>11523</Words>
  <Application>Microsoft Office PowerPoint</Application>
  <PresentationFormat>On-screen Show (16:9)</PresentationFormat>
  <Paragraphs>1093</Paragraphs>
  <Slides>86</Slides>
  <Notes>85</Notes>
  <HiddenSlides>10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86</vt:i4>
      </vt:variant>
    </vt:vector>
  </HeadingPairs>
  <TitlesOfParts>
    <vt:vector size="92" baseType="lpstr">
      <vt:lpstr>Arial</vt:lpstr>
      <vt:lpstr>Calibri</vt:lpstr>
      <vt:lpstr>CiscoSans ExtraLight</vt:lpstr>
      <vt:lpstr>Courier New</vt:lpstr>
      <vt:lpstr>Wingdings</vt:lpstr>
      <vt:lpstr>Default Theme</vt:lpstr>
      <vt:lpstr>Module 2: Single-Area OSPFv2 Configuration</vt:lpstr>
      <vt:lpstr>Instructor Materials – Module 2 Planning Guide</vt:lpstr>
      <vt:lpstr>What to Expect in this Module</vt:lpstr>
      <vt:lpstr>What to Expect in this Module (Cont.)</vt:lpstr>
      <vt:lpstr>Check Your Understanding</vt:lpstr>
      <vt:lpstr>Module 2: Activities</vt:lpstr>
      <vt:lpstr>Module 2: Activities (Cont.)</vt:lpstr>
      <vt:lpstr>Module 2: Best Practices</vt:lpstr>
      <vt:lpstr>Module 2: Best Practices (Cont.)</vt:lpstr>
      <vt:lpstr>Module 2: Best Practices (Cont.)</vt:lpstr>
      <vt:lpstr>Module 2: Single-Area OSPFv2 Configuration</vt:lpstr>
      <vt:lpstr>Module Objectives</vt:lpstr>
      <vt:lpstr>2.1 OSPF Router ID</vt:lpstr>
      <vt:lpstr>OSPF Router ID OSPF Reference Topology</vt:lpstr>
      <vt:lpstr>OSPF Router ID Router Configuration Mode for OSPF</vt:lpstr>
      <vt:lpstr>OSPF Router ID Router IDs</vt:lpstr>
      <vt:lpstr>OSPF Router ID Router ID Order of Precedence</vt:lpstr>
      <vt:lpstr>OSPF Router ID Configure a Loopback Interface as the Router ID</vt:lpstr>
      <vt:lpstr>OSPF Router ID Explicitly Configure a Router ID</vt:lpstr>
      <vt:lpstr>OSPF Router ID Modify a Router ID</vt:lpstr>
      <vt:lpstr>2.2 Point-to-Point OSPF Networks</vt:lpstr>
      <vt:lpstr>Point-to-Point OSPF Networks The network Command Syntax</vt:lpstr>
      <vt:lpstr>Point-to-Point OSPF Networks The Wildcard Mask</vt:lpstr>
      <vt:lpstr>Point-to-Point OSPF Networks Configure OSPF Using the network Command</vt:lpstr>
      <vt:lpstr>Point-to-Point OSPF Networks Configure OSPF Using the network Command (Cont.)</vt:lpstr>
      <vt:lpstr>Point-to-Point OSPF Networks Configure OSPF Using the ip ospf Command</vt:lpstr>
      <vt:lpstr>Point-to-Point OSPF Networks Passive Interface</vt:lpstr>
      <vt:lpstr>Point-to-Point OSPF Networks Configure Passive Interfaces</vt:lpstr>
      <vt:lpstr>Point-to-Point OSPF Networks OSPF Point-to-Point Networks</vt:lpstr>
      <vt:lpstr>Point-to-Point OSPF Networks OSPF Point-to-Point Networks (Cont.)</vt:lpstr>
      <vt:lpstr>Point-to-Point OSPF Networks Loopbacks and Point-to-Point Networks</vt:lpstr>
      <vt:lpstr>Point-to-Point OSPF Networks Packet Tracer - Point-to-Point Single-Area OSPFv2 Configuration</vt:lpstr>
      <vt:lpstr>2.3 Multiaccess OSPF Networks</vt:lpstr>
      <vt:lpstr>Multiaccess OSPF Networks OPSF Network Types</vt:lpstr>
      <vt:lpstr>Multiaccess OSPF Networks OPSF Designated Router</vt:lpstr>
      <vt:lpstr>Multiaccess OSPF Networks OPSF Multiaccess Reference Topology</vt:lpstr>
      <vt:lpstr>Multiaccess OSPF Networks Verify OSPF Router Roles</vt:lpstr>
      <vt:lpstr>Multiaccess OSPF Networks Verify OSPF Router Roles (Cont.)</vt:lpstr>
      <vt:lpstr>Multiaccess OSPF Networks Verify OSPF Router Roles (Cont.)</vt:lpstr>
      <vt:lpstr>Multiaccess OSPF Networks Verify DR/BDR Adjacencies</vt:lpstr>
      <vt:lpstr>Multiaccess OSPF Networks Verify DR/BDR Adjacencies (Cont.)</vt:lpstr>
      <vt:lpstr>Multiaccess OSPF Networks Default DR/BDR Election Process</vt:lpstr>
      <vt:lpstr>Multiaccess OSPF Networks DR Failure and Recovery</vt:lpstr>
      <vt:lpstr>Multiaccess OSPF Networks The ip ospf priority Command</vt:lpstr>
      <vt:lpstr>Multiaccess OSPF Networks Configure OSPF Priority</vt:lpstr>
      <vt:lpstr>Multiaccess OSPF Networks Packet Tracer - Determine the DR and BDR</vt:lpstr>
      <vt:lpstr>2.4 Modify Single-Area OSPFv2</vt:lpstr>
      <vt:lpstr>Modify Single-Area OSPFv2 Cisco OSPF Cost Metric</vt:lpstr>
      <vt:lpstr>Modify Single-Area OSPFv2 Cisco OSPF Cost Metric (Cont.)</vt:lpstr>
      <vt:lpstr>Modify Single-Area OSPFv2 Adjust the Reference Bandwidth</vt:lpstr>
      <vt:lpstr>Modify Single-Area OSPFv2 Adjust the Reference Bandwidth (Cont.)</vt:lpstr>
      <vt:lpstr>Modify Single-Area OSPFv2 Adjust the Reference Bandwidth (Cont.)</vt:lpstr>
      <vt:lpstr>Modify Single-Area OSPFv2 OSPF Accumulates Cost</vt:lpstr>
      <vt:lpstr>Modify Single-Area OSPFv2 OSPF Accumulates Cost (Cont.)</vt:lpstr>
      <vt:lpstr>Modify Single-Area OSPFv2 OSPF Accumulates Cost (Cont.)</vt:lpstr>
      <vt:lpstr>Modify Single-Area OSPFv2 Manually Set OSPF Cost Value</vt:lpstr>
      <vt:lpstr>Modify Single-Area OSPFv2 Test Failover to Backup Route</vt:lpstr>
      <vt:lpstr>Modify Single-Area OSPFv2 Hello Packet Intervals</vt:lpstr>
      <vt:lpstr>Modify Single-Area OSPFv2 Verify Hello and Dead Intervals</vt:lpstr>
      <vt:lpstr>Modify Single-Area OSPFv2 Verify Hello and Dead Intervals (Cont.)</vt:lpstr>
      <vt:lpstr>Modify Single-Area OSPFv2 Modify OSPFv2 Intervals</vt:lpstr>
      <vt:lpstr>Modify Single-Area OSPFv2 Modify OSPFv2 Intervals (Cont.)</vt:lpstr>
      <vt:lpstr>Modify Single-Area OSPFv2 Packet Tracer - Modify Single-Area OSPFv2</vt:lpstr>
      <vt:lpstr>2.5 Default Route Propagation</vt:lpstr>
      <vt:lpstr>Default Route Propagation Propagate a Default Static Route in OSPFv2</vt:lpstr>
      <vt:lpstr>Default Route Propagation Verify the Propagated Default Route</vt:lpstr>
      <vt:lpstr>Default Route Propagation Packet Tracer - Propagate a Default Route in OSPFv2</vt:lpstr>
      <vt:lpstr>2.6 Verify Single-Area OSPFv2</vt:lpstr>
      <vt:lpstr>Verify Single-Area OSPFv2 Verify OSPF Neighbors</vt:lpstr>
      <vt:lpstr>Verify Single-Area OSPFv2 Verify OSPF Neighbors (Cont.)</vt:lpstr>
      <vt:lpstr>Verify Single-Area OSPFv2 Verify OSPF Neighbors (Cont.)</vt:lpstr>
      <vt:lpstr>Verify Single-Area OSPFv2 Verify OSPF Protocol Settings</vt:lpstr>
      <vt:lpstr>Verify Single-Area OSPFv2 Verify OSPF Process Information</vt:lpstr>
      <vt:lpstr>Verify Single-Area OSPFv2 Verify OSPF Interface Settings</vt:lpstr>
      <vt:lpstr>Verify Single-Area OSPFv2 Verify OSPF Interface Settings (Cont.)</vt:lpstr>
      <vt:lpstr>Verify Single-Area OSPFv2 Packet Tracer - Verify Single-Area OSPFv2</vt:lpstr>
      <vt:lpstr>2.7 Module Practice and Quiz</vt:lpstr>
      <vt:lpstr>Module Practice and Quiz Packet Tracer - Single-Area OSPFv2 Configuration</vt:lpstr>
      <vt:lpstr>Module Practice and Quiz Lab - Single-Area OSPFv2 Configuration</vt:lpstr>
      <vt:lpstr>Module Practice and Quiz What Did I Learn In This Module?</vt:lpstr>
      <vt:lpstr>Module Practice and Quiz What Did I Learn In This Module? (Cont.)</vt:lpstr>
      <vt:lpstr>Module Practice and Quiz What Did I Learn In This Module? (Cont.)</vt:lpstr>
      <vt:lpstr>Module Practice and Quiz What Did I Learn In This Module? (Cont.)</vt:lpstr>
      <vt:lpstr>Module Practice and Quiz What Did I Learn In This Module? (Cont.)</vt:lpstr>
      <vt:lpstr>Module 2: Single-Area OSPFv2 Configuration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DH</cp:lastModifiedBy>
  <cp:revision>488</cp:revision>
  <dcterms:created xsi:type="dcterms:W3CDTF">2019-10-18T06:21:22Z</dcterms:created>
  <dcterms:modified xsi:type="dcterms:W3CDTF">2021-06-11T20:06:15Z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