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22.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23.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tags/tag24.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25.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26.xml" ContentType="application/vnd.openxmlformats-officedocument.presentationml.tags+xml"/>
  <Override PartName="/ppt/notesSlides/notesSlide100.xml" ContentType="application/vnd.openxmlformats-officedocument.presentationml.notesSlide+xml"/>
  <Override PartName="/ppt/tags/tag27.xml" ContentType="application/vnd.openxmlformats-officedocument.presentationml.tags+xml"/>
  <Override PartName="/ppt/notesSlides/notesSlide101.xml" ContentType="application/vnd.openxmlformats-officedocument.presentationml.notesSlide+xml"/>
  <Override PartName="/ppt/tags/tag28.xml" ContentType="application/vnd.openxmlformats-officedocument.presentationml.tags+xml"/>
  <Override PartName="/ppt/notesSlides/notesSlide102.xml" ContentType="application/vnd.openxmlformats-officedocument.presentationml.notesSlide+xml"/>
  <Override PartName="/ppt/tags/tag29.xml" ContentType="application/vnd.openxmlformats-officedocument.presentationml.tags+xml"/>
  <Override PartName="/ppt/notesSlides/notesSlide103.xml" ContentType="application/vnd.openxmlformats-officedocument.presentationml.notesSlide+xml"/>
  <Override PartName="/ppt/tags/tag30.xml" ContentType="application/vnd.openxmlformats-officedocument.presentationml.tags+xml"/>
  <Override PartName="/ppt/notesSlides/notesSlide104.xml" ContentType="application/vnd.openxmlformats-officedocument.presentationml.notesSlide+xml"/>
  <Override PartName="/ppt/tags/tag31.xml" ContentType="application/vnd.openxmlformats-officedocument.presentationml.tags+xml"/>
  <Override PartName="/ppt/notesSlides/notesSlide105.xml" ContentType="application/vnd.openxmlformats-officedocument.presentationml.notesSlide+xml"/>
  <Override PartName="/ppt/tags/tag32.xml" ContentType="application/vnd.openxmlformats-officedocument.presentationml.tags+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10"/>
  </p:notesMasterIdLst>
  <p:sldIdLst>
    <p:sldId id="513" r:id="rId2"/>
    <p:sldId id="1209" r:id="rId3"/>
    <p:sldId id="1355" r:id="rId4"/>
    <p:sldId id="1356" r:id="rId5"/>
    <p:sldId id="1053" r:id="rId6"/>
    <p:sldId id="763" r:id="rId7"/>
    <p:sldId id="1210" r:id="rId8"/>
    <p:sldId id="1269" r:id="rId9"/>
    <p:sldId id="1052" r:id="rId10"/>
    <p:sldId id="1069" r:id="rId11"/>
    <p:sldId id="1270" r:id="rId12"/>
    <p:sldId id="876" r:id="rId13"/>
    <p:sldId id="860" r:id="rId14"/>
    <p:sldId id="1351" r:id="rId15"/>
    <p:sldId id="759" r:id="rId16"/>
    <p:sldId id="1108" r:id="rId17"/>
    <p:sldId id="1283" r:id="rId18"/>
    <p:sldId id="1284" r:id="rId19"/>
    <p:sldId id="1285" r:id="rId20"/>
    <p:sldId id="1056" r:id="rId21"/>
    <p:sldId id="1187" r:id="rId22"/>
    <p:sldId id="1286" r:id="rId23"/>
    <p:sldId id="1287" r:id="rId24"/>
    <p:sldId id="1288" r:id="rId25"/>
    <p:sldId id="1289" r:id="rId26"/>
    <p:sldId id="1103" r:id="rId27"/>
    <p:sldId id="1189" r:id="rId28"/>
    <p:sldId id="1290" r:id="rId29"/>
    <p:sldId id="1291" r:id="rId30"/>
    <p:sldId id="1293" r:id="rId31"/>
    <p:sldId id="1294" r:id="rId32"/>
    <p:sldId id="1104" r:id="rId33"/>
    <p:sldId id="1194" r:id="rId34"/>
    <p:sldId id="1295" r:id="rId35"/>
    <p:sldId id="1296" r:id="rId36"/>
    <p:sldId id="1297" r:id="rId37"/>
    <p:sldId id="1298" r:id="rId38"/>
    <p:sldId id="1271" r:id="rId39"/>
    <p:sldId id="1277" r:id="rId40"/>
    <p:sldId id="1299" r:id="rId41"/>
    <p:sldId id="1300" r:id="rId42"/>
    <p:sldId id="1301" r:id="rId43"/>
    <p:sldId id="1302" r:id="rId44"/>
    <p:sldId id="1303" r:id="rId45"/>
    <p:sldId id="1304" r:id="rId46"/>
    <p:sldId id="1305" r:id="rId47"/>
    <p:sldId id="1306" r:id="rId48"/>
    <p:sldId id="1307" r:id="rId49"/>
    <p:sldId id="1308" r:id="rId50"/>
    <p:sldId id="1309" r:id="rId51"/>
    <p:sldId id="1272" r:id="rId52"/>
    <p:sldId id="1278" r:id="rId53"/>
    <p:sldId id="1310" r:id="rId54"/>
    <p:sldId id="1311" r:id="rId55"/>
    <p:sldId id="1312" r:id="rId56"/>
    <p:sldId id="1313" r:id="rId57"/>
    <p:sldId id="1314" r:id="rId58"/>
    <p:sldId id="1315" r:id="rId59"/>
    <p:sldId id="1273" r:id="rId60"/>
    <p:sldId id="1279" r:id="rId61"/>
    <p:sldId id="1316" r:id="rId62"/>
    <p:sldId id="1317" r:id="rId63"/>
    <p:sldId id="1318" r:id="rId64"/>
    <p:sldId id="1319" r:id="rId65"/>
    <p:sldId id="1320" r:id="rId66"/>
    <p:sldId id="1321" r:id="rId67"/>
    <p:sldId id="1322" r:id="rId68"/>
    <p:sldId id="1274" r:id="rId69"/>
    <p:sldId id="1280" r:id="rId70"/>
    <p:sldId id="1323" r:id="rId71"/>
    <p:sldId id="1324" r:id="rId72"/>
    <p:sldId id="1325" r:id="rId73"/>
    <p:sldId id="1326" r:id="rId74"/>
    <p:sldId id="1327" r:id="rId75"/>
    <p:sldId id="1328" r:id="rId76"/>
    <p:sldId id="1329" r:id="rId77"/>
    <p:sldId id="1330" r:id="rId78"/>
    <p:sldId id="1331" r:id="rId79"/>
    <p:sldId id="1332" r:id="rId80"/>
    <p:sldId id="1333" r:id="rId81"/>
    <p:sldId id="1275" r:id="rId82"/>
    <p:sldId id="1281" r:id="rId83"/>
    <p:sldId id="1334" r:id="rId84"/>
    <p:sldId id="1335" r:id="rId85"/>
    <p:sldId id="1336" r:id="rId86"/>
    <p:sldId id="1337" r:id="rId87"/>
    <p:sldId id="1338" r:id="rId88"/>
    <p:sldId id="1276" r:id="rId89"/>
    <p:sldId id="1282" r:id="rId90"/>
    <p:sldId id="1339" r:id="rId91"/>
    <p:sldId id="1340" r:id="rId92"/>
    <p:sldId id="1341" r:id="rId93"/>
    <p:sldId id="1342" r:id="rId94"/>
    <p:sldId id="1343" r:id="rId95"/>
    <p:sldId id="1344" r:id="rId96"/>
    <p:sldId id="1345" r:id="rId97"/>
    <p:sldId id="1346" r:id="rId98"/>
    <p:sldId id="1347" r:id="rId99"/>
    <p:sldId id="1348" r:id="rId100"/>
    <p:sldId id="1349" r:id="rId101"/>
    <p:sldId id="1350" r:id="rId102"/>
    <p:sldId id="957" r:id="rId103"/>
    <p:sldId id="1138" r:id="rId104"/>
    <p:sldId id="1352" r:id="rId105"/>
    <p:sldId id="1353" r:id="rId106"/>
    <p:sldId id="874" r:id="rId107"/>
    <p:sldId id="1354" r:id="rId108"/>
    <p:sldId id="291" r:id="rId109"/>
  </p:sldIdLst>
  <p:sldSz cx="9144000" cy="5143500" type="screen16x9"/>
  <p:notesSz cx="6858000" cy="9144000"/>
  <p:custDataLst>
    <p:tags r:id="rId11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2754" autoAdjust="0"/>
  </p:normalViewPr>
  <p:slideViewPr>
    <p:cSldViewPr snapToGrid="0" showGuides="1">
      <p:cViewPr varScale="1">
        <p:scale>
          <a:sx n="73" d="100"/>
          <a:sy n="73" d="100"/>
        </p:scale>
        <p:origin x="112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3: Network Security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3: Network Security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3.11 -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103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 What Did I Learn In This Module?</a:t>
            </a:r>
          </a:p>
          <a:p>
            <a:r>
              <a:rPr lang="en-US" dirty="0"/>
              <a:t>3.11.2 – Module Quiz – Network Security Concepts</a:t>
            </a:r>
          </a:p>
        </p:txBody>
      </p:sp>
    </p:spTree>
    <p:extLst>
      <p:ext uri="{BB962C8B-B14F-4D97-AF65-F5344CB8AC3E}">
        <p14:creationId xmlns:p14="http://schemas.microsoft.com/office/powerpoint/2010/main" val="25279157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104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 What Did I Learn In This Module?</a:t>
            </a:r>
          </a:p>
          <a:p>
            <a:r>
              <a:rPr lang="en-US" dirty="0"/>
              <a:t>3.11.2 – Module Quiz – Network Security Concepts</a:t>
            </a:r>
          </a:p>
        </p:txBody>
      </p:sp>
    </p:spTree>
    <p:extLst>
      <p:ext uri="{BB962C8B-B14F-4D97-AF65-F5344CB8AC3E}">
        <p14:creationId xmlns:p14="http://schemas.microsoft.com/office/powerpoint/2010/main" val="40003984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105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3 – Network Security Concepts</a:t>
            </a:r>
          </a:p>
          <a:p>
            <a:r>
              <a:rPr lang="en-US" dirty="0"/>
              <a:t>3.11 - Module Practice and Quiz</a:t>
            </a:r>
          </a:p>
          <a:p>
            <a:r>
              <a:rPr lang="en-US" dirty="0"/>
              <a:t>3.11.1 – What Did I Learn In This Module?</a:t>
            </a:r>
          </a:p>
          <a:p>
            <a:r>
              <a:rPr lang="en-US" dirty="0"/>
              <a:t>3.11.2 – Module Quiz – Network Security Concepts</a:t>
            </a:r>
          </a:p>
        </p:txBody>
      </p:sp>
    </p:spTree>
    <p:extLst>
      <p:ext uri="{BB962C8B-B14F-4D97-AF65-F5344CB8AC3E}">
        <p14:creationId xmlns:p14="http://schemas.microsoft.com/office/powerpoint/2010/main" val="6318210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106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107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9905988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108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288670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3.1.1 – Current State of Affairs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3.1.2 – Vectors of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35072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3.1.3 – Data Loss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73796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3.1 - Current State of Cybersecurity</a:t>
            </a:r>
          </a:p>
          <a:p>
            <a:r>
              <a:rPr lang="en-US" dirty="0">
                <a:solidFill>
                  <a:schemeClr val="accent5">
                    <a:lumMod val="40000"/>
                    <a:lumOff val="60000"/>
                  </a:schemeClr>
                </a:solidFill>
              </a:rPr>
              <a:t>3.1.3 – Data Loss (Cont.)</a:t>
            </a:r>
          </a:p>
          <a:p>
            <a:r>
              <a:rPr lang="en-US" dirty="0">
                <a:solidFill>
                  <a:schemeClr val="accent5">
                    <a:lumMod val="40000"/>
                    <a:lumOff val="60000"/>
                  </a:schemeClr>
                </a:solidFill>
              </a:rPr>
              <a:t>3.1.4 – Check Your Understanding – Current State of Cybersecurity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568564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3.2.1 – The Hacker</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3.2.2 – </a:t>
            </a:r>
            <a:r>
              <a:rPr lang="en-US" sz="1200" dirty="0"/>
              <a:t>The Evolution of Hackers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919456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3.2.3 – </a:t>
            </a:r>
            <a:r>
              <a:rPr lang="en-US" sz="1200" dirty="0"/>
              <a:t>Cyber Criminals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8667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3.2.4 – </a:t>
            </a:r>
            <a:r>
              <a:rPr lang="en-US" sz="1200" dirty="0"/>
              <a:t>Hacktivists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737897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3.2 - Threat Actors</a:t>
            </a:r>
          </a:p>
          <a:p>
            <a:r>
              <a:rPr lang="en-US" dirty="0">
                <a:solidFill>
                  <a:schemeClr val="accent5">
                    <a:lumMod val="40000"/>
                    <a:lumOff val="60000"/>
                  </a:schemeClr>
                </a:solidFill>
              </a:rPr>
              <a:t>3.2.5 – State-Sponsored Hackers</a:t>
            </a:r>
          </a:p>
          <a:p>
            <a:r>
              <a:rPr lang="en-US" dirty="0">
                <a:solidFill>
                  <a:schemeClr val="accent5">
                    <a:lumMod val="40000"/>
                    <a:lumOff val="60000"/>
                  </a:schemeClr>
                </a:solidFill>
              </a:rPr>
              <a:t>3.2.6 – Check Your Understanding – Threat Actors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79493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3.3.1 – Video – Threat Actor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3.3.2 – Introduction to Attack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833164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3.3.3 – </a:t>
            </a:r>
            <a:r>
              <a:rPr lang="en-US" sz="1200" dirty="0"/>
              <a:t>Evolution of Security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4366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3.3.3 – </a:t>
            </a:r>
            <a:r>
              <a:rPr lang="en-US" sz="1200" dirty="0"/>
              <a:t>Evolution of Security Tools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775577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3.3 - Threat Actor Tools</a:t>
            </a:r>
          </a:p>
          <a:p>
            <a:r>
              <a:rPr lang="en-US" dirty="0">
                <a:solidFill>
                  <a:schemeClr val="accent5">
                    <a:lumMod val="40000"/>
                    <a:lumOff val="60000"/>
                  </a:schemeClr>
                </a:solidFill>
              </a:rPr>
              <a:t>3.3.4 – </a:t>
            </a:r>
            <a:r>
              <a:rPr lang="en-US" sz="1200" dirty="0"/>
              <a:t>Attack Types</a:t>
            </a:r>
          </a:p>
          <a:p>
            <a:r>
              <a:rPr lang="en-US" sz="1200" dirty="0"/>
              <a:t>3.3.5 – Check Your Understanding – Threat Actor Tools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65153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3.4.1 – Overview of Malware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232239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520617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3.4.2 – </a:t>
            </a:r>
            <a:r>
              <a:rPr lang="en-US" sz="1200" dirty="0"/>
              <a:t>Viruses and Trojan Horses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028047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3.4  - Malware</a:t>
            </a:r>
          </a:p>
          <a:p>
            <a:r>
              <a:rPr lang="en-US" dirty="0">
                <a:solidFill>
                  <a:schemeClr val="accent5">
                    <a:lumMod val="40000"/>
                    <a:lumOff val="60000"/>
                  </a:schemeClr>
                </a:solidFill>
              </a:rPr>
              <a:t>3.4.3 – </a:t>
            </a:r>
            <a:r>
              <a:rPr lang="en-US" sz="1200" dirty="0"/>
              <a:t>Other Types of Malware</a:t>
            </a:r>
          </a:p>
          <a:p>
            <a:r>
              <a:rPr lang="en-US" sz="1200" dirty="0"/>
              <a:t>3.4.4 – Check Your Understanding - Malware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05830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3.5.1 - Overview of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3.5.2 -  </a:t>
            </a:r>
            <a:r>
              <a:rPr lang="en-US" sz="1200" dirty="0"/>
              <a:t>Video -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453767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3.5.3 -  </a:t>
            </a:r>
            <a:r>
              <a:rPr lang="en-US" sz="1200" dirty="0"/>
              <a:t>Reconnaissance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8953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3.5.3 -  </a:t>
            </a:r>
            <a:r>
              <a:rPr lang="en-US" sz="1200" dirty="0"/>
              <a:t>Reconnaissance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37027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3.5.4 -  </a:t>
            </a:r>
            <a:r>
              <a:rPr lang="en-US" sz="1200" dirty="0"/>
              <a:t>Video – Access and Social Engineering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947032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3.5.5 - </a:t>
            </a:r>
            <a:r>
              <a:rPr lang="en-US" sz="1200" dirty="0"/>
              <a:t>Access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031034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570274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1937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3.5.6 - </a:t>
            </a:r>
            <a:r>
              <a:rPr lang="en-US" sz="1200" dirty="0"/>
              <a:t>Social Engineering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0658236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3.5.7 - </a:t>
            </a:r>
            <a:r>
              <a:rPr lang="en-US" sz="1200" dirty="0"/>
              <a:t>Lab - Social Engineering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881612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3.5.8 – </a:t>
            </a:r>
            <a:r>
              <a:rPr lang="en-US" sz="1200" dirty="0"/>
              <a:t>Video – Denial of Service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060630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solidFill>
                  <a:schemeClr val="accent5">
                    <a:lumMod val="40000"/>
                    <a:lumOff val="60000"/>
                  </a:schemeClr>
                </a:solidFill>
              </a:rPr>
              <a:t>3.5 - Common Network Attacks</a:t>
            </a:r>
          </a:p>
          <a:p>
            <a:r>
              <a:rPr lang="en-US" dirty="0">
                <a:solidFill>
                  <a:schemeClr val="accent5">
                    <a:lumMod val="40000"/>
                    <a:lumOff val="60000"/>
                  </a:schemeClr>
                </a:solidFill>
              </a:rPr>
              <a:t>3.5.9 - </a:t>
            </a:r>
            <a:r>
              <a:rPr lang="en-US" sz="1200" dirty="0"/>
              <a:t>DoS and DDoS Attacks</a:t>
            </a:r>
          </a:p>
          <a:p>
            <a:r>
              <a:rPr lang="en-US" sz="1200" dirty="0"/>
              <a:t>3.5.10 – Check Your Understanding – Common Network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8714331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75819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08555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3.6.1 - </a:t>
            </a:r>
            <a:r>
              <a:rPr lang="en-US" sz="1200" dirty="0"/>
              <a:t>Video – Common IP and ICMP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40097670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3.6.2 - </a:t>
            </a:r>
            <a:r>
              <a:rPr lang="en-US" sz="1200" dirty="0"/>
              <a:t>IPv4 and IPv6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7420915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3.6.3 - </a:t>
            </a:r>
            <a:r>
              <a:rPr lang="en-US" sz="1200" dirty="0"/>
              <a:t>ICMP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34322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3.6.3 -</a:t>
            </a:r>
            <a:r>
              <a:rPr lang="en-US" sz="1200" dirty="0"/>
              <a:t>ICMP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5870655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3.6.4 -</a:t>
            </a:r>
            <a:r>
              <a:rPr lang="en-US" sz="1200" dirty="0"/>
              <a:t>Video – Amplification, Reflection, and Spoofing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6516561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3.6.5 - </a:t>
            </a:r>
            <a:r>
              <a:rPr lang="en-US" sz="1200" dirty="0"/>
              <a:t>Amplification and Reflection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486728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3.6 - </a:t>
            </a:r>
            <a:r>
              <a:rPr lang="en-US" dirty="0">
                <a:solidFill>
                  <a:schemeClr val="accent5">
                    <a:lumMod val="40000"/>
                    <a:lumOff val="60000"/>
                  </a:schemeClr>
                </a:solidFill>
              </a:rPr>
              <a:t>IP Vulnerabilities and Threats</a:t>
            </a:r>
          </a:p>
          <a:p>
            <a:r>
              <a:rPr lang="en-US" dirty="0">
                <a:solidFill>
                  <a:schemeClr val="accent5">
                    <a:lumMod val="40000"/>
                    <a:lumOff val="60000"/>
                  </a:schemeClr>
                </a:solidFill>
              </a:rPr>
              <a:t>3.6.6 - </a:t>
            </a:r>
            <a:r>
              <a:rPr lang="en-US" sz="1200" dirty="0"/>
              <a:t>Address Spoofing Attacks</a:t>
            </a:r>
          </a:p>
          <a:p>
            <a:r>
              <a:rPr lang="en-US" sz="1200" dirty="0"/>
              <a:t>3.6.7 – Check Your Understanding – IP Vulnerabilities and Threats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967548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3687116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3.7.1 – TCP Segment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0634600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3.7.2 - </a:t>
            </a:r>
            <a:r>
              <a:rPr lang="en-US" sz="1200" dirty="0"/>
              <a:t>TCP Services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88040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8699677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3.7.2 - </a:t>
            </a:r>
            <a:r>
              <a:rPr lang="en-US" sz="1200" dirty="0"/>
              <a:t>TCP Services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4183891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0853130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6700144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3.7.3 - </a:t>
            </a:r>
            <a:r>
              <a:rPr lang="en-US" sz="1200" dirty="0"/>
              <a:t>TCP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3474658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3.7.4 - </a:t>
            </a:r>
            <a:r>
              <a:rPr lang="en-US" sz="1200" dirty="0"/>
              <a:t>UDP Segment Header and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30902594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3.7 – TCP and UDP Vulnerabilities</a:t>
            </a:r>
          </a:p>
          <a:p>
            <a:r>
              <a:rPr lang="en-US" dirty="0"/>
              <a:t>3.7.5 - </a:t>
            </a:r>
            <a:r>
              <a:rPr lang="en-US" sz="1200" dirty="0"/>
              <a:t>UDP Attacks</a:t>
            </a:r>
          </a:p>
          <a:p>
            <a:r>
              <a:rPr lang="en-US" sz="1200" dirty="0"/>
              <a:t>3.7.6 – Check Your Understanding – TCP and UDP Vulnerabilities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2540943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30222786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3.8.1 – ARP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1346179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3.8.2 – </a:t>
            </a:r>
            <a:r>
              <a:rPr lang="en-US" sz="1200" dirty="0"/>
              <a:t>ARP Cache Poisoning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25575455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3.8.3 – </a:t>
            </a:r>
            <a:r>
              <a:rPr lang="en-US" sz="1200" dirty="0"/>
              <a:t>Video – ARP Spoofing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316325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DNS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39735495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29853976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22078624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3.8.4 – </a:t>
            </a:r>
            <a:r>
              <a:rPr lang="en-US" sz="1200" dirty="0"/>
              <a:t>DNS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16163366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3.8.5 – </a:t>
            </a:r>
            <a:r>
              <a:rPr lang="en-US" sz="1200" dirty="0"/>
              <a:t>DNS Tunneling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9272936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3.8.6 – </a:t>
            </a:r>
            <a:r>
              <a:rPr lang="en-US" sz="1200" dirty="0"/>
              <a:t>DHCP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26132986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3.8.7 – </a:t>
            </a:r>
            <a:r>
              <a:rPr lang="en-US" sz="1200" dirty="0"/>
              <a:t>DHCP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30354521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3.8.7 – </a:t>
            </a:r>
            <a:r>
              <a:rPr lang="en-US" sz="1200" dirty="0"/>
              <a:t>DHCP Attacks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17871501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3.8 – IP Services</a:t>
            </a:r>
          </a:p>
          <a:p>
            <a:r>
              <a:rPr lang="en-US" dirty="0"/>
              <a:t>3.8.8 - </a:t>
            </a:r>
            <a:r>
              <a:rPr lang="en-US" sz="1200" dirty="0"/>
              <a:t>Lab – Explore DNS Traffic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dirty="0"/>
          </a:p>
        </p:txBody>
      </p:sp>
    </p:spTree>
    <p:extLst>
      <p:ext uri="{BB962C8B-B14F-4D97-AF65-F5344CB8AC3E}">
        <p14:creationId xmlns:p14="http://schemas.microsoft.com/office/powerpoint/2010/main" val="37777003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p:txBody>
      </p:sp>
      <p:sp>
        <p:nvSpPr>
          <p:cNvPr id="4" name="Slide Number Placeholder 3"/>
          <p:cNvSpPr>
            <a:spLocks noGrp="1"/>
          </p:cNvSpPr>
          <p:nvPr>
            <p:ph type="sldNum" sz="quarter" idx="10"/>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4196950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3.9.1 - </a:t>
            </a:r>
            <a:r>
              <a:rPr lang="en-US" sz="1200" dirty="0"/>
              <a:t>Confidentiality, Availability, and Integrity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17631843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3.9.2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83</a:t>
            </a:fld>
            <a:endParaRPr lang="en-US" dirty="0"/>
          </a:p>
        </p:txBody>
      </p:sp>
    </p:spTree>
    <p:extLst>
      <p:ext uri="{BB962C8B-B14F-4D97-AF65-F5344CB8AC3E}">
        <p14:creationId xmlns:p14="http://schemas.microsoft.com/office/powerpoint/2010/main" val="2346998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3.9.3 -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84</a:t>
            </a:fld>
            <a:endParaRPr lang="en-US" dirty="0"/>
          </a:p>
        </p:txBody>
      </p:sp>
    </p:spTree>
    <p:extLst>
      <p:ext uri="{BB962C8B-B14F-4D97-AF65-F5344CB8AC3E}">
        <p14:creationId xmlns:p14="http://schemas.microsoft.com/office/powerpoint/2010/main" val="28158696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3.9.4 - IPS</a:t>
            </a:r>
          </a:p>
        </p:txBody>
      </p:sp>
      <p:sp>
        <p:nvSpPr>
          <p:cNvPr id="4" name="Slide Number Placeholder 3"/>
          <p:cNvSpPr>
            <a:spLocks noGrp="1"/>
          </p:cNvSpPr>
          <p:nvPr>
            <p:ph type="sldNum" sz="quarter" idx="5"/>
          </p:nvPr>
        </p:nvSpPr>
        <p:spPr/>
        <p:txBody>
          <a:bodyPr/>
          <a:lstStyle/>
          <a:p>
            <a:fld id="{5641018C-6CAF-B84E-B92C-ECB119457FBA}" type="slidenum">
              <a:rPr lang="en-US" smtClean="0"/>
              <a:t>85</a:t>
            </a:fld>
            <a:endParaRPr lang="en-US" dirty="0"/>
          </a:p>
        </p:txBody>
      </p:sp>
    </p:spTree>
    <p:extLst>
      <p:ext uri="{BB962C8B-B14F-4D97-AF65-F5344CB8AC3E}">
        <p14:creationId xmlns:p14="http://schemas.microsoft.com/office/powerpoint/2010/main" val="12679838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3.9.4 – IPS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14345814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3.9 – Network Security Best Practices</a:t>
            </a:r>
          </a:p>
          <a:p>
            <a:r>
              <a:rPr lang="en-US" dirty="0"/>
              <a:t>3.9.5 – Content Security Devices</a:t>
            </a:r>
          </a:p>
          <a:p>
            <a:r>
              <a:rPr lang="en-US" dirty="0"/>
              <a:t>3.9.6 – Check Your Understanding – Network Security Best Practices</a:t>
            </a:r>
          </a:p>
        </p:txBody>
      </p:sp>
      <p:sp>
        <p:nvSpPr>
          <p:cNvPr id="4" name="Slide Number Placeholder 3"/>
          <p:cNvSpPr>
            <a:spLocks noGrp="1"/>
          </p:cNvSpPr>
          <p:nvPr>
            <p:ph type="sldNum" sz="quarter" idx="5"/>
          </p:nvPr>
        </p:nvSpPr>
        <p:spPr/>
        <p:txBody>
          <a:bodyPr/>
          <a:lstStyle/>
          <a:p>
            <a:fld id="{5641018C-6CAF-B84E-B92C-ECB119457FBA}" type="slidenum">
              <a:rPr lang="en-US" smtClean="0"/>
              <a:t>87</a:t>
            </a:fld>
            <a:endParaRPr lang="en-US" dirty="0"/>
          </a:p>
        </p:txBody>
      </p:sp>
    </p:spTree>
    <p:extLst>
      <p:ext uri="{BB962C8B-B14F-4D97-AF65-F5344CB8AC3E}">
        <p14:creationId xmlns:p14="http://schemas.microsoft.com/office/powerpoint/2010/main" val="1395032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88</a:t>
            </a:fld>
            <a:endParaRPr lang="en-US" dirty="0"/>
          </a:p>
        </p:txBody>
      </p:sp>
    </p:spTree>
    <p:extLst>
      <p:ext uri="{BB962C8B-B14F-4D97-AF65-F5344CB8AC3E}">
        <p14:creationId xmlns:p14="http://schemas.microsoft.com/office/powerpoint/2010/main" val="30475457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3.10.1 - </a:t>
            </a:r>
            <a:r>
              <a:rPr lang="en-US" sz="1200" dirty="0"/>
              <a:t>Video - Cryptography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89</a:t>
            </a:fld>
            <a:endParaRPr lang="en-US" dirty="0"/>
          </a:p>
        </p:txBody>
      </p:sp>
    </p:spTree>
    <p:extLst>
      <p:ext uri="{BB962C8B-B14F-4D97-AF65-F5344CB8AC3E}">
        <p14:creationId xmlns:p14="http://schemas.microsoft.com/office/powerpoint/2010/main" val="26251500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3.10.2 – Securing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90</a:t>
            </a:fld>
            <a:endParaRPr lang="en-US" dirty="0"/>
          </a:p>
        </p:txBody>
      </p:sp>
    </p:spTree>
    <p:extLst>
      <p:ext uri="{BB962C8B-B14F-4D97-AF65-F5344CB8AC3E}">
        <p14:creationId xmlns:p14="http://schemas.microsoft.com/office/powerpoint/2010/main" val="38222604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3.10.3 – </a:t>
            </a:r>
            <a:r>
              <a:rPr lang="en-US" sz="1200" dirty="0"/>
              <a:t>Data Integrity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91</a:t>
            </a:fld>
            <a:endParaRPr lang="en-US" dirty="0"/>
          </a:p>
        </p:txBody>
      </p:sp>
    </p:spTree>
    <p:extLst>
      <p:ext uri="{BB962C8B-B14F-4D97-AF65-F5344CB8AC3E}">
        <p14:creationId xmlns:p14="http://schemas.microsoft.com/office/powerpoint/2010/main" val="211504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111504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3.10.4 – Hash Functions</a:t>
            </a:r>
          </a:p>
        </p:txBody>
      </p:sp>
      <p:sp>
        <p:nvSpPr>
          <p:cNvPr id="4" name="Slide Number Placeholder 3"/>
          <p:cNvSpPr>
            <a:spLocks noGrp="1"/>
          </p:cNvSpPr>
          <p:nvPr>
            <p:ph type="sldNum" sz="quarter" idx="5"/>
          </p:nvPr>
        </p:nvSpPr>
        <p:spPr/>
        <p:txBody>
          <a:bodyPr/>
          <a:lstStyle/>
          <a:p>
            <a:fld id="{5641018C-6CAF-B84E-B92C-ECB119457FBA}" type="slidenum">
              <a:rPr lang="en-US" smtClean="0"/>
              <a:t>92</a:t>
            </a:fld>
            <a:endParaRPr lang="en-US" dirty="0"/>
          </a:p>
        </p:txBody>
      </p:sp>
    </p:spTree>
    <p:extLst>
      <p:ext uri="{BB962C8B-B14F-4D97-AF65-F5344CB8AC3E}">
        <p14:creationId xmlns:p14="http://schemas.microsoft.com/office/powerpoint/2010/main" val="553737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3.10.5 – Origin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93</a:t>
            </a:fld>
            <a:endParaRPr lang="en-US" dirty="0"/>
          </a:p>
        </p:txBody>
      </p:sp>
    </p:spTree>
    <p:extLst>
      <p:ext uri="{BB962C8B-B14F-4D97-AF65-F5344CB8AC3E}">
        <p14:creationId xmlns:p14="http://schemas.microsoft.com/office/powerpoint/2010/main" val="352683000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3.10.6 – </a:t>
            </a:r>
            <a:r>
              <a:rPr lang="en-US" sz="1200" dirty="0"/>
              <a:t>Data Confidentiality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94</a:t>
            </a:fld>
            <a:endParaRPr lang="en-US" dirty="0"/>
          </a:p>
        </p:txBody>
      </p:sp>
    </p:spTree>
    <p:extLst>
      <p:ext uri="{BB962C8B-B14F-4D97-AF65-F5344CB8AC3E}">
        <p14:creationId xmlns:p14="http://schemas.microsoft.com/office/powerpoint/2010/main" val="631333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3.10.7 – Symmetric Encryption</a:t>
            </a:r>
          </a:p>
        </p:txBody>
      </p:sp>
      <p:sp>
        <p:nvSpPr>
          <p:cNvPr id="4" name="Slide Number Placeholder 3"/>
          <p:cNvSpPr>
            <a:spLocks noGrp="1"/>
          </p:cNvSpPr>
          <p:nvPr>
            <p:ph type="sldNum" sz="quarter" idx="5"/>
          </p:nvPr>
        </p:nvSpPr>
        <p:spPr/>
        <p:txBody>
          <a:bodyPr/>
          <a:lstStyle/>
          <a:p>
            <a:fld id="{5641018C-6CAF-B84E-B92C-ECB119457FBA}" type="slidenum">
              <a:rPr lang="en-US" smtClean="0"/>
              <a:t>95</a:t>
            </a:fld>
            <a:endParaRPr lang="en-US" dirty="0"/>
          </a:p>
        </p:txBody>
      </p:sp>
    </p:spTree>
    <p:extLst>
      <p:ext uri="{BB962C8B-B14F-4D97-AF65-F5344CB8AC3E}">
        <p14:creationId xmlns:p14="http://schemas.microsoft.com/office/powerpoint/2010/main" val="271240168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3.10.7 – 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96</a:t>
            </a:fld>
            <a:endParaRPr lang="en-US" dirty="0"/>
          </a:p>
        </p:txBody>
      </p:sp>
    </p:spTree>
    <p:extLst>
      <p:ext uri="{BB962C8B-B14F-4D97-AF65-F5344CB8AC3E}">
        <p14:creationId xmlns:p14="http://schemas.microsoft.com/office/powerpoint/2010/main" val="10320374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a:t>
            </a:r>
          </a:p>
        </p:txBody>
      </p:sp>
      <p:sp>
        <p:nvSpPr>
          <p:cNvPr id="4" name="Slide Number Placeholder 3"/>
          <p:cNvSpPr>
            <a:spLocks noGrp="1"/>
          </p:cNvSpPr>
          <p:nvPr>
            <p:ph type="sldNum" sz="quarter" idx="5"/>
          </p:nvPr>
        </p:nvSpPr>
        <p:spPr/>
        <p:txBody>
          <a:bodyPr/>
          <a:lstStyle/>
          <a:p>
            <a:fld id="{5641018C-6CAF-B84E-B92C-ECB119457FBA}" type="slidenum">
              <a:rPr lang="en-US" smtClean="0"/>
              <a:t>97</a:t>
            </a:fld>
            <a:endParaRPr lang="en-US" dirty="0"/>
          </a:p>
        </p:txBody>
      </p:sp>
    </p:spTree>
    <p:extLst>
      <p:ext uri="{BB962C8B-B14F-4D97-AF65-F5344CB8AC3E}">
        <p14:creationId xmlns:p14="http://schemas.microsoft.com/office/powerpoint/2010/main" val="9066194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98</a:t>
            </a:fld>
            <a:endParaRPr lang="en-US" dirty="0"/>
          </a:p>
        </p:txBody>
      </p:sp>
    </p:spTree>
    <p:extLst>
      <p:ext uri="{BB962C8B-B14F-4D97-AF65-F5344CB8AC3E}">
        <p14:creationId xmlns:p14="http://schemas.microsoft.com/office/powerpoint/2010/main" val="96714779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3.10.8 – Asymmetric Encryption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99</a:t>
            </a:fld>
            <a:endParaRPr lang="en-US" dirty="0"/>
          </a:p>
        </p:txBody>
      </p:sp>
    </p:spTree>
    <p:extLst>
      <p:ext uri="{BB962C8B-B14F-4D97-AF65-F5344CB8AC3E}">
        <p14:creationId xmlns:p14="http://schemas.microsoft.com/office/powerpoint/2010/main" val="428312981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3.10.9 – Diffie-Hellman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100</a:t>
            </a:fld>
            <a:endParaRPr lang="en-US" dirty="0"/>
          </a:p>
        </p:txBody>
      </p:sp>
    </p:spTree>
    <p:extLst>
      <p:ext uri="{BB962C8B-B14F-4D97-AF65-F5344CB8AC3E}">
        <p14:creationId xmlns:p14="http://schemas.microsoft.com/office/powerpoint/2010/main" val="27139425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Network Security Concepts</a:t>
            </a:r>
          </a:p>
          <a:p>
            <a:r>
              <a:rPr lang="en-US" dirty="0"/>
              <a:t>3.10 – Cryptography</a:t>
            </a:r>
          </a:p>
          <a:p>
            <a:r>
              <a:rPr lang="en-US" dirty="0"/>
              <a:t>3.10.9 – Diffie-Hellman (Cont.)</a:t>
            </a:r>
          </a:p>
          <a:p>
            <a:r>
              <a:rPr lang="en-US" dirty="0"/>
              <a:t>3.10.10 – Check Your Understanding - Cryptography</a:t>
            </a:r>
          </a:p>
        </p:txBody>
      </p:sp>
      <p:sp>
        <p:nvSpPr>
          <p:cNvPr id="4" name="Slide Number Placeholder 3"/>
          <p:cNvSpPr>
            <a:spLocks noGrp="1"/>
          </p:cNvSpPr>
          <p:nvPr>
            <p:ph type="sldNum" sz="quarter" idx="5"/>
          </p:nvPr>
        </p:nvSpPr>
        <p:spPr/>
        <p:txBody>
          <a:bodyPr/>
          <a:lstStyle/>
          <a:p>
            <a:fld id="{5641018C-6CAF-B84E-B92C-ECB119457FBA}" type="slidenum">
              <a:rPr lang="en-US" smtClean="0"/>
              <a:t>101</a:t>
            </a:fld>
            <a:endParaRPr lang="en-US" dirty="0"/>
          </a:p>
        </p:txBody>
      </p:sp>
    </p:spTree>
    <p:extLst>
      <p:ext uri="{BB962C8B-B14F-4D97-AF65-F5344CB8AC3E}">
        <p14:creationId xmlns:p14="http://schemas.microsoft.com/office/powerpoint/2010/main" val="686245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3: Network Security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7" y="684645"/>
            <a:ext cx="8853286" cy="3972196"/>
          </a:xfrm>
        </p:spPr>
        <p:txBody>
          <a:bodyPr/>
          <a:lstStyle/>
          <a:p>
            <a:pPr marL="0" indent="0" eaLnBrk="1" hangingPunct="1">
              <a:lnSpc>
                <a:spcPct val="85000"/>
              </a:lnSpc>
              <a:spcBef>
                <a:spcPct val="30000"/>
              </a:spcBef>
              <a:buNone/>
            </a:pPr>
            <a:r>
              <a:rPr lang="en-US" sz="1200" dirty="0"/>
              <a:t>Topic 3.3</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What is the implication of having a highly sophisticated tool that is easy to use?</a:t>
            </a:r>
          </a:p>
          <a:p>
            <a:pPr lvl="2">
              <a:lnSpc>
                <a:spcPct val="85000"/>
              </a:lnSpc>
              <a:spcBef>
                <a:spcPct val="30000"/>
              </a:spcBef>
            </a:pPr>
            <a:r>
              <a:rPr lang="en-US" sz="1050" dirty="0"/>
              <a:t>What are some examples of tools that could be used by threat actors but also have legitimate purposes?</a:t>
            </a:r>
          </a:p>
          <a:p>
            <a:pPr marL="0" indent="0">
              <a:lnSpc>
                <a:spcPct val="85000"/>
              </a:lnSpc>
              <a:spcBef>
                <a:spcPct val="30000"/>
              </a:spcBef>
              <a:buNone/>
            </a:pPr>
            <a:r>
              <a:rPr lang="en-US" sz="1200" dirty="0"/>
              <a:t>Topic 3.4</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What would be the best type of malware to use to compromise all the systems in an organization?</a:t>
            </a:r>
          </a:p>
          <a:p>
            <a:pPr lvl="2">
              <a:lnSpc>
                <a:spcPct val="85000"/>
              </a:lnSpc>
              <a:spcBef>
                <a:spcPct val="30000"/>
              </a:spcBef>
            </a:pPr>
            <a:r>
              <a:rPr lang="en-US" sz="1050" dirty="0"/>
              <a:t>Is the compromise of a host always immediately detectable?</a:t>
            </a:r>
          </a:p>
          <a:p>
            <a:pPr marL="0" indent="0">
              <a:lnSpc>
                <a:spcPct val="85000"/>
              </a:lnSpc>
              <a:spcBef>
                <a:spcPct val="30000"/>
              </a:spcBef>
              <a:buNone/>
            </a:pPr>
            <a:r>
              <a:rPr lang="en-US" sz="1200" dirty="0"/>
              <a:t>Topic 3.5</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The depiction of threat actors in television and movies is common. From the TV/Films that you have watched, what types of network attacks were depicted?</a:t>
            </a:r>
          </a:p>
          <a:p>
            <a:pPr lvl="2">
              <a:lnSpc>
                <a:spcPct val="85000"/>
              </a:lnSpc>
              <a:spcBef>
                <a:spcPct val="30000"/>
              </a:spcBef>
            </a:pPr>
            <a:r>
              <a:rPr lang="en-US" sz="1050" dirty="0"/>
              <a:t>Which attack is more serious, DoS or DDoS?</a:t>
            </a:r>
          </a:p>
          <a:p>
            <a:pPr marL="0" indent="0">
              <a:lnSpc>
                <a:spcPct val="85000"/>
              </a:lnSpc>
              <a:spcBef>
                <a:spcPct val="30000"/>
              </a:spcBef>
              <a:buNone/>
            </a:pPr>
            <a:r>
              <a:rPr lang="en-US" sz="1200" dirty="0"/>
              <a:t>Topic 3.6</a:t>
            </a:r>
          </a:p>
          <a:p>
            <a:pPr lvl="1">
              <a:lnSpc>
                <a:spcPct val="85000"/>
              </a:lnSpc>
              <a:spcBef>
                <a:spcPct val="30000"/>
              </a:spcBef>
            </a:pPr>
            <a:r>
              <a:rPr lang="en-US" sz="1100" dirty="0"/>
              <a:t>Ask the students or have a class discussion</a:t>
            </a:r>
          </a:p>
          <a:p>
            <a:pPr lvl="2">
              <a:lnSpc>
                <a:spcPct val="85000"/>
              </a:lnSpc>
              <a:spcBef>
                <a:spcPct val="30000"/>
              </a:spcBef>
            </a:pPr>
            <a:r>
              <a:rPr lang="en-US" sz="1050" dirty="0"/>
              <a:t>Why is it so important to understand the details of the fields in an IPv4 or IPv6 header?</a:t>
            </a:r>
          </a:p>
          <a:p>
            <a:pPr lvl="2">
              <a:lnSpc>
                <a:spcPct val="85000"/>
              </a:lnSpc>
              <a:spcBef>
                <a:spcPct val="30000"/>
              </a:spcBef>
            </a:pPr>
            <a:r>
              <a:rPr lang="en-US" sz="1050" dirty="0"/>
              <a:t>What is the primary concern in an address spoofing attack?</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Diffie-Hellman</a:t>
            </a:r>
          </a:p>
        </p:txBody>
      </p:sp>
      <p:sp>
        <p:nvSpPr>
          <p:cNvPr id="4" name="Content Placeholder 3">
            <a:extLst>
              <a:ext uri="{FF2B5EF4-FFF2-40B4-BE49-F238E27FC236}">
                <a16:creationId xmlns:a16="http://schemas.microsoft.com/office/drawing/2014/main" id="{029FDF38-4407-C847-9211-10EA40A630F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Diffie-Hellman (DH) is an asymmetric mathematical algorithm where two computers generate an identical shared secret key without having communicated before. The new shared key is never actually exchanged between the sender and receiver.</a:t>
            </a:r>
          </a:p>
          <a:p>
            <a:pPr marL="342900" indent="-342900" algn="l">
              <a:buFont typeface="Arial" panose="020B0604020202020204" pitchFamily="34" charset="0"/>
              <a:buChar char="•"/>
            </a:pPr>
            <a:r>
              <a:rPr lang="en-US" sz="1400" dirty="0">
                <a:solidFill>
                  <a:srgbClr val="000000"/>
                </a:solidFill>
              </a:rPr>
              <a:t>Here are three examples of instances when DH is commonly used:</a:t>
            </a:r>
          </a:p>
          <a:p>
            <a:pPr marL="415985" lvl="1" indent="-342900">
              <a:buFont typeface="Arial" panose="020B0604020202020204" pitchFamily="34" charset="0"/>
              <a:buChar char="•"/>
            </a:pPr>
            <a:r>
              <a:rPr lang="en-US" dirty="0">
                <a:solidFill>
                  <a:srgbClr val="000000"/>
                </a:solidFill>
              </a:rPr>
              <a:t>Data is exchanged using an IPsec VPN.</a:t>
            </a:r>
          </a:p>
          <a:p>
            <a:pPr marL="415985" lvl="1" indent="-342900">
              <a:buFont typeface="Arial" panose="020B0604020202020204" pitchFamily="34" charset="0"/>
              <a:buChar char="•"/>
            </a:pPr>
            <a:r>
              <a:rPr lang="en-US" dirty="0">
                <a:solidFill>
                  <a:srgbClr val="000000"/>
                </a:solidFill>
              </a:rPr>
              <a:t>Data is encrypted on the internet using either SSL or TLS.</a:t>
            </a:r>
          </a:p>
          <a:p>
            <a:pPr marL="415985" lvl="1" indent="-342900">
              <a:buFont typeface="Arial" panose="020B0604020202020204" pitchFamily="34" charset="0"/>
              <a:buChar char="•"/>
            </a:pPr>
            <a:r>
              <a:rPr lang="en-US" dirty="0">
                <a:solidFill>
                  <a:srgbClr val="000000"/>
                </a:solidFill>
              </a:rPr>
              <a:t>SSH data is exchanged.</a:t>
            </a:r>
          </a:p>
          <a:p>
            <a:pPr marL="342900" indent="-342900" algn="l">
              <a:buFont typeface="Arial" panose="020B0604020202020204" pitchFamily="34" charset="0"/>
              <a:buChar char="•"/>
            </a:pPr>
            <a:r>
              <a:rPr lang="en-US" sz="1400" dirty="0">
                <a:solidFill>
                  <a:srgbClr val="000000"/>
                </a:solidFill>
              </a:rPr>
              <a:t>DH security uses unbelievably large numbers in its calculations. </a:t>
            </a:r>
          </a:p>
          <a:p>
            <a:pPr marL="342900" indent="-342900" algn="l">
              <a:buFont typeface="Arial" panose="020B0604020202020204" pitchFamily="34" charset="0"/>
              <a:buChar char="•"/>
            </a:pPr>
            <a:r>
              <a:rPr lang="en-US" sz="1400" dirty="0">
                <a:solidFill>
                  <a:srgbClr val="000000"/>
                </a:solidFill>
              </a:rPr>
              <a:t>Unfortunately, asymmetric key systems are extremely slow for any sort of bulk encryption. Therefore, it is common to encrypt the bulk of the traffic using a symmetric algorithm, such as 3DES or AES and then use the DH algorithm to create keys that will be used by the encryption algorithm.</a:t>
            </a:r>
          </a:p>
          <a:p>
            <a:pPr marL="358835" lvl="1" indent="-285750"/>
            <a:endParaRPr lang="en-US"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09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Diffie-Hellman (Cont.)</a:t>
            </a:r>
          </a:p>
        </p:txBody>
      </p:sp>
      <p:sp>
        <p:nvSpPr>
          <p:cNvPr id="5" name="Content Placeholder 4">
            <a:extLst>
              <a:ext uri="{FF2B5EF4-FFF2-40B4-BE49-F238E27FC236}">
                <a16:creationId xmlns:a16="http://schemas.microsoft.com/office/drawing/2014/main" id="{3EEDFADD-64B1-4445-9DF7-EFB13FAEE90E}"/>
              </a:ext>
            </a:extLst>
          </p:cNvPr>
          <p:cNvSpPr>
            <a:spLocks noGrp="1"/>
          </p:cNvSpPr>
          <p:nvPr>
            <p:ph idx="1"/>
          </p:nvPr>
        </p:nvSpPr>
        <p:spPr>
          <a:xfrm>
            <a:off x="223284" y="731837"/>
            <a:ext cx="5050465" cy="3689897"/>
          </a:xfrm>
        </p:spPr>
        <p:txBody>
          <a:bodyPr/>
          <a:lstStyle/>
          <a:p>
            <a:pPr marL="342900" indent="-342900" algn="l">
              <a:buFont typeface="Arial" panose="020B0604020202020204" pitchFamily="34" charset="0"/>
              <a:buChar char="•"/>
            </a:pPr>
            <a:r>
              <a:rPr lang="en-US" sz="1200" dirty="0">
                <a:solidFill>
                  <a:srgbClr val="000000"/>
                </a:solidFill>
              </a:rPr>
              <a:t>The colors in the figure will be used instead of numbers to simplify the DH key agreement process. The DH key exchange begins with Alice and Bob agreeing on an arbitrary common color that does not need to be kept secret. The agreed upon color in our example is yellow.</a:t>
            </a:r>
          </a:p>
          <a:p>
            <a:pPr marL="342900" indent="-342900" algn="l">
              <a:buFont typeface="Arial" panose="020B0604020202020204" pitchFamily="34" charset="0"/>
              <a:buChar char="•"/>
            </a:pPr>
            <a:r>
              <a:rPr lang="en-US" sz="1200" dirty="0">
                <a:solidFill>
                  <a:srgbClr val="000000"/>
                </a:solidFill>
              </a:rPr>
              <a:t>Next, Alice and Bob will each select a secret color. Alice chose red while Bob chose blue. These secret colors will never be shared with anyone. The secret color represents the chosen secret private key of each party.</a:t>
            </a:r>
          </a:p>
          <a:p>
            <a:pPr marL="342900" indent="-342900" algn="l">
              <a:buFont typeface="Arial" panose="020B0604020202020204" pitchFamily="34" charset="0"/>
              <a:buChar char="•"/>
            </a:pPr>
            <a:r>
              <a:rPr lang="en-US" sz="1200" dirty="0">
                <a:solidFill>
                  <a:srgbClr val="000000"/>
                </a:solidFill>
              </a:rPr>
              <a:t>Alice and Bob now mix the shared common color (yellow) with their respective secret color to produce a private color. Therefore, Alice will mix the yellow with her red color to produce a private color of orange. Bob will mix the yellow and the blue to produce a private color of green.</a:t>
            </a:r>
          </a:p>
          <a:p>
            <a:pPr marL="342900" indent="-342900" algn="l">
              <a:buFont typeface="Arial" panose="020B0604020202020204" pitchFamily="34" charset="0"/>
              <a:buChar char="•"/>
            </a:pPr>
            <a:r>
              <a:rPr lang="en-US" sz="1200" dirty="0">
                <a:solidFill>
                  <a:srgbClr val="000000"/>
                </a:solidFill>
              </a:rPr>
              <a:t>Alice sends her private color (orange) to Bob and Bob sends his private color (green) to Alice.</a:t>
            </a:r>
          </a:p>
          <a:p>
            <a:pPr marL="342900" indent="-342900" algn="l">
              <a:buFont typeface="Arial" panose="020B0604020202020204" pitchFamily="34" charset="0"/>
              <a:buChar char="•"/>
            </a:pPr>
            <a:r>
              <a:rPr lang="en-US" sz="1200" dirty="0">
                <a:solidFill>
                  <a:srgbClr val="000000"/>
                </a:solidFill>
              </a:rPr>
              <a:t>Alice and Bob each mix the color they received with their own, original secret color (Red for Alice and blue for Bob.). The result is a final brown color mixture that is identical to the other’s final color mixture. The brown color represents the resulting shared secret key between Bob and Alice.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565AB422-70F6-CC49-BAE7-8B193970E5FE}"/>
              </a:ext>
            </a:extLst>
          </p:cNvPr>
          <p:cNvPicPr>
            <a:picLocks noChangeAspect="1"/>
          </p:cNvPicPr>
          <p:nvPr/>
        </p:nvPicPr>
        <p:blipFill>
          <a:blip r:embed="rId3"/>
          <a:stretch>
            <a:fillRect/>
          </a:stretch>
        </p:blipFill>
        <p:spPr>
          <a:xfrm>
            <a:off x="5396909" y="1490457"/>
            <a:ext cx="3523807" cy="2162586"/>
          </a:xfrm>
          <a:prstGeom prst="rect">
            <a:avLst/>
          </a:prstGeom>
        </p:spPr>
      </p:pic>
    </p:spTree>
    <p:extLst>
      <p:ext uri="{BB962C8B-B14F-4D97-AF65-F5344CB8AC3E}">
        <p14:creationId xmlns:p14="http://schemas.microsoft.com/office/powerpoint/2010/main" val="190361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3.11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Network security breaches can disrupt e-commerce, cause the loss of business data, threaten people’s privacy, and compromise the integrity of information. </a:t>
            </a:r>
          </a:p>
          <a:p>
            <a:pPr>
              <a:spcBef>
                <a:spcPts val="0"/>
              </a:spcBef>
              <a:spcAft>
                <a:spcPts val="0"/>
              </a:spcAft>
              <a:buFont typeface="Arial" panose="020B0604020202020204" pitchFamily="34" charset="0"/>
              <a:buChar char="•"/>
            </a:pPr>
            <a:r>
              <a:rPr lang="en-US" sz="1400" dirty="0"/>
              <a:t>Vulnerabilities must be addressed before they become a threat and are exploited. Mitigation techniques are required before, during, and after an attack. </a:t>
            </a:r>
          </a:p>
          <a:p>
            <a:pPr>
              <a:spcBef>
                <a:spcPts val="0"/>
              </a:spcBef>
              <a:spcAft>
                <a:spcPts val="0"/>
              </a:spcAft>
              <a:buFont typeface="Arial" panose="020B0604020202020204" pitchFamily="34" charset="0"/>
              <a:buChar char="•"/>
            </a:pPr>
            <a:r>
              <a:rPr lang="en-US" sz="1400" dirty="0"/>
              <a:t>An attack vector is a path by which a threat actor can gain access to a server, host, or network. Attack vectors originate from inside or outside the corporate network.</a:t>
            </a:r>
          </a:p>
          <a:p>
            <a:pPr>
              <a:spcBef>
                <a:spcPts val="0"/>
              </a:spcBef>
              <a:spcAft>
                <a:spcPts val="0"/>
              </a:spcAft>
              <a:buFont typeface="Arial" panose="020B0604020202020204" pitchFamily="34" charset="0"/>
              <a:buChar char="•"/>
            </a:pPr>
            <a:r>
              <a:rPr lang="en-US" sz="1400" dirty="0"/>
              <a:t>The term ‘threat actor’ includes hackers and any device, person, group, or nation state that is, intentionally or unintentionally, the source of an attack. </a:t>
            </a:r>
          </a:p>
          <a:p>
            <a:pPr>
              <a:spcBef>
                <a:spcPts val="0"/>
              </a:spcBef>
              <a:spcAft>
                <a:spcPts val="0"/>
              </a:spcAft>
              <a:buFont typeface="Arial" panose="020B0604020202020204" pitchFamily="34" charset="0"/>
              <a:buChar char="•"/>
            </a:pPr>
            <a:r>
              <a:rPr lang="en-US" sz="1400" dirty="0"/>
              <a:t>Attack tools have become more sophisticated and highly automated. These new tools require less technical knowledge to implement. </a:t>
            </a:r>
          </a:p>
          <a:p>
            <a:pPr>
              <a:spcBef>
                <a:spcPts val="0"/>
              </a:spcBef>
              <a:spcAft>
                <a:spcPts val="0"/>
              </a:spcAft>
              <a:buFont typeface="Arial" panose="020B0604020202020204" pitchFamily="34" charset="0"/>
              <a:buChar char="•"/>
            </a:pPr>
            <a:r>
              <a:rPr lang="en-US" sz="1400" dirty="0"/>
              <a:t>Common types of attacks are: eavesdropping, data modification, IP address spoofing, password-based, denial-of-service, man-in-the-middle, compromised-key, and sniffer.</a:t>
            </a:r>
          </a:p>
          <a:p>
            <a:pPr>
              <a:spcBef>
                <a:spcPts val="0"/>
              </a:spcBef>
              <a:spcAft>
                <a:spcPts val="0"/>
              </a:spcAft>
              <a:buFont typeface="Arial" panose="020B0604020202020204" pitchFamily="34" charset="0"/>
              <a:buChar char="•"/>
            </a:pPr>
            <a:r>
              <a:rPr lang="en-US" sz="1400" dirty="0"/>
              <a:t>The three most common types of malware are worms, viruses, and Trojan horses. </a:t>
            </a:r>
          </a:p>
          <a:p>
            <a:pPr>
              <a:spcBef>
                <a:spcPts val="0"/>
              </a:spcBef>
              <a:spcAft>
                <a:spcPts val="0"/>
              </a:spcAft>
              <a:buFont typeface="Arial" panose="020B0604020202020204" pitchFamily="34" charset="0"/>
              <a:buChar char="•"/>
            </a:pPr>
            <a:r>
              <a:rPr lang="en-US" sz="1400" dirty="0"/>
              <a:t>Networks are susceptible to the following types of attacks: reconnaissance, access, and DoS. </a:t>
            </a:r>
          </a:p>
          <a:p>
            <a:pPr>
              <a:spcBef>
                <a:spcPts val="0"/>
              </a:spcBef>
              <a:spcAft>
                <a:spcPts val="0"/>
              </a:spcAft>
              <a:buFont typeface="Arial" panose="020B0604020202020204" pitchFamily="34" charset="0"/>
              <a:buChar char="•"/>
            </a:pPr>
            <a:r>
              <a:rPr lang="en-US" sz="1400" dirty="0"/>
              <a:t>Types of access attacks are: password, spoofing, trust exploitations, port redirections, man-in-the-middle, and buffer overflow. </a:t>
            </a:r>
          </a:p>
          <a:p>
            <a:pPr>
              <a:spcBef>
                <a:spcPts val="0"/>
              </a:spcBef>
              <a:spcAft>
                <a:spcPts val="0"/>
              </a:spcAft>
              <a:buFont typeface="Arial" panose="020B0604020202020204" pitchFamily="34" charset="0"/>
              <a:buChar char="•"/>
            </a:pPr>
            <a:r>
              <a:rPr lang="en-US" sz="1400" dirty="0"/>
              <a:t>IP attack techniques include: ICMP, amplification and reflection, address spoofing, MITM, and session hijacking. </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Threat actors use ICMP for reconnaissance and scanning attacks. They launch information-gathering attacks to map out a network topology, discover which hosts are active (reachable), identify the host operating system (OS fingerprinting), and determine the state of a firewall. Threat actors often use amplification and reflection techniques to create DoS attacks.</a:t>
            </a:r>
          </a:p>
          <a:p>
            <a:pPr>
              <a:spcBef>
                <a:spcPts val="0"/>
              </a:spcBef>
              <a:spcAft>
                <a:spcPts val="0"/>
              </a:spcAft>
              <a:buFont typeface="Arial" panose="020B0604020202020204" pitchFamily="34" charset="0"/>
              <a:buChar char="•"/>
            </a:pPr>
            <a:r>
              <a:rPr lang="en-US" sz="1400" dirty="0"/>
              <a:t>TCP attacks include: TCPSYN Flood attack, TCP reset attack, and TCP Session hijacking. UDP Flood attacks send a flood of UDP packets, often from a spoofed host, to a server on the subnet. The result is very similar to a DoS attack.</a:t>
            </a:r>
          </a:p>
          <a:p>
            <a:pPr>
              <a:spcBef>
                <a:spcPts val="0"/>
              </a:spcBef>
              <a:spcAft>
                <a:spcPts val="0"/>
              </a:spcAft>
              <a:buFont typeface="Arial" panose="020B0604020202020204" pitchFamily="34" charset="0"/>
              <a:buChar char="•"/>
            </a:pPr>
            <a:r>
              <a:rPr lang="en-US" sz="1400" dirty="0"/>
              <a:t>Any client can send an unsolicited ARP Reply called a “gratuitous ARP.” This mean that any host can claim to be the owner of any IP or MAC. A threat actor can poison the ARP cache of devices on the local network, creating an MITM attack to redirect traffic. </a:t>
            </a:r>
          </a:p>
          <a:p>
            <a:pPr>
              <a:spcBef>
                <a:spcPts val="0"/>
              </a:spcBef>
              <a:spcAft>
                <a:spcPts val="0"/>
              </a:spcAft>
              <a:buFont typeface="Arial" panose="020B0604020202020204" pitchFamily="34" charset="0"/>
              <a:buChar char="•"/>
            </a:pPr>
            <a:r>
              <a:rPr lang="en-US" sz="1400" dirty="0"/>
              <a:t>DNS attacks include: open resolver attacks, stealth attacks, domain shadowing attacks, and tunneling attacks. To stop DNS tunneling, the network administrator must use a filter that inspects DNS traffic. </a:t>
            </a:r>
          </a:p>
          <a:p>
            <a:pPr>
              <a:spcBef>
                <a:spcPts val="0"/>
              </a:spcBef>
              <a:spcAft>
                <a:spcPts val="0"/>
              </a:spcAft>
              <a:buFont typeface="Arial" panose="020B0604020202020204" pitchFamily="34" charset="0"/>
              <a:buChar char="•"/>
            </a:pPr>
            <a:r>
              <a:rPr lang="en-US" sz="1400" dirty="0"/>
              <a:t>A DHCP spoofing attack occurs when a rogue DHCP server is connected to the network and provides false IP configuration parameters to legitimate clients.</a:t>
            </a:r>
          </a:p>
          <a:p>
            <a:pPr>
              <a:spcBef>
                <a:spcPts val="0"/>
              </a:spcBef>
              <a:spcAft>
                <a:spcPts val="0"/>
              </a:spcAft>
              <a:buFont typeface="Arial" panose="020B0604020202020204" pitchFamily="34" charset="0"/>
              <a:buChar char="•"/>
            </a:pPr>
            <a:r>
              <a:rPr lang="en-US" sz="1400" dirty="0"/>
              <a:t>Most organizations follow the CIA information security triad: confidentiality, integrity, and availability. </a:t>
            </a:r>
          </a:p>
          <a:p>
            <a:pPr>
              <a:spcBef>
                <a:spcPts val="0"/>
              </a:spcBef>
              <a:spcAft>
                <a:spcPts val="0"/>
              </a:spcAft>
              <a:buFont typeface="Arial" panose="020B0604020202020204" pitchFamily="34" charset="0"/>
              <a:buChar char="•"/>
            </a:pPr>
            <a:r>
              <a:rPr lang="en-US" sz="1400" dirty="0"/>
              <a:t>To ensure secure communications across both public and private networks, you must secure devices including routers, switches, servers, and hosts. This is known as defense-in-depth. </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717004060"/>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56FB1191-F9AB-B840-83CB-06421283DF1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firewall is a system, or group of systems, that enforces an access control policy between networks. </a:t>
            </a:r>
          </a:p>
          <a:p>
            <a:pPr>
              <a:spcBef>
                <a:spcPts val="0"/>
              </a:spcBef>
              <a:spcAft>
                <a:spcPts val="0"/>
              </a:spcAft>
              <a:buFont typeface="Arial" panose="020B0604020202020204" pitchFamily="34" charset="0"/>
              <a:buChar char="•"/>
            </a:pPr>
            <a:r>
              <a:rPr lang="en-US" sz="1400" dirty="0"/>
              <a:t>To defend against fast-moving and evolving attacks, you may need an intrusion detection systems (IDS), or the more scalable intrusion prevention systems (IPS).</a:t>
            </a:r>
          </a:p>
          <a:p>
            <a:pPr>
              <a:spcBef>
                <a:spcPts val="0"/>
              </a:spcBef>
              <a:spcAft>
                <a:spcPts val="0"/>
              </a:spcAft>
              <a:buFont typeface="Arial" panose="020B0604020202020204" pitchFamily="34" charset="0"/>
              <a:buChar char="•"/>
            </a:pPr>
            <a:r>
              <a:rPr lang="en-US" sz="1400" dirty="0"/>
              <a:t>The four elements of secure communications are data integrity, origin authentication, data confidentiality, and data non-repudiation. </a:t>
            </a:r>
          </a:p>
          <a:p>
            <a:pPr>
              <a:spcBef>
                <a:spcPts val="0"/>
              </a:spcBef>
              <a:spcAft>
                <a:spcPts val="0"/>
              </a:spcAft>
              <a:buFont typeface="Arial" panose="020B0604020202020204" pitchFamily="34" charset="0"/>
              <a:buChar char="•"/>
            </a:pPr>
            <a:r>
              <a:rPr lang="en-US" sz="1400" dirty="0"/>
              <a:t>Hash functions guarantee that message data has not changed accidentally or intentionally. </a:t>
            </a:r>
          </a:p>
          <a:p>
            <a:pPr>
              <a:spcBef>
                <a:spcPts val="0"/>
              </a:spcBef>
              <a:spcAft>
                <a:spcPts val="0"/>
              </a:spcAft>
              <a:buFont typeface="Arial" panose="020B0604020202020204" pitchFamily="34" charset="0"/>
              <a:buChar char="•"/>
            </a:pPr>
            <a:r>
              <a:rPr lang="en-US" sz="1400" dirty="0"/>
              <a:t>Three well-known hash functions are MD5 with 128-bit digest, SHA hashing algorithm, and SHA-2. </a:t>
            </a:r>
          </a:p>
          <a:p>
            <a:pPr>
              <a:spcBef>
                <a:spcPts val="0"/>
              </a:spcBef>
              <a:spcAft>
                <a:spcPts val="0"/>
              </a:spcAft>
              <a:buFont typeface="Arial" panose="020B0604020202020204" pitchFamily="34" charset="0"/>
              <a:buChar char="•"/>
            </a:pPr>
            <a:r>
              <a:rPr lang="en-US" sz="1400" dirty="0"/>
              <a:t>To add authentication to integrity assurance, use a keyed-hash message authentication code (HMAC). HMAC is calculated using any cryptographic algorithm that combines a cryptographic hash function with a secret key. </a:t>
            </a:r>
          </a:p>
          <a:p>
            <a:pPr>
              <a:spcBef>
                <a:spcPts val="0"/>
              </a:spcBef>
              <a:spcAft>
                <a:spcPts val="0"/>
              </a:spcAft>
              <a:buFont typeface="Arial" panose="020B0604020202020204" pitchFamily="34" charset="0"/>
              <a:buChar char="•"/>
            </a:pPr>
            <a:r>
              <a:rPr lang="en-US" sz="1400" dirty="0"/>
              <a:t>Symmetric encryption algorithms using DES, 3DES, AES, SEAL, and RC are based on the premise that each communicating party knows the pre-shared key. </a:t>
            </a:r>
          </a:p>
          <a:p>
            <a:pPr>
              <a:spcBef>
                <a:spcPts val="0"/>
              </a:spcBef>
              <a:spcAft>
                <a:spcPts val="0"/>
              </a:spcAft>
              <a:buFont typeface="Arial" panose="020B0604020202020204" pitchFamily="34" charset="0"/>
              <a:buChar char="•"/>
            </a:pPr>
            <a:r>
              <a:rPr lang="en-US" sz="1400" dirty="0"/>
              <a:t>Data confidentiality can also be ensured using asymmetric algorithms, including </a:t>
            </a:r>
            <a:r>
              <a:rPr lang="en-US" sz="1400" dirty="0" err="1"/>
              <a:t>Rivest</a:t>
            </a:r>
            <a:r>
              <a:rPr lang="en-US" sz="1400" dirty="0"/>
              <a:t>, Shamir, and </a:t>
            </a:r>
            <a:r>
              <a:rPr lang="en-US" sz="1400" dirty="0" err="1"/>
              <a:t>Adleman</a:t>
            </a:r>
            <a:r>
              <a:rPr lang="en-US" sz="1400" dirty="0"/>
              <a:t> (RSA) and the public key infrastructure (PKI). Diffie-Hellman (DH) is an asymmetric mathematical algorithm where two computers generate an identical shared secret key without having communicated before.</a:t>
            </a:r>
          </a:p>
          <a:p>
            <a:pPr>
              <a:spcBef>
                <a:spcPts val="0"/>
              </a:spcBef>
              <a:spcAft>
                <a:spcPts val="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730988987"/>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3: Network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163420" y="798942"/>
            <a:ext cx="2745891" cy="4155319"/>
          </a:xfrm>
        </p:spPr>
        <p:txBody>
          <a:bodyPr/>
          <a:lstStyle/>
          <a:p>
            <a:pPr>
              <a:spcBef>
                <a:spcPts val="0"/>
              </a:spcBef>
              <a:spcAft>
                <a:spcPts val="0"/>
              </a:spcAft>
              <a:buFont typeface="Arial" panose="020B0604020202020204" pitchFamily="34" charset="0"/>
              <a:buChar char="•"/>
            </a:pPr>
            <a:r>
              <a:rPr lang="en-US" sz="1400" dirty="0"/>
              <a:t>Assets</a:t>
            </a:r>
          </a:p>
          <a:p>
            <a:pPr>
              <a:spcBef>
                <a:spcPts val="0"/>
              </a:spcBef>
              <a:spcAft>
                <a:spcPts val="0"/>
              </a:spcAft>
              <a:buFont typeface="Arial" panose="020B0604020202020204" pitchFamily="34" charset="0"/>
              <a:buChar char="•"/>
            </a:pPr>
            <a:r>
              <a:rPr lang="en-US" sz="1400" dirty="0"/>
              <a:t>Vulnerability</a:t>
            </a:r>
          </a:p>
          <a:p>
            <a:pPr>
              <a:spcBef>
                <a:spcPts val="0"/>
              </a:spcBef>
              <a:spcAft>
                <a:spcPts val="0"/>
              </a:spcAft>
              <a:buFont typeface="Arial" panose="020B0604020202020204" pitchFamily="34" charset="0"/>
              <a:buChar char="•"/>
            </a:pPr>
            <a:r>
              <a:rPr lang="en-US" sz="1400" dirty="0"/>
              <a:t>Threat</a:t>
            </a:r>
          </a:p>
          <a:p>
            <a:pPr>
              <a:spcBef>
                <a:spcPts val="0"/>
              </a:spcBef>
              <a:spcAft>
                <a:spcPts val="0"/>
              </a:spcAft>
              <a:buFont typeface="Arial" panose="020B0604020202020204" pitchFamily="34" charset="0"/>
              <a:buChar char="•"/>
            </a:pPr>
            <a:r>
              <a:rPr lang="en-US" sz="1400" dirty="0"/>
              <a:t>Exploit</a:t>
            </a:r>
          </a:p>
          <a:p>
            <a:pPr>
              <a:spcBef>
                <a:spcPts val="0"/>
              </a:spcBef>
              <a:spcAft>
                <a:spcPts val="0"/>
              </a:spcAft>
              <a:buFont typeface="Arial" panose="020B0604020202020204" pitchFamily="34" charset="0"/>
              <a:buChar char="•"/>
            </a:pPr>
            <a:r>
              <a:rPr lang="en-US" sz="1400" dirty="0"/>
              <a:t>Mitigation</a:t>
            </a:r>
          </a:p>
          <a:p>
            <a:pPr>
              <a:spcBef>
                <a:spcPts val="0"/>
              </a:spcBef>
              <a:spcAft>
                <a:spcPts val="0"/>
              </a:spcAft>
              <a:buFont typeface="Arial" panose="020B0604020202020204" pitchFamily="34" charset="0"/>
              <a:buChar char="•"/>
            </a:pPr>
            <a:r>
              <a:rPr lang="en-US" sz="1400" dirty="0"/>
              <a:t>Risk</a:t>
            </a:r>
          </a:p>
          <a:p>
            <a:pPr>
              <a:spcBef>
                <a:spcPts val="0"/>
              </a:spcBef>
              <a:spcAft>
                <a:spcPts val="0"/>
              </a:spcAft>
              <a:buFont typeface="Arial" panose="020B0604020202020204" pitchFamily="34" charset="0"/>
              <a:buChar char="•"/>
            </a:pPr>
            <a:r>
              <a:rPr lang="en-US" sz="1400" dirty="0"/>
              <a:t>Attack Vector</a:t>
            </a:r>
          </a:p>
          <a:p>
            <a:pPr>
              <a:spcBef>
                <a:spcPts val="0"/>
              </a:spcBef>
              <a:spcAft>
                <a:spcPts val="0"/>
              </a:spcAft>
              <a:buFont typeface="Arial" panose="020B0604020202020204" pitchFamily="34" charset="0"/>
              <a:buChar char="•"/>
            </a:pPr>
            <a:r>
              <a:rPr lang="en-US" sz="1400" dirty="0"/>
              <a:t>Denial of Service (DoS)</a:t>
            </a:r>
          </a:p>
          <a:p>
            <a:pPr>
              <a:spcBef>
                <a:spcPts val="0"/>
              </a:spcBef>
              <a:spcAft>
                <a:spcPts val="0"/>
              </a:spcAft>
              <a:buFont typeface="Arial" panose="020B0604020202020204" pitchFamily="34" charset="0"/>
              <a:buChar char="•"/>
            </a:pPr>
            <a:r>
              <a:rPr lang="en-US" sz="1400" dirty="0"/>
              <a:t>Distributed Denial of Service (DDoS)</a:t>
            </a:r>
          </a:p>
          <a:p>
            <a:pPr>
              <a:spcBef>
                <a:spcPts val="0"/>
              </a:spcBef>
              <a:spcAft>
                <a:spcPts val="0"/>
              </a:spcAft>
              <a:buFont typeface="Arial" panose="020B0604020202020204" pitchFamily="34" charset="0"/>
              <a:buChar char="•"/>
            </a:pPr>
            <a:r>
              <a:rPr lang="en-US" sz="1400" dirty="0"/>
              <a:t>Threat Actor</a:t>
            </a:r>
          </a:p>
          <a:p>
            <a:pPr>
              <a:spcBef>
                <a:spcPts val="0"/>
              </a:spcBef>
              <a:spcAft>
                <a:spcPts val="0"/>
              </a:spcAft>
              <a:buFont typeface="Arial" panose="020B0604020202020204" pitchFamily="34" charset="0"/>
              <a:buChar char="•"/>
            </a:pPr>
            <a:r>
              <a:rPr lang="en-US" sz="1400" dirty="0"/>
              <a:t>White Hat Hacker</a:t>
            </a:r>
          </a:p>
          <a:p>
            <a:pPr>
              <a:spcBef>
                <a:spcPts val="0"/>
              </a:spcBef>
              <a:spcAft>
                <a:spcPts val="0"/>
              </a:spcAft>
              <a:buFont typeface="Arial" panose="020B0604020202020204" pitchFamily="34" charset="0"/>
              <a:buChar char="•"/>
            </a:pPr>
            <a:r>
              <a:rPr lang="en-US" sz="1400" dirty="0"/>
              <a:t>Gray Hat Hacker</a:t>
            </a:r>
          </a:p>
          <a:p>
            <a:pPr>
              <a:spcBef>
                <a:spcPts val="0"/>
              </a:spcBef>
              <a:spcAft>
                <a:spcPts val="0"/>
              </a:spcAft>
              <a:buFont typeface="Arial" panose="020B0604020202020204" pitchFamily="34" charset="0"/>
              <a:buChar char="•"/>
            </a:pPr>
            <a:r>
              <a:rPr lang="en-US" sz="1400" dirty="0"/>
              <a:t>Black Hat Hacker</a:t>
            </a:r>
          </a:p>
          <a:p>
            <a:pPr>
              <a:spcBef>
                <a:spcPts val="0"/>
              </a:spcBef>
              <a:spcAft>
                <a:spcPts val="0"/>
              </a:spcAft>
              <a:buFont typeface="Arial" panose="020B0604020202020204" pitchFamily="34" charset="0"/>
              <a:buChar char="•"/>
            </a:pPr>
            <a:r>
              <a:rPr lang="en-US" sz="1400" dirty="0"/>
              <a:t>Vulnerability Broker</a:t>
            </a:r>
          </a:p>
          <a:p>
            <a:pPr>
              <a:spcBef>
                <a:spcPts val="0"/>
              </a:spcBef>
              <a:spcAft>
                <a:spcPts val="0"/>
              </a:spcAft>
              <a:buFont typeface="Arial" panose="020B0604020202020204" pitchFamily="34" charset="0"/>
              <a:buChar char="•"/>
            </a:pPr>
            <a:r>
              <a:rPr lang="en-US" sz="1400" dirty="0"/>
              <a:t>Hacktivist</a:t>
            </a:r>
          </a:p>
          <a:p>
            <a:pPr>
              <a:spcBef>
                <a:spcPts val="0"/>
              </a:spcBef>
              <a:spcAft>
                <a:spcPts val="0"/>
              </a:spcAft>
              <a:buFont typeface="Arial" panose="020B0604020202020204" pitchFamily="34" charset="0"/>
              <a:buChar char="•"/>
            </a:pPr>
            <a:r>
              <a:rPr lang="en-US" sz="1400" dirty="0"/>
              <a:t>Cyber Criminal</a:t>
            </a:r>
          </a:p>
          <a:p>
            <a:pPr>
              <a:spcBef>
                <a:spcPts val="0"/>
              </a:spcBef>
              <a:spcAft>
                <a:spcPts val="0"/>
              </a:spcAft>
              <a:buFont typeface="Arial" panose="020B0604020202020204" pitchFamily="34" charset="0"/>
              <a:buChar char="•"/>
            </a:pPr>
            <a:r>
              <a:rPr lang="en-US" sz="1400" dirty="0"/>
              <a:t>Rootkit</a:t>
            </a:r>
          </a:p>
          <a:p>
            <a:pPr>
              <a:spcBef>
                <a:spcPts val="0"/>
              </a:spcBef>
              <a:spcAft>
                <a:spcPts val="0"/>
              </a:spcAft>
              <a:buFont typeface="Arial" panose="020B0604020202020204" pitchFamily="34" charset="0"/>
              <a:buChar char="•"/>
            </a:pPr>
            <a:r>
              <a:rPr lang="en-US" sz="1400" dirty="0" err="1"/>
              <a:t>Fuzzer</a:t>
            </a:r>
            <a:endParaRPr lang="en-US" sz="1400" dirty="0"/>
          </a:p>
          <a:p>
            <a:pPr>
              <a:spcBef>
                <a:spcPts val="0"/>
              </a:spcBef>
              <a:spcAft>
                <a:spcPts val="0"/>
              </a:spcAft>
            </a:pPr>
            <a:endParaRPr lang="en-US" sz="1400"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5408042" y="798943"/>
            <a:ext cx="2572538"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sz="1400" dirty="0"/>
              <a:t>Adware</a:t>
            </a:r>
          </a:p>
          <a:p>
            <a:pPr>
              <a:spcBef>
                <a:spcPts val="0"/>
              </a:spcBef>
              <a:spcAft>
                <a:spcPts val="0"/>
              </a:spcAft>
              <a:buFont typeface="Arial" panose="020B0604020202020204" pitchFamily="34" charset="0"/>
              <a:buChar char="•"/>
            </a:pPr>
            <a:r>
              <a:rPr lang="en-US" sz="1400" dirty="0"/>
              <a:t>Ransomware</a:t>
            </a:r>
          </a:p>
          <a:p>
            <a:pPr>
              <a:spcBef>
                <a:spcPts val="0"/>
              </a:spcBef>
              <a:spcAft>
                <a:spcPts val="0"/>
              </a:spcAft>
              <a:buFont typeface="Arial" panose="020B0604020202020204" pitchFamily="34" charset="0"/>
              <a:buChar char="•"/>
            </a:pPr>
            <a:r>
              <a:rPr lang="en-US" sz="1400" dirty="0"/>
              <a:t>Spyware</a:t>
            </a:r>
          </a:p>
          <a:p>
            <a:pPr>
              <a:spcBef>
                <a:spcPts val="0"/>
              </a:spcBef>
              <a:spcAft>
                <a:spcPts val="0"/>
              </a:spcAft>
              <a:buFont typeface="Arial" panose="020B0604020202020204" pitchFamily="34" charset="0"/>
              <a:buChar char="•"/>
            </a:pPr>
            <a:r>
              <a:rPr lang="en-US" sz="1400" dirty="0"/>
              <a:t>Phishing</a:t>
            </a:r>
          </a:p>
          <a:p>
            <a:pPr>
              <a:spcBef>
                <a:spcPts val="0"/>
              </a:spcBef>
              <a:spcAft>
                <a:spcPts val="0"/>
              </a:spcAft>
              <a:buFont typeface="Arial" panose="020B0604020202020204" pitchFamily="34" charset="0"/>
              <a:buChar char="•"/>
            </a:pPr>
            <a:r>
              <a:rPr lang="en-US" sz="1400" dirty="0"/>
              <a:t>Spear Phishing</a:t>
            </a:r>
          </a:p>
          <a:p>
            <a:pPr>
              <a:spcBef>
                <a:spcPts val="0"/>
              </a:spcBef>
              <a:spcAft>
                <a:spcPts val="0"/>
              </a:spcAft>
              <a:buFont typeface="Arial" panose="020B0604020202020204" pitchFamily="34" charset="0"/>
              <a:buChar char="•"/>
            </a:pPr>
            <a:r>
              <a:rPr lang="en-US" sz="1400" dirty="0"/>
              <a:t>Something for Something</a:t>
            </a:r>
          </a:p>
          <a:p>
            <a:pPr>
              <a:spcBef>
                <a:spcPts val="0"/>
              </a:spcBef>
              <a:spcAft>
                <a:spcPts val="0"/>
              </a:spcAft>
              <a:buFont typeface="Arial" panose="020B0604020202020204" pitchFamily="34" charset="0"/>
              <a:buChar char="•"/>
            </a:pPr>
            <a:r>
              <a:rPr lang="en-US" sz="1400" dirty="0"/>
              <a:t>Baiting</a:t>
            </a:r>
          </a:p>
          <a:p>
            <a:pPr>
              <a:spcBef>
                <a:spcPts val="0"/>
              </a:spcBef>
              <a:spcAft>
                <a:spcPts val="0"/>
              </a:spcAft>
              <a:buFont typeface="Arial" panose="020B0604020202020204" pitchFamily="34" charset="0"/>
              <a:buChar char="•"/>
            </a:pPr>
            <a:r>
              <a:rPr lang="en-US" sz="1400" dirty="0" err="1"/>
              <a:t>Tailgaiting</a:t>
            </a:r>
            <a:endParaRPr lang="en-US" sz="1400" dirty="0"/>
          </a:p>
          <a:p>
            <a:pPr>
              <a:spcBef>
                <a:spcPts val="0"/>
              </a:spcBef>
              <a:spcAft>
                <a:spcPts val="0"/>
              </a:spcAft>
              <a:buFont typeface="Arial" panose="020B0604020202020204" pitchFamily="34" charset="0"/>
              <a:buChar char="•"/>
            </a:pPr>
            <a:r>
              <a:rPr lang="en-US" sz="1400" dirty="0"/>
              <a:t>Shoulder Surfing</a:t>
            </a:r>
          </a:p>
          <a:p>
            <a:pPr>
              <a:spcBef>
                <a:spcPts val="0"/>
              </a:spcBef>
              <a:spcAft>
                <a:spcPts val="0"/>
              </a:spcAft>
              <a:buFont typeface="Arial" panose="020B0604020202020204" pitchFamily="34" charset="0"/>
              <a:buChar char="•"/>
            </a:pPr>
            <a:r>
              <a:rPr lang="en-US" sz="1400" dirty="0"/>
              <a:t>Dumpster Diving</a:t>
            </a:r>
          </a:p>
          <a:p>
            <a:pPr>
              <a:spcBef>
                <a:spcPts val="0"/>
              </a:spcBef>
              <a:spcAft>
                <a:spcPts val="0"/>
              </a:spcAft>
              <a:buFont typeface="Arial" panose="020B0604020202020204" pitchFamily="34" charset="0"/>
              <a:buChar char="•"/>
            </a:pPr>
            <a:r>
              <a:rPr lang="en-US" sz="1400" dirty="0"/>
              <a:t>Amplification Attacks</a:t>
            </a:r>
          </a:p>
          <a:p>
            <a:pPr>
              <a:spcBef>
                <a:spcPts val="0"/>
              </a:spcBef>
              <a:spcAft>
                <a:spcPts val="0"/>
              </a:spcAft>
              <a:buFont typeface="Arial" panose="020B0604020202020204" pitchFamily="34" charset="0"/>
              <a:buChar char="•"/>
            </a:pPr>
            <a:r>
              <a:rPr lang="en-US" sz="1400" dirty="0"/>
              <a:t>Redirection Attacks</a:t>
            </a:r>
          </a:p>
          <a:p>
            <a:pPr>
              <a:spcBef>
                <a:spcPts val="0"/>
              </a:spcBef>
              <a:spcAft>
                <a:spcPts val="0"/>
              </a:spcAft>
              <a:buFont typeface="Arial" panose="020B0604020202020204" pitchFamily="34" charset="0"/>
              <a:buChar char="•"/>
            </a:pPr>
            <a:r>
              <a:rPr lang="en-US" sz="1400" dirty="0"/>
              <a:t>SMURF Attack</a:t>
            </a:r>
          </a:p>
          <a:p>
            <a:pPr>
              <a:spcBef>
                <a:spcPts val="0"/>
              </a:spcBef>
              <a:spcAft>
                <a:spcPts val="0"/>
              </a:spcAft>
              <a:buFont typeface="Arial" panose="020B0604020202020204" pitchFamily="34" charset="0"/>
              <a:buChar char="•"/>
            </a:pPr>
            <a:r>
              <a:rPr lang="en-US" sz="1400" dirty="0"/>
              <a:t>Non-blind spoofing</a:t>
            </a:r>
          </a:p>
          <a:p>
            <a:pPr>
              <a:spcBef>
                <a:spcPts val="0"/>
              </a:spcBef>
              <a:spcAft>
                <a:spcPts val="0"/>
              </a:spcAft>
              <a:buFont typeface="Arial" panose="020B0604020202020204" pitchFamily="34" charset="0"/>
              <a:buChar char="•"/>
            </a:pPr>
            <a:r>
              <a:rPr lang="en-US" sz="1400" dirty="0"/>
              <a:t>Blind spoofing</a:t>
            </a:r>
          </a:p>
          <a:p>
            <a:pPr>
              <a:spcBef>
                <a:spcPts val="0"/>
              </a:spcBef>
              <a:spcAft>
                <a:spcPts val="0"/>
              </a:spcAft>
              <a:buFont typeface="Arial" panose="020B0604020202020204" pitchFamily="34" charset="0"/>
              <a:buChar char="•"/>
            </a:pPr>
            <a:r>
              <a:rPr lang="en-US" sz="1400" dirty="0"/>
              <a:t>TCP SYN Flood</a:t>
            </a:r>
          </a:p>
          <a:p>
            <a:pPr>
              <a:spcBef>
                <a:spcPts val="0"/>
              </a:spcBef>
              <a:spcAft>
                <a:spcPts val="0"/>
              </a:spcAft>
              <a:buFont typeface="Arial" panose="020B0604020202020204" pitchFamily="34" charset="0"/>
              <a:buChar char="•"/>
            </a:pPr>
            <a:r>
              <a:rPr lang="en-US" sz="1400" dirty="0"/>
              <a:t>TCP  Reset Attack</a:t>
            </a:r>
          </a:p>
          <a:p>
            <a:pPr>
              <a:spcBef>
                <a:spcPts val="0"/>
              </a:spcBef>
              <a:spcAft>
                <a:spcPts val="0"/>
              </a:spcAft>
              <a:buFont typeface="Arial" panose="020B0604020202020204" pitchFamily="34" charset="0"/>
              <a:buChar char="•"/>
            </a:pPr>
            <a:r>
              <a:rPr lang="en-US" sz="1400" dirty="0"/>
              <a:t>TCP Session Hijacking</a:t>
            </a:r>
          </a:p>
          <a:p>
            <a:pPr>
              <a:spcBef>
                <a:spcPts val="0"/>
              </a:spcBef>
              <a:spcAft>
                <a:spcPts val="0"/>
              </a:spcAft>
            </a:pPr>
            <a:endParaRPr lang="en-US" sz="1400" b="1"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3: Network Security Concepts</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D0C77FF6-7916-CD42-B0A9-235348985A47}"/>
              </a:ext>
            </a:extLst>
          </p:cNvPr>
          <p:cNvSpPr txBox="1"/>
          <p:nvPr/>
        </p:nvSpPr>
        <p:spPr>
          <a:xfrm>
            <a:off x="564445" y="880533"/>
            <a:ext cx="3365453" cy="3539430"/>
          </a:xfrm>
          <a:prstGeom prst="rect">
            <a:avLst/>
          </a:prstGeom>
          <a:noFill/>
        </p:spPr>
        <p:txBody>
          <a:bodyPr wrap="square" rtlCol="0">
            <a:spAutoFit/>
          </a:bodyPr>
          <a:lstStyle/>
          <a:p>
            <a:pPr marL="285750" indent="-285750">
              <a:spcBef>
                <a:spcPts val="0"/>
              </a:spcBef>
              <a:spcAft>
                <a:spcPts val="0"/>
              </a:spcAft>
              <a:buFont typeface="Arial" panose="020B0604020202020204" pitchFamily="34" charset="0"/>
              <a:buChar char="•"/>
            </a:pPr>
            <a:r>
              <a:rPr lang="en-US" sz="1400" dirty="0">
                <a:solidFill>
                  <a:srgbClr val="000000"/>
                </a:solidFill>
              </a:rPr>
              <a:t>UDP Flooding</a:t>
            </a:r>
          </a:p>
          <a:p>
            <a:pPr marL="285750" indent="-285750">
              <a:spcBef>
                <a:spcPts val="0"/>
              </a:spcBef>
              <a:spcAft>
                <a:spcPts val="0"/>
              </a:spcAft>
              <a:buFont typeface="Arial" panose="020B0604020202020204" pitchFamily="34" charset="0"/>
              <a:buChar char="•"/>
            </a:pPr>
            <a:r>
              <a:rPr lang="en-US" sz="1400" dirty="0">
                <a:solidFill>
                  <a:srgbClr val="000000"/>
                </a:solidFill>
              </a:rPr>
              <a:t>Gratuitous ARP</a:t>
            </a:r>
          </a:p>
          <a:p>
            <a:pPr marL="285750" indent="-285750">
              <a:spcBef>
                <a:spcPts val="0"/>
              </a:spcBef>
              <a:spcAft>
                <a:spcPts val="0"/>
              </a:spcAft>
              <a:buFont typeface="Arial" panose="020B0604020202020204" pitchFamily="34" charset="0"/>
              <a:buChar char="•"/>
            </a:pPr>
            <a:r>
              <a:rPr lang="en-US" sz="1400" dirty="0">
                <a:solidFill>
                  <a:srgbClr val="000000"/>
                </a:solidFill>
              </a:rPr>
              <a:t>ARP Cache Poisoning</a:t>
            </a:r>
          </a:p>
          <a:p>
            <a:pPr marL="285750" indent="-285750">
              <a:spcBef>
                <a:spcPts val="0"/>
              </a:spcBef>
              <a:spcAft>
                <a:spcPts val="0"/>
              </a:spcAft>
              <a:buFont typeface="Arial" panose="020B0604020202020204" pitchFamily="34" charset="0"/>
              <a:buChar char="•"/>
            </a:pPr>
            <a:r>
              <a:rPr lang="en-US" sz="1400" dirty="0">
                <a:solidFill>
                  <a:srgbClr val="000000"/>
                </a:solidFill>
              </a:rPr>
              <a:t>DNS Cache Poisoning</a:t>
            </a:r>
          </a:p>
          <a:p>
            <a:pPr marL="285750" indent="-285750">
              <a:spcBef>
                <a:spcPts val="0"/>
              </a:spcBef>
              <a:spcAft>
                <a:spcPts val="0"/>
              </a:spcAft>
              <a:buFont typeface="Arial" panose="020B0604020202020204" pitchFamily="34" charset="0"/>
              <a:buChar char="•"/>
            </a:pPr>
            <a:r>
              <a:rPr lang="en-US" sz="1400" dirty="0">
                <a:solidFill>
                  <a:srgbClr val="000000"/>
                </a:solidFill>
              </a:rPr>
              <a:t>Fast Flux</a:t>
            </a:r>
          </a:p>
          <a:p>
            <a:pPr marL="285750" indent="-285750">
              <a:spcBef>
                <a:spcPts val="0"/>
              </a:spcBef>
              <a:spcAft>
                <a:spcPts val="0"/>
              </a:spcAft>
              <a:buFont typeface="Arial" panose="020B0604020202020204" pitchFamily="34" charset="0"/>
              <a:buChar char="•"/>
            </a:pPr>
            <a:r>
              <a:rPr lang="en-US" sz="1400" dirty="0">
                <a:solidFill>
                  <a:srgbClr val="000000"/>
                </a:solidFill>
              </a:rPr>
              <a:t>Double IP Flux</a:t>
            </a:r>
          </a:p>
          <a:p>
            <a:pPr marL="285750" indent="-285750">
              <a:spcBef>
                <a:spcPts val="0"/>
              </a:spcBef>
              <a:spcAft>
                <a:spcPts val="0"/>
              </a:spcAft>
              <a:buFont typeface="Arial" panose="020B0604020202020204" pitchFamily="34" charset="0"/>
              <a:buChar char="•"/>
            </a:pPr>
            <a:r>
              <a:rPr lang="en-US" sz="1400" dirty="0">
                <a:solidFill>
                  <a:srgbClr val="000000"/>
                </a:solidFill>
              </a:rPr>
              <a:t>DNS Tunneling</a:t>
            </a:r>
          </a:p>
          <a:p>
            <a:pPr marL="285750" indent="-285750">
              <a:spcBef>
                <a:spcPts val="0"/>
              </a:spcBef>
              <a:spcAft>
                <a:spcPts val="0"/>
              </a:spcAft>
              <a:buFont typeface="Arial" panose="020B0604020202020204" pitchFamily="34" charset="0"/>
              <a:buChar char="•"/>
            </a:pPr>
            <a:r>
              <a:rPr lang="en-US" sz="1400" dirty="0">
                <a:solidFill>
                  <a:srgbClr val="000000"/>
                </a:solidFill>
              </a:rPr>
              <a:t>DHCP Spoofing</a:t>
            </a:r>
          </a:p>
          <a:p>
            <a:pPr marL="285750" indent="-285750">
              <a:spcBef>
                <a:spcPts val="0"/>
              </a:spcBef>
              <a:spcAft>
                <a:spcPts val="0"/>
              </a:spcAft>
              <a:buFont typeface="Arial" panose="020B0604020202020204" pitchFamily="34" charset="0"/>
              <a:buChar char="•"/>
            </a:pPr>
            <a:r>
              <a:rPr lang="en-US" sz="1400" dirty="0">
                <a:solidFill>
                  <a:srgbClr val="000000"/>
                </a:solidFill>
              </a:rPr>
              <a:t>Confidentiality, Integrity, Availability (CIA)</a:t>
            </a:r>
          </a:p>
          <a:p>
            <a:pPr marL="285750" indent="-285750">
              <a:spcBef>
                <a:spcPts val="0"/>
              </a:spcBef>
              <a:spcAft>
                <a:spcPts val="0"/>
              </a:spcAft>
              <a:buFont typeface="Arial" panose="020B0604020202020204" pitchFamily="34" charset="0"/>
              <a:buChar char="•"/>
            </a:pPr>
            <a:r>
              <a:rPr lang="en-US" sz="1400" dirty="0">
                <a:solidFill>
                  <a:srgbClr val="000000"/>
                </a:solidFill>
              </a:rPr>
              <a:t>Intrusion Prevention System (IPS</a:t>
            </a:r>
          </a:p>
          <a:p>
            <a:pPr marL="285750" indent="-285750">
              <a:spcBef>
                <a:spcPts val="0"/>
              </a:spcBef>
              <a:spcAft>
                <a:spcPts val="0"/>
              </a:spcAft>
              <a:buFont typeface="Arial" panose="020B0604020202020204" pitchFamily="34" charset="0"/>
              <a:buChar char="•"/>
            </a:pPr>
            <a:r>
              <a:rPr lang="en-US" sz="1400" dirty="0">
                <a:solidFill>
                  <a:srgbClr val="000000"/>
                </a:solidFill>
              </a:rPr>
              <a:t>Intrusion Detection System (IDS)</a:t>
            </a:r>
          </a:p>
          <a:p>
            <a:pPr marL="285750" indent="-285750">
              <a:spcBef>
                <a:spcPts val="0"/>
              </a:spcBef>
              <a:spcAft>
                <a:spcPts val="0"/>
              </a:spcAft>
              <a:buFont typeface="Arial" panose="020B0604020202020204" pitchFamily="34" charset="0"/>
              <a:buChar char="•"/>
            </a:pPr>
            <a:r>
              <a:rPr lang="en-US" sz="1400" dirty="0">
                <a:solidFill>
                  <a:srgbClr val="000000"/>
                </a:solidFill>
              </a:rPr>
              <a:t>IDS/IPS Signature</a:t>
            </a:r>
          </a:p>
          <a:p>
            <a:pPr marL="285750" indent="-285750">
              <a:spcBef>
                <a:spcPts val="0"/>
              </a:spcBef>
              <a:spcAft>
                <a:spcPts val="0"/>
              </a:spcAft>
              <a:buFont typeface="Arial" panose="020B0604020202020204" pitchFamily="34" charset="0"/>
              <a:buChar char="•"/>
            </a:pPr>
            <a:r>
              <a:rPr lang="en-US" sz="1400" dirty="0">
                <a:solidFill>
                  <a:srgbClr val="000000"/>
                </a:solidFill>
              </a:rPr>
              <a:t>Hash Algorithms</a:t>
            </a:r>
          </a:p>
          <a:p>
            <a:pPr marL="285750" indent="-285750">
              <a:spcBef>
                <a:spcPts val="0"/>
              </a:spcBef>
              <a:spcAft>
                <a:spcPts val="0"/>
              </a:spcAft>
              <a:buFont typeface="Arial" panose="020B0604020202020204" pitchFamily="34" charset="0"/>
              <a:buChar char="•"/>
            </a:pPr>
            <a:r>
              <a:rPr lang="en-US" sz="1400" dirty="0">
                <a:solidFill>
                  <a:srgbClr val="000000"/>
                </a:solidFill>
              </a:rPr>
              <a:t>Keyed-Hash Message Authentication Code (HMAC)</a:t>
            </a:r>
          </a:p>
        </p:txBody>
      </p:sp>
      <p:sp>
        <p:nvSpPr>
          <p:cNvPr id="5" name="Rectangle 4">
            <a:extLst>
              <a:ext uri="{FF2B5EF4-FFF2-40B4-BE49-F238E27FC236}">
                <a16:creationId xmlns:a16="http://schemas.microsoft.com/office/drawing/2014/main" id="{E9FE1E84-1696-5A42-B5EA-8AC998AADC8C}"/>
              </a:ext>
            </a:extLst>
          </p:cNvPr>
          <p:cNvSpPr/>
          <p:nvPr/>
        </p:nvSpPr>
        <p:spPr>
          <a:xfrm>
            <a:off x="3929898" y="1110616"/>
            <a:ext cx="4572000" cy="3323987"/>
          </a:xfrm>
          <a:prstGeom prst="rect">
            <a:avLst/>
          </a:prstGeom>
        </p:spPr>
        <p:txBody>
          <a:bodyPr>
            <a:spAutoFit/>
          </a:bodyPr>
          <a:lstStyle/>
          <a:p>
            <a:pPr marL="285750" indent="-285750">
              <a:spcBef>
                <a:spcPts val="0"/>
              </a:spcBef>
              <a:spcAft>
                <a:spcPts val="0"/>
              </a:spcAft>
              <a:buFont typeface="Arial" panose="020B0604020202020204" pitchFamily="34" charset="0"/>
              <a:buChar char="•"/>
            </a:pPr>
            <a:r>
              <a:rPr lang="en-US" sz="1400" dirty="0">
                <a:solidFill>
                  <a:srgbClr val="000000"/>
                </a:solidFill>
              </a:rPr>
              <a:t>Symmetric Encryption</a:t>
            </a:r>
          </a:p>
          <a:p>
            <a:pPr marL="285750" indent="-285750">
              <a:spcBef>
                <a:spcPts val="0"/>
              </a:spcBef>
              <a:spcAft>
                <a:spcPts val="0"/>
              </a:spcAft>
              <a:buFont typeface="Arial" panose="020B0604020202020204" pitchFamily="34" charset="0"/>
              <a:buChar char="•"/>
            </a:pPr>
            <a:r>
              <a:rPr lang="en-US" sz="1400" dirty="0">
                <a:solidFill>
                  <a:srgbClr val="000000"/>
                </a:solidFill>
              </a:rPr>
              <a:t>Asymmetric Encryption</a:t>
            </a:r>
          </a:p>
          <a:p>
            <a:pPr marL="285750" indent="-285750">
              <a:spcBef>
                <a:spcPts val="0"/>
              </a:spcBef>
              <a:spcAft>
                <a:spcPts val="0"/>
              </a:spcAft>
              <a:buFont typeface="Arial" panose="020B0604020202020204" pitchFamily="34" charset="0"/>
              <a:buChar char="•"/>
            </a:pPr>
            <a:r>
              <a:rPr lang="en-US" sz="1400" dirty="0">
                <a:solidFill>
                  <a:srgbClr val="000000"/>
                </a:solidFill>
              </a:rPr>
              <a:t>Public Key</a:t>
            </a:r>
          </a:p>
          <a:p>
            <a:pPr marL="285750" indent="-285750">
              <a:spcBef>
                <a:spcPts val="0"/>
              </a:spcBef>
              <a:spcAft>
                <a:spcPts val="0"/>
              </a:spcAft>
              <a:buFont typeface="Arial" panose="020B0604020202020204" pitchFamily="34" charset="0"/>
              <a:buChar char="•"/>
            </a:pPr>
            <a:r>
              <a:rPr lang="en-US" sz="1400" dirty="0">
                <a:solidFill>
                  <a:srgbClr val="000000"/>
                </a:solidFill>
              </a:rPr>
              <a:t>Diffie-Hellman</a:t>
            </a:r>
          </a:p>
          <a:p>
            <a:pPr marL="285750" indent="-285750">
              <a:spcBef>
                <a:spcPts val="0"/>
              </a:spcBef>
              <a:spcAft>
                <a:spcPts val="0"/>
              </a:spcAft>
              <a:buFont typeface="Arial" panose="020B0604020202020204" pitchFamily="34" charset="0"/>
              <a:buChar char="•"/>
            </a:pPr>
            <a:r>
              <a:rPr lang="en-US" sz="1400" dirty="0">
                <a:solidFill>
                  <a:srgbClr val="000000"/>
                </a:solidFill>
              </a:rPr>
              <a:t>DES</a:t>
            </a:r>
          </a:p>
          <a:p>
            <a:pPr marL="285750" indent="-285750">
              <a:spcBef>
                <a:spcPts val="0"/>
              </a:spcBef>
              <a:spcAft>
                <a:spcPts val="0"/>
              </a:spcAft>
              <a:buFont typeface="Arial" panose="020B0604020202020204" pitchFamily="34" charset="0"/>
              <a:buChar char="•"/>
            </a:pPr>
            <a:r>
              <a:rPr lang="en-US" sz="1400" dirty="0">
                <a:solidFill>
                  <a:srgbClr val="000000"/>
                </a:solidFill>
              </a:rPr>
              <a:t>3DES</a:t>
            </a:r>
          </a:p>
          <a:p>
            <a:pPr marL="285750" indent="-285750">
              <a:spcBef>
                <a:spcPts val="0"/>
              </a:spcBef>
              <a:spcAft>
                <a:spcPts val="0"/>
              </a:spcAft>
              <a:buFont typeface="Arial" panose="020B0604020202020204" pitchFamily="34" charset="0"/>
              <a:buChar char="•"/>
            </a:pPr>
            <a:r>
              <a:rPr lang="en-US" sz="1400" dirty="0">
                <a:solidFill>
                  <a:srgbClr val="000000"/>
                </a:solidFill>
              </a:rPr>
              <a:t>Advanced Encryption Standard (AES)</a:t>
            </a:r>
          </a:p>
          <a:p>
            <a:pPr marL="285750" indent="-285750">
              <a:spcBef>
                <a:spcPts val="0"/>
              </a:spcBef>
              <a:spcAft>
                <a:spcPts val="0"/>
              </a:spcAft>
              <a:buFont typeface="Arial" panose="020B0604020202020204" pitchFamily="34" charset="0"/>
              <a:buChar char="•"/>
            </a:pPr>
            <a:r>
              <a:rPr lang="en-US" sz="1400" dirty="0">
                <a:solidFill>
                  <a:srgbClr val="000000"/>
                </a:solidFill>
              </a:rPr>
              <a:t>Software-Optimize Encryption Algorithm (SEAL)</a:t>
            </a:r>
          </a:p>
          <a:p>
            <a:pPr marL="285750" indent="-285750">
              <a:spcBef>
                <a:spcPts val="0"/>
              </a:spcBef>
              <a:spcAft>
                <a:spcPts val="0"/>
              </a:spcAft>
              <a:buFont typeface="Arial" panose="020B0604020202020204" pitchFamily="34" charset="0"/>
              <a:buChar char="•"/>
            </a:pPr>
            <a:r>
              <a:rPr lang="en-US" sz="1400" dirty="0" err="1">
                <a:solidFill>
                  <a:srgbClr val="000000"/>
                </a:solidFill>
              </a:rPr>
              <a:t>Rivest</a:t>
            </a:r>
            <a:r>
              <a:rPr lang="en-US" sz="1400" dirty="0">
                <a:solidFill>
                  <a:srgbClr val="000000"/>
                </a:solidFill>
              </a:rPr>
              <a:t> Ciphers (RC)</a:t>
            </a:r>
          </a:p>
          <a:p>
            <a:pPr marL="285750" indent="-285750">
              <a:spcBef>
                <a:spcPts val="0"/>
              </a:spcBef>
              <a:spcAft>
                <a:spcPts val="0"/>
              </a:spcAft>
              <a:buFont typeface="Arial" panose="020B0604020202020204" pitchFamily="34" charset="0"/>
              <a:buChar char="•"/>
            </a:pPr>
            <a:r>
              <a:rPr lang="en-US" sz="1400" dirty="0">
                <a:solidFill>
                  <a:srgbClr val="000000"/>
                </a:solidFill>
              </a:rPr>
              <a:t>Digital Signature Standard (DSS)</a:t>
            </a:r>
          </a:p>
          <a:p>
            <a:pPr marL="285750" indent="-285750">
              <a:spcBef>
                <a:spcPts val="0"/>
              </a:spcBef>
              <a:spcAft>
                <a:spcPts val="0"/>
              </a:spcAft>
              <a:buFont typeface="Arial" panose="020B0604020202020204" pitchFamily="34" charset="0"/>
              <a:buChar char="•"/>
            </a:pPr>
            <a:r>
              <a:rPr lang="en-US" sz="1400" dirty="0">
                <a:solidFill>
                  <a:srgbClr val="000000"/>
                </a:solidFill>
              </a:rPr>
              <a:t>Digital Signature Algorithm (DSA)</a:t>
            </a:r>
          </a:p>
          <a:p>
            <a:pPr marL="285750" indent="-285750">
              <a:spcBef>
                <a:spcPts val="0"/>
              </a:spcBef>
              <a:spcAft>
                <a:spcPts val="0"/>
              </a:spcAft>
              <a:buFont typeface="Arial" panose="020B0604020202020204" pitchFamily="34" charset="0"/>
              <a:buChar char="•"/>
            </a:pPr>
            <a:r>
              <a:rPr lang="en-US" sz="1400" dirty="0" err="1">
                <a:solidFill>
                  <a:srgbClr val="000000"/>
                </a:solidFill>
              </a:rPr>
              <a:t>Rivest</a:t>
            </a:r>
            <a:r>
              <a:rPr lang="en-US" sz="1400" dirty="0">
                <a:solidFill>
                  <a:srgbClr val="000000"/>
                </a:solidFill>
              </a:rPr>
              <a:t>, Shamir, and </a:t>
            </a:r>
            <a:r>
              <a:rPr lang="en-US" sz="1400" dirty="0" err="1">
                <a:solidFill>
                  <a:srgbClr val="000000"/>
                </a:solidFill>
              </a:rPr>
              <a:t>Adleman</a:t>
            </a:r>
            <a:r>
              <a:rPr lang="en-US" sz="1400" dirty="0">
                <a:solidFill>
                  <a:srgbClr val="000000"/>
                </a:solidFill>
              </a:rPr>
              <a:t> encryption (RSA)</a:t>
            </a:r>
          </a:p>
          <a:p>
            <a:pPr marL="285750" indent="-285750">
              <a:spcBef>
                <a:spcPts val="0"/>
              </a:spcBef>
              <a:spcAft>
                <a:spcPts val="0"/>
              </a:spcAft>
              <a:buFont typeface="Arial" panose="020B0604020202020204" pitchFamily="34" charset="0"/>
              <a:buChar char="•"/>
            </a:pPr>
            <a:r>
              <a:rPr lang="en-US" sz="1400" dirty="0" err="1">
                <a:solidFill>
                  <a:srgbClr val="000000"/>
                </a:solidFill>
              </a:rPr>
              <a:t>ElGamal</a:t>
            </a:r>
            <a:endParaRPr lang="en-US" sz="1400" dirty="0">
              <a:solidFill>
                <a:srgbClr val="000000"/>
              </a:solidFill>
            </a:endParaRPr>
          </a:p>
          <a:p>
            <a:pPr marL="285750" indent="-285750">
              <a:spcBef>
                <a:spcPts val="0"/>
              </a:spcBef>
              <a:spcAft>
                <a:spcPts val="0"/>
              </a:spcAft>
              <a:buFont typeface="Arial" panose="020B0604020202020204" pitchFamily="34" charset="0"/>
              <a:buChar char="•"/>
            </a:pPr>
            <a:r>
              <a:rPr lang="en-US" sz="1400" dirty="0">
                <a:solidFill>
                  <a:srgbClr val="000000"/>
                </a:solidFill>
              </a:rPr>
              <a:t>Elliptical Curve Cryptography</a:t>
            </a:r>
            <a:br>
              <a:rPr lang="en-US" sz="1400" dirty="0">
                <a:solidFill>
                  <a:srgbClr val="000000"/>
                </a:solidFill>
              </a:rPr>
            </a:br>
            <a:endParaRPr lang="en-US" sz="1400" dirty="0">
              <a:solidFill>
                <a:srgbClr val="000000"/>
              </a:solidFill>
            </a:endParaRPr>
          </a:p>
        </p:txBody>
      </p:sp>
    </p:spTree>
    <p:custDataLst>
      <p:tags r:id="rId1"/>
    </p:custDataLst>
    <p:extLst>
      <p:ext uri="{BB962C8B-B14F-4D97-AF65-F5344CB8AC3E}">
        <p14:creationId xmlns:p14="http://schemas.microsoft.com/office/powerpoint/2010/main" val="3695198484"/>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Topic 3.7</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part of the 3-way handshake does a TCP SYN Flood attack depend upon to have an effect on the target?</a:t>
            </a:r>
          </a:p>
          <a:p>
            <a:pPr lvl="2">
              <a:lnSpc>
                <a:spcPct val="85000"/>
              </a:lnSpc>
              <a:spcBef>
                <a:spcPct val="30000"/>
              </a:spcBef>
            </a:pPr>
            <a:r>
              <a:rPr lang="en-US" sz="1100" dirty="0"/>
              <a:t>Why is TCP Session Hijacking so difficult to accomplish?</a:t>
            </a:r>
          </a:p>
          <a:p>
            <a:pPr marL="0" indent="0">
              <a:lnSpc>
                <a:spcPct val="85000"/>
              </a:lnSpc>
              <a:spcBef>
                <a:spcPct val="30000"/>
              </a:spcBef>
              <a:buNone/>
            </a:pPr>
            <a:r>
              <a:rPr lang="en-US" sz="1400" dirty="0"/>
              <a:t>Topic 3.8</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As critical to IPv4 operations as it is, what makes ARP so vulnerable?</a:t>
            </a:r>
          </a:p>
          <a:p>
            <a:pPr lvl="2">
              <a:lnSpc>
                <a:spcPct val="85000"/>
              </a:lnSpc>
              <a:spcBef>
                <a:spcPct val="30000"/>
              </a:spcBef>
            </a:pPr>
            <a:r>
              <a:rPr lang="en-US" sz="1100" dirty="0"/>
              <a:t>What aspect of a DNS message is exploited during a DNS tunneling attack?</a:t>
            </a:r>
          </a:p>
          <a:p>
            <a:pPr marL="0" indent="0">
              <a:lnSpc>
                <a:spcPct val="85000"/>
              </a:lnSpc>
              <a:spcBef>
                <a:spcPct val="30000"/>
              </a:spcBef>
              <a:buNone/>
            </a:pPr>
            <a:r>
              <a:rPr lang="en-US" sz="1400" dirty="0"/>
              <a:t>Topic 3.9</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is a NGFW and how is t different from a standard firewall?</a:t>
            </a:r>
          </a:p>
          <a:p>
            <a:pPr lvl="2">
              <a:lnSpc>
                <a:spcPct val="85000"/>
              </a:lnSpc>
              <a:spcBef>
                <a:spcPct val="30000"/>
              </a:spcBef>
            </a:pPr>
            <a:r>
              <a:rPr lang="en-US" sz="1100" dirty="0"/>
              <a:t>How does the CIA triangle relate to different industries like ICS vs Retail?</a:t>
            </a:r>
          </a:p>
          <a:p>
            <a:pPr marL="0" indent="0">
              <a:lnSpc>
                <a:spcPct val="85000"/>
              </a:lnSpc>
              <a:spcBef>
                <a:spcPct val="30000"/>
              </a:spcBef>
              <a:buNone/>
            </a:pPr>
            <a:r>
              <a:rPr lang="en-US" sz="1400" dirty="0"/>
              <a:t>Topic 3.10</a:t>
            </a:r>
          </a:p>
          <a:p>
            <a:pPr lvl="1">
              <a:lnSpc>
                <a:spcPct val="85000"/>
              </a:lnSpc>
              <a:spcBef>
                <a:spcPct val="30000"/>
              </a:spcBef>
            </a:pPr>
            <a:r>
              <a:rPr lang="en-US" sz="1200" dirty="0"/>
              <a:t>Ask the students or have a class discussion</a:t>
            </a:r>
          </a:p>
          <a:p>
            <a:pPr lvl="2">
              <a:lnSpc>
                <a:spcPct val="85000"/>
              </a:lnSpc>
              <a:spcBef>
                <a:spcPct val="30000"/>
              </a:spcBef>
            </a:pPr>
            <a:r>
              <a:rPr lang="en-US" sz="1100" dirty="0"/>
              <a:t>What could be the impact of a misconfigured Firewall?</a:t>
            </a:r>
          </a:p>
          <a:p>
            <a:pPr lvl="2">
              <a:lnSpc>
                <a:spcPct val="85000"/>
              </a:lnSpc>
              <a:spcBef>
                <a:spcPct val="30000"/>
              </a:spcBef>
            </a:pPr>
            <a:r>
              <a:rPr lang="en-US" sz="1100" dirty="0"/>
              <a:t>What is the primary difference between an IPS and an IDS?</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84178372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3: Network Security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vulnerabilities, threats, and exploits can be mitigated to enhance network security.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21983294"/>
              </p:ext>
            </p:extLst>
          </p:nvPr>
        </p:nvGraphicFramePr>
        <p:xfrm>
          <a:off x="450866" y="1832941"/>
          <a:ext cx="7896830" cy="272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272843">
                <a:tc>
                  <a:txBody>
                    <a:bodyPr/>
                    <a:lstStyle/>
                    <a:p>
                      <a:pPr algn="l" fontAlgn="ctr"/>
                      <a:r>
                        <a:rPr lang="en-US" sz="1000" dirty="0">
                          <a:effectLst/>
                        </a:rPr>
                        <a:t>Topic Title</a:t>
                      </a:r>
                    </a:p>
                  </a:txBody>
                  <a:tcPr marL="47625" marR="47625" marT="47625" marB="47625" anchor="ctr"/>
                </a:tc>
                <a:tc>
                  <a:txBody>
                    <a:bodyPr/>
                    <a:lstStyle/>
                    <a:p>
                      <a:pPr algn="l" fontAlgn="ctr"/>
                      <a:r>
                        <a:rPr lang="en-US" sz="1000" dirty="0">
                          <a:effectLst/>
                        </a:rPr>
                        <a:t>Topic Objective</a:t>
                      </a: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000" b="1" i="0" kern="1200" dirty="0">
                          <a:solidFill>
                            <a:schemeClr val="bg1"/>
                          </a:solidFill>
                          <a:effectLst/>
                          <a:latin typeface="+mn-lt"/>
                          <a:ea typeface="+mn-ea"/>
                          <a:cs typeface="+mn-cs"/>
                        </a:rPr>
                        <a:t>Current State of Cybersecurity:</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the current state of cybersecurity and vectors of data loss.</a:t>
                      </a:r>
                      <a:endParaRPr lang="en-US" sz="1000" b="0" dirty="0">
                        <a:effectLst/>
                      </a:endParaRP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000" b="1" i="0" kern="1200" dirty="0">
                          <a:solidFill>
                            <a:schemeClr val="bg1"/>
                          </a:solidFill>
                          <a:effectLst/>
                          <a:latin typeface="+mn-lt"/>
                          <a:ea typeface="+mn-ea"/>
                          <a:cs typeface="+mn-cs"/>
                        </a:rPr>
                        <a:t>Threat Actors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tools used by threat actors to exploit networks.</a:t>
                      </a:r>
                      <a:endParaRPr lang="en-US" sz="1000" b="0" dirty="0">
                        <a:effectLst/>
                      </a:endParaRP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000" b="1" i="0" kern="1200" dirty="0">
                          <a:solidFill>
                            <a:schemeClr val="bg1"/>
                          </a:solidFill>
                          <a:effectLst/>
                          <a:latin typeface="+mn-lt"/>
                          <a:ea typeface="+mn-ea"/>
                          <a:cs typeface="+mn-cs"/>
                        </a:rPr>
                        <a:t>Malware</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malware types.</a:t>
                      </a:r>
                      <a:endParaRPr lang="en-US" sz="1000" b="0" dirty="0">
                        <a:effectLst/>
                      </a:endParaRP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000" b="1" i="0" kern="1200" dirty="0">
                          <a:solidFill>
                            <a:schemeClr val="bg1"/>
                          </a:solidFill>
                          <a:effectLst/>
                          <a:latin typeface="+mn-lt"/>
                          <a:ea typeface="+mn-ea"/>
                          <a:cs typeface="+mn-cs"/>
                        </a:rPr>
                        <a:t>Common Network Attacks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common network attacks.</a:t>
                      </a:r>
                      <a:endParaRPr lang="en-US" sz="1000" b="0" dirty="0">
                        <a:effectLst/>
                      </a:endParaRP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000" b="1" i="0" kern="1200" dirty="0">
                          <a:solidFill>
                            <a:schemeClr val="bg1"/>
                          </a:solidFill>
                          <a:effectLst/>
                          <a:latin typeface="+mn-lt"/>
                          <a:ea typeface="+mn-ea"/>
                          <a:cs typeface="+mn-cs"/>
                        </a:rPr>
                        <a:t>IP Vulnerabilities and Threats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IP vulnerabilities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sz="1000" b="1" i="0" kern="1200" dirty="0">
                          <a:solidFill>
                            <a:schemeClr val="bg1"/>
                          </a:solidFill>
                          <a:effectLst/>
                          <a:latin typeface="+mn-lt"/>
                          <a:ea typeface="+mn-ea"/>
                          <a:cs typeface="+mn-cs"/>
                        </a:rPr>
                        <a:t>TCP and UDP Vulnerabilities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TCP and UDP vulnerabilities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4178150570"/>
                  </a:ext>
                </a:extLst>
              </a:tr>
              <a:tr h="272843">
                <a:tc>
                  <a:txBody>
                    <a:bodyPr/>
                    <a:lstStyle/>
                    <a:p>
                      <a:pPr fontAlgn="ctr"/>
                      <a:r>
                        <a:rPr lang="en-US" sz="1000" b="1" i="0" kern="1200" dirty="0">
                          <a:solidFill>
                            <a:schemeClr val="bg1"/>
                          </a:solidFill>
                          <a:effectLst/>
                          <a:latin typeface="+mn-lt"/>
                          <a:ea typeface="+mn-ea"/>
                          <a:cs typeface="+mn-cs"/>
                        </a:rPr>
                        <a:t>IP Services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Explain how IP services are exploited by threat actors.</a:t>
                      </a:r>
                      <a:endParaRPr lang="en-US" sz="1000" b="0" dirty="0">
                        <a:effectLst/>
                      </a:endParaRPr>
                    </a:p>
                  </a:txBody>
                  <a:tcPr marL="47625" marR="47625" marT="47625" marB="47625" anchor="ctr"/>
                </a:tc>
                <a:extLst>
                  <a:ext uri="{0D108BD9-81ED-4DB2-BD59-A6C34878D82A}">
                    <a16:rowId xmlns:a16="http://schemas.microsoft.com/office/drawing/2014/main" val="2959529399"/>
                  </a:ext>
                </a:extLst>
              </a:tr>
              <a:tr h="272843">
                <a:tc>
                  <a:txBody>
                    <a:bodyPr/>
                    <a:lstStyle/>
                    <a:p>
                      <a:pPr fontAlgn="ctr"/>
                      <a:r>
                        <a:rPr lang="en-US" sz="1000" b="1" i="0" kern="1200" dirty="0">
                          <a:solidFill>
                            <a:schemeClr val="bg1"/>
                          </a:solidFill>
                          <a:effectLst/>
                          <a:latin typeface="+mn-lt"/>
                          <a:ea typeface="+mn-ea"/>
                          <a:cs typeface="+mn-cs"/>
                        </a:rPr>
                        <a:t>Network Security Best Practices</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best practices for protecting a network.</a:t>
                      </a:r>
                      <a:endParaRPr lang="en-US" sz="1000" b="0" dirty="0">
                        <a:effectLst/>
                      </a:endParaRPr>
                    </a:p>
                  </a:txBody>
                  <a:tcPr marL="47625" marR="47625" marT="47625" marB="47625" anchor="ctr"/>
                </a:tc>
                <a:extLst>
                  <a:ext uri="{0D108BD9-81ED-4DB2-BD59-A6C34878D82A}">
                    <a16:rowId xmlns:a16="http://schemas.microsoft.com/office/drawing/2014/main" val="1288100985"/>
                  </a:ext>
                </a:extLst>
              </a:tr>
              <a:tr h="272843">
                <a:tc>
                  <a:txBody>
                    <a:bodyPr/>
                    <a:lstStyle/>
                    <a:p>
                      <a:pPr fontAlgn="ctr"/>
                      <a:r>
                        <a:rPr lang="en-US" sz="1000" b="1" i="0" kern="1200" dirty="0">
                          <a:solidFill>
                            <a:schemeClr val="bg1"/>
                          </a:solidFill>
                          <a:effectLst/>
                          <a:latin typeface="+mn-lt"/>
                          <a:ea typeface="+mn-ea"/>
                          <a:cs typeface="+mn-cs"/>
                        </a:rPr>
                        <a:t>Cryptography</a:t>
                      </a:r>
                      <a:endParaRPr lang="en-US" sz="1000" b="0" dirty="0">
                        <a:solidFill>
                          <a:schemeClr val="bg1"/>
                        </a:solidFill>
                        <a:effectLst/>
                      </a:endParaRPr>
                    </a:p>
                  </a:txBody>
                  <a:tcPr marL="47625" marR="47625" marT="47625" marB="47625" anchor="ctr">
                    <a:solidFill>
                      <a:schemeClr val="accent1"/>
                    </a:solidFill>
                  </a:tcPr>
                </a:tc>
                <a:tc>
                  <a:txBody>
                    <a:bodyPr/>
                    <a:lstStyle/>
                    <a:p>
                      <a:pPr fontAlgn="ctr"/>
                      <a:r>
                        <a:rPr lang="en-US" sz="1000" b="0" i="0" kern="1200" dirty="0">
                          <a:solidFill>
                            <a:schemeClr val="dk1"/>
                          </a:solidFill>
                          <a:effectLst/>
                          <a:latin typeface="+mn-lt"/>
                          <a:ea typeface="+mn-ea"/>
                          <a:cs typeface="+mn-cs"/>
                        </a:rPr>
                        <a:t>Describe common cryptographic processes used to protect data in transit.</a:t>
                      </a:r>
                      <a:endParaRPr lang="en-US" sz="1000" b="0" dirty="0">
                        <a:effectLst/>
                      </a:endParaRPr>
                    </a:p>
                  </a:txBody>
                  <a:tcPr marL="47625" marR="47625" marT="47625" marB="47625" anchor="ctr"/>
                </a:tc>
                <a:extLst>
                  <a:ext uri="{0D108BD9-81ED-4DB2-BD59-A6C34878D82A}">
                    <a16:rowId xmlns:a16="http://schemas.microsoft.com/office/drawing/2014/main" val="402023860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Ethical Hacking Statement</a:t>
            </a:r>
          </a:p>
        </p:txBody>
      </p:sp>
      <p:sp>
        <p:nvSpPr>
          <p:cNvPr id="4" name="Content Placeholder 3">
            <a:extLst>
              <a:ext uri="{FF2B5EF4-FFF2-40B4-BE49-F238E27FC236}">
                <a16:creationId xmlns:a16="http://schemas.microsoft.com/office/drawing/2014/main" id="{5F479554-F005-4E4F-92B4-8EAFA3055509}"/>
              </a:ext>
            </a:extLst>
          </p:cNvPr>
          <p:cNvSpPr>
            <a:spLocks noGrp="1"/>
          </p:cNvSpPr>
          <p:nvPr>
            <p:ph idx="1"/>
          </p:nvPr>
        </p:nvSpPr>
        <p:spPr/>
        <p:txBody>
          <a:bodyPr/>
          <a:lstStyle/>
          <a:p>
            <a:pPr>
              <a:buFont typeface="Arial" panose="020B0604020202020204" pitchFamily="34" charset="0"/>
              <a:buChar char="•"/>
            </a:pPr>
            <a:r>
              <a:rPr lang="en-US" dirty="0"/>
              <a:t>In this module, learners may be exposed to tools and techniques in a “sandboxed”, virtual machine environment to demonstrate various types of cyber attacks. Experimentation with these tools, techniques, and resources is at the discretion of the instructor and local institution. If the learner is considering using attack tools for educational purposes, they should contact their instructor prior to any experimentation.</a:t>
            </a:r>
          </a:p>
          <a:p>
            <a:pPr>
              <a:buFont typeface="Arial" panose="020B0604020202020204" pitchFamily="34" charset="0"/>
              <a:buChar char="•"/>
            </a:pPr>
            <a:r>
              <a:rPr lang="en-US" dirty="0"/>
              <a:t>Unauthorized access to data, computer, and network systems is a crime in many jurisdictions and often is accompanied by severe consequences, regardless of the perpetrator’s motivations. It is the learner’s responsibility, as the user of this material, to be cognizant of and compliant with computer use laws.</a:t>
            </a:r>
          </a:p>
          <a:p>
            <a:endParaRPr lang="en-US" dirty="0"/>
          </a:p>
        </p:txBody>
      </p:sp>
    </p:spTree>
    <p:custDataLst>
      <p:tags r:id="rId1"/>
    </p:custDataLst>
    <p:extLst>
      <p:ext uri="{BB962C8B-B14F-4D97-AF65-F5344CB8AC3E}">
        <p14:creationId xmlns:p14="http://schemas.microsoft.com/office/powerpoint/2010/main" val="333040477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3.1 Current State of Cybersecurity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Current State of Affairs</a:t>
            </a:r>
          </a:p>
        </p:txBody>
      </p:sp>
      <p:sp>
        <p:nvSpPr>
          <p:cNvPr id="4" name="Content Placeholder 3">
            <a:extLst>
              <a:ext uri="{FF2B5EF4-FFF2-40B4-BE49-F238E27FC236}">
                <a16:creationId xmlns:a16="http://schemas.microsoft.com/office/drawing/2014/main" id="{E84D44B6-EA2C-0240-AD8A-CCC64FF2495A}"/>
              </a:ext>
            </a:extLst>
          </p:cNvPr>
          <p:cNvSpPr>
            <a:spLocks noGrp="1"/>
          </p:cNvSpPr>
          <p:nvPr>
            <p:ph idx="1"/>
          </p:nvPr>
        </p:nvSpPr>
        <p:spPr>
          <a:xfrm>
            <a:off x="474662" y="731836"/>
            <a:ext cx="8280057" cy="1043801"/>
          </a:xfrm>
        </p:spPr>
        <p:txBody>
          <a:bodyPr/>
          <a:lstStyle/>
          <a:p>
            <a:pPr marL="342900" indent="-342900" algn="l">
              <a:buFont typeface="Arial" panose="020B0604020202020204" pitchFamily="34" charset="0"/>
              <a:buChar char="•"/>
            </a:pPr>
            <a:r>
              <a:rPr lang="en-US" sz="1400" dirty="0">
                <a:solidFill>
                  <a:srgbClr val="000000"/>
                </a:solidFill>
              </a:rPr>
              <a:t>Cyber criminals now have the expertise and tools necessary to take down critical infrastructure and systems. Their tools and techniques continue to evolve.</a:t>
            </a:r>
          </a:p>
          <a:p>
            <a:pPr marL="342900" indent="-342900" algn="l">
              <a:buFont typeface="Arial" panose="020B0604020202020204" pitchFamily="34" charset="0"/>
              <a:buChar char="•"/>
            </a:pPr>
            <a:r>
              <a:rPr lang="en-US" sz="1400" dirty="0">
                <a:solidFill>
                  <a:srgbClr val="000000"/>
                </a:solidFill>
              </a:rPr>
              <a:t>Maintaining a secure network ensures the safety of network users and protects commercial interests. All users should be aware of security terms in the table.</a:t>
            </a:r>
          </a:p>
        </p:txBody>
      </p:sp>
      <p:graphicFrame>
        <p:nvGraphicFramePr>
          <p:cNvPr id="2" name="Table 4">
            <a:extLst>
              <a:ext uri="{FF2B5EF4-FFF2-40B4-BE49-F238E27FC236}">
                <a16:creationId xmlns:a16="http://schemas.microsoft.com/office/drawing/2014/main" id="{645F4A8C-5393-4DD0-9D5D-BDB27A2674AE}"/>
              </a:ext>
            </a:extLst>
          </p:cNvPr>
          <p:cNvGraphicFramePr>
            <a:graphicFrameLocks noGrp="1"/>
          </p:cNvGraphicFramePr>
          <p:nvPr>
            <p:extLst>
              <p:ext uri="{D42A27DB-BD31-4B8C-83A1-F6EECF244321}">
                <p14:modId xmlns:p14="http://schemas.microsoft.com/office/powerpoint/2010/main" val="242543802"/>
              </p:ext>
            </p:extLst>
          </p:nvPr>
        </p:nvGraphicFramePr>
        <p:xfrm>
          <a:off x="636104" y="1876565"/>
          <a:ext cx="7709384" cy="2678430"/>
        </p:xfrm>
        <a:graphic>
          <a:graphicData uri="http://schemas.openxmlformats.org/drawingml/2006/table">
            <a:tbl>
              <a:tblPr firstRow="1" bandRow="1">
                <a:tableStyleId>{5C22544A-7EE6-4342-B048-85BDC9FD1C3A}</a:tableStyleId>
              </a:tblPr>
              <a:tblGrid>
                <a:gridCol w="1478943">
                  <a:extLst>
                    <a:ext uri="{9D8B030D-6E8A-4147-A177-3AD203B41FA5}">
                      <a16:colId xmlns:a16="http://schemas.microsoft.com/office/drawing/2014/main" val="1183708368"/>
                    </a:ext>
                  </a:extLst>
                </a:gridCol>
                <a:gridCol w="6230441">
                  <a:extLst>
                    <a:ext uri="{9D8B030D-6E8A-4147-A177-3AD203B41FA5}">
                      <a16:colId xmlns:a16="http://schemas.microsoft.com/office/drawing/2014/main" val="3706806568"/>
                    </a:ext>
                  </a:extLst>
                </a:gridCol>
              </a:tblGrid>
              <a:tr h="248871">
                <a:tc>
                  <a:txBody>
                    <a:bodyPr/>
                    <a:lstStyle/>
                    <a:p>
                      <a:pPr algn="l" fontAlgn="ctr"/>
                      <a:r>
                        <a:rPr lang="en-US" sz="1200" b="1" dirty="0">
                          <a:effectLst/>
                        </a:rPr>
                        <a:t>Security Terms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9376498"/>
                  </a:ext>
                </a:extLst>
              </a:tr>
              <a:tr h="412512">
                <a:tc>
                  <a:txBody>
                    <a:bodyPr/>
                    <a:lstStyle/>
                    <a:p>
                      <a:pPr fontAlgn="ctr"/>
                      <a:r>
                        <a:rPr lang="en-US" sz="1200" b="1" dirty="0">
                          <a:effectLst/>
                        </a:rPr>
                        <a:t>Assets</a:t>
                      </a:r>
                      <a:endParaRPr lang="en-US" sz="1200" b="0" dirty="0">
                        <a:effectLst/>
                      </a:endParaRPr>
                    </a:p>
                  </a:txBody>
                  <a:tcPr marL="47625" marR="47625" marT="47625" marB="47625" anchor="ctr"/>
                </a:tc>
                <a:tc>
                  <a:txBody>
                    <a:bodyPr/>
                    <a:lstStyle/>
                    <a:p>
                      <a:pPr fontAlgn="ctr"/>
                      <a:r>
                        <a:rPr lang="en-US" sz="1200" b="0" dirty="0">
                          <a:effectLst/>
                        </a:rPr>
                        <a:t>An asset is anything of value to the organization. It includes people, equipment, resources, and data.</a:t>
                      </a:r>
                    </a:p>
                  </a:txBody>
                  <a:tcPr marL="47625" marR="47625" marT="47625" marB="47625" anchor="ctr"/>
                </a:tc>
                <a:extLst>
                  <a:ext uri="{0D108BD9-81ED-4DB2-BD59-A6C34878D82A}">
                    <a16:rowId xmlns:a16="http://schemas.microsoft.com/office/drawing/2014/main" val="6771436"/>
                  </a:ext>
                </a:extLst>
              </a:tr>
              <a:tr h="248871">
                <a:tc>
                  <a:txBody>
                    <a:bodyPr/>
                    <a:lstStyle/>
                    <a:p>
                      <a:pPr fontAlgn="ctr"/>
                      <a:r>
                        <a:rPr lang="en-US" sz="1200" b="1" dirty="0">
                          <a:effectLst/>
                        </a:rPr>
                        <a:t>Vulnerability</a:t>
                      </a:r>
                      <a:endParaRPr lang="en-US" sz="1200" b="0" dirty="0">
                        <a:effectLst/>
                      </a:endParaRPr>
                    </a:p>
                  </a:txBody>
                  <a:tcPr marL="47625" marR="47625" marT="47625" marB="47625" anchor="ctr"/>
                </a:tc>
                <a:tc>
                  <a:txBody>
                    <a:bodyPr/>
                    <a:lstStyle/>
                    <a:p>
                      <a:pPr fontAlgn="ctr"/>
                      <a:r>
                        <a:rPr lang="en-US" sz="1200" b="0" dirty="0">
                          <a:effectLst/>
                        </a:rPr>
                        <a:t>A vulnerability is a weakness in a system, or its design, that could be exploited by a threat.</a:t>
                      </a:r>
                    </a:p>
                  </a:txBody>
                  <a:tcPr marL="47625" marR="47625" marT="47625" marB="47625" anchor="ctr"/>
                </a:tc>
                <a:extLst>
                  <a:ext uri="{0D108BD9-81ED-4DB2-BD59-A6C34878D82A}">
                    <a16:rowId xmlns:a16="http://schemas.microsoft.com/office/drawing/2014/main" val="2344560001"/>
                  </a:ext>
                </a:extLst>
              </a:tr>
              <a:tr h="248871">
                <a:tc>
                  <a:txBody>
                    <a:bodyPr/>
                    <a:lstStyle/>
                    <a:p>
                      <a:pPr fontAlgn="ctr"/>
                      <a:r>
                        <a:rPr lang="en-US" sz="1200" b="1" dirty="0">
                          <a:effectLst/>
                        </a:rPr>
                        <a:t>Threat</a:t>
                      </a:r>
                      <a:endParaRPr lang="en-US" sz="1200" b="0" dirty="0">
                        <a:effectLst/>
                      </a:endParaRPr>
                    </a:p>
                  </a:txBody>
                  <a:tcPr marL="47625" marR="47625" marT="47625" marB="47625" anchor="ctr"/>
                </a:tc>
                <a:tc>
                  <a:txBody>
                    <a:bodyPr/>
                    <a:lstStyle/>
                    <a:p>
                      <a:pPr fontAlgn="ctr"/>
                      <a:r>
                        <a:rPr lang="en-US" sz="1200" b="0" dirty="0">
                          <a:effectLst/>
                        </a:rPr>
                        <a:t>A threat is a potential danger to a company’s assets, data, or network functionality.</a:t>
                      </a:r>
                    </a:p>
                  </a:txBody>
                  <a:tcPr marL="47625" marR="47625" marT="47625" marB="47625" anchor="ctr"/>
                </a:tc>
                <a:extLst>
                  <a:ext uri="{0D108BD9-81ED-4DB2-BD59-A6C34878D82A}">
                    <a16:rowId xmlns:a16="http://schemas.microsoft.com/office/drawing/2014/main" val="945701440"/>
                  </a:ext>
                </a:extLst>
              </a:tr>
              <a:tr h="248871">
                <a:tc>
                  <a:txBody>
                    <a:bodyPr/>
                    <a:lstStyle/>
                    <a:p>
                      <a:pPr fontAlgn="ctr"/>
                      <a:r>
                        <a:rPr lang="en-US" sz="1200" b="1" dirty="0">
                          <a:effectLst/>
                        </a:rPr>
                        <a:t>Exploit</a:t>
                      </a:r>
                      <a:endParaRPr lang="en-US" sz="1200" b="0" dirty="0">
                        <a:effectLst/>
                      </a:endParaRPr>
                    </a:p>
                  </a:txBody>
                  <a:tcPr marL="47625" marR="47625" marT="47625" marB="47625" anchor="ctr"/>
                </a:tc>
                <a:tc>
                  <a:txBody>
                    <a:bodyPr/>
                    <a:lstStyle/>
                    <a:p>
                      <a:pPr fontAlgn="ctr"/>
                      <a:r>
                        <a:rPr lang="en-US" sz="1200" b="0" dirty="0">
                          <a:effectLst/>
                        </a:rPr>
                        <a:t>An exploit is a mechanism that takes advantage of a vulnerability.</a:t>
                      </a:r>
                    </a:p>
                  </a:txBody>
                  <a:tcPr marL="47625" marR="47625" marT="47625" marB="47625" anchor="ctr"/>
                </a:tc>
                <a:extLst>
                  <a:ext uri="{0D108BD9-81ED-4DB2-BD59-A6C34878D82A}">
                    <a16:rowId xmlns:a16="http://schemas.microsoft.com/office/drawing/2014/main" val="3517750451"/>
                  </a:ext>
                </a:extLst>
              </a:tr>
              <a:tr h="412512">
                <a:tc>
                  <a:txBody>
                    <a:bodyPr/>
                    <a:lstStyle/>
                    <a:p>
                      <a:pPr fontAlgn="ctr"/>
                      <a:r>
                        <a:rPr lang="en-US" sz="1200" b="1" dirty="0">
                          <a:effectLst/>
                        </a:rPr>
                        <a:t>Mitigation</a:t>
                      </a:r>
                      <a:endParaRPr lang="en-US" sz="1200" b="0" dirty="0">
                        <a:effectLst/>
                      </a:endParaRPr>
                    </a:p>
                  </a:txBody>
                  <a:tcPr marL="47625" marR="47625" marT="47625" marB="47625" anchor="ctr"/>
                </a:tc>
                <a:tc>
                  <a:txBody>
                    <a:bodyPr/>
                    <a:lstStyle/>
                    <a:p>
                      <a:pPr fontAlgn="ctr"/>
                      <a:r>
                        <a:rPr lang="en-US" sz="1200" b="0" dirty="0">
                          <a:effectLst/>
                        </a:rPr>
                        <a:t>Mitigation is the counter-measure that reduces the likelihood or severity of a potential threat or risk. Network security involves multiple mitigation techniques.</a:t>
                      </a:r>
                    </a:p>
                  </a:txBody>
                  <a:tcPr marL="47625" marR="47625" marT="47625" marB="47625" anchor="ctr"/>
                </a:tc>
                <a:extLst>
                  <a:ext uri="{0D108BD9-81ED-4DB2-BD59-A6C34878D82A}">
                    <a16:rowId xmlns:a16="http://schemas.microsoft.com/office/drawing/2014/main" val="2556453748"/>
                  </a:ext>
                </a:extLst>
              </a:tr>
              <a:tr h="576153">
                <a:tc>
                  <a:txBody>
                    <a:bodyPr/>
                    <a:lstStyle/>
                    <a:p>
                      <a:pPr fontAlgn="ctr"/>
                      <a:r>
                        <a:rPr lang="en-US" sz="1200" b="1" dirty="0">
                          <a:effectLst/>
                        </a:rPr>
                        <a:t>Risk</a:t>
                      </a:r>
                      <a:endParaRPr lang="en-US" sz="1200" b="0" dirty="0">
                        <a:effectLst/>
                      </a:endParaRPr>
                    </a:p>
                  </a:txBody>
                  <a:tcPr marL="47625" marR="47625" marT="47625" marB="47625" anchor="ctr"/>
                </a:tc>
                <a:tc>
                  <a:txBody>
                    <a:bodyPr/>
                    <a:lstStyle/>
                    <a:p>
                      <a:pPr fontAlgn="ctr"/>
                      <a:r>
                        <a:rPr lang="en-US" sz="1200" b="0" dirty="0">
                          <a:effectLst/>
                        </a:rPr>
                        <a:t>Risk is the likelihood of a threat to exploit the vulnerability of an asset, with the aim of negatively affecting an organization. Risk is measured using the probability of the occurrence of an event and its consequences.</a:t>
                      </a:r>
                    </a:p>
                  </a:txBody>
                  <a:tcPr marL="47625" marR="47625" marT="47625" marB="47625" anchor="ctr"/>
                </a:tc>
                <a:extLst>
                  <a:ext uri="{0D108BD9-81ED-4DB2-BD59-A6C34878D82A}">
                    <a16:rowId xmlns:a16="http://schemas.microsoft.com/office/drawing/2014/main" val="1716542497"/>
                  </a:ext>
                </a:extLst>
              </a:tr>
            </a:tbl>
          </a:graphicData>
        </a:graphic>
      </p:graphicFrame>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Vectors of Network Attacks</a:t>
            </a:r>
          </a:p>
        </p:txBody>
      </p:sp>
      <p:sp>
        <p:nvSpPr>
          <p:cNvPr id="6" name="Content Placeholder 5">
            <a:extLst>
              <a:ext uri="{FF2B5EF4-FFF2-40B4-BE49-F238E27FC236}">
                <a16:creationId xmlns:a16="http://schemas.microsoft.com/office/drawing/2014/main" id="{2527565D-C4C7-44EF-BD42-505F961CF16D}"/>
              </a:ext>
            </a:extLst>
          </p:cNvPr>
          <p:cNvSpPr>
            <a:spLocks noGrp="1"/>
          </p:cNvSpPr>
          <p:nvPr>
            <p:ph idx="1"/>
          </p:nvPr>
        </p:nvSpPr>
        <p:spPr>
          <a:xfrm>
            <a:off x="474662" y="731838"/>
            <a:ext cx="8280057" cy="1033168"/>
          </a:xfrm>
        </p:spPr>
        <p:txBody>
          <a:bodyPr/>
          <a:lstStyle/>
          <a:p>
            <a:pPr marL="285750" indent="-285750" algn="l">
              <a:buFont typeface="Arial" panose="020B0604020202020204" pitchFamily="34" charset="0"/>
              <a:buChar char="•"/>
            </a:pPr>
            <a:r>
              <a:rPr lang="en-US" sz="1400" dirty="0">
                <a:solidFill>
                  <a:srgbClr val="000000"/>
                </a:solidFill>
              </a:rPr>
              <a:t>An attack vector is a path by which a threat actor can gain access to a server, host, or network. Attack vectors originate from inside or outside the corporate network, as shown in the figure. </a:t>
            </a:r>
          </a:p>
          <a:p>
            <a:pPr marL="285750" indent="-285750" algn="l">
              <a:buFont typeface="Arial" panose="020B0604020202020204" pitchFamily="34" charset="0"/>
              <a:buChar char="•"/>
            </a:pPr>
            <a:r>
              <a:rPr lang="en-US" sz="1400" dirty="0">
                <a:solidFill>
                  <a:srgbClr val="000000"/>
                </a:solidFill>
              </a:rPr>
              <a:t>Internal threats have the potential to cause greater damage than external threats because internal users have direct access to the building and its infrastructure devices. </a:t>
            </a:r>
          </a:p>
        </p:txBody>
      </p:sp>
      <p:pic>
        <p:nvPicPr>
          <p:cNvPr id="7" name="Picture 6">
            <a:extLst>
              <a:ext uri="{FF2B5EF4-FFF2-40B4-BE49-F238E27FC236}">
                <a16:creationId xmlns:a16="http://schemas.microsoft.com/office/drawing/2014/main" id="{8C5B8242-C430-4AAF-8B82-477ECF3F7FBF}"/>
              </a:ext>
            </a:extLst>
          </p:cNvPr>
          <p:cNvPicPr>
            <a:picLocks noChangeAspect="1"/>
          </p:cNvPicPr>
          <p:nvPr/>
        </p:nvPicPr>
        <p:blipFill>
          <a:blip r:embed="rId3"/>
          <a:stretch>
            <a:fillRect/>
          </a:stretch>
        </p:blipFill>
        <p:spPr>
          <a:xfrm>
            <a:off x="2224342" y="1859852"/>
            <a:ext cx="4695315" cy="2792446"/>
          </a:xfrm>
          <a:prstGeom prst="rect">
            <a:avLst/>
          </a:prstGeom>
        </p:spPr>
      </p:pic>
    </p:spTree>
    <p:extLst>
      <p:ext uri="{BB962C8B-B14F-4D97-AF65-F5344CB8AC3E}">
        <p14:creationId xmlns:p14="http://schemas.microsoft.com/office/powerpoint/2010/main" val="111498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Data Loss</a:t>
            </a:r>
          </a:p>
        </p:txBody>
      </p:sp>
      <p:sp>
        <p:nvSpPr>
          <p:cNvPr id="4" name="Content Placeholder 3">
            <a:extLst>
              <a:ext uri="{FF2B5EF4-FFF2-40B4-BE49-F238E27FC236}">
                <a16:creationId xmlns:a16="http://schemas.microsoft.com/office/drawing/2014/main" id="{E2C5284B-8395-4A93-926B-7DCB2924CD6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Data loss or data exfiltration is when data is intentionally or unintentionally lost, stolen, or leaked to the outside world. The data loss can result in:</a:t>
            </a:r>
          </a:p>
          <a:p>
            <a:pPr marL="342900" indent="-342900" algn="l">
              <a:buFont typeface="Arial" panose="020B0604020202020204" pitchFamily="34" charset="0"/>
              <a:buChar char="•"/>
            </a:pPr>
            <a:r>
              <a:rPr lang="en-US" sz="1600" dirty="0">
                <a:solidFill>
                  <a:srgbClr val="000000"/>
                </a:solidFill>
              </a:rPr>
              <a:t>Brand damage and loss of reputation</a:t>
            </a:r>
          </a:p>
          <a:p>
            <a:pPr marL="342900" indent="-342900" algn="l">
              <a:buFont typeface="Arial" panose="020B0604020202020204" pitchFamily="34" charset="0"/>
              <a:buChar char="•"/>
            </a:pPr>
            <a:r>
              <a:rPr lang="en-US" sz="1600" dirty="0">
                <a:solidFill>
                  <a:srgbClr val="000000"/>
                </a:solidFill>
              </a:rPr>
              <a:t>Loss of competitive advantage</a:t>
            </a:r>
          </a:p>
          <a:p>
            <a:pPr marL="342900" indent="-342900" algn="l">
              <a:buFont typeface="Arial" panose="020B0604020202020204" pitchFamily="34" charset="0"/>
              <a:buChar char="•"/>
            </a:pPr>
            <a:r>
              <a:rPr lang="en-US" sz="1600" dirty="0">
                <a:solidFill>
                  <a:srgbClr val="000000"/>
                </a:solidFill>
              </a:rPr>
              <a:t>Loss of customers</a:t>
            </a:r>
          </a:p>
          <a:p>
            <a:pPr marL="342900" indent="-342900" algn="l">
              <a:buFont typeface="Arial" panose="020B0604020202020204" pitchFamily="34" charset="0"/>
              <a:buChar char="•"/>
            </a:pPr>
            <a:r>
              <a:rPr lang="en-US" sz="1600" dirty="0">
                <a:solidFill>
                  <a:srgbClr val="000000"/>
                </a:solidFill>
              </a:rPr>
              <a:t>Loss of revenue</a:t>
            </a:r>
          </a:p>
          <a:p>
            <a:pPr marL="342900" indent="-342900" algn="l">
              <a:buFont typeface="Arial" panose="020B0604020202020204" pitchFamily="34" charset="0"/>
              <a:buChar char="•"/>
            </a:pPr>
            <a:r>
              <a:rPr lang="en-US" sz="1600" dirty="0">
                <a:solidFill>
                  <a:srgbClr val="000000"/>
                </a:solidFill>
              </a:rPr>
              <a:t>Litigation/legal action resulting in fines and civil penalties</a:t>
            </a:r>
          </a:p>
          <a:p>
            <a:pPr marL="342900" indent="-342900" algn="l">
              <a:buFont typeface="Arial" panose="020B0604020202020204" pitchFamily="34" charset="0"/>
              <a:buChar char="•"/>
            </a:pPr>
            <a:r>
              <a:rPr lang="en-US" sz="1600" dirty="0">
                <a:solidFill>
                  <a:srgbClr val="000000"/>
                </a:solidFill>
              </a:rPr>
              <a:t>Significant cost and effort to notify affected parties and recover from the breach</a:t>
            </a:r>
          </a:p>
          <a:p>
            <a:pPr marL="0" indent="0" algn="l"/>
            <a:r>
              <a:rPr lang="en-US" sz="1600" dirty="0">
                <a:solidFill>
                  <a:srgbClr val="000000"/>
                </a:solidFill>
              </a:rPr>
              <a:t>Network security professionals must protect the organization’s data. Various Data Loss Prevention (DLP) controls must be implemented which combine strategic, operational and tactical measures.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269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Current State of Cybersecurity</a:t>
            </a:r>
            <a:br>
              <a:rPr lang="en-US" dirty="0"/>
            </a:br>
            <a:r>
              <a:rPr lang="en-US" sz="2400" dirty="0"/>
              <a:t>Data Loss (Cont.)</a:t>
            </a:r>
          </a:p>
        </p:txBody>
      </p:sp>
      <p:graphicFrame>
        <p:nvGraphicFramePr>
          <p:cNvPr id="5" name="Table 7">
            <a:extLst>
              <a:ext uri="{FF2B5EF4-FFF2-40B4-BE49-F238E27FC236}">
                <a16:creationId xmlns:a16="http://schemas.microsoft.com/office/drawing/2014/main" id="{7E239FBE-21E6-4F81-A7B7-738F8D30A6DB}"/>
              </a:ext>
            </a:extLst>
          </p:cNvPr>
          <p:cNvGraphicFramePr>
            <a:graphicFrameLocks noGrp="1"/>
          </p:cNvGraphicFramePr>
          <p:nvPr>
            <p:extLst>
              <p:ext uri="{D42A27DB-BD31-4B8C-83A1-F6EECF244321}">
                <p14:modId xmlns:p14="http://schemas.microsoft.com/office/powerpoint/2010/main" val="696727683"/>
              </p:ext>
            </p:extLst>
          </p:nvPr>
        </p:nvGraphicFramePr>
        <p:xfrm>
          <a:off x="413135" y="1141095"/>
          <a:ext cx="8082149" cy="2861310"/>
        </p:xfrm>
        <a:graphic>
          <a:graphicData uri="http://schemas.openxmlformats.org/drawingml/2006/table">
            <a:tbl>
              <a:tblPr firstRow="1" bandRow="1">
                <a:tableStyleId>{5C22544A-7EE6-4342-B048-85BDC9FD1C3A}</a:tableStyleId>
              </a:tblPr>
              <a:tblGrid>
                <a:gridCol w="1686334">
                  <a:extLst>
                    <a:ext uri="{9D8B030D-6E8A-4147-A177-3AD203B41FA5}">
                      <a16:colId xmlns:a16="http://schemas.microsoft.com/office/drawing/2014/main" val="3298178183"/>
                    </a:ext>
                  </a:extLst>
                </a:gridCol>
                <a:gridCol w="6395815">
                  <a:extLst>
                    <a:ext uri="{9D8B030D-6E8A-4147-A177-3AD203B41FA5}">
                      <a16:colId xmlns:a16="http://schemas.microsoft.com/office/drawing/2014/main" val="904825780"/>
                    </a:ext>
                  </a:extLst>
                </a:gridCol>
              </a:tblGrid>
              <a:tr h="184445">
                <a:tc>
                  <a:txBody>
                    <a:bodyPr/>
                    <a:lstStyle/>
                    <a:p>
                      <a:pPr algn="l" fontAlgn="ctr"/>
                      <a:r>
                        <a:rPr lang="en-US" sz="1200" b="1" dirty="0">
                          <a:effectLst/>
                        </a:rPr>
                        <a:t>Data Loss Vectors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66952537"/>
                  </a:ext>
                </a:extLst>
              </a:tr>
              <a:tr h="305723">
                <a:tc>
                  <a:txBody>
                    <a:bodyPr/>
                    <a:lstStyle/>
                    <a:p>
                      <a:pPr fontAlgn="ctr"/>
                      <a:r>
                        <a:rPr lang="en-US" sz="1200" b="1" dirty="0">
                          <a:effectLst/>
                        </a:rPr>
                        <a:t>Email/Social Networking</a:t>
                      </a:r>
                      <a:endParaRPr lang="en-US" sz="1200" b="0" dirty="0">
                        <a:effectLst/>
                      </a:endParaRPr>
                    </a:p>
                  </a:txBody>
                  <a:tcPr marL="47625" marR="47625" marT="47625" marB="47625" anchor="ctr"/>
                </a:tc>
                <a:tc>
                  <a:txBody>
                    <a:bodyPr/>
                    <a:lstStyle/>
                    <a:p>
                      <a:pPr fontAlgn="ctr"/>
                      <a:r>
                        <a:rPr lang="en-US" sz="1200" b="0" dirty="0">
                          <a:effectLst/>
                        </a:rPr>
                        <a:t>Intercepted email or IM messages could be captured and reveal confidential information.</a:t>
                      </a:r>
                    </a:p>
                  </a:txBody>
                  <a:tcPr marL="47625" marR="47625" marT="47625" marB="47625" anchor="ctr"/>
                </a:tc>
                <a:extLst>
                  <a:ext uri="{0D108BD9-81ED-4DB2-BD59-A6C34878D82A}">
                    <a16:rowId xmlns:a16="http://schemas.microsoft.com/office/drawing/2014/main" val="3654109023"/>
                  </a:ext>
                </a:extLst>
              </a:tr>
              <a:tr h="305723">
                <a:tc>
                  <a:txBody>
                    <a:bodyPr/>
                    <a:lstStyle/>
                    <a:p>
                      <a:pPr fontAlgn="ctr"/>
                      <a:r>
                        <a:rPr lang="en-US" sz="1200" b="1" dirty="0">
                          <a:effectLst/>
                        </a:rPr>
                        <a:t>Unencrypted Devices</a:t>
                      </a:r>
                      <a:endParaRPr lang="en-US" sz="1200" b="0" dirty="0">
                        <a:effectLst/>
                      </a:endParaRPr>
                    </a:p>
                  </a:txBody>
                  <a:tcPr marL="47625" marR="47625" marT="47625" marB="47625" anchor="ctr"/>
                </a:tc>
                <a:tc>
                  <a:txBody>
                    <a:bodyPr/>
                    <a:lstStyle/>
                    <a:p>
                      <a:pPr fontAlgn="ctr"/>
                      <a:r>
                        <a:rPr lang="en-US" sz="1200" b="0" dirty="0">
                          <a:effectLst/>
                        </a:rPr>
                        <a:t>If the data is not stored using an encryption algorithm, then the thief can retrieve valuable confidential data.</a:t>
                      </a:r>
                    </a:p>
                  </a:txBody>
                  <a:tcPr marL="47625" marR="47625" marT="47625" marB="47625" anchor="ctr"/>
                </a:tc>
                <a:extLst>
                  <a:ext uri="{0D108BD9-81ED-4DB2-BD59-A6C34878D82A}">
                    <a16:rowId xmlns:a16="http://schemas.microsoft.com/office/drawing/2014/main" val="1512207988"/>
                  </a:ext>
                </a:extLst>
              </a:tr>
              <a:tr h="305723">
                <a:tc>
                  <a:txBody>
                    <a:bodyPr/>
                    <a:lstStyle/>
                    <a:p>
                      <a:pPr fontAlgn="ctr"/>
                      <a:r>
                        <a:rPr lang="en-US" sz="1200" b="1" dirty="0">
                          <a:effectLst/>
                        </a:rPr>
                        <a:t>Cloud Storage Devices</a:t>
                      </a:r>
                      <a:endParaRPr lang="en-US" sz="1200" b="0" dirty="0">
                        <a:effectLst/>
                      </a:endParaRPr>
                    </a:p>
                  </a:txBody>
                  <a:tcPr marL="47625" marR="47625" marT="47625" marB="47625" anchor="ctr"/>
                </a:tc>
                <a:tc>
                  <a:txBody>
                    <a:bodyPr/>
                    <a:lstStyle/>
                    <a:p>
                      <a:pPr fontAlgn="ctr"/>
                      <a:r>
                        <a:rPr lang="en-US" sz="1200" b="0" dirty="0">
                          <a:effectLst/>
                        </a:rPr>
                        <a:t>Sensitive data can be lost if access to the cloud is compromised due to weak security settings.</a:t>
                      </a:r>
                    </a:p>
                  </a:txBody>
                  <a:tcPr marL="47625" marR="47625" marT="47625" marB="47625" anchor="ctr"/>
                </a:tc>
                <a:extLst>
                  <a:ext uri="{0D108BD9-81ED-4DB2-BD59-A6C34878D82A}">
                    <a16:rowId xmlns:a16="http://schemas.microsoft.com/office/drawing/2014/main" val="3036782206"/>
                  </a:ext>
                </a:extLst>
              </a:tr>
              <a:tr h="305723">
                <a:tc>
                  <a:txBody>
                    <a:bodyPr/>
                    <a:lstStyle/>
                    <a:p>
                      <a:pPr fontAlgn="ctr"/>
                      <a:r>
                        <a:rPr lang="en-US" sz="1200" b="1" dirty="0">
                          <a:effectLst/>
                        </a:rPr>
                        <a:t>Removable Media</a:t>
                      </a:r>
                      <a:endParaRPr lang="en-US" sz="1200" b="0" dirty="0">
                        <a:effectLst/>
                      </a:endParaRPr>
                    </a:p>
                  </a:txBody>
                  <a:tcPr marL="47625" marR="47625" marT="47625" marB="47625" anchor="ctr"/>
                </a:tc>
                <a:tc>
                  <a:txBody>
                    <a:bodyPr/>
                    <a:lstStyle/>
                    <a:p>
                      <a:pPr fontAlgn="ctr"/>
                      <a:r>
                        <a:rPr lang="en-US" sz="1200" b="0" dirty="0">
                          <a:effectLst/>
                        </a:rPr>
                        <a:t>One risk is that an employee could perform an unauthorized transfer of data to a USB drive. Another risk is that a USB drive containing valuable corporate data could be lost.</a:t>
                      </a:r>
                    </a:p>
                  </a:txBody>
                  <a:tcPr marL="47625" marR="47625" marT="47625" marB="47625" anchor="ctr"/>
                </a:tc>
                <a:extLst>
                  <a:ext uri="{0D108BD9-81ED-4DB2-BD59-A6C34878D82A}">
                    <a16:rowId xmlns:a16="http://schemas.microsoft.com/office/drawing/2014/main" val="2081207769"/>
                  </a:ext>
                </a:extLst>
              </a:tr>
              <a:tr h="184445">
                <a:tc>
                  <a:txBody>
                    <a:bodyPr/>
                    <a:lstStyle/>
                    <a:p>
                      <a:pPr fontAlgn="ctr"/>
                      <a:r>
                        <a:rPr lang="en-US" sz="1200" b="1" dirty="0">
                          <a:effectLst/>
                        </a:rPr>
                        <a:t>Hard Copy</a:t>
                      </a:r>
                      <a:endParaRPr lang="en-US" sz="1200" b="0" dirty="0">
                        <a:effectLst/>
                      </a:endParaRPr>
                    </a:p>
                  </a:txBody>
                  <a:tcPr marL="47625" marR="47625" marT="47625" marB="47625" anchor="ctr"/>
                </a:tc>
                <a:tc>
                  <a:txBody>
                    <a:bodyPr/>
                    <a:lstStyle/>
                    <a:p>
                      <a:pPr fontAlgn="ctr"/>
                      <a:r>
                        <a:rPr lang="en-US" sz="1200" b="0" dirty="0">
                          <a:effectLst/>
                        </a:rPr>
                        <a:t>Confidential data should be shredded when no longer required.</a:t>
                      </a:r>
                    </a:p>
                  </a:txBody>
                  <a:tcPr marL="47625" marR="47625" marT="47625" marB="47625" anchor="ctr"/>
                </a:tc>
                <a:extLst>
                  <a:ext uri="{0D108BD9-81ED-4DB2-BD59-A6C34878D82A}">
                    <a16:rowId xmlns:a16="http://schemas.microsoft.com/office/drawing/2014/main" val="1652980252"/>
                  </a:ext>
                </a:extLst>
              </a:tr>
              <a:tr h="305723">
                <a:tc>
                  <a:txBody>
                    <a:bodyPr/>
                    <a:lstStyle/>
                    <a:p>
                      <a:pPr fontAlgn="ctr"/>
                      <a:r>
                        <a:rPr lang="en-US" sz="1200" b="1" dirty="0">
                          <a:effectLst/>
                        </a:rPr>
                        <a:t>Improper Access Control</a:t>
                      </a:r>
                      <a:endParaRPr lang="en-US" sz="1200" b="0" dirty="0">
                        <a:effectLst/>
                      </a:endParaRPr>
                    </a:p>
                  </a:txBody>
                  <a:tcPr marL="47625" marR="47625" marT="47625" marB="47625" anchor="ctr"/>
                </a:tc>
                <a:tc>
                  <a:txBody>
                    <a:bodyPr/>
                    <a:lstStyle/>
                    <a:p>
                      <a:pPr fontAlgn="ctr"/>
                      <a:r>
                        <a:rPr lang="en-US" sz="1200" b="0" dirty="0">
                          <a:effectLst/>
                        </a:rPr>
                        <a:t>Passwords or weak passwords which have been compromised can provide a threat actor with easy access to corporate data.</a:t>
                      </a:r>
                    </a:p>
                  </a:txBody>
                  <a:tcPr marL="47625" marR="47625" marT="47625" marB="47625" anchor="ctr"/>
                </a:tc>
                <a:extLst>
                  <a:ext uri="{0D108BD9-81ED-4DB2-BD59-A6C34878D82A}">
                    <a16:rowId xmlns:a16="http://schemas.microsoft.com/office/drawing/2014/main" val="4118486314"/>
                  </a:ext>
                </a:extLst>
              </a:tr>
            </a:tbl>
          </a:graphicData>
        </a:graphic>
      </p:graphicFrame>
    </p:spTree>
    <p:extLst>
      <p:ext uri="{BB962C8B-B14F-4D97-AF65-F5344CB8AC3E}">
        <p14:creationId xmlns:p14="http://schemas.microsoft.com/office/powerpoint/2010/main" val="5655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3.2 Threat Actors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The Hacker</a:t>
            </a:r>
          </a:p>
        </p:txBody>
      </p:sp>
      <p:sp>
        <p:nvSpPr>
          <p:cNvPr id="5" name="Content Placeholder 4">
            <a:extLst>
              <a:ext uri="{FF2B5EF4-FFF2-40B4-BE49-F238E27FC236}">
                <a16:creationId xmlns:a16="http://schemas.microsoft.com/office/drawing/2014/main" id="{6E9A3CB1-A250-3845-A361-8633E95DD2CA}"/>
              </a:ext>
            </a:extLst>
          </p:cNvPr>
          <p:cNvSpPr>
            <a:spLocks noGrp="1"/>
          </p:cNvSpPr>
          <p:nvPr>
            <p:ph idx="1"/>
          </p:nvPr>
        </p:nvSpPr>
        <p:spPr>
          <a:xfrm>
            <a:off x="474662" y="731836"/>
            <a:ext cx="8280057" cy="363317"/>
          </a:xfrm>
        </p:spPr>
        <p:txBody>
          <a:bodyPr/>
          <a:lstStyle/>
          <a:p>
            <a:pPr marL="0" indent="0" algn="l"/>
            <a:r>
              <a:rPr lang="en-US" sz="1600" dirty="0">
                <a:solidFill>
                  <a:srgbClr val="000000"/>
                </a:solidFill>
              </a:rPr>
              <a:t>Hacker is a common term used to describe a threat actor</a:t>
            </a:r>
          </a:p>
        </p:txBody>
      </p:sp>
      <p:graphicFrame>
        <p:nvGraphicFramePr>
          <p:cNvPr id="2" name="Table 3">
            <a:extLst>
              <a:ext uri="{FF2B5EF4-FFF2-40B4-BE49-F238E27FC236}">
                <a16:creationId xmlns:a16="http://schemas.microsoft.com/office/drawing/2014/main" id="{902ECCE7-333D-4FDF-8515-777914301B11}"/>
              </a:ext>
            </a:extLst>
          </p:cNvPr>
          <p:cNvGraphicFramePr>
            <a:graphicFrameLocks noGrp="1"/>
          </p:cNvGraphicFramePr>
          <p:nvPr>
            <p:extLst>
              <p:ext uri="{D42A27DB-BD31-4B8C-83A1-F6EECF244321}">
                <p14:modId xmlns:p14="http://schemas.microsoft.com/office/powerpoint/2010/main" val="1307819566"/>
              </p:ext>
            </p:extLst>
          </p:nvPr>
        </p:nvGraphicFramePr>
        <p:xfrm>
          <a:off x="587551" y="1198530"/>
          <a:ext cx="7659756" cy="2119630"/>
        </p:xfrm>
        <a:graphic>
          <a:graphicData uri="http://schemas.openxmlformats.org/drawingml/2006/table">
            <a:tbl>
              <a:tblPr firstRow="1" bandRow="1">
                <a:tableStyleId>{5C22544A-7EE6-4342-B048-85BDC9FD1C3A}</a:tableStyleId>
              </a:tblPr>
              <a:tblGrid>
                <a:gridCol w="1879157">
                  <a:extLst>
                    <a:ext uri="{9D8B030D-6E8A-4147-A177-3AD203B41FA5}">
                      <a16:colId xmlns:a16="http://schemas.microsoft.com/office/drawing/2014/main" val="523303648"/>
                    </a:ext>
                  </a:extLst>
                </a:gridCol>
                <a:gridCol w="5780599">
                  <a:extLst>
                    <a:ext uri="{9D8B030D-6E8A-4147-A177-3AD203B41FA5}">
                      <a16:colId xmlns:a16="http://schemas.microsoft.com/office/drawing/2014/main" val="3925058997"/>
                    </a:ext>
                  </a:extLst>
                </a:gridCol>
              </a:tblGrid>
              <a:tr h="370840">
                <a:tc>
                  <a:txBody>
                    <a:bodyPr/>
                    <a:lstStyle/>
                    <a:p>
                      <a:pPr algn="l" fontAlgn="ctr"/>
                      <a:r>
                        <a:rPr lang="en-US" sz="1200" b="1" dirty="0">
                          <a:effectLst/>
                        </a:rPr>
                        <a:t>Hacker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12248996"/>
                  </a:ext>
                </a:extLst>
              </a:tr>
              <a:tr h="370840">
                <a:tc>
                  <a:txBody>
                    <a:bodyPr/>
                    <a:lstStyle/>
                    <a:p>
                      <a:pPr fontAlgn="ctr"/>
                      <a:r>
                        <a:rPr lang="en-US" sz="1200" b="1" dirty="0">
                          <a:effectLst/>
                        </a:rPr>
                        <a:t>White Hat Hackers</a:t>
                      </a:r>
                      <a:endParaRPr lang="en-US" sz="1200" b="0" dirty="0">
                        <a:effectLst/>
                      </a:endParaRPr>
                    </a:p>
                  </a:txBody>
                  <a:tcPr marL="47625" marR="47625" marT="47625" marB="47625" anchor="ctr"/>
                </a:tc>
                <a:tc>
                  <a:txBody>
                    <a:bodyPr/>
                    <a:lstStyle/>
                    <a:p>
                      <a:pPr fontAlgn="ctr"/>
                      <a:r>
                        <a:rPr lang="en-US" sz="1200" b="0" dirty="0">
                          <a:effectLst/>
                        </a:rPr>
                        <a:t>These are ethical hackers who use their programming skills for good, ethical, and legal purposes. Security vulnerabilities are reported to developers for them to fix before the vulnerabilities can be exploited.</a:t>
                      </a:r>
                    </a:p>
                  </a:txBody>
                  <a:tcPr marL="47625" marR="47625" marT="47625" marB="47625" anchor="ctr"/>
                </a:tc>
                <a:extLst>
                  <a:ext uri="{0D108BD9-81ED-4DB2-BD59-A6C34878D82A}">
                    <a16:rowId xmlns:a16="http://schemas.microsoft.com/office/drawing/2014/main" val="535351585"/>
                  </a:ext>
                </a:extLst>
              </a:tr>
              <a:tr h="370840">
                <a:tc>
                  <a:txBody>
                    <a:bodyPr/>
                    <a:lstStyle/>
                    <a:p>
                      <a:pPr fontAlgn="ctr"/>
                      <a:r>
                        <a:rPr lang="en-US" sz="1200" b="1" dirty="0">
                          <a:effectLst/>
                        </a:rPr>
                        <a:t>Gray Hat Hackers</a:t>
                      </a:r>
                      <a:endParaRPr lang="en-US" sz="1200" b="0" dirty="0">
                        <a:effectLst/>
                      </a:endParaRPr>
                    </a:p>
                  </a:txBody>
                  <a:tcPr marL="47625" marR="47625" marT="47625" marB="47625" anchor="ctr"/>
                </a:tc>
                <a:tc>
                  <a:txBody>
                    <a:bodyPr/>
                    <a:lstStyle/>
                    <a:p>
                      <a:pPr fontAlgn="ctr"/>
                      <a:r>
                        <a:rPr lang="en-US" sz="1200" b="0" dirty="0">
                          <a:effectLst/>
                        </a:rPr>
                        <a:t>These are individuals who commit crimes and do arguably unethical things, but not for personal gain or to cause damage. Gray hat hackers may disclose a vulnerability to the affected organization after having compromised their network.</a:t>
                      </a:r>
                    </a:p>
                  </a:txBody>
                  <a:tcPr marL="47625" marR="47625" marT="47625" marB="47625" anchor="ctr"/>
                </a:tc>
                <a:extLst>
                  <a:ext uri="{0D108BD9-81ED-4DB2-BD59-A6C34878D82A}">
                    <a16:rowId xmlns:a16="http://schemas.microsoft.com/office/drawing/2014/main" val="2411487140"/>
                  </a:ext>
                </a:extLst>
              </a:tr>
              <a:tr h="370840">
                <a:tc>
                  <a:txBody>
                    <a:bodyPr/>
                    <a:lstStyle/>
                    <a:p>
                      <a:pPr fontAlgn="ctr"/>
                      <a:r>
                        <a:rPr lang="en-US" sz="1200" b="1" dirty="0">
                          <a:effectLst/>
                        </a:rPr>
                        <a:t>Black Hat Hackers</a:t>
                      </a:r>
                      <a:endParaRPr lang="en-US" sz="1200" b="0" dirty="0">
                        <a:effectLst/>
                      </a:endParaRPr>
                    </a:p>
                  </a:txBody>
                  <a:tcPr marL="47625" marR="47625" marT="47625" marB="47625" anchor="ctr"/>
                </a:tc>
                <a:tc>
                  <a:txBody>
                    <a:bodyPr/>
                    <a:lstStyle/>
                    <a:p>
                      <a:pPr fontAlgn="ctr"/>
                      <a:r>
                        <a:rPr lang="en-US" sz="1200" b="0" dirty="0">
                          <a:effectLst/>
                        </a:rPr>
                        <a:t>These are unethical criminals who compromise computer and network security for personal gain, or for malicious reasons, such as attacking networks.</a:t>
                      </a:r>
                    </a:p>
                  </a:txBody>
                  <a:tcPr marL="47625" marR="47625" marT="47625" marB="47625" anchor="ctr"/>
                </a:tc>
                <a:extLst>
                  <a:ext uri="{0D108BD9-81ED-4DB2-BD59-A6C34878D82A}">
                    <a16:rowId xmlns:a16="http://schemas.microsoft.com/office/drawing/2014/main" val="3393874711"/>
                  </a:ext>
                </a:extLst>
              </a:tr>
            </a:tbl>
          </a:graphicData>
        </a:graphic>
      </p:graphicFrame>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The Evolution of Hackers</a:t>
            </a:r>
          </a:p>
        </p:txBody>
      </p:sp>
      <p:sp>
        <p:nvSpPr>
          <p:cNvPr id="6" name="Content Placeholder 5">
            <a:extLst>
              <a:ext uri="{FF2B5EF4-FFF2-40B4-BE49-F238E27FC236}">
                <a16:creationId xmlns:a16="http://schemas.microsoft.com/office/drawing/2014/main" id="{4633AD93-42AD-4A4C-950D-7306C7B0C608}"/>
              </a:ext>
            </a:extLst>
          </p:cNvPr>
          <p:cNvSpPr>
            <a:spLocks noGrp="1"/>
          </p:cNvSpPr>
          <p:nvPr>
            <p:ph idx="1"/>
          </p:nvPr>
        </p:nvSpPr>
        <p:spPr>
          <a:xfrm>
            <a:off x="474662" y="731837"/>
            <a:ext cx="8280057" cy="416479"/>
          </a:xfrm>
        </p:spPr>
        <p:txBody>
          <a:bodyPr/>
          <a:lstStyle/>
          <a:p>
            <a:pPr marL="0" indent="0" algn="l"/>
            <a:r>
              <a:rPr lang="en-US" sz="1600" dirty="0">
                <a:solidFill>
                  <a:srgbClr val="000000"/>
                </a:solidFill>
              </a:rPr>
              <a:t>The table displays modern hacking terms and a brief description of each.</a:t>
            </a:r>
          </a:p>
        </p:txBody>
      </p:sp>
      <p:graphicFrame>
        <p:nvGraphicFramePr>
          <p:cNvPr id="7" name="Table 7">
            <a:extLst>
              <a:ext uri="{FF2B5EF4-FFF2-40B4-BE49-F238E27FC236}">
                <a16:creationId xmlns:a16="http://schemas.microsoft.com/office/drawing/2014/main" id="{E66A70F9-643B-4718-8798-166B707A71AC}"/>
              </a:ext>
            </a:extLst>
          </p:cNvPr>
          <p:cNvGraphicFramePr>
            <a:graphicFrameLocks noGrp="1"/>
          </p:cNvGraphicFramePr>
          <p:nvPr>
            <p:extLst>
              <p:ext uri="{D42A27DB-BD31-4B8C-83A1-F6EECF244321}">
                <p14:modId xmlns:p14="http://schemas.microsoft.com/office/powerpoint/2010/main" val="2243953386"/>
              </p:ext>
            </p:extLst>
          </p:nvPr>
        </p:nvGraphicFramePr>
        <p:xfrm>
          <a:off x="474662" y="1287172"/>
          <a:ext cx="7870826" cy="3041650"/>
        </p:xfrm>
        <a:graphic>
          <a:graphicData uri="http://schemas.openxmlformats.org/drawingml/2006/table">
            <a:tbl>
              <a:tblPr firstRow="1" bandRow="1">
                <a:tableStyleId>{5C22544A-7EE6-4342-B048-85BDC9FD1C3A}</a:tableStyleId>
              </a:tblPr>
              <a:tblGrid>
                <a:gridCol w="1409797">
                  <a:extLst>
                    <a:ext uri="{9D8B030D-6E8A-4147-A177-3AD203B41FA5}">
                      <a16:colId xmlns:a16="http://schemas.microsoft.com/office/drawing/2014/main" val="3006086274"/>
                    </a:ext>
                  </a:extLst>
                </a:gridCol>
                <a:gridCol w="6461029">
                  <a:extLst>
                    <a:ext uri="{9D8B030D-6E8A-4147-A177-3AD203B41FA5}">
                      <a16:colId xmlns:a16="http://schemas.microsoft.com/office/drawing/2014/main" val="4068638601"/>
                    </a:ext>
                  </a:extLst>
                </a:gridCol>
              </a:tblGrid>
              <a:tr h="370840">
                <a:tc>
                  <a:txBody>
                    <a:bodyPr/>
                    <a:lstStyle/>
                    <a:p>
                      <a:pPr algn="l" fontAlgn="ctr"/>
                      <a:r>
                        <a:rPr lang="en-US" sz="1200" b="1" dirty="0">
                          <a:effectLst/>
                        </a:rPr>
                        <a:t>Hacking Term</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846713604"/>
                  </a:ext>
                </a:extLst>
              </a:tr>
              <a:tr h="370840">
                <a:tc>
                  <a:txBody>
                    <a:bodyPr/>
                    <a:lstStyle/>
                    <a:p>
                      <a:pPr fontAlgn="ctr"/>
                      <a:r>
                        <a:rPr lang="en-US" sz="1200" b="1" dirty="0">
                          <a:effectLst/>
                        </a:rPr>
                        <a:t>Script Kiddies</a:t>
                      </a:r>
                      <a:endParaRPr lang="en-US" sz="1200" b="0" dirty="0">
                        <a:effectLst/>
                      </a:endParaRPr>
                    </a:p>
                  </a:txBody>
                  <a:tcPr marL="47625" marR="47625" marT="47625" marB="47625" anchor="ctr"/>
                </a:tc>
                <a:tc>
                  <a:txBody>
                    <a:bodyPr/>
                    <a:lstStyle/>
                    <a:p>
                      <a:pPr fontAlgn="ctr"/>
                      <a:r>
                        <a:rPr lang="en-US" sz="1200" b="0" dirty="0">
                          <a:effectLst/>
                        </a:rPr>
                        <a:t>These are teenagers or inexperienced hackers running existing scripts, tools, and exploits, to cause harm, but typically not for profit.</a:t>
                      </a:r>
                    </a:p>
                  </a:txBody>
                  <a:tcPr marL="47625" marR="47625" marT="47625" marB="47625" anchor="ctr"/>
                </a:tc>
                <a:extLst>
                  <a:ext uri="{0D108BD9-81ED-4DB2-BD59-A6C34878D82A}">
                    <a16:rowId xmlns:a16="http://schemas.microsoft.com/office/drawing/2014/main" val="3390830915"/>
                  </a:ext>
                </a:extLst>
              </a:tr>
              <a:tr h="370840">
                <a:tc>
                  <a:txBody>
                    <a:bodyPr/>
                    <a:lstStyle/>
                    <a:p>
                      <a:pPr fontAlgn="ctr"/>
                      <a:r>
                        <a:rPr lang="en-US" sz="1200" b="1" dirty="0">
                          <a:effectLst/>
                        </a:rPr>
                        <a:t>Vulnerability Broker</a:t>
                      </a:r>
                      <a:endParaRPr lang="en-US" sz="1200" b="0" dirty="0">
                        <a:effectLst/>
                      </a:endParaRPr>
                    </a:p>
                  </a:txBody>
                  <a:tcPr marL="47625" marR="47625" marT="47625" marB="47625" anchor="ctr"/>
                </a:tc>
                <a:tc>
                  <a:txBody>
                    <a:bodyPr/>
                    <a:lstStyle/>
                    <a:p>
                      <a:pPr fontAlgn="ctr"/>
                      <a:r>
                        <a:rPr lang="en-US" sz="1200" b="0" dirty="0">
                          <a:effectLst/>
                        </a:rPr>
                        <a:t>These are usually gray hat hackers who attempt to discover exploits and report them to vendors, sometimes for prizes or rewards.</a:t>
                      </a:r>
                    </a:p>
                  </a:txBody>
                  <a:tcPr marL="47625" marR="47625" marT="47625" marB="47625" anchor="ctr"/>
                </a:tc>
                <a:extLst>
                  <a:ext uri="{0D108BD9-81ED-4DB2-BD59-A6C34878D82A}">
                    <a16:rowId xmlns:a16="http://schemas.microsoft.com/office/drawing/2014/main" val="3110897951"/>
                  </a:ext>
                </a:extLst>
              </a:tr>
              <a:tr h="370840">
                <a:tc>
                  <a:txBody>
                    <a:bodyPr/>
                    <a:lstStyle/>
                    <a:p>
                      <a:pPr fontAlgn="ctr"/>
                      <a:r>
                        <a:rPr lang="en-US" sz="1200" b="1" dirty="0">
                          <a:effectLst/>
                        </a:rPr>
                        <a:t>Hacktivists</a:t>
                      </a:r>
                      <a:endParaRPr lang="en-US" sz="1200" b="0" dirty="0">
                        <a:effectLst/>
                      </a:endParaRPr>
                    </a:p>
                  </a:txBody>
                  <a:tcPr marL="47625" marR="47625" marT="47625" marB="47625" anchor="ctr"/>
                </a:tc>
                <a:tc>
                  <a:txBody>
                    <a:bodyPr/>
                    <a:lstStyle/>
                    <a:p>
                      <a:pPr fontAlgn="ctr"/>
                      <a:r>
                        <a:rPr lang="en-US" sz="1200" b="0" dirty="0">
                          <a:effectLst/>
                        </a:rPr>
                        <a:t>These are gray hat hackers who publicly protest organizations or governments by posting articles, videos, leaking sensitive information, and performing network attacks.</a:t>
                      </a:r>
                    </a:p>
                  </a:txBody>
                  <a:tcPr marL="47625" marR="47625" marT="47625" marB="47625" anchor="ctr"/>
                </a:tc>
                <a:extLst>
                  <a:ext uri="{0D108BD9-81ED-4DB2-BD59-A6C34878D82A}">
                    <a16:rowId xmlns:a16="http://schemas.microsoft.com/office/drawing/2014/main" val="4117518957"/>
                  </a:ext>
                </a:extLst>
              </a:tr>
              <a:tr h="370840">
                <a:tc>
                  <a:txBody>
                    <a:bodyPr/>
                    <a:lstStyle/>
                    <a:p>
                      <a:pPr fontAlgn="ctr"/>
                      <a:r>
                        <a:rPr lang="en-US" sz="1200" b="1" dirty="0">
                          <a:effectLst/>
                        </a:rPr>
                        <a:t>Cyber criminals</a:t>
                      </a:r>
                      <a:endParaRPr lang="en-US" sz="1200" b="0" dirty="0">
                        <a:effectLst/>
                      </a:endParaRPr>
                    </a:p>
                  </a:txBody>
                  <a:tcPr marL="47625" marR="47625" marT="47625" marB="47625" anchor="ctr"/>
                </a:tc>
                <a:tc>
                  <a:txBody>
                    <a:bodyPr/>
                    <a:lstStyle/>
                    <a:p>
                      <a:pPr fontAlgn="ctr"/>
                      <a:r>
                        <a:rPr lang="en-US" sz="1200" b="0" dirty="0">
                          <a:effectLst/>
                        </a:rPr>
                        <a:t>These are black hat hackers who are either self-employed or working for large cybercrime organizations.</a:t>
                      </a:r>
                    </a:p>
                  </a:txBody>
                  <a:tcPr marL="47625" marR="47625" marT="47625" marB="47625" anchor="ctr"/>
                </a:tc>
                <a:extLst>
                  <a:ext uri="{0D108BD9-81ED-4DB2-BD59-A6C34878D82A}">
                    <a16:rowId xmlns:a16="http://schemas.microsoft.com/office/drawing/2014/main" val="400340865"/>
                  </a:ext>
                </a:extLst>
              </a:tr>
              <a:tr h="370840">
                <a:tc>
                  <a:txBody>
                    <a:bodyPr/>
                    <a:lstStyle/>
                    <a:p>
                      <a:pPr fontAlgn="ctr"/>
                      <a:r>
                        <a:rPr lang="en-US" sz="1200" b="1" dirty="0">
                          <a:effectLst/>
                        </a:rPr>
                        <a:t>State-Sponsored</a:t>
                      </a:r>
                      <a:endParaRPr lang="en-US" sz="1200" b="0" dirty="0">
                        <a:effectLst/>
                      </a:endParaRPr>
                    </a:p>
                  </a:txBody>
                  <a:tcPr marL="47625" marR="47625" marT="47625" marB="47625" anchor="ctr"/>
                </a:tc>
                <a:tc>
                  <a:txBody>
                    <a:bodyPr/>
                    <a:lstStyle/>
                    <a:p>
                      <a:pPr fontAlgn="ctr"/>
                      <a:r>
                        <a:rPr lang="en-US" sz="1200" b="0" dirty="0">
                          <a:effectLst/>
                        </a:rPr>
                        <a:t>These are either white hat or black hat hackers who steal government secrets, gather intelligence, and sabotage networks. Their targets are foreign governments, terrorist groups, and corporations. Most countries in the world participate to some degree in state-sponsored hacking</a:t>
                      </a:r>
                    </a:p>
                  </a:txBody>
                  <a:tcPr marL="47625" marR="47625" marT="47625" marB="47625" anchor="ctr"/>
                </a:tc>
                <a:extLst>
                  <a:ext uri="{0D108BD9-81ED-4DB2-BD59-A6C34878D82A}">
                    <a16:rowId xmlns:a16="http://schemas.microsoft.com/office/drawing/2014/main" val="2719683667"/>
                  </a:ext>
                </a:extLst>
              </a:tr>
            </a:tbl>
          </a:graphicData>
        </a:graphic>
      </p:graphicFrame>
    </p:spTree>
    <p:extLst>
      <p:ext uri="{BB962C8B-B14F-4D97-AF65-F5344CB8AC3E}">
        <p14:creationId xmlns:p14="http://schemas.microsoft.com/office/powerpoint/2010/main" val="134939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Cyber Criminals</a:t>
            </a:r>
          </a:p>
        </p:txBody>
      </p:sp>
      <p:sp>
        <p:nvSpPr>
          <p:cNvPr id="4" name="Content Placeholder 3">
            <a:extLst>
              <a:ext uri="{FF2B5EF4-FFF2-40B4-BE49-F238E27FC236}">
                <a16:creationId xmlns:a16="http://schemas.microsoft.com/office/drawing/2014/main" id="{6AE89DE6-91ED-415A-9407-35802F61F58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estimated that cyber criminals steal billions of dollars from consumers and businesses. Cyber criminals operate in an underground economy where they buy, sell, and trade attack toolkits, zero day exploit code, botnet services, banking Trojans, keyloggers, and much more. They also buy and sell the private information and intellectual property they steal. Cyber criminals target small businesses and consumers, as well as large enterprises and entire industries.</a:t>
            </a:r>
          </a:p>
        </p:txBody>
      </p:sp>
    </p:spTree>
    <p:extLst>
      <p:ext uri="{BB962C8B-B14F-4D97-AF65-F5344CB8AC3E}">
        <p14:creationId xmlns:p14="http://schemas.microsoft.com/office/powerpoint/2010/main" val="20966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Hacktivists</a:t>
            </a:r>
          </a:p>
        </p:txBody>
      </p:sp>
      <p:sp>
        <p:nvSpPr>
          <p:cNvPr id="5" name="Content Placeholder 4">
            <a:extLst>
              <a:ext uri="{FF2B5EF4-FFF2-40B4-BE49-F238E27FC236}">
                <a16:creationId xmlns:a16="http://schemas.microsoft.com/office/drawing/2014/main" id="{5647252F-0EC9-4143-9BCD-6BA4A36BC42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Two examples of hacktivist groups are Anonymous and the Syrian Electronic Army. Although most hacktivist groups are not well organized, they can cause significant problems for governments and businesses. Hacktivists tend to rely on fairly basic, freely available tools.</a:t>
            </a:r>
          </a:p>
        </p:txBody>
      </p:sp>
    </p:spTree>
    <p:extLst>
      <p:ext uri="{BB962C8B-B14F-4D97-AF65-F5344CB8AC3E}">
        <p14:creationId xmlns:p14="http://schemas.microsoft.com/office/powerpoint/2010/main" val="15276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Actors</a:t>
            </a:r>
            <a:br>
              <a:rPr lang="en-US" dirty="0"/>
            </a:br>
            <a:r>
              <a:rPr lang="en-US" sz="2400" dirty="0"/>
              <a:t>State-Sponsored Hackers</a:t>
            </a:r>
          </a:p>
        </p:txBody>
      </p:sp>
      <p:sp>
        <p:nvSpPr>
          <p:cNvPr id="4" name="Content Placeholder 3">
            <a:extLst>
              <a:ext uri="{FF2B5EF4-FFF2-40B4-BE49-F238E27FC236}">
                <a16:creationId xmlns:a16="http://schemas.microsoft.com/office/drawing/2014/main" id="{B8C32E08-8A3D-448C-8EF7-F393FA98B23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State-sponsored hackers create advanced, customized attack code, often using previously undiscovered software vulnerabilities called zero-day vulnerabilities. An example of a state-sponsored attack involves the Stuxnet malware that was created to damage Iran’s nuclear enrichment capabilities.</a:t>
            </a:r>
          </a:p>
        </p:txBody>
      </p:sp>
    </p:spTree>
    <p:extLst>
      <p:ext uri="{BB962C8B-B14F-4D97-AF65-F5344CB8AC3E}">
        <p14:creationId xmlns:p14="http://schemas.microsoft.com/office/powerpoint/2010/main" val="235114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3.3 Threat Actor Tools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Video – Threat Actor Tools</a:t>
            </a:r>
          </a:p>
        </p:txBody>
      </p:sp>
      <p:sp>
        <p:nvSpPr>
          <p:cNvPr id="4" name="Content Placeholder 3">
            <a:extLst>
              <a:ext uri="{FF2B5EF4-FFF2-40B4-BE49-F238E27FC236}">
                <a16:creationId xmlns:a16="http://schemas.microsoft.com/office/drawing/2014/main" id="{51FB38E1-F809-1848-978A-29EB4312989F}"/>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Explain the penetration testing tools</a:t>
            </a:r>
          </a:p>
          <a:p>
            <a:pPr marL="342900" indent="-342900" algn="l">
              <a:buFont typeface="Arial" panose="020B0604020202020204" pitchFamily="34" charset="0"/>
              <a:buChar char="•"/>
            </a:pPr>
            <a:r>
              <a:rPr lang="en-US" dirty="0">
                <a:solidFill>
                  <a:srgbClr val="000000"/>
                </a:solidFill>
              </a:rPr>
              <a:t>Explain attack types</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Introduction to Attack Tools</a:t>
            </a:r>
          </a:p>
        </p:txBody>
      </p:sp>
      <p:sp>
        <p:nvSpPr>
          <p:cNvPr id="4" name="Content Placeholder 3">
            <a:extLst>
              <a:ext uri="{FF2B5EF4-FFF2-40B4-BE49-F238E27FC236}">
                <a16:creationId xmlns:a16="http://schemas.microsoft.com/office/drawing/2014/main" id="{51FB38E1-F809-1848-978A-29EB4312989F}"/>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To exploit a vulnerability, a threat actor must have a technique or tool. Over the years, attack tools have become more sophisticated, and highly automated. These new tools require less technical knowledge to implement.</a:t>
            </a:r>
          </a:p>
        </p:txBody>
      </p:sp>
    </p:spTree>
    <p:extLst>
      <p:ext uri="{BB962C8B-B14F-4D97-AF65-F5344CB8AC3E}">
        <p14:creationId xmlns:p14="http://schemas.microsoft.com/office/powerpoint/2010/main" val="254873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Evolution of Security Tools</a:t>
            </a:r>
          </a:p>
        </p:txBody>
      </p:sp>
      <p:sp>
        <p:nvSpPr>
          <p:cNvPr id="5" name="Content Placeholder 4">
            <a:extLst>
              <a:ext uri="{FF2B5EF4-FFF2-40B4-BE49-F238E27FC236}">
                <a16:creationId xmlns:a16="http://schemas.microsoft.com/office/drawing/2014/main" id="{58163159-BE53-4F60-A16B-8C5A02182621}"/>
              </a:ext>
            </a:extLst>
          </p:cNvPr>
          <p:cNvSpPr>
            <a:spLocks noGrp="1"/>
          </p:cNvSpPr>
          <p:nvPr>
            <p:ph idx="1"/>
          </p:nvPr>
        </p:nvSpPr>
        <p:spPr>
          <a:xfrm>
            <a:off x="474662" y="731837"/>
            <a:ext cx="8280057" cy="607865"/>
          </a:xfrm>
        </p:spPr>
        <p:txBody>
          <a:bodyPr/>
          <a:lstStyle/>
          <a:p>
            <a:pPr marL="0" indent="0" algn="l"/>
            <a:r>
              <a:rPr lang="en-US" sz="1400" dirty="0">
                <a:solidFill>
                  <a:srgbClr val="000000"/>
                </a:solidFill>
              </a:rPr>
              <a:t>The table highlights categories of common penetration testing tools. Notice how some tools are used by white hats and black hats. Keep in mind that the list is not exhaustive as new tools are always being developed.</a:t>
            </a:r>
          </a:p>
        </p:txBody>
      </p:sp>
      <p:graphicFrame>
        <p:nvGraphicFramePr>
          <p:cNvPr id="10" name="Table 10">
            <a:extLst>
              <a:ext uri="{FF2B5EF4-FFF2-40B4-BE49-F238E27FC236}">
                <a16:creationId xmlns:a16="http://schemas.microsoft.com/office/drawing/2014/main" id="{ACDF1C54-809F-4BFE-BBC1-2CD17112AA36}"/>
              </a:ext>
            </a:extLst>
          </p:cNvPr>
          <p:cNvGraphicFramePr>
            <a:graphicFrameLocks noGrp="1"/>
          </p:cNvGraphicFramePr>
          <p:nvPr>
            <p:extLst>
              <p:ext uri="{D42A27DB-BD31-4B8C-83A1-F6EECF244321}">
                <p14:modId xmlns:p14="http://schemas.microsoft.com/office/powerpoint/2010/main" val="3263151185"/>
              </p:ext>
            </p:extLst>
          </p:nvPr>
        </p:nvGraphicFramePr>
        <p:xfrm>
          <a:off x="636587" y="1463675"/>
          <a:ext cx="7870826" cy="3344232"/>
        </p:xfrm>
        <a:graphic>
          <a:graphicData uri="http://schemas.openxmlformats.org/drawingml/2006/table">
            <a:tbl>
              <a:tblPr firstRow="1" bandRow="1">
                <a:tableStyleId>{5C22544A-7EE6-4342-B048-85BDC9FD1C3A}</a:tableStyleId>
              </a:tblPr>
              <a:tblGrid>
                <a:gridCol w="1330284">
                  <a:extLst>
                    <a:ext uri="{9D8B030D-6E8A-4147-A177-3AD203B41FA5}">
                      <a16:colId xmlns:a16="http://schemas.microsoft.com/office/drawing/2014/main" val="4155723150"/>
                    </a:ext>
                  </a:extLst>
                </a:gridCol>
                <a:gridCol w="6540542">
                  <a:extLst>
                    <a:ext uri="{9D8B030D-6E8A-4147-A177-3AD203B41FA5}">
                      <a16:colId xmlns:a16="http://schemas.microsoft.com/office/drawing/2014/main" val="2550611757"/>
                    </a:ext>
                  </a:extLst>
                </a:gridCol>
              </a:tblGrid>
              <a:tr h="400657">
                <a:tc>
                  <a:txBody>
                    <a:bodyPr/>
                    <a:lstStyle/>
                    <a:p>
                      <a:pPr algn="l" fontAlgn="ctr"/>
                      <a:r>
                        <a:rPr lang="en-US" sz="1100" dirty="0">
                          <a:effectLst/>
                        </a:rPr>
                        <a:t>Penetration Testing Tool</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622081630"/>
                  </a:ext>
                </a:extLst>
              </a:tr>
              <a:tr h="718534">
                <a:tc>
                  <a:txBody>
                    <a:bodyPr/>
                    <a:lstStyle/>
                    <a:p>
                      <a:pPr fontAlgn="ctr"/>
                      <a:r>
                        <a:rPr lang="en-US" sz="1100" b="0" dirty="0">
                          <a:effectLst/>
                        </a:rPr>
                        <a:t>Password Crackers</a:t>
                      </a:r>
                    </a:p>
                  </a:txBody>
                  <a:tcPr marL="47625" marR="47625" marT="47625" marB="47625" anchor="ctr"/>
                </a:tc>
                <a:tc>
                  <a:txBody>
                    <a:bodyPr/>
                    <a:lstStyle/>
                    <a:p>
                      <a:pPr fontAlgn="ctr"/>
                      <a:r>
                        <a:rPr lang="en-US" sz="1100" b="0" dirty="0">
                          <a:effectLst/>
                        </a:rPr>
                        <a:t>Password cracking tools are often referred to as password recovery tools and can be used to crack or recover a password. Password crackers repeatedly make guesses in order to crack the password. Examples of password cracking tools include John the Ripper, </a:t>
                      </a:r>
                      <a:r>
                        <a:rPr lang="en-US" sz="1100" b="0" dirty="0" err="1">
                          <a:effectLst/>
                        </a:rPr>
                        <a:t>Ophcrack</a:t>
                      </a:r>
                      <a:r>
                        <a:rPr lang="en-US" sz="1100" b="0" dirty="0">
                          <a:effectLst/>
                        </a:rPr>
                        <a:t>, L0phtCrack, THC Hydra, Rainbow Crack, and Medusa.</a:t>
                      </a:r>
                    </a:p>
                  </a:txBody>
                  <a:tcPr marL="47625" marR="47625" marT="47625" marB="47625" anchor="ctr"/>
                </a:tc>
                <a:extLst>
                  <a:ext uri="{0D108BD9-81ED-4DB2-BD59-A6C34878D82A}">
                    <a16:rowId xmlns:a16="http://schemas.microsoft.com/office/drawing/2014/main" val="3293108817"/>
                  </a:ext>
                </a:extLst>
              </a:tr>
              <a:tr h="559596">
                <a:tc>
                  <a:txBody>
                    <a:bodyPr/>
                    <a:lstStyle/>
                    <a:p>
                      <a:pPr fontAlgn="ctr"/>
                      <a:r>
                        <a:rPr lang="en-US" sz="1100" b="0">
                          <a:effectLst/>
                        </a:rPr>
                        <a:t>Wireless Hacking Tools</a:t>
                      </a:r>
                    </a:p>
                  </a:txBody>
                  <a:tcPr marL="47625" marR="47625" marT="47625" marB="47625" anchor="ctr"/>
                </a:tc>
                <a:tc>
                  <a:txBody>
                    <a:bodyPr/>
                    <a:lstStyle/>
                    <a:p>
                      <a:pPr fontAlgn="ctr"/>
                      <a:r>
                        <a:rPr lang="en-US" sz="1100" b="0" dirty="0">
                          <a:effectLst/>
                        </a:rPr>
                        <a:t>Wireless hacking tools are used to intentionally hack into a wireless network to detect security vulnerabilities. Examples of wireless hacking tools include </a:t>
                      </a:r>
                      <a:r>
                        <a:rPr lang="en-US" sz="1100" b="0" dirty="0" err="1">
                          <a:effectLst/>
                        </a:rPr>
                        <a:t>Aircrack</a:t>
                      </a:r>
                      <a:r>
                        <a:rPr lang="en-US" sz="1100" b="0" dirty="0">
                          <a:effectLst/>
                        </a:rPr>
                        <a:t>-ng, Kismet, </a:t>
                      </a:r>
                      <a:r>
                        <a:rPr lang="en-US" sz="1100" b="0" dirty="0" err="1">
                          <a:effectLst/>
                        </a:rPr>
                        <a:t>InSSIDer</a:t>
                      </a:r>
                      <a:r>
                        <a:rPr lang="en-US" sz="1100" b="0" dirty="0">
                          <a:effectLst/>
                        </a:rPr>
                        <a:t>, </a:t>
                      </a:r>
                      <a:r>
                        <a:rPr lang="en-US" sz="1100" b="0" dirty="0" err="1">
                          <a:effectLst/>
                        </a:rPr>
                        <a:t>KisMAC</a:t>
                      </a:r>
                      <a:r>
                        <a:rPr lang="en-US" sz="1100" b="0" dirty="0">
                          <a:effectLst/>
                        </a:rPr>
                        <a:t>, </a:t>
                      </a:r>
                      <a:r>
                        <a:rPr lang="en-US" sz="1100" b="0" dirty="0" err="1">
                          <a:effectLst/>
                        </a:rPr>
                        <a:t>Firesheep</a:t>
                      </a:r>
                      <a:r>
                        <a:rPr lang="en-US" sz="1100" b="0" dirty="0">
                          <a:effectLst/>
                        </a:rPr>
                        <a:t>, and </a:t>
                      </a:r>
                      <a:r>
                        <a:rPr lang="en-US" sz="1100" b="0" dirty="0" err="1">
                          <a:effectLst/>
                        </a:rPr>
                        <a:t>ViStumbler</a:t>
                      </a:r>
                      <a:r>
                        <a:rPr lang="en-US" sz="1100" b="0" dirty="0">
                          <a:effectLst/>
                        </a:rPr>
                        <a:t>.</a:t>
                      </a:r>
                    </a:p>
                  </a:txBody>
                  <a:tcPr marL="47625" marR="47625" marT="47625" marB="47625" anchor="ctr"/>
                </a:tc>
                <a:extLst>
                  <a:ext uri="{0D108BD9-81ED-4DB2-BD59-A6C34878D82A}">
                    <a16:rowId xmlns:a16="http://schemas.microsoft.com/office/drawing/2014/main" val="792203969"/>
                  </a:ext>
                </a:extLst>
              </a:tr>
              <a:tr h="559596">
                <a:tc>
                  <a:txBody>
                    <a:bodyPr/>
                    <a:lstStyle/>
                    <a:p>
                      <a:pPr fontAlgn="ctr"/>
                      <a:r>
                        <a:rPr lang="en-US" sz="1100" b="0">
                          <a:effectLst/>
                        </a:rPr>
                        <a:t>Network Scanning and Hacking Tools</a:t>
                      </a:r>
                    </a:p>
                  </a:txBody>
                  <a:tcPr marL="47625" marR="47625" marT="47625" marB="47625" anchor="ctr"/>
                </a:tc>
                <a:tc>
                  <a:txBody>
                    <a:bodyPr/>
                    <a:lstStyle/>
                    <a:p>
                      <a:pPr fontAlgn="ctr"/>
                      <a:r>
                        <a:rPr lang="en-US" sz="1100" b="0">
                          <a:effectLst/>
                        </a:rPr>
                        <a:t>Network scanning tools are used to probe network devices, servers, and hosts for open TCP or UDP ports. Examples of scanning tools include Nmap, SuperScan, Angry IP Scanner, and NetScanTools.</a:t>
                      </a:r>
                    </a:p>
                  </a:txBody>
                  <a:tcPr marL="47625" marR="47625" marT="47625" marB="47625" anchor="ctr"/>
                </a:tc>
                <a:extLst>
                  <a:ext uri="{0D108BD9-81ED-4DB2-BD59-A6C34878D82A}">
                    <a16:rowId xmlns:a16="http://schemas.microsoft.com/office/drawing/2014/main" val="4076634743"/>
                  </a:ext>
                </a:extLst>
              </a:tr>
              <a:tr h="400657">
                <a:tc>
                  <a:txBody>
                    <a:bodyPr/>
                    <a:lstStyle/>
                    <a:p>
                      <a:pPr fontAlgn="ctr"/>
                      <a:r>
                        <a:rPr lang="en-US" sz="1100" b="0">
                          <a:effectLst/>
                        </a:rPr>
                        <a:t>Packet Crafting Tools</a:t>
                      </a:r>
                    </a:p>
                  </a:txBody>
                  <a:tcPr marL="47625" marR="47625" marT="47625" marB="47625" anchor="ctr"/>
                </a:tc>
                <a:tc>
                  <a:txBody>
                    <a:bodyPr/>
                    <a:lstStyle/>
                    <a:p>
                      <a:pPr fontAlgn="ctr"/>
                      <a:r>
                        <a:rPr lang="en-US" sz="1100" b="0" dirty="0">
                          <a:effectLst/>
                        </a:rPr>
                        <a:t>These tools are used to probe and test a firewall’s robustness using specially crafted forged packets. Examples include </a:t>
                      </a:r>
                      <a:r>
                        <a:rPr lang="en-US" sz="1100" b="0" dirty="0" err="1">
                          <a:effectLst/>
                        </a:rPr>
                        <a:t>Hping</a:t>
                      </a:r>
                      <a:r>
                        <a:rPr lang="en-US" sz="1100" b="0" dirty="0">
                          <a:effectLst/>
                        </a:rPr>
                        <a:t>, </a:t>
                      </a:r>
                      <a:r>
                        <a:rPr lang="en-US" sz="1100" b="0" dirty="0" err="1">
                          <a:effectLst/>
                        </a:rPr>
                        <a:t>Scapy</a:t>
                      </a:r>
                      <a:r>
                        <a:rPr lang="en-US" sz="1100" b="0" dirty="0">
                          <a:effectLst/>
                        </a:rPr>
                        <a:t>, </a:t>
                      </a:r>
                      <a:r>
                        <a:rPr lang="en-US" sz="1100" b="0" dirty="0" err="1">
                          <a:effectLst/>
                        </a:rPr>
                        <a:t>Socat</a:t>
                      </a:r>
                      <a:r>
                        <a:rPr lang="en-US" sz="1100" b="0" dirty="0">
                          <a:effectLst/>
                        </a:rPr>
                        <a:t>, Yersinia, </a:t>
                      </a:r>
                      <a:r>
                        <a:rPr lang="en-US" sz="1100" b="0" dirty="0" err="1">
                          <a:effectLst/>
                        </a:rPr>
                        <a:t>Netcat</a:t>
                      </a:r>
                      <a:r>
                        <a:rPr lang="en-US" sz="1100" b="0" dirty="0">
                          <a:effectLst/>
                        </a:rPr>
                        <a:t>, </a:t>
                      </a:r>
                      <a:r>
                        <a:rPr lang="en-US" sz="1100" b="0" dirty="0" err="1">
                          <a:effectLst/>
                        </a:rPr>
                        <a:t>Nping</a:t>
                      </a:r>
                      <a:r>
                        <a:rPr lang="en-US" sz="1100" b="0" dirty="0">
                          <a:effectLst/>
                        </a:rPr>
                        <a:t>, and Nemesis.</a:t>
                      </a:r>
                    </a:p>
                  </a:txBody>
                  <a:tcPr marL="47625" marR="47625" marT="47625" marB="47625" anchor="ctr"/>
                </a:tc>
                <a:extLst>
                  <a:ext uri="{0D108BD9-81ED-4DB2-BD59-A6C34878D82A}">
                    <a16:rowId xmlns:a16="http://schemas.microsoft.com/office/drawing/2014/main" val="3129414898"/>
                  </a:ext>
                </a:extLst>
              </a:tr>
              <a:tr h="559596">
                <a:tc>
                  <a:txBody>
                    <a:bodyPr/>
                    <a:lstStyle/>
                    <a:p>
                      <a:pPr fontAlgn="ctr"/>
                      <a:r>
                        <a:rPr lang="en-US" sz="1100" b="0" dirty="0">
                          <a:effectLst/>
                        </a:rPr>
                        <a:t>Packet Sniffers</a:t>
                      </a:r>
                    </a:p>
                  </a:txBody>
                  <a:tcPr marL="47625" marR="47625" marT="47625" marB="47625" anchor="ctr"/>
                </a:tc>
                <a:tc>
                  <a:txBody>
                    <a:bodyPr/>
                    <a:lstStyle/>
                    <a:p>
                      <a:pPr fontAlgn="ctr"/>
                      <a:r>
                        <a:rPr lang="en-US" sz="1100" b="0" dirty="0">
                          <a:effectLst/>
                        </a:rPr>
                        <a:t>These tools are used to capture and analyze packets within traditional Ethernet LANs or WLANs. Tools include Wireshark, </a:t>
                      </a:r>
                      <a:r>
                        <a:rPr lang="en-US" sz="1100" b="0" dirty="0" err="1">
                          <a:effectLst/>
                        </a:rPr>
                        <a:t>Tcpdump</a:t>
                      </a:r>
                      <a:r>
                        <a:rPr lang="en-US" sz="1100" b="0" dirty="0">
                          <a:effectLst/>
                        </a:rPr>
                        <a:t>, Ettercap, </a:t>
                      </a:r>
                      <a:r>
                        <a:rPr lang="en-US" sz="1100" b="0" dirty="0" err="1">
                          <a:effectLst/>
                        </a:rPr>
                        <a:t>Dsniff</a:t>
                      </a:r>
                      <a:r>
                        <a:rPr lang="en-US" sz="1100" b="0" dirty="0">
                          <a:effectLst/>
                        </a:rPr>
                        <a:t>, </a:t>
                      </a:r>
                      <a:r>
                        <a:rPr lang="en-US" sz="1100" b="0" dirty="0" err="1">
                          <a:effectLst/>
                        </a:rPr>
                        <a:t>EtherApe</a:t>
                      </a:r>
                      <a:r>
                        <a:rPr lang="en-US" sz="1100" b="0" dirty="0">
                          <a:effectLst/>
                        </a:rPr>
                        <a:t>, Paros, Fiddler, </a:t>
                      </a:r>
                      <a:r>
                        <a:rPr lang="en-US" sz="1100" b="0" dirty="0" err="1">
                          <a:effectLst/>
                        </a:rPr>
                        <a:t>Ratproxy</a:t>
                      </a:r>
                      <a:r>
                        <a:rPr lang="en-US" sz="1100" b="0" dirty="0">
                          <a:effectLst/>
                        </a:rPr>
                        <a:t>, and </a:t>
                      </a:r>
                      <a:r>
                        <a:rPr lang="en-US" sz="1100" b="0" dirty="0" err="1">
                          <a:effectLst/>
                        </a:rPr>
                        <a:t>SSLstrip</a:t>
                      </a:r>
                      <a:r>
                        <a:rPr lang="en-US" sz="1100" b="0" dirty="0">
                          <a:effectLst/>
                        </a:rPr>
                        <a:t>.</a:t>
                      </a:r>
                    </a:p>
                  </a:txBody>
                  <a:tcPr marL="47625" marR="47625" marT="47625" marB="47625" anchor="ctr"/>
                </a:tc>
                <a:extLst>
                  <a:ext uri="{0D108BD9-81ED-4DB2-BD59-A6C34878D82A}">
                    <a16:rowId xmlns:a16="http://schemas.microsoft.com/office/drawing/2014/main" val="624535015"/>
                  </a:ext>
                </a:extLst>
              </a:tr>
            </a:tbl>
          </a:graphicData>
        </a:graphic>
      </p:graphicFrame>
    </p:spTree>
    <p:extLst>
      <p:ext uri="{BB962C8B-B14F-4D97-AF65-F5344CB8AC3E}">
        <p14:creationId xmlns:p14="http://schemas.microsoft.com/office/powerpoint/2010/main" val="6716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4843690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Evolution of Security Tools (Cont.)</a:t>
            </a:r>
          </a:p>
        </p:txBody>
      </p:sp>
      <p:graphicFrame>
        <p:nvGraphicFramePr>
          <p:cNvPr id="10" name="Table 10">
            <a:extLst>
              <a:ext uri="{FF2B5EF4-FFF2-40B4-BE49-F238E27FC236}">
                <a16:creationId xmlns:a16="http://schemas.microsoft.com/office/drawing/2014/main" id="{ACDF1C54-809F-4BFE-BBC1-2CD17112AA36}"/>
              </a:ext>
            </a:extLst>
          </p:cNvPr>
          <p:cNvGraphicFramePr>
            <a:graphicFrameLocks noGrp="1"/>
          </p:cNvGraphicFramePr>
          <p:nvPr>
            <p:extLst>
              <p:ext uri="{D42A27DB-BD31-4B8C-83A1-F6EECF244321}">
                <p14:modId xmlns:p14="http://schemas.microsoft.com/office/powerpoint/2010/main" val="1953745962"/>
              </p:ext>
            </p:extLst>
          </p:nvPr>
        </p:nvGraphicFramePr>
        <p:xfrm>
          <a:off x="474662" y="628470"/>
          <a:ext cx="7870826" cy="3801618"/>
        </p:xfrm>
        <a:graphic>
          <a:graphicData uri="http://schemas.openxmlformats.org/drawingml/2006/table">
            <a:tbl>
              <a:tblPr firstRow="1" bandRow="1">
                <a:tableStyleId>{5C22544A-7EE6-4342-B048-85BDC9FD1C3A}</a:tableStyleId>
              </a:tblPr>
              <a:tblGrid>
                <a:gridCol w="1330284">
                  <a:extLst>
                    <a:ext uri="{9D8B030D-6E8A-4147-A177-3AD203B41FA5}">
                      <a16:colId xmlns:a16="http://schemas.microsoft.com/office/drawing/2014/main" val="4155723150"/>
                    </a:ext>
                  </a:extLst>
                </a:gridCol>
                <a:gridCol w="6540542">
                  <a:extLst>
                    <a:ext uri="{9D8B030D-6E8A-4147-A177-3AD203B41FA5}">
                      <a16:colId xmlns:a16="http://schemas.microsoft.com/office/drawing/2014/main" val="2550611757"/>
                    </a:ext>
                  </a:extLst>
                </a:gridCol>
              </a:tblGrid>
              <a:tr h="279268">
                <a:tc>
                  <a:txBody>
                    <a:bodyPr/>
                    <a:lstStyle/>
                    <a:p>
                      <a:pPr algn="l" fontAlgn="ctr"/>
                      <a:r>
                        <a:rPr lang="en-US" sz="1000" dirty="0">
                          <a:effectLst/>
                        </a:rPr>
                        <a:t>Penetration Testing Tool</a:t>
                      </a:r>
                    </a:p>
                  </a:txBody>
                  <a:tcPr marL="47625" marR="47625" marT="47625" marB="47625" anchor="ctr"/>
                </a:tc>
                <a:tc>
                  <a:txBody>
                    <a:bodyPr/>
                    <a:lstStyle/>
                    <a:p>
                      <a:pPr algn="l" fontAlgn="ctr"/>
                      <a:r>
                        <a:rPr lang="en-US" sz="1000" dirty="0">
                          <a:effectLst/>
                        </a:rPr>
                        <a:t>Description</a:t>
                      </a:r>
                    </a:p>
                  </a:txBody>
                  <a:tcPr marL="47625" marR="47625" marT="47625" marB="47625" anchor="ctr"/>
                </a:tc>
                <a:extLst>
                  <a:ext uri="{0D108BD9-81ED-4DB2-BD59-A6C34878D82A}">
                    <a16:rowId xmlns:a16="http://schemas.microsoft.com/office/drawing/2014/main" val="3622081630"/>
                  </a:ext>
                </a:extLst>
              </a:tr>
              <a:tr h="301520">
                <a:tc>
                  <a:txBody>
                    <a:bodyPr/>
                    <a:lstStyle/>
                    <a:p>
                      <a:pPr fontAlgn="ctr"/>
                      <a:r>
                        <a:rPr lang="en-US" sz="1000" b="0">
                          <a:effectLst/>
                        </a:rPr>
                        <a:t>Rootkit Detectors</a:t>
                      </a:r>
                    </a:p>
                  </a:txBody>
                  <a:tcPr marL="47625" marR="47625" marT="47625" marB="47625" anchor="ctr"/>
                </a:tc>
                <a:tc>
                  <a:txBody>
                    <a:bodyPr/>
                    <a:lstStyle/>
                    <a:p>
                      <a:pPr fontAlgn="ctr"/>
                      <a:r>
                        <a:rPr lang="en-US" sz="1000" b="0" dirty="0">
                          <a:effectLst/>
                        </a:rPr>
                        <a:t>This is a directory and file integrity checker used by white hats to detect installed root kits. Example tools include AIDE, </a:t>
                      </a:r>
                      <a:r>
                        <a:rPr lang="en-US" sz="1000" b="0" dirty="0" err="1">
                          <a:effectLst/>
                        </a:rPr>
                        <a:t>Netfilter</a:t>
                      </a:r>
                      <a:r>
                        <a:rPr lang="en-US" sz="1000" b="0" dirty="0">
                          <a:effectLst/>
                        </a:rPr>
                        <a:t>, and PF: OpenBSD Packet Filter.</a:t>
                      </a:r>
                    </a:p>
                  </a:txBody>
                  <a:tcPr marL="47625" marR="47625" marT="47625" marB="47625" anchor="ctr"/>
                </a:tc>
                <a:extLst>
                  <a:ext uri="{0D108BD9-81ED-4DB2-BD59-A6C34878D82A}">
                    <a16:rowId xmlns:a16="http://schemas.microsoft.com/office/drawing/2014/main" val="3157979628"/>
                  </a:ext>
                </a:extLst>
              </a:tr>
              <a:tr h="301520">
                <a:tc>
                  <a:txBody>
                    <a:bodyPr/>
                    <a:lstStyle/>
                    <a:p>
                      <a:pPr fontAlgn="ctr"/>
                      <a:r>
                        <a:rPr lang="en-US" sz="1000" b="0">
                          <a:effectLst/>
                        </a:rPr>
                        <a:t>Fuzzers to Search Vulnerabilities</a:t>
                      </a:r>
                    </a:p>
                  </a:txBody>
                  <a:tcPr marL="47625" marR="47625" marT="47625" marB="47625" anchor="ctr"/>
                </a:tc>
                <a:tc>
                  <a:txBody>
                    <a:bodyPr/>
                    <a:lstStyle/>
                    <a:p>
                      <a:pPr fontAlgn="ctr"/>
                      <a:r>
                        <a:rPr lang="en-US" sz="1000" b="0">
                          <a:effectLst/>
                        </a:rPr>
                        <a:t>Fuzzers are tools used by threat actors to discover a computer’s security vulnerabilities. Examples of fuzzers include Skipfish, Wapiti, and W3af.</a:t>
                      </a:r>
                    </a:p>
                  </a:txBody>
                  <a:tcPr marL="47625" marR="47625" marT="47625" marB="47625" anchor="ctr"/>
                </a:tc>
                <a:extLst>
                  <a:ext uri="{0D108BD9-81ED-4DB2-BD59-A6C34878D82A}">
                    <a16:rowId xmlns:a16="http://schemas.microsoft.com/office/drawing/2014/main" val="2249412404"/>
                  </a:ext>
                </a:extLst>
              </a:tr>
              <a:tr h="301520">
                <a:tc>
                  <a:txBody>
                    <a:bodyPr/>
                    <a:lstStyle/>
                    <a:p>
                      <a:pPr fontAlgn="ctr"/>
                      <a:r>
                        <a:rPr lang="en-US" sz="1000" b="0">
                          <a:effectLst/>
                        </a:rPr>
                        <a:t>Forensic Tools</a:t>
                      </a:r>
                    </a:p>
                  </a:txBody>
                  <a:tcPr marL="47625" marR="47625" marT="47625" marB="47625" anchor="ctr"/>
                </a:tc>
                <a:tc>
                  <a:txBody>
                    <a:bodyPr/>
                    <a:lstStyle/>
                    <a:p>
                      <a:pPr fontAlgn="ctr"/>
                      <a:r>
                        <a:rPr lang="en-US" sz="1000" b="0" dirty="0">
                          <a:effectLst/>
                        </a:rPr>
                        <a:t>These tools are used by white hat hackers to sniff out any trace of evidence existing in a computer. Example of tools include Sleuth Kit, Helix, </a:t>
                      </a:r>
                      <a:r>
                        <a:rPr lang="en-US" sz="1000" b="0" dirty="0" err="1">
                          <a:effectLst/>
                        </a:rPr>
                        <a:t>Maltego</a:t>
                      </a:r>
                      <a:r>
                        <a:rPr lang="en-US" sz="1000" b="0" dirty="0">
                          <a:effectLst/>
                        </a:rPr>
                        <a:t>, and Encase.</a:t>
                      </a:r>
                    </a:p>
                  </a:txBody>
                  <a:tcPr marL="47625" marR="47625" marT="47625" marB="47625" anchor="ctr"/>
                </a:tc>
                <a:extLst>
                  <a:ext uri="{0D108BD9-81ED-4DB2-BD59-A6C34878D82A}">
                    <a16:rowId xmlns:a16="http://schemas.microsoft.com/office/drawing/2014/main" val="4147644561"/>
                  </a:ext>
                </a:extLst>
              </a:tr>
              <a:tr h="412242">
                <a:tc>
                  <a:txBody>
                    <a:bodyPr/>
                    <a:lstStyle/>
                    <a:p>
                      <a:pPr fontAlgn="ctr"/>
                      <a:r>
                        <a:rPr lang="en-US" sz="1000" b="0">
                          <a:effectLst/>
                        </a:rPr>
                        <a:t>Debuggers</a:t>
                      </a:r>
                    </a:p>
                  </a:txBody>
                  <a:tcPr marL="47625" marR="47625" marT="47625" marB="47625" anchor="ctr"/>
                </a:tc>
                <a:tc>
                  <a:txBody>
                    <a:bodyPr/>
                    <a:lstStyle/>
                    <a:p>
                      <a:pPr fontAlgn="ctr"/>
                      <a:r>
                        <a:rPr lang="en-US" sz="1000" b="0">
                          <a:effectLst/>
                        </a:rPr>
                        <a:t>These tools are used by black hats to reverse engineer binary files when writing exploits. They are also used by white hats when analyzing malware. Debugging tools include GDB, WinDbg, IDA Pro, and Immunity Debugger.</a:t>
                      </a:r>
                    </a:p>
                  </a:txBody>
                  <a:tcPr marL="47625" marR="47625" marT="47625" marB="47625" anchor="ctr"/>
                </a:tc>
                <a:extLst>
                  <a:ext uri="{0D108BD9-81ED-4DB2-BD59-A6C34878D82A}">
                    <a16:rowId xmlns:a16="http://schemas.microsoft.com/office/drawing/2014/main" val="3437827108"/>
                  </a:ext>
                </a:extLst>
              </a:tr>
              <a:tr h="412242">
                <a:tc>
                  <a:txBody>
                    <a:bodyPr/>
                    <a:lstStyle/>
                    <a:p>
                      <a:pPr fontAlgn="ctr"/>
                      <a:r>
                        <a:rPr lang="en-US" sz="1000" b="0">
                          <a:effectLst/>
                        </a:rPr>
                        <a:t>Hacking Operating Systems</a:t>
                      </a:r>
                    </a:p>
                  </a:txBody>
                  <a:tcPr marL="47625" marR="47625" marT="47625" marB="47625" anchor="ctr"/>
                </a:tc>
                <a:tc>
                  <a:txBody>
                    <a:bodyPr/>
                    <a:lstStyle/>
                    <a:p>
                      <a:pPr fontAlgn="ctr"/>
                      <a:r>
                        <a:rPr lang="en-US" sz="1000" b="0" dirty="0">
                          <a:effectLst/>
                        </a:rPr>
                        <a:t>These are specially designed operating systems preloaded with tools optimized for hacking. Examples of specially designed hacking operating systems include Kali Linux, </a:t>
                      </a:r>
                      <a:r>
                        <a:rPr lang="en-US" sz="1000" b="0" dirty="0" err="1">
                          <a:effectLst/>
                        </a:rPr>
                        <a:t>BackBox</a:t>
                      </a:r>
                      <a:r>
                        <a:rPr lang="en-US" sz="1000" b="0" dirty="0">
                          <a:effectLst/>
                        </a:rPr>
                        <a:t> Linux.</a:t>
                      </a:r>
                    </a:p>
                  </a:txBody>
                  <a:tcPr marL="47625" marR="47625" marT="47625" marB="47625" anchor="ctr"/>
                </a:tc>
                <a:extLst>
                  <a:ext uri="{0D108BD9-81ED-4DB2-BD59-A6C34878D82A}">
                    <a16:rowId xmlns:a16="http://schemas.microsoft.com/office/drawing/2014/main" val="1201415600"/>
                  </a:ext>
                </a:extLst>
              </a:tr>
              <a:tr h="412242">
                <a:tc>
                  <a:txBody>
                    <a:bodyPr/>
                    <a:lstStyle/>
                    <a:p>
                      <a:pPr fontAlgn="ctr"/>
                      <a:r>
                        <a:rPr lang="en-US" sz="1000" b="0">
                          <a:effectLst/>
                        </a:rPr>
                        <a:t>Encryption Tools</a:t>
                      </a:r>
                    </a:p>
                  </a:txBody>
                  <a:tcPr marL="47625" marR="47625" marT="47625" marB="47625" anchor="ctr"/>
                </a:tc>
                <a:tc>
                  <a:txBody>
                    <a:bodyPr/>
                    <a:lstStyle/>
                    <a:p>
                      <a:pPr fontAlgn="ctr"/>
                      <a:r>
                        <a:rPr lang="en-US" sz="1000" b="0" dirty="0">
                          <a:effectLst/>
                        </a:rPr>
                        <a:t>Encryption tools use algorithm schemes to encode the data to prevent unauthorized access to the encrypted data. Examples of these tools include VeraCrypt, </a:t>
                      </a:r>
                      <a:r>
                        <a:rPr lang="en-US" sz="1000" b="0" dirty="0" err="1">
                          <a:effectLst/>
                        </a:rPr>
                        <a:t>CipherShed</a:t>
                      </a:r>
                      <a:r>
                        <a:rPr lang="en-US" sz="1000" b="0" dirty="0">
                          <a:effectLst/>
                        </a:rPr>
                        <a:t>, OpenSSH, OpenSSL, Tor, OpenVPN, and </a:t>
                      </a:r>
                      <a:r>
                        <a:rPr lang="en-US" sz="1000" b="0" dirty="0" err="1">
                          <a:effectLst/>
                        </a:rPr>
                        <a:t>Stunnel</a:t>
                      </a:r>
                      <a:r>
                        <a:rPr lang="en-US" sz="1000" b="0" dirty="0">
                          <a:effectLst/>
                        </a:rPr>
                        <a:t>.</a:t>
                      </a:r>
                    </a:p>
                  </a:txBody>
                  <a:tcPr marL="47625" marR="47625" marT="47625" marB="47625" anchor="ctr"/>
                </a:tc>
                <a:extLst>
                  <a:ext uri="{0D108BD9-81ED-4DB2-BD59-A6C34878D82A}">
                    <a16:rowId xmlns:a16="http://schemas.microsoft.com/office/drawing/2014/main" val="73672600"/>
                  </a:ext>
                </a:extLst>
              </a:tr>
              <a:tr h="412242">
                <a:tc>
                  <a:txBody>
                    <a:bodyPr/>
                    <a:lstStyle/>
                    <a:p>
                      <a:pPr fontAlgn="ctr"/>
                      <a:r>
                        <a:rPr lang="en-US" sz="1000" b="0">
                          <a:effectLst/>
                        </a:rPr>
                        <a:t>Vulnerability Exploitation Tools</a:t>
                      </a:r>
                    </a:p>
                  </a:txBody>
                  <a:tcPr marL="47625" marR="47625" marT="47625" marB="47625" anchor="ctr"/>
                </a:tc>
                <a:tc>
                  <a:txBody>
                    <a:bodyPr/>
                    <a:lstStyle/>
                    <a:p>
                      <a:pPr fontAlgn="ctr"/>
                      <a:r>
                        <a:rPr lang="en-US" sz="1000" b="0">
                          <a:effectLst/>
                        </a:rPr>
                        <a:t>These tools identify whether a remote host is vulnerable to a security attack. Examples of vulnerability exploitation tools include Metasploit, Core Impact, Sqlmap, Social Engineer Toolkit, and Netsparker.</a:t>
                      </a:r>
                    </a:p>
                  </a:txBody>
                  <a:tcPr marL="47625" marR="47625" marT="47625" marB="47625" anchor="ctr"/>
                </a:tc>
                <a:extLst>
                  <a:ext uri="{0D108BD9-81ED-4DB2-BD59-A6C34878D82A}">
                    <a16:rowId xmlns:a16="http://schemas.microsoft.com/office/drawing/2014/main" val="1891662437"/>
                  </a:ext>
                </a:extLst>
              </a:tr>
              <a:tr h="467603">
                <a:tc>
                  <a:txBody>
                    <a:bodyPr/>
                    <a:lstStyle/>
                    <a:p>
                      <a:pPr fontAlgn="ctr"/>
                      <a:r>
                        <a:rPr lang="en-US" sz="1000" b="0">
                          <a:effectLst/>
                        </a:rPr>
                        <a:t>Vulnerability Scanners</a:t>
                      </a:r>
                    </a:p>
                  </a:txBody>
                  <a:tcPr marL="47625" marR="47625" marT="47625" marB="47625" anchor="ctr"/>
                </a:tc>
                <a:tc>
                  <a:txBody>
                    <a:bodyPr/>
                    <a:lstStyle/>
                    <a:p>
                      <a:pPr fontAlgn="ctr"/>
                      <a:r>
                        <a:rPr lang="en-US" sz="1000" b="0" dirty="0">
                          <a:effectLst/>
                        </a:rPr>
                        <a:t>These tools scan a network or system to identify open ports. They can also be used to scan for known vulnerabilities and scan VMs, BYOD devices, and client databases. Examples of tools include Nipper, Core Impact, Nessus, SAINT, and OpenVAS</a:t>
                      </a:r>
                    </a:p>
                  </a:txBody>
                  <a:tcPr marL="47625" marR="47625" marT="47625" marB="47625" anchor="ctr"/>
                </a:tc>
                <a:extLst>
                  <a:ext uri="{0D108BD9-81ED-4DB2-BD59-A6C34878D82A}">
                    <a16:rowId xmlns:a16="http://schemas.microsoft.com/office/drawing/2014/main" val="144898808"/>
                  </a:ext>
                </a:extLst>
              </a:tr>
            </a:tbl>
          </a:graphicData>
        </a:graphic>
      </p:graphicFrame>
    </p:spTree>
    <p:extLst>
      <p:ext uri="{BB962C8B-B14F-4D97-AF65-F5344CB8AC3E}">
        <p14:creationId xmlns:p14="http://schemas.microsoft.com/office/powerpoint/2010/main" val="27989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Threat Actor Tools</a:t>
            </a:r>
            <a:br>
              <a:rPr lang="en-US" dirty="0"/>
            </a:br>
            <a:r>
              <a:rPr lang="en-US" sz="2400" dirty="0"/>
              <a:t>Attack Types</a:t>
            </a:r>
          </a:p>
        </p:txBody>
      </p:sp>
      <p:graphicFrame>
        <p:nvGraphicFramePr>
          <p:cNvPr id="2" name="Table 3">
            <a:extLst>
              <a:ext uri="{FF2B5EF4-FFF2-40B4-BE49-F238E27FC236}">
                <a16:creationId xmlns:a16="http://schemas.microsoft.com/office/drawing/2014/main" id="{9388B3BB-64D8-4E24-892E-E62F6312B6CE}"/>
              </a:ext>
            </a:extLst>
          </p:cNvPr>
          <p:cNvGraphicFramePr>
            <a:graphicFrameLocks noGrp="1"/>
          </p:cNvGraphicFramePr>
          <p:nvPr>
            <p:extLst>
              <p:ext uri="{D42A27DB-BD31-4B8C-83A1-F6EECF244321}">
                <p14:modId xmlns:p14="http://schemas.microsoft.com/office/powerpoint/2010/main" val="3615688238"/>
              </p:ext>
            </p:extLst>
          </p:nvPr>
        </p:nvGraphicFramePr>
        <p:xfrm>
          <a:off x="389614" y="794191"/>
          <a:ext cx="8070574" cy="3796654"/>
        </p:xfrm>
        <a:graphic>
          <a:graphicData uri="http://schemas.openxmlformats.org/drawingml/2006/table">
            <a:tbl>
              <a:tblPr firstRow="1" bandRow="1">
                <a:tableStyleId>{5C22544A-7EE6-4342-B048-85BDC9FD1C3A}</a:tableStyleId>
              </a:tblPr>
              <a:tblGrid>
                <a:gridCol w="1733384">
                  <a:extLst>
                    <a:ext uri="{9D8B030D-6E8A-4147-A177-3AD203B41FA5}">
                      <a16:colId xmlns:a16="http://schemas.microsoft.com/office/drawing/2014/main" val="2753654898"/>
                    </a:ext>
                  </a:extLst>
                </a:gridCol>
                <a:gridCol w="6337190">
                  <a:extLst>
                    <a:ext uri="{9D8B030D-6E8A-4147-A177-3AD203B41FA5}">
                      <a16:colId xmlns:a16="http://schemas.microsoft.com/office/drawing/2014/main" val="2925169399"/>
                    </a:ext>
                  </a:extLst>
                </a:gridCol>
              </a:tblGrid>
              <a:tr h="291454">
                <a:tc>
                  <a:txBody>
                    <a:bodyPr/>
                    <a:lstStyle/>
                    <a:p>
                      <a:pPr algn="l" fontAlgn="ctr"/>
                      <a:r>
                        <a:rPr lang="en-US" sz="1000" dirty="0">
                          <a:effectLst/>
                        </a:rPr>
                        <a:t>Attack Type</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376172192"/>
                  </a:ext>
                </a:extLst>
              </a:tr>
              <a:tr h="314411">
                <a:tc>
                  <a:txBody>
                    <a:bodyPr/>
                    <a:lstStyle/>
                    <a:p>
                      <a:pPr fontAlgn="ctr"/>
                      <a:r>
                        <a:rPr lang="en-US" sz="1000" b="0">
                          <a:effectLst/>
                        </a:rPr>
                        <a:t>Eavesdropping Attack</a:t>
                      </a:r>
                    </a:p>
                  </a:txBody>
                  <a:tcPr marL="47625" marR="47625" marT="47625" marB="47625" anchor="ctr"/>
                </a:tc>
                <a:tc>
                  <a:txBody>
                    <a:bodyPr/>
                    <a:lstStyle/>
                    <a:p>
                      <a:pPr fontAlgn="ctr"/>
                      <a:r>
                        <a:rPr lang="en-US" sz="1000" b="0">
                          <a:effectLst/>
                        </a:rPr>
                        <a:t>This is when a threat actor captures and “listens” to network traffic. This attack is also referred to as sniffing or snooping.</a:t>
                      </a:r>
                    </a:p>
                  </a:txBody>
                  <a:tcPr marL="47625" marR="47625" marT="47625" marB="47625" anchor="ctr"/>
                </a:tc>
                <a:extLst>
                  <a:ext uri="{0D108BD9-81ED-4DB2-BD59-A6C34878D82A}">
                    <a16:rowId xmlns:a16="http://schemas.microsoft.com/office/drawing/2014/main" val="2572956634"/>
                  </a:ext>
                </a:extLst>
              </a:tr>
              <a:tr h="314411">
                <a:tc>
                  <a:txBody>
                    <a:bodyPr/>
                    <a:lstStyle/>
                    <a:p>
                      <a:pPr fontAlgn="ctr"/>
                      <a:r>
                        <a:rPr lang="en-US" sz="1000" b="0">
                          <a:effectLst/>
                        </a:rPr>
                        <a:t>Data Modification Attack</a:t>
                      </a:r>
                    </a:p>
                  </a:txBody>
                  <a:tcPr marL="47625" marR="47625" marT="47625" marB="47625" anchor="ctr"/>
                </a:tc>
                <a:tc>
                  <a:txBody>
                    <a:bodyPr/>
                    <a:lstStyle/>
                    <a:p>
                      <a:pPr fontAlgn="ctr"/>
                      <a:r>
                        <a:rPr lang="en-US" sz="1000" b="0">
                          <a:effectLst/>
                        </a:rPr>
                        <a:t>If threat actors have captured enterprise traffic, they can alter the data in the packet without the knowledge of the sender or receiver.</a:t>
                      </a:r>
                    </a:p>
                  </a:txBody>
                  <a:tcPr marL="47625" marR="47625" marT="47625" marB="47625" anchor="ctr"/>
                </a:tc>
                <a:extLst>
                  <a:ext uri="{0D108BD9-81ED-4DB2-BD59-A6C34878D82A}">
                    <a16:rowId xmlns:a16="http://schemas.microsoft.com/office/drawing/2014/main" val="3783905614"/>
                  </a:ext>
                </a:extLst>
              </a:tr>
              <a:tr h="314411">
                <a:tc>
                  <a:txBody>
                    <a:bodyPr/>
                    <a:lstStyle/>
                    <a:p>
                      <a:pPr fontAlgn="ctr"/>
                      <a:r>
                        <a:rPr lang="en-US" sz="1000" b="0">
                          <a:effectLst/>
                        </a:rPr>
                        <a:t>IP Address Spoofing Attack</a:t>
                      </a:r>
                    </a:p>
                  </a:txBody>
                  <a:tcPr marL="47625" marR="47625" marT="47625" marB="47625" anchor="ctr"/>
                </a:tc>
                <a:tc>
                  <a:txBody>
                    <a:bodyPr/>
                    <a:lstStyle/>
                    <a:p>
                      <a:pPr fontAlgn="ctr"/>
                      <a:r>
                        <a:rPr lang="en-US" sz="1000" b="0">
                          <a:effectLst/>
                        </a:rPr>
                        <a:t>A threat actor constructs an IP packet that appears to originate from a valid address inside the corporate intranet.</a:t>
                      </a:r>
                    </a:p>
                  </a:txBody>
                  <a:tcPr marL="47625" marR="47625" marT="47625" marB="47625" anchor="ctr"/>
                </a:tc>
                <a:extLst>
                  <a:ext uri="{0D108BD9-81ED-4DB2-BD59-A6C34878D82A}">
                    <a16:rowId xmlns:a16="http://schemas.microsoft.com/office/drawing/2014/main" val="1884138171"/>
                  </a:ext>
                </a:extLst>
              </a:tr>
              <a:tr h="434186">
                <a:tc>
                  <a:txBody>
                    <a:bodyPr/>
                    <a:lstStyle/>
                    <a:p>
                      <a:pPr fontAlgn="ctr"/>
                      <a:r>
                        <a:rPr lang="en-US" sz="1000" b="0">
                          <a:effectLst/>
                        </a:rPr>
                        <a:t>Password-Based Attacks</a:t>
                      </a:r>
                    </a:p>
                  </a:txBody>
                  <a:tcPr marL="47625" marR="47625" marT="47625" marB="47625" anchor="ctr"/>
                </a:tc>
                <a:tc>
                  <a:txBody>
                    <a:bodyPr/>
                    <a:lstStyle/>
                    <a:p>
                      <a:pPr fontAlgn="ctr"/>
                      <a:r>
                        <a:rPr lang="en-US" sz="1000" b="0" dirty="0">
                          <a:effectLst/>
                        </a:rPr>
                        <a:t>If threat actors discover a valid user account, the threat actors have the same rights as the real user. Threat actors could use that valid account to obtain lists of other users, network information, change server and network configurations, and modify, reroute, or delete data.</a:t>
                      </a:r>
                    </a:p>
                  </a:txBody>
                  <a:tcPr marL="47625" marR="47625" marT="47625" marB="47625" anchor="ctr"/>
                </a:tc>
                <a:extLst>
                  <a:ext uri="{0D108BD9-81ED-4DB2-BD59-A6C34878D82A}">
                    <a16:rowId xmlns:a16="http://schemas.microsoft.com/office/drawing/2014/main" val="713672646"/>
                  </a:ext>
                </a:extLst>
              </a:tr>
              <a:tr h="434186">
                <a:tc>
                  <a:txBody>
                    <a:bodyPr/>
                    <a:lstStyle/>
                    <a:p>
                      <a:pPr fontAlgn="ctr"/>
                      <a:r>
                        <a:rPr lang="en-US" sz="1000" b="0">
                          <a:effectLst/>
                        </a:rPr>
                        <a:t>Denial of Service Attack</a:t>
                      </a:r>
                    </a:p>
                  </a:txBody>
                  <a:tcPr marL="47625" marR="47625" marT="47625" marB="47625" anchor="ctr"/>
                </a:tc>
                <a:tc>
                  <a:txBody>
                    <a:bodyPr/>
                    <a:lstStyle/>
                    <a:p>
                      <a:pPr fontAlgn="ctr"/>
                      <a:r>
                        <a:rPr lang="en-US" sz="1000" b="0">
                          <a:effectLst/>
                        </a:rPr>
                        <a:t>A DoS attack prevents normal use of a computer or network by valid users. A DoS attack can flood a computer or the entire network with traffic until a shutdown occurs because of the overload. A DoS attack can also block traffic, which results in a loss of access to network resources by authorized users.</a:t>
                      </a:r>
                    </a:p>
                  </a:txBody>
                  <a:tcPr marL="47625" marR="47625" marT="47625" marB="47625" anchor="ctr"/>
                </a:tc>
                <a:extLst>
                  <a:ext uri="{0D108BD9-81ED-4DB2-BD59-A6C34878D82A}">
                    <a16:rowId xmlns:a16="http://schemas.microsoft.com/office/drawing/2014/main" val="3633901938"/>
                  </a:ext>
                </a:extLst>
              </a:tr>
              <a:tr h="314411">
                <a:tc>
                  <a:txBody>
                    <a:bodyPr/>
                    <a:lstStyle/>
                    <a:p>
                      <a:pPr fontAlgn="ctr"/>
                      <a:r>
                        <a:rPr lang="en-US" sz="1000" b="0">
                          <a:effectLst/>
                        </a:rPr>
                        <a:t>Man-in-the-Middle Attack</a:t>
                      </a:r>
                    </a:p>
                  </a:txBody>
                  <a:tcPr marL="47625" marR="47625" marT="47625" marB="47625" anchor="ctr"/>
                </a:tc>
                <a:tc>
                  <a:txBody>
                    <a:bodyPr/>
                    <a:lstStyle/>
                    <a:p>
                      <a:pPr fontAlgn="ctr"/>
                      <a:r>
                        <a:rPr lang="en-US" sz="1000" b="0">
                          <a:effectLst/>
                        </a:rPr>
                        <a:t>This attack occurs when threat actors have positioned themselves between a source and destination. They can now actively monitor, capture, and control the communication transparently.</a:t>
                      </a:r>
                    </a:p>
                  </a:txBody>
                  <a:tcPr marL="47625" marR="47625" marT="47625" marB="47625" anchor="ctr"/>
                </a:tc>
                <a:extLst>
                  <a:ext uri="{0D108BD9-81ED-4DB2-BD59-A6C34878D82A}">
                    <a16:rowId xmlns:a16="http://schemas.microsoft.com/office/drawing/2014/main" val="2240618988"/>
                  </a:ext>
                </a:extLst>
              </a:tr>
              <a:tr h="314411">
                <a:tc>
                  <a:txBody>
                    <a:bodyPr/>
                    <a:lstStyle/>
                    <a:p>
                      <a:pPr fontAlgn="ctr"/>
                      <a:r>
                        <a:rPr lang="en-US" sz="1000" b="0">
                          <a:effectLst/>
                        </a:rPr>
                        <a:t>Compromised-Key Attack</a:t>
                      </a:r>
                    </a:p>
                  </a:txBody>
                  <a:tcPr marL="47625" marR="47625" marT="47625" marB="47625" anchor="ctr"/>
                </a:tc>
                <a:tc>
                  <a:txBody>
                    <a:bodyPr/>
                    <a:lstStyle/>
                    <a:p>
                      <a:pPr fontAlgn="ctr"/>
                      <a:r>
                        <a:rPr lang="en-US" sz="1000" b="0">
                          <a:effectLst/>
                        </a:rPr>
                        <a:t>If a threat actor obtains a secret key, that key is referred to as a compromised key. A compromised key can be used to gain access to a secured communication without the sender or receiver being aware of the attack.</a:t>
                      </a:r>
                    </a:p>
                  </a:txBody>
                  <a:tcPr marL="47625" marR="47625" marT="47625" marB="47625" anchor="ctr"/>
                </a:tc>
                <a:extLst>
                  <a:ext uri="{0D108BD9-81ED-4DB2-BD59-A6C34878D82A}">
                    <a16:rowId xmlns:a16="http://schemas.microsoft.com/office/drawing/2014/main" val="730624141"/>
                  </a:ext>
                </a:extLst>
              </a:tr>
              <a:tr h="314411">
                <a:tc>
                  <a:txBody>
                    <a:bodyPr/>
                    <a:lstStyle/>
                    <a:p>
                      <a:pPr fontAlgn="ctr"/>
                      <a:r>
                        <a:rPr lang="en-US" sz="1000" b="0">
                          <a:effectLst/>
                        </a:rPr>
                        <a:t>Sniffer Attack</a:t>
                      </a:r>
                    </a:p>
                  </a:txBody>
                  <a:tcPr marL="47625" marR="47625" marT="47625" marB="47625" anchor="ctr"/>
                </a:tc>
                <a:tc>
                  <a:txBody>
                    <a:bodyPr/>
                    <a:lstStyle/>
                    <a:p>
                      <a:pPr fontAlgn="ctr"/>
                      <a:r>
                        <a:rPr lang="en-US" sz="1000" b="0" dirty="0">
                          <a:effectLst/>
                        </a:rPr>
                        <a:t>A sniffer is an application or device that can read, monitor, and capture network data exchanges and read network packets. If the packets are not encrypted, a sniffer provides a full view of the data inside the packet</a:t>
                      </a:r>
                    </a:p>
                  </a:txBody>
                  <a:tcPr marL="47625" marR="47625" marT="47625" marB="47625" anchor="ctr"/>
                </a:tc>
                <a:extLst>
                  <a:ext uri="{0D108BD9-81ED-4DB2-BD59-A6C34878D82A}">
                    <a16:rowId xmlns:a16="http://schemas.microsoft.com/office/drawing/2014/main" val="307566371"/>
                  </a:ext>
                </a:extLst>
              </a:tr>
            </a:tbl>
          </a:graphicData>
        </a:graphic>
      </p:graphicFrame>
    </p:spTree>
    <p:extLst>
      <p:ext uri="{BB962C8B-B14F-4D97-AF65-F5344CB8AC3E}">
        <p14:creationId xmlns:p14="http://schemas.microsoft.com/office/powerpoint/2010/main" val="30974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3.4 Malware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Overview of Malware</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8"/>
            <a:ext cx="8280057" cy="1374776"/>
          </a:xfrm>
        </p:spPr>
        <p:txBody>
          <a:bodyPr/>
          <a:lstStyle/>
          <a:p>
            <a:pPr marL="342900" indent="-342900" algn="l">
              <a:buFont typeface="Arial" panose="020B0604020202020204" pitchFamily="34" charset="0"/>
              <a:buChar char="•"/>
            </a:pPr>
            <a:r>
              <a:rPr lang="en-US" sz="1600" dirty="0">
                <a:solidFill>
                  <a:srgbClr val="000000"/>
                </a:solidFill>
              </a:rPr>
              <a:t>Now that you know about the tools that hacker use, this topic introduces you to different types of malware that hackers use to gain access to end devices.</a:t>
            </a:r>
          </a:p>
          <a:p>
            <a:pPr marL="342900" indent="-342900" algn="l">
              <a:buFont typeface="Arial" panose="020B0604020202020204" pitchFamily="34" charset="0"/>
              <a:buChar char="•"/>
            </a:pPr>
            <a:r>
              <a:rPr lang="en-US" sz="1600" dirty="0">
                <a:solidFill>
                  <a:srgbClr val="000000"/>
                </a:solidFill>
              </a:rPr>
              <a:t>End devices are particularly prone to malware attacks. It is important to know about malware because threat actors rely on users to install malware to help exploit the security gaps.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1F6ABAB-EC36-4383-823E-69C5FADF4ABB}"/>
              </a:ext>
            </a:extLst>
          </p:cNvPr>
          <p:cNvPicPr>
            <a:picLocks noChangeAspect="1"/>
          </p:cNvPicPr>
          <p:nvPr/>
        </p:nvPicPr>
        <p:blipFill>
          <a:blip r:embed="rId3"/>
          <a:stretch>
            <a:fillRect/>
          </a:stretch>
        </p:blipFill>
        <p:spPr>
          <a:xfrm>
            <a:off x="664803" y="2106613"/>
            <a:ext cx="7400925" cy="2305050"/>
          </a:xfrm>
          <a:prstGeom prst="rect">
            <a:avLst/>
          </a:prstGeom>
        </p:spPr>
      </p:pic>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a:t>
            </a:r>
          </a:p>
        </p:txBody>
      </p:sp>
      <p:sp>
        <p:nvSpPr>
          <p:cNvPr id="6" name="Content Placeholder 5">
            <a:extLst>
              <a:ext uri="{FF2B5EF4-FFF2-40B4-BE49-F238E27FC236}">
                <a16:creationId xmlns:a16="http://schemas.microsoft.com/office/drawing/2014/main" id="{B2A2FCA2-F9A2-4F39-9924-81C9624F026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first and most common type of computer malware is a virus. Viruses require human action to propagate and infect other computers. </a:t>
            </a:r>
          </a:p>
          <a:p>
            <a:pPr marL="342900" indent="-342900" algn="l">
              <a:buFont typeface="Arial" panose="020B0604020202020204" pitchFamily="34" charset="0"/>
              <a:buChar char="•"/>
            </a:pPr>
            <a:r>
              <a:rPr lang="en-US" sz="1600" dirty="0">
                <a:solidFill>
                  <a:srgbClr val="000000"/>
                </a:solidFill>
              </a:rPr>
              <a:t>The virus hides by attaching itself to computer code, software, or documents on the computer. When opened, the virus executes and infects the computer.</a:t>
            </a:r>
          </a:p>
          <a:p>
            <a:pPr marL="342900" indent="-342900" algn="l">
              <a:buFont typeface="Arial" panose="020B0604020202020204" pitchFamily="34" charset="0"/>
              <a:buChar char="•"/>
            </a:pPr>
            <a:r>
              <a:rPr lang="en-US" sz="1600" dirty="0">
                <a:solidFill>
                  <a:srgbClr val="000000"/>
                </a:solidFill>
              </a:rPr>
              <a:t>Viruses can:</a:t>
            </a:r>
          </a:p>
          <a:p>
            <a:pPr marL="415985" lvl="1" indent="-342900">
              <a:buFont typeface="Arial" panose="020B0604020202020204" pitchFamily="34" charset="0"/>
              <a:buChar char="•"/>
            </a:pPr>
            <a:r>
              <a:rPr lang="en-US" dirty="0">
                <a:solidFill>
                  <a:srgbClr val="000000"/>
                </a:solidFill>
              </a:rPr>
              <a:t>  Alter, corrupt, delete files, or erase entire drives.</a:t>
            </a:r>
          </a:p>
          <a:p>
            <a:pPr marL="415985" lvl="1" indent="-342900">
              <a:buFont typeface="Arial" panose="020B0604020202020204" pitchFamily="34" charset="0"/>
              <a:buChar char="•"/>
            </a:pPr>
            <a:r>
              <a:rPr lang="en-US" dirty="0">
                <a:solidFill>
                  <a:srgbClr val="000000"/>
                </a:solidFill>
              </a:rPr>
              <a:t> Cause computer booting issues, and corrupt applications.</a:t>
            </a:r>
          </a:p>
          <a:p>
            <a:pPr marL="415985" lvl="1" indent="-342900">
              <a:buFont typeface="Arial" panose="020B0604020202020204" pitchFamily="34" charset="0"/>
              <a:buChar char="•"/>
            </a:pPr>
            <a:r>
              <a:rPr lang="en-US" dirty="0">
                <a:solidFill>
                  <a:srgbClr val="000000"/>
                </a:solidFill>
              </a:rPr>
              <a:t> Capture and send sensitive information to threat actors.</a:t>
            </a:r>
          </a:p>
          <a:p>
            <a:pPr marL="415985" lvl="1" indent="-342900">
              <a:buFont typeface="Arial" panose="020B0604020202020204" pitchFamily="34" charset="0"/>
              <a:buChar char="•"/>
            </a:pPr>
            <a:r>
              <a:rPr lang="en-US" dirty="0">
                <a:solidFill>
                  <a:srgbClr val="000000"/>
                </a:solidFill>
              </a:rPr>
              <a:t> Access and use email accounts to spread.</a:t>
            </a:r>
          </a:p>
          <a:p>
            <a:pPr marL="415985" lvl="1" indent="-342900">
              <a:buFont typeface="Arial" panose="020B0604020202020204" pitchFamily="34" charset="0"/>
              <a:buChar char="•"/>
            </a:pPr>
            <a:r>
              <a:rPr lang="en-US" dirty="0">
                <a:solidFill>
                  <a:srgbClr val="000000"/>
                </a:solidFill>
              </a:rPr>
              <a:t> Lay dormant until summoned by the threat actor.</a:t>
            </a:r>
          </a:p>
          <a:p>
            <a:pPr marL="0" indent="0" algn="l"/>
            <a:endParaRPr lang="en-US" sz="1600" dirty="0">
              <a:solidFill>
                <a:srgbClr val="000000"/>
              </a:solidFill>
            </a:endParaRPr>
          </a:p>
        </p:txBody>
      </p:sp>
    </p:spTree>
    <p:extLst>
      <p:ext uri="{BB962C8B-B14F-4D97-AF65-F5344CB8AC3E}">
        <p14:creationId xmlns:p14="http://schemas.microsoft.com/office/powerpoint/2010/main" val="4147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 (Cont.)</a:t>
            </a:r>
          </a:p>
        </p:txBody>
      </p:sp>
      <p:sp>
        <p:nvSpPr>
          <p:cNvPr id="4" name="Content Placeholder 3">
            <a:extLst>
              <a:ext uri="{FF2B5EF4-FFF2-40B4-BE49-F238E27FC236}">
                <a16:creationId xmlns:a16="http://schemas.microsoft.com/office/drawing/2014/main" id="{9FEBC5BE-2E6D-48E5-BB0B-F5FEEE8EB8C5}"/>
              </a:ext>
            </a:extLst>
          </p:cNvPr>
          <p:cNvSpPr>
            <a:spLocks noGrp="1"/>
          </p:cNvSpPr>
          <p:nvPr>
            <p:ph idx="1"/>
          </p:nvPr>
        </p:nvSpPr>
        <p:spPr>
          <a:xfrm>
            <a:off x="474662" y="731838"/>
            <a:ext cx="8280057" cy="340650"/>
          </a:xfrm>
        </p:spPr>
        <p:txBody>
          <a:bodyPr/>
          <a:lstStyle/>
          <a:p>
            <a:pPr marL="0" indent="0" algn="l"/>
            <a:r>
              <a:rPr lang="en-US" sz="1600" dirty="0">
                <a:solidFill>
                  <a:srgbClr val="000000"/>
                </a:solidFill>
              </a:rPr>
              <a:t>Modern viruses are developed for specific intent such as those listed in the table.</a:t>
            </a:r>
          </a:p>
        </p:txBody>
      </p:sp>
      <p:graphicFrame>
        <p:nvGraphicFramePr>
          <p:cNvPr id="5" name="Table 6">
            <a:extLst>
              <a:ext uri="{FF2B5EF4-FFF2-40B4-BE49-F238E27FC236}">
                <a16:creationId xmlns:a16="http://schemas.microsoft.com/office/drawing/2014/main" id="{9D8455FD-392D-4236-AAF9-83ACFE3EBC95}"/>
              </a:ext>
            </a:extLst>
          </p:cNvPr>
          <p:cNvGraphicFramePr>
            <a:graphicFrameLocks noGrp="1"/>
          </p:cNvGraphicFramePr>
          <p:nvPr>
            <p:extLst>
              <p:ext uri="{D42A27DB-BD31-4B8C-83A1-F6EECF244321}">
                <p14:modId xmlns:p14="http://schemas.microsoft.com/office/powerpoint/2010/main" val="2374398166"/>
              </p:ext>
            </p:extLst>
          </p:nvPr>
        </p:nvGraphicFramePr>
        <p:xfrm>
          <a:off x="545988" y="1263873"/>
          <a:ext cx="7799500" cy="2225040"/>
        </p:xfrm>
        <a:graphic>
          <a:graphicData uri="http://schemas.openxmlformats.org/drawingml/2006/table">
            <a:tbl>
              <a:tblPr firstRow="1" bandRow="1">
                <a:tableStyleId>{5C22544A-7EE6-4342-B048-85BDC9FD1C3A}</a:tableStyleId>
              </a:tblPr>
              <a:tblGrid>
                <a:gridCol w="1553156">
                  <a:extLst>
                    <a:ext uri="{9D8B030D-6E8A-4147-A177-3AD203B41FA5}">
                      <a16:colId xmlns:a16="http://schemas.microsoft.com/office/drawing/2014/main" val="221734640"/>
                    </a:ext>
                  </a:extLst>
                </a:gridCol>
                <a:gridCol w="6246344">
                  <a:extLst>
                    <a:ext uri="{9D8B030D-6E8A-4147-A177-3AD203B41FA5}">
                      <a16:colId xmlns:a16="http://schemas.microsoft.com/office/drawing/2014/main" val="1686031297"/>
                    </a:ext>
                  </a:extLst>
                </a:gridCol>
              </a:tblGrid>
              <a:tr h="370840">
                <a:tc>
                  <a:txBody>
                    <a:bodyPr/>
                    <a:lstStyle/>
                    <a:p>
                      <a:pPr algn="l" fontAlgn="ctr"/>
                      <a:r>
                        <a:rPr lang="en-US">
                          <a:effectLst/>
                        </a:rPr>
                        <a:t>Types of Viruses</a:t>
                      </a:r>
                    </a:p>
                  </a:txBody>
                  <a:tcPr marL="47625" marR="47625" marT="47625" marB="47625" anchor="ctr"/>
                </a:tc>
                <a:tc>
                  <a:txBody>
                    <a:bodyPr/>
                    <a:lstStyle/>
                    <a:p>
                      <a:pPr algn="l" fontAlgn="ctr"/>
                      <a:r>
                        <a:rPr lang="en-US" dirty="0">
                          <a:effectLst/>
                        </a:rPr>
                        <a:t>Description</a:t>
                      </a:r>
                    </a:p>
                  </a:txBody>
                  <a:tcPr marL="47625" marR="47625" marT="47625" marB="47625" anchor="ctr"/>
                </a:tc>
                <a:extLst>
                  <a:ext uri="{0D108BD9-81ED-4DB2-BD59-A6C34878D82A}">
                    <a16:rowId xmlns:a16="http://schemas.microsoft.com/office/drawing/2014/main" val="3719108026"/>
                  </a:ext>
                </a:extLst>
              </a:tr>
              <a:tr h="370840">
                <a:tc>
                  <a:txBody>
                    <a:bodyPr/>
                    <a:lstStyle/>
                    <a:p>
                      <a:pPr fontAlgn="ctr"/>
                      <a:r>
                        <a:rPr lang="en-US" b="0">
                          <a:effectLst/>
                        </a:rPr>
                        <a:t>Boot sector virus</a:t>
                      </a:r>
                    </a:p>
                  </a:txBody>
                  <a:tcPr marL="47625" marR="47625" marT="47625" marB="47625" anchor="ctr"/>
                </a:tc>
                <a:tc>
                  <a:txBody>
                    <a:bodyPr/>
                    <a:lstStyle/>
                    <a:p>
                      <a:pPr fontAlgn="ctr"/>
                      <a:r>
                        <a:rPr lang="en-US" b="0">
                          <a:effectLst/>
                        </a:rPr>
                        <a:t>Virus attacks the boot sector, file partition table, or file system.</a:t>
                      </a:r>
                    </a:p>
                  </a:txBody>
                  <a:tcPr marL="47625" marR="47625" marT="47625" marB="47625" anchor="ctr"/>
                </a:tc>
                <a:extLst>
                  <a:ext uri="{0D108BD9-81ED-4DB2-BD59-A6C34878D82A}">
                    <a16:rowId xmlns:a16="http://schemas.microsoft.com/office/drawing/2014/main" val="981056106"/>
                  </a:ext>
                </a:extLst>
              </a:tr>
              <a:tr h="370840">
                <a:tc>
                  <a:txBody>
                    <a:bodyPr/>
                    <a:lstStyle/>
                    <a:p>
                      <a:pPr fontAlgn="ctr"/>
                      <a:r>
                        <a:rPr lang="en-US" b="0">
                          <a:effectLst/>
                        </a:rPr>
                        <a:t>Firmware viruses</a:t>
                      </a:r>
                    </a:p>
                  </a:txBody>
                  <a:tcPr marL="47625" marR="47625" marT="47625" marB="47625" anchor="ctr"/>
                </a:tc>
                <a:tc>
                  <a:txBody>
                    <a:bodyPr/>
                    <a:lstStyle/>
                    <a:p>
                      <a:pPr fontAlgn="ctr"/>
                      <a:r>
                        <a:rPr lang="en-US" b="0">
                          <a:effectLst/>
                        </a:rPr>
                        <a:t>Virus attacks the device firmware.</a:t>
                      </a:r>
                    </a:p>
                  </a:txBody>
                  <a:tcPr marL="47625" marR="47625" marT="47625" marB="47625" anchor="ctr"/>
                </a:tc>
                <a:extLst>
                  <a:ext uri="{0D108BD9-81ED-4DB2-BD59-A6C34878D82A}">
                    <a16:rowId xmlns:a16="http://schemas.microsoft.com/office/drawing/2014/main" val="3789947596"/>
                  </a:ext>
                </a:extLst>
              </a:tr>
              <a:tr h="370840">
                <a:tc>
                  <a:txBody>
                    <a:bodyPr/>
                    <a:lstStyle/>
                    <a:p>
                      <a:pPr fontAlgn="ctr"/>
                      <a:r>
                        <a:rPr lang="en-US" b="0">
                          <a:effectLst/>
                        </a:rPr>
                        <a:t>Macro virus</a:t>
                      </a:r>
                    </a:p>
                  </a:txBody>
                  <a:tcPr marL="47625" marR="47625" marT="47625" marB="47625" anchor="ctr"/>
                </a:tc>
                <a:tc>
                  <a:txBody>
                    <a:bodyPr/>
                    <a:lstStyle/>
                    <a:p>
                      <a:pPr fontAlgn="ctr"/>
                      <a:r>
                        <a:rPr lang="en-US" b="0">
                          <a:effectLst/>
                        </a:rPr>
                        <a:t>Virus uses the MS Office macro feature maliciously.</a:t>
                      </a:r>
                    </a:p>
                  </a:txBody>
                  <a:tcPr marL="47625" marR="47625" marT="47625" marB="47625" anchor="ctr"/>
                </a:tc>
                <a:extLst>
                  <a:ext uri="{0D108BD9-81ED-4DB2-BD59-A6C34878D82A}">
                    <a16:rowId xmlns:a16="http://schemas.microsoft.com/office/drawing/2014/main" val="845021848"/>
                  </a:ext>
                </a:extLst>
              </a:tr>
              <a:tr h="370840">
                <a:tc>
                  <a:txBody>
                    <a:bodyPr/>
                    <a:lstStyle/>
                    <a:p>
                      <a:pPr fontAlgn="ctr"/>
                      <a:r>
                        <a:rPr lang="en-US" b="0">
                          <a:effectLst/>
                        </a:rPr>
                        <a:t>Program viruses</a:t>
                      </a:r>
                    </a:p>
                  </a:txBody>
                  <a:tcPr marL="47625" marR="47625" marT="47625" marB="47625" anchor="ctr"/>
                </a:tc>
                <a:tc>
                  <a:txBody>
                    <a:bodyPr/>
                    <a:lstStyle/>
                    <a:p>
                      <a:pPr fontAlgn="ctr"/>
                      <a:r>
                        <a:rPr lang="en-US" b="0">
                          <a:effectLst/>
                        </a:rPr>
                        <a:t>Virus inserts itself in another executable program.</a:t>
                      </a:r>
                    </a:p>
                  </a:txBody>
                  <a:tcPr marL="47625" marR="47625" marT="47625" marB="47625" anchor="ctr"/>
                </a:tc>
                <a:extLst>
                  <a:ext uri="{0D108BD9-81ED-4DB2-BD59-A6C34878D82A}">
                    <a16:rowId xmlns:a16="http://schemas.microsoft.com/office/drawing/2014/main" val="1212032130"/>
                  </a:ext>
                </a:extLst>
              </a:tr>
              <a:tr h="370840">
                <a:tc>
                  <a:txBody>
                    <a:bodyPr/>
                    <a:lstStyle/>
                    <a:p>
                      <a:pPr fontAlgn="ctr"/>
                      <a:r>
                        <a:rPr lang="en-US" b="0">
                          <a:effectLst/>
                        </a:rPr>
                        <a:t>Script viruses</a:t>
                      </a:r>
                    </a:p>
                  </a:txBody>
                  <a:tcPr marL="47625" marR="47625" marT="47625" marB="47625" anchor="ctr"/>
                </a:tc>
                <a:tc>
                  <a:txBody>
                    <a:bodyPr/>
                    <a:lstStyle/>
                    <a:p>
                      <a:pPr fontAlgn="ctr"/>
                      <a:r>
                        <a:rPr lang="en-US" b="0" dirty="0">
                          <a:effectLst/>
                        </a:rPr>
                        <a:t>Virus attacks the OS interpreter which is used to execute scripts.</a:t>
                      </a:r>
                    </a:p>
                  </a:txBody>
                  <a:tcPr marL="47625" marR="47625" marT="47625" marB="47625" anchor="ctr"/>
                </a:tc>
                <a:extLst>
                  <a:ext uri="{0D108BD9-81ED-4DB2-BD59-A6C34878D82A}">
                    <a16:rowId xmlns:a16="http://schemas.microsoft.com/office/drawing/2014/main" val="4265404546"/>
                  </a:ext>
                </a:extLst>
              </a:tr>
            </a:tbl>
          </a:graphicData>
        </a:graphic>
      </p:graphicFrame>
    </p:spTree>
    <p:extLst>
      <p:ext uri="{BB962C8B-B14F-4D97-AF65-F5344CB8AC3E}">
        <p14:creationId xmlns:p14="http://schemas.microsoft.com/office/powerpoint/2010/main" val="310123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Viruses and Trojan Horses (Cont.)</a:t>
            </a:r>
          </a:p>
        </p:txBody>
      </p:sp>
      <p:sp>
        <p:nvSpPr>
          <p:cNvPr id="4" name="Content Placeholder 3">
            <a:extLst>
              <a:ext uri="{FF2B5EF4-FFF2-40B4-BE49-F238E27FC236}">
                <a16:creationId xmlns:a16="http://schemas.microsoft.com/office/drawing/2014/main" id="{9FEBC5BE-2E6D-48E5-BB0B-F5FEEE8EB8C5}"/>
              </a:ext>
            </a:extLst>
          </p:cNvPr>
          <p:cNvSpPr>
            <a:spLocks noGrp="1"/>
          </p:cNvSpPr>
          <p:nvPr>
            <p:ph idx="1"/>
          </p:nvPr>
        </p:nvSpPr>
        <p:spPr>
          <a:xfrm>
            <a:off x="474662" y="731838"/>
            <a:ext cx="8280057" cy="777986"/>
          </a:xfrm>
        </p:spPr>
        <p:txBody>
          <a:bodyPr/>
          <a:lstStyle/>
          <a:p>
            <a:pPr marL="0" indent="0" algn="l"/>
            <a:r>
              <a:rPr lang="en-US" sz="1400" dirty="0">
                <a:solidFill>
                  <a:srgbClr val="000000"/>
                </a:solidFill>
              </a:rPr>
              <a:t>Threat actors use Trojan horses to compromise hosts. A Trojan horse is a program that looks useful but also carries malicious code. Trojan horses are often provided with free online programs such as computer games. There are several types of Trojan horses as described in the table.</a:t>
            </a:r>
          </a:p>
        </p:txBody>
      </p:sp>
      <p:graphicFrame>
        <p:nvGraphicFramePr>
          <p:cNvPr id="2" name="Table 5">
            <a:extLst>
              <a:ext uri="{FF2B5EF4-FFF2-40B4-BE49-F238E27FC236}">
                <a16:creationId xmlns:a16="http://schemas.microsoft.com/office/drawing/2014/main" id="{FBDF7E54-E10B-4B47-9165-C2E91391BEA8}"/>
              </a:ext>
            </a:extLst>
          </p:cNvPr>
          <p:cNvGraphicFramePr>
            <a:graphicFrameLocks noGrp="1"/>
          </p:cNvGraphicFramePr>
          <p:nvPr>
            <p:extLst>
              <p:ext uri="{D42A27DB-BD31-4B8C-83A1-F6EECF244321}">
                <p14:modId xmlns:p14="http://schemas.microsoft.com/office/powerpoint/2010/main" val="3321783990"/>
              </p:ext>
            </p:extLst>
          </p:nvPr>
        </p:nvGraphicFramePr>
        <p:xfrm>
          <a:off x="474662" y="1676786"/>
          <a:ext cx="8080942" cy="2933627"/>
        </p:xfrm>
        <a:graphic>
          <a:graphicData uri="http://schemas.openxmlformats.org/drawingml/2006/table">
            <a:tbl>
              <a:tblPr firstRow="1" bandRow="1">
                <a:tableStyleId>{5C22544A-7EE6-4342-B048-85BDC9FD1C3A}</a:tableStyleId>
              </a:tblPr>
              <a:tblGrid>
                <a:gridCol w="1751704">
                  <a:extLst>
                    <a:ext uri="{9D8B030D-6E8A-4147-A177-3AD203B41FA5}">
                      <a16:colId xmlns:a16="http://schemas.microsoft.com/office/drawing/2014/main" val="2150875659"/>
                    </a:ext>
                  </a:extLst>
                </a:gridCol>
                <a:gridCol w="6329238">
                  <a:extLst>
                    <a:ext uri="{9D8B030D-6E8A-4147-A177-3AD203B41FA5}">
                      <a16:colId xmlns:a16="http://schemas.microsoft.com/office/drawing/2014/main" val="3969696868"/>
                    </a:ext>
                  </a:extLst>
                </a:gridCol>
              </a:tblGrid>
              <a:tr h="296081">
                <a:tc>
                  <a:txBody>
                    <a:bodyPr/>
                    <a:lstStyle/>
                    <a:p>
                      <a:pPr algn="l" fontAlgn="ctr"/>
                      <a:r>
                        <a:rPr lang="en-US" sz="1100" dirty="0">
                          <a:effectLst/>
                        </a:rPr>
                        <a:t>Type of Trojan Horse</a:t>
                      </a:r>
                    </a:p>
                  </a:txBody>
                  <a:tcPr marL="47625" marR="47625" marT="47625" marB="47625" anchor="ctr"/>
                </a:tc>
                <a:tc>
                  <a:txBody>
                    <a:bodyPr/>
                    <a:lstStyle/>
                    <a:p>
                      <a:pPr algn="l" fontAlgn="ctr"/>
                      <a:r>
                        <a:rPr lang="en-US" sz="1100">
                          <a:effectLst/>
                        </a:rPr>
                        <a:t>Description</a:t>
                      </a:r>
                    </a:p>
                  </a:txBody>
                  <a:tcPr marL="47625" marR="47625" marT="47625" marB="47625" anchor="ctr"/>
                </a:tc>
                <a:extLst>
                  <a:ext uri="{0D108BD9-81ED-4DB2-BD59-A6C34878D82A}">
                    <a16:rowId xmlns:a16="http://schemas.microsoft.com/office/drawing/2014/main" val="3972879684"/>
                  </a:ext>
                </a:extLst>
              </a:tr>
              <a:tr h="296081">
                <a:tc>
                  <a:txBody>
                    <a:bodyPr/>
                    <a:lstStyle/>
                    <a:p>
                      <a:pPr fontAlgn="ctr"/>
                      <a:r>
                        <a:rPr lang="en-US" sz="1100" b="0">
                          <a:effectLst/>
                        </a:rPr>
                        <a:t>Remote-access</a:t>
                      </a:r>
                    </a:p>
                  </a:txBody>
                  <a:tcPr marL="47625" marR="47625" marT="47625" marB="47625" anchor="ctr"/>
                </a:tc>
                <a:tc>
                  <a:txBody>
                    <a:bodyPr/>
                    <a:lstStyle/>
                    <a:p>
                      <a:pPr fontAlgn="ctr"/>
                      <a:r>
                        <a:rPr lang="en-US" sz="1100" b="0">
                          <a:effectLst/>
                        </a:rPr>
                        <a:t>Trojan horse enables unauthorized remote access.</a:t>
                      </a:r>
                    </a:p>
                  </a:txBody>
                  <a:tcPr marL="47625" marR="47625" marT="47625" marB="47625" anchor="ctr"/>
                </a:tc>
                <a:extLst>
                  <a:ext uri="{0D108BD9-81ED-4DB2-BD59-A6C34878D82A}">
                    <a16:rowId xmlns:a16="http://schemas.microsoft.com/office/drawing/2014/main" val="4273622441"/>
                  </a:ext>
                </a:extLst>
              </a:tr>
              <a:tr h="296081">
                <a:tc>
                  <a:txBody>
                    <a:bodyPr/>
                    <a:lstStyle/>
                    <a:p>
                      <a:pPr fontAlgn="ctr"/>
                      <a:r>
                        <a:rPr lang="en-US" sz="1100" b="0">
                          <a:effectLst/>
                        </a:rPr>
                        <a:t>Data-sending</a:t>
                      </a:r>
                    </a:p>
                  </a:txBody>
                  <a:tcPr marL="47625" marR="47625" marT="47625" marB="47625" anchor="ctr"/>
                </a:tc>
                <a:tc>
                  <a:txBody>
                    <a:bodyPr/>
                    <a:lstStyle/>
                    <a:p>
                      <a:pPr fontAlgn="ctr"/>
                      <a:r>
                        <a:rPr lang="en-US" sz="1100" b="0">
                          <a:effectLst/>
                        </a:rPr>
                        <a:t>Trojan horse provides the threat actor with sensitive data, such as passwords.</a:t>
                      </a:r>
                    </a:p>
                  </a:txBody>
                  <a:tcPr marL="47625" marR="47625" marT="47625" marB="47625" anchor="ctr"/>
                </a:tc>
                <a:extLst>
                  <a:ext uri="{0D108BD9-81ED-4DB2-BD59-A6C34878D82A}">
                    <a16:rowId xmlns:a16="http://schemas.microsoft.com/office/drawing/2014/main" val="2471923008"/>
                  </a:ext>
                </a:extLst>
              </a:tr>
              <a:tr h="296081">
                <a:tc>
                  <a:txBody>
                    <a:bodyPr/>
                    <a:lstStyle/>
                    <a:p>
                      <a:pPr fontAlgn="ctr"/>
                      <a:r>
                        <a:rPr lang="en-US" sz="1100" b="0">
                          <a:effectLst/>
                        </a:rPr>
                        <a:t>Destructive</a:t>
                      </a:r>
                    </a:p>
                  </a:txBody>
                  <a:tcPr marL="47625" marR="47625" marT="47625" marB="47625" anchor="ctr"/>
                </a:tc>
                <a:tc>
                  <a:txBody>
                    <a:bodyPr/>
                    <a:lstStyle/>
                    <a:p>
                      <a:pPr fontAlgn="ctr"/>
                      <a:r>
                        <a:rPr lang="en-US" sz="1100" b="0">
                          <a:effectLst/>
                        </a:rPr>
                        <a:t>Trojan horse corrupts or deletes files.</a:t>
                      </a:r>
                    </a:p>
                  </a:txBody>
                  <a:tcPr marL="47625" marR="47625" marT="47625" marB="47625" anchor="ctr"/>
                </a:tc>
                <a:extLst>
                  <a:ext uri="{0D108BD9-81ED-4DB2-BD59-A6C34878D82A}">
                    <a16:rowId xmlns:a16="http://schemas.microsoft.com/office/drawing/2014/main" val="645553755"/>
                  </a:ext>
                </a:extLst>
              </a:tr>
              <a:tr h="343738">
                <a:tc>
                  <a:txBody>
                    <a:bodyPr/>
                    <a:lstStyle/>
                    <a:p>
                      <a:pPr fontAlgn="ctr"/>
                      <a:r>
                        <a:rPr lang="en-US" sz="1100" b="0">
                          <a:effectLst/>
                        </a:rPr>
                        <a:t>Proxy</a:t>
                      </a:r>
                    </a:p>
                  </a:txBody>
                  <a:tcPr marL="47625" marR="47625" marT="47625" marB="47625" anchor="ctr"/>
                </a:tc>
                <a:tc>
                  <a:txBody>
                    <a:bodyPr/>
                    <a:lstStyle/>
                    <a:p>
                      <a:pPr fontAlgn="ctr"/>
                      <a:r>
                        <a:rPr lang="en-US" sz="1100" b="0">
                          <a:effectLst/>
                        </a:rPr>
                        <a:t>Trojan horse will use the victim's computer as the source device to launch attacks and perform other illegal activities.</a:t>
                      </a:r>
                    </a:p>
                  </a:txBody>
                  <a:tcPr marL="47625" marR="47625" marT="47625" marB="47625" anchor="ctr"/>
                </a:tc>
                <a:extLst>
                  <a:ext uri="{0D108BD9-81ED-4DB2-BD59-A6C34878D82A}">
                    <a16:rowId xmlns:a16="http://schemas.microsoft.com/office/drawing/2014/main" val="2216671508"/>
                  </a:ext>
                </a:extLst>
              </a:tr>
              <a:tr h="296081">
                <a:tc>
                  <a:txBody>
                    <a:bodyPr/>
                    <a:lstStyle/>
                    <a:p>
                      <a:pPr fontAlgn="ctr"/>
                      <a:r>
                        <a:rPr lang="en-US" sz="1100" b="0">
                          <a:effectLst/>
                        </a:rPr>
                        <a:t>FTP</a:t>
                      </a:r>
                    </a:p>
                  </a:txBody>
                  <a:tcPr marL="47625" marR="47625" marT="47625" marB="47625" anchor="ctr"/>
                </a:tc>
                <a:tc>
                  <a:txBody>
                    <a:bodyPr/>
                    <a:lstStyle/>
                    <a:p>
                      <a:pPr fontAlgn="ctr"/>
                      <a:r>
                        <a:rPr lang="en-US" sz="1100" b="0">
                          <a:effectLst/>
                        </a:rPr>
                        <a:t>Trojan horse enables unauthorized file transfer services on end devices.</a:t>
                      </a:r>
                    </a:p>
                  </a:txBody>
                  <a:tcPr marL="47625" marR="47625" marT="47625" marB="47625" anchor="ctr"/>
                </a:tc>
                <a:extLst>
                  <a:ext uri="{0D108BD9-81ED-4DB2-BD59-A6C34878D82A}">
                    <a16:rowId xmlns:a16="http://schemas.microsoft.com/office/drawing/2014/main" val="1506744757"/>
                  </a:ext>
                </a:extLst>
              </a:tr>
              <a:tr h="296081">
                <a:tc>
                  <a:txBody>
                    <a:bodyPr/>
                    <a:lstStyle/>
                    <a:p>
                      <a:pPr fontAlgn="ctr"/>
                      <a:r>
                        <a:rPr lang="en-US" sz="1100" b="0">
                          <a:effectLst/>
                        </a:rPr>
                        <a:t>Security software disabler</a:t>
                      </a:r>
                    </a:p>
                  </a:txBody>
                  <a:tcPr marL="47625" marR="47625" marT="47625" marB="47625" anchor="ctr"/>
                </a:tc>
                <a:tc>
                  <a:txBody>
                    <a:bodyPr/>
                    <a:lstStyle/>
                    <a:p>
                      <a:pPr fontAlgn="ctr"/>
                      <a:r>
                        <a:rPr lang="en-US" sz="1100" b="0">
                          <a:effectLst/>
                        </a:rPr>
                        <a:t>Trojan horse stops antivirus programs or firewalls from functioning.</a:t>
                      </a:r>
                    </a:p>
                  </a:txBody>
                  <a:tcPr marL="47625" marR="47625" marT="47625" marB="47625" anchor="ctr"/>
                </a:tc>
                <a:extLst>
                  <a:ext uri="{0D108BD9-81ED-4DB2-BD59-A6C34878D82A}">
                    <a16:rowId xmlns:a16="http://schemas.microsoft.com/office/drawing/2014/main" val="1735401750"/>
                  </a:ext>
                </a:extLst>
              </a:tr>
              <a:tr h="296081">
                <a:tc>
                  <a:txBody>
                    <a:bodyPr/>
                    <a:lstStyle/>
                    <a:p>
                      <a:pPr fontAlgn="ctr"/>
                      <a:r>
                        <a:rPr lang="en-US" sz="1100" b="0">
                          <a:effectLst/>
                        </a:rPr>
                        <a:t>Denial of Service (DoS)</a:t>
                      </a:r>
                    </a:p>
                  </a:txBody>
                  <a:tcPr marL="47625" marR="47625" marT="47625" marB="47625" anchor="ctr"/>
                </a:tc>
                <a:tc>
                  <a:txBody>
                    <a:bodyPr/>
                    <a:lstStyle/>
                    <a:p>
                      <a:pPr fontAlgn="ctr"/>
                      <a:r>
                        <a:rPr lang="en-US" sz="1100" b="0">
                          <a:effectLst/>
                        </a:rPr>
                        <a:t>Trojan horse slows or halts network activity.</a:t>
                      </a:r>
                    </a:p>
                  </a:txBody>
                  <a:tcPr marL="47625" marR="47625" marT="47625" marB="47625" anchor="ctr"/>
                </a:tc>
                <a:extLst>
                  <a:ext uri="{0D108BD9-81ED-4DB2-BD59-A6C34878D82A}">
                    <a16:rowId xmlns:a16="http://schemas.microsoft.com/office/drawing/2014/main" val="2372658271"/>
                  </a:ext>
                </a:extLst>
              </a:tr>
              <a:tr h="343738">
                <a:tc>
                  <a:txBody>
                    <a:bodyPr/>
                    <a:lstStyle/>
                    <a:p>
                      <a:pPr fontAlgn="ctr"/>
                      <a:r>
                        <a:rPr lang="en-US" sz="1100" b="0">
                          <a:effectLst/>
                        </a:rPr>
                        <a:t>Keylogger</a:t>
                      </a:r>
                    </a:p>
                  </a:txBody>
                  <a:tcPr marL="47625" marR="47625" marT="47625" marB="47625" anchor="ctr"/>
                </a:tc>
                <a:tc>
                  <a:txBody>
                    <a:bodyPr/>
                    <a:lstStyle/>
                    <a:p>
                      <a:pPr fontAlgn="ctr"/>
                      <a:r>
                        <a:rPr lang="en-US" sz="1100" b="0" dirty="0">
                          <a:effectLst/>
                        </a:rPr>
                        <a:t>Trojan horse actively attempts to steal confidential information, such as credit card numbers, by recording key strokes entered into a web form.</a:t>
                      </a:r>
                    </a:p>
                  </a:txBody>
                  <a:tcPr marL="47625" marR="47625" marT="47625" marB="47625" anchor="ctr"/>
                </a:tc>
                <a:extLst>
                  <a:ext uri="{0D108BD9-81ED-4DB2-BD59-A6C34878D82A}">
                    <a16:rowId xmlns:a16="http://schemas.microsoft.com/office/drawing/2014/main" val="1960245604"/>
                  </a:ext>
                </a:extLst>
              </a:tr>
            </a:tbl>
          </a:graphicData>
        </a:graphic>
      </p:graphicFrame>
    </p:spTree>
    <p:extLst>
      <p:ext uri="{BB962C8B-B14F-4D97-AF65-F5344CB8AC3E}">
        <p14:creationId xmlns:p14="http://schemas.microsoft.com/office/powerpoint/2010/main" val="218623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Malware</a:t>
            </a:r>
            <a:br>
              <a:rPr lang="en-US" dirty="0"/>
            </a:br>
            <a:r>
              <a:rPr lang="en-US" sz="2400" dirty="0"/>
              <a:t>Other Types of Malware</a:t>
            </a:r>
          </a:p>
        </p:txBody>
      </p:sp>
      <p:graphicFrame>
        <p:nvGraphicFramePr>
          <p:cNvPr id="7" name="Table 7">
            <a:extLst>
              <a:ext uri="{FF2B5EF4-FFF2-40B4-BE49-F238E27FC236}">
                <a16:creationId xmlns:a16="http://schemas.microsoft.com/office/drawing/2014/main" id="{D3D556D1-DB67-4B3C-B5A8-452EBD03D6DB}"/>
              </a:ext>
            </a:extLst>
          </p:cNvPr>
          <p:cNvGraphicFramePr>
            <a:graphicFrameLocks noGrp="1"/>
          </p:cNvGraphicFramePr>
          <p:nvPr>
            <p:ph idx="1"/>
            <p:extLst>
              <p:ext uri="{D42A27DB-BD31-4B8C-83A1-F6EECF244321}">
                <p14:modId xmlns:p14="http://schemas.microsoft.com/office/powerpoint/2010/main" val="3905810515"/>
              </p:ext>
            </p:extLst>
          </p:nvPr>
        </p:nvGraphicFramePr>
        <p:xfrm>
          <a:off x="431800" y="731837"/>
          <a:ext cx="8280400" cy="4009880"/>
        </p:xfrm>
        <a:graphic>
          <a:graphicData uri="http://schemas.openxmlformats.org/drawingml/2006/table">
            <a:tbl>
              <a:tblPr firstRow="1" bandRow="1">
                <a:tableStyleId>{5C22544A-7EE6-4342-B048-85BDC9FD1C3A}</a:tableStyleId>
              </a:tblPr>
              <a:tblGrid>
                <a:gridCol w="927873">
                  <a:extLst>
                    <a:ext uri="{9D8B030D-6E8A-4147-A177-3AD203B41FA5}">
                      <a16:colId xmlns:a16="http://schemas.microsoft.com/office/drawing/2014/main" val="755052479"/>
                    </a:ext>
                  </a:extLst>
                </a:gridCol>
                <a:gridCol w="7352527">
                  <a:extLst>
                    <a:ext uri="{9D8B030D-6E8A-4147-A177-3AD203B41FA5}">
                      <a16:colId xmlns:a16="http://schemas.microsoft.com/office/drawing/2014/main" val="2371137968"/>
                    </a:ext>
                  </a:extLst>
                </a:gridCol>
              </a:tblGrid>
              <a:tr h="267224">
                <a:tc>
                  <a:txBody>
                    <a:bodyPr/>
                    <a:lstStyle/>
                    <a:p>
                      <a:pPr algn="l" fontAlgn="ctr"/>
                      <a:r>
                        <a:rPr lang="en-US" sz="1000" dirty="0">
                          <a:effectLst/>
                        </a:rPr>
                        <a:t>Malware</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784928332"/>
                  </a:ext>
                </a:extLst>
              </a:tr>
              <a:tr h="727544">
                <a:tc>
                  <a:txBody>
                    <a:bodyPr/>
                    <a:lstStyle/>
                    <a:p>
                      <a:pPr fontAlgn="ctr"/>
                      <a:r>
                        <a:rPr lang="en-US" sz="1000" b="0">
                          <a:effectLst/>
                        </a:rPr>
                        <a:t>Adware</a:t>
                      </a:r>
                    </a:p>
                  </a:txBody>
                  <a:tcPr marL="47625" marR="47625" marT="47625" marB="47625" anchor="ctr"/>
                </a:tc>
                <a:tc>
                  <a:txBody>
                    <a:bodyPr/>
                    <a:lstStyle/>
                    <a:p>
                      <a:pPr fontAlgn="ctr">
                        <a:buFont typeface="Arial" panose="020B0604020202020204" pitchFamily="34" charset="0"/>
                        <a:buChar char="•"/>
                      </a:pPr>
                      <a:r>
                        <a:rPr lang="en-US" sz="1000" b="0" dirty="0">
                          <a:effectLst/>
                        </a:rPr>
                        <a:t>Adware is usually distributed by downloading online software.</a:t>
                      </a:r>
                    </a:p>
                    <a:p>
                      <a:pPr fontAlgn="ctr">
                        <a:buFont typeface="Arial" panose="020B0604020202020204" pitchFamily="34" charset="0"/>
                        <a:buChar char="•"/>
                      </a:pPr>
                      <a:r>
                        <a:rPr lang="en-US" sz="1000" b="0" dirty="0">
                          <a:effectLst/>
                        </a:rPr>
                        <a:t>Adware can display unsolicited advertising using pop-up web browser windows, new toolbars, or unexpectedly redirect a webpage to a different website.</a:t>
                      </a:r>
                    </a:p>
                    <a:p>
                      <a:pPr fontAlgn="ctr">
                        <a:buFont typeface="Arial" panose="020B0604020202020204" pitchFamily="34" charset="0"/>
                        <a:buChar char="•"/>
                      </a:pPr>
                      <a:r>
                        <a:rPr lang="en-US" sz="1000" b="0" dirty="0">
                          <a:effectLst/>
                        </a:rPr>
                        <a:t>Pop-up windows may be difficult to control as new windows can pop-up faster than the user can close them.</a:t>
                      </a:r>
                    </a:p>
                  </a:txBody>
                  <a:tcPr marL="47625" marR="47625" marT="47625" marB="47625" anchor="ctr"/>
                </a:tc>
                <a:extLst>
                  <a:ext uri="{0D108BD9-81ED-4DB2-BD59-A6C34878D82A}">
                    <a16:rowId xmlns:a16="http://schemas.microsoft.com/office/drawing/2014/main" val="4083326322"/>
                  </a:ext>
                </a:extLst>
              </a:tr>
              <a:tr h="595762">
                <a:tc>
                  <a:txBody>
                    <a:bodyPr/>
                    <a:lstStyle/>
                    <a:p>
                      <a:pPr fontAlgn="ctr"/>
                      <a:r>
                        <a:rPr lang="en-US" sz="1000" b="0">
                          <a:effectLst/>
                        </a:rPr>
                        <a:t>Ransomware</a:t>
                      </a:r>
                    </a:p>
                  </a:txBody>
                  <a:tcPr marL="47625" marR="47625" marT="47625" marB="47625" anchor="ctr"/>
                </a:tc>
                <a:tc>
                  <a:txBody>
                    <a:bodyPr/>
                    <a:lstStyle/>
                    <a:p>
                      <a:pPr fontAlgn="ctr">
                        <a:buFont typeface="Arial" panose="020B0604020202020204" pitchFamily="34" charset="0"/>
                        <a:buChar char="•"/>
                      </a:pPr>
                      <a:r>
                        <a:rPr lang="en-US" sz="1000" b="0" dirty="0">
                          <a:effectLst/>
                        </a:rPr>
                        <a:t>Ransomware typically denies a user access to their files by encrypting the files and then displaying a message demanding a ransom for the decryption key.</a:t>
                      </a:r>
                    </a:p>
                    <a:p>
                      <a:pPr fontAlgn="ctr">
                        <a:buFont typeface="Arial" panose="020B0604020202020204" pitchFamily="34" charset="0"/>
                        <a:buChar char="•"/>
                      </a:pPr>
                      <a:r>
                        <a:rPr lang="en-US" sz="1000" b="0" dirty="0">
                          <a:effectLst/>
                        </a:rPr>
                        <a:t>Users without up-to-date backups must pay the ransom to decrypt their files.</a:t>
                      </a:r>
                    </a:p>
                    <a:p>
                      <a:pPr fontAlgn="ctr">
                        <a:buFont typeface="Arial" panose="020B0604020202020204" pitchFamily="34" charset="0"/>
                        <a:buChar char="•"/>
                      </a:pPr>
                      <a:r>
                        <a:rPr lang="en-US" sz="1000" b="0" dirty="0">
                          <a:effectLst/>
                        </a:rPr>
                        <a:t>Payment is usually made using wire transfer or crypto currencies such as Bitcoin.</a:t>
                      </a:r>
                    </a:p>
                  </a:txBody>
                  <a:tcPr marL="47625" marR="47625" marT="47625" marB="47625" anchor="ctr"/>
                </a:tc>
                <a:extLst>
                  <a:ext uri="{0D108BD9-81ED-4DB2-BD59-A6C34878D82A}">
                    <a16:rowId xmlns:a16="http://schemas.microsoft.com/office/drawing/2014/main" val="1543207764"/>
                  </a:ext>
                </a:extLst>
              </a:tr>
              <a:tr h="859325">
                <a:tc>
                  <a:txBody>
                    <a:bodyPr/>
                    <a:lstStyle/>
                    <a:p>
                      <a:pPr fontAlgn="ctr"/>
                      <a:r>
                        <a:rPr lang="en-US" sz="1000" b="0">
                          <a:effectLst/>
                        </a:rPr>
                        <a:t>Rootkit</a:t>
                      </a:r>
                    </a:p>
                  </a:txBody>
                  <a:tcPr marL="47625" marR="47625" marT="47625" marB="47625" anchor="ctr"/>
                </a:tc>
                <a:tc>
                  <a:txBody>
                    <a:bodyPr/>
                    <a:lstStyle/>
                    <a:p>
                      <a:pPr fontAlgn="ctr">
                        <a:buFont typeface="Arial" panose="020B0604020202020204" pitchFamily="34" charset="0"/>
                        <a:buChar char="•"/>
                      </a:pPr>
                      <a:r>
                        <a:rPr lang="en-US" sz="1000" b="0">
                          <a:effectLst/>
                        </a:rPr>
                        <a:t>Rootkits are used by threat actors to gain administrator account-level access to a computer.</a:t>
                      </a:r>
                    </a:p>
                    <a:p>
                      <a:pPr fontAlgn="ctr">
                        <a:buFont typeface="Arial" panose="020B0604020202020204" pitchFamily="34" charset="0"/>
                        <a:buChar char="•"/>
                      </a:pPr>
                      <a:r>
                        <a:rPr lang="en-US" sz="1000" b="0">
                          <a:effectLst/>
                        </a:rPr>
                        <a:t>They are very difficult to detect because they can alter firewall, antivirus protection, system files, and even OS commands to conceal their presence.</a:t>
                      </a:r>
                    </a:p>
                    <a:p>
                      <a:pPr fontAlgn="ctr">
                        <a:buFont typeface="Arial" panose="020B0604020202020204" pitchFamily="34" charset="0"/>
                        <a:buChar char="•"/>
                      </a:pPr>
                      <a:r>
                        <a:rPr lang="en-US" sz="1000" b="0">
                          <a:effectLst/>
                        </a:rPr>
                        <a:t>They can provide a backdoor to threat actors giving them access to the PC, and allowing them to upload files, and install new software to be used in a DDoS attack.</a:t>
                      </a:r>
                    </a:p>
                    <a:p>
                      <a:pPr fontAlgn="ctr">
                        <a:buFont typeface="Arial" panose="020B0604020202020204" pitchFamily="34" charset="0"/>
                        <a:buChar char="•"/>
                      </a:pPr>
                      <a:r>
                        <a:rPr lang="en-US" sz="1000" b="0">
                          <a:effectLst/>
                        </a:rPr>
                        <a:t>Special rootkit removal tools must be used to remove them, or a complete OS re-install may be required.</a:t>
                      </a:r>
                    </a:p>
                  </a:txBody>
                  <a:tcPr marL="47625" marR="47625" marT="47625" marB="47625" anchor="ctr"/>
                </a:tc>
                <a:extLst>
                  <a:ext uri="{0D108BD9-81ED-4DB2-BD59-A6C34878D82A}">
                    <a16:rowId xmlns:a16="http://schemas.microsoft.com/office/drawing/2014/main" val="2773664734"/>
                  </a:ext>
                </a:extLst>
              </a:tr>
              <a:tr h="595762">
                <a:tc>
                  <a:txBody>
                    <a:bodyPr/>
                    <a:lstStyle/>
                    <a:p>
                      <a:pPr fontAlgn="ctr"/>
                      <a:r>
                        <a:rPr lang="en-US" sz="1000" b="0">
                          <a:effectLst/>
                        </a:rPr>
                        <a:t>Spyware</a:t>
                      </a:r>
                    </a:p>
                  </a:txBody>
                  <a:tcPr marL="47625" marR="47625" marT="47625" marB="47625" anchor="ctr"/>
                </a:tc>
                <a:tc>
                  <a:txBody>
                    <a:bodyPr/>
                    <a:lstStyle/>
                    <a:p>
                      <a:pPr fontAlgn="ctr">
                        <a:buFont typeface="Arial" panose="020B0604020202020204" pitchFamily="34" charset="0"/>
                        <a:buChar char="•"/>
                      </a:pPr>
                      <a:r>
                        <a:rPr lang="en-US" sz="1000" b="0" dirty="0">
                          <a:effectLst/>
                        </a:rPr>
                        <a:t>Like adware but, used to gather information about the user and send to threat actors without the user’s consent.</a:t>
                      </a:r>
                    </a:p>
                    <a:p>
                      <a:pPr fontAlgn="ctr">
                        <a:buFont typeface="Arial" panose="020B0604020202020204" pitchFamily="34" charset="0"/>
                        <a:buChar char="•"/>
                      </a:pPr>
                      <a:r>
                        <a:rPr lang="en-US" sz="1000" b="0" dirty="0">
                          <a:effectLst/>
                        </a:rPr>
                        <a:t>Spyware can be a low threat, gathering browsing data, or it can be a high threat capturing personal and financial information.</a:t>
                      </a:r>
                    </a:p>
                  </a:txBody>
                  <a:tcPr marL="47625" marR="47625" marT="47625" marB="47625" anchor="ctr"/>
                </a:tc>
                <a:extLst>
                  <a:ext uri="{0D108BD9-81ED-4DB2-BD59-A6C34878D82A}">
                    <a16:rowId xmlns:a16="http://schemas.microsoft.com/office/drawing/2014/main" val="1656096221"/>
                  </a:ext>
                </a:extLst>
              </a:tr>
              <a:tr h="595762">
                <a:tc>
                  <a:txBody>
                    <a:bodyPr/>
                    <a:lstStyle/>
                    <a:p>
                      <a:pPr fontAlgn="ctr"/>
                      <a:r>
                        <a:rPr lang="en-US" sz="1000" b="0">
                          <a:effectLst/>
                        </a:rPr>
                        <a:t>Worm</a:t>
                      </a:r>
                    </a:p>
                  </a:txBody>
                  <a:tcPr marL="47625" marR="47625" marT="47625" marB="47625" anchor="ctr"/>
                </a:tc>
                <a:tc>
                  <a:txBody>
                    <a:bodyPr/>
                    <a:lstStyle/>
                    <a:p>
                      <a:pPr fontAlgn="ctr">
                        <a:buFont typeface="Arial" panose="020B0604020202020204" pitchFamily="34" charset="0"/>
                        <a:buChar char="•"/>
                      </a:pPr>
                      <a:r>
                        <a:rPr lang="en-US" sz="1000" b="0" dirty="0">
                          <a:effectLst/>
                        </a:rPr>
                        <a:t>A worm is a self-replicating program that propagates automatically without user actions by exploiting vulnerabilities in legitimate software.</a:t>
                      </a:r>
                    </a:p>
                    <a:p>
                      <a:pPr fontAlgn="ctr">
                        <a:buFont typeface="Arial" panose="020B0604020202020204" pitchFamily="34" charset="0"/>
                        <a:buChar char="•"/>
                      </a:pPr>
                      <a:r>
                        <a:rPr lang="en-US" sz="1000" b="0" dirty="0">
                          <a:effectLst/>
                        </a:rPr>
                        <a:t>It uses the network to search for other victims with the same vulnerability.</a:t>
                      </a:r>
                    </a:p>
                    <a:p>
                      <a:pPr fontAlgn="ctr">
                        <a:buFont typeface="Arial" panose="020B0604020202020204" pitchFamily="34" charset="0"/>
                        <a:buChar char="•"/>
                      </a:pPr>
                      <a:r>
                        <a:rPr lang="en-US" sz="1000" b="0" dirty="0">
                          <a:effectLst/>
                        </a:rPr>
                        <a:t>The intent of a worm is usually to slow or disrupt network operations</a:t>
                      </a:r>
                    </a:p>
                  </a:txBody>
                  <a:tcPr marL="47625" marR="47625" marT="47625" marB="47625" anchor="ctr"/>
                </a:tc>
                <a:extLst>
                  <a:ext uri="{0D108BD9-81ED-4DB2-BD59-A6C34878D82A}">
                    <a16:rowId xmlns:a16="http://schemas.microsoft.com/office/drawing/2014/main" val="1573584161"/>
                  </a:ext>
                </a:extLst>
              </a:tr>
            </a:tbl>
          </a:graphicData>
        </a:graphic>
      </p:graphicFrame>
    </p:spTree>
    <p:extLst>
      <p:ext uri="{BB962C8B-B14F-4D97-AF65-F5344CB8AC3E}">
        <p14:creationId xmlns:p14="http://schemas.microsoft.com/office/powerpoint/2010/main" val="198819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3.5 Common Network Attacks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Overview of Common Network Attacks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When malware is delivered and installed, the payload can be used to cause a variety of network related attacks.</a:t>
            </a:r>
          </a:p>
          <a:p>
            <a:pPr marL="342900" indent="-342900" algn="l">
              <a:buFont typeface="Arial" panose="020B0604020202020204" pitchFamily="34" charset="0"/>
              <a:buChar char="•"/>
            </a:pPr>
            <a:r>
              <a:rPr lang="en-US" sz="1600" dirty="0">
                <a:solidFill>
                  <a:srgbClr val="000000"/>
                </a:solidFill>
              </a:rPr>
              <a:t>To mitigate attacks, it is useful to understand the types of attacks. By categorizing network attacks, it is possible to address types of attacks rather than individual attacks.</a:t>
            </a:r>
          </a:p>
          <a:p>
            <a:pPr marL="342900" indent="-342900" algn="l">
              <a:buFont typeface="Arial" panose="020B0604020202020204" pitchFamily="34" charset="0"/>
              <a:buChar char="•"/>
            </a:pPr>
            <a:r>
              <a:rPr lang="en-US" sz="1600" dirty="0">
                <a:solidFill>
                  <a:srgbClr val="000000"/>
                </a:solidFill>
              </a:rPr>
              <a:t>Networks are susceptible to the following types of attacks:</a:t>
            </a:r>
          </a:p>
          <a:p>
            <a:pPr marL="415985" lvl="1" indent="-342900">
              <a:buFont typeface="Arial" panose="020B0604020202020204" pitchFamily="34" charset="0"/>
              <a:buChar char="•"/>
            </a:pPr>
            <a:r>
              <a:rPr lang="en-US" sz="1600" dirty="0">
                <a:solidFill>
                  <a:srgbClr val="000000"/>
                </a:solidFill>
              </a:rPr>
              <a:t> Reconnaissance Attacks</a:t>
            </a:r>
          </a:p>
          <a:p>
            <a:pPr marL="415985" lvl="1" indent="-342900">
              <a:buFont typeface="Arial" panose="020B0604020202020204" pitchFamily="34" charset="0"/>
              <a:buChar char="•"/>
            </a:pPr>
            <a:r>
              <a:rPr lang="en-US" sz="1600" dirty="0">
                <a:solidFill>
                  <a:srgbClr val="000000"/>
                </a:solidFill>
              </a:rPr>
              <a:t> Access Attacks</a:t>
            </a:r>
          </a:p>
          <a:p>
            <a:pPr marL="415985" lvl="1" indent="-342900">
              <a:buFont typeface="Arial" panose="020B0604020202020204" pitchFamily="34" charset="0"/>
              <a:buChar char="•"/>
            </a:pPr>
            <a:r>
              <a:rPr lang="en-US" sz="1600" dirty="0">
                <a:solidFill>
                  <a:srgbClr val="000000"/>
                </a:solidFill>
              </a:rPr>
              <a:t> DoS Attacks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6659095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Common Network Attacks</a:t>
            </a:r>
          </a:p>
        </p:txBody>
      </p:sp>
      <p:sp>
        <p:nvSpPr>
          <p:cNvPr id="4" name="Content Placeholder 3">
            <a:extLst>
              <a:ext uri="{FF2B5EF4-FFF2-40B4-BE49-F238E27FC236}">
                <a16:creationId xmlns:a16="http://schemas.microsoft.com/office/drawing/2014/main" id="{0244ABB4-6F31-4BB1-AAED-262100F2826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explain the following techniques used in a reconnaissance attack:</a:t>
            </a:r>
          </a:p>
          <a:p>
            <a:pPr marL="342900" indent="-342900" algn="l">
              <a:buFont typeface="Arial" panose="020B0604020202020204" pitchFamily="34" charset="0"/>
              <a:buChar char="•"/>
            </a:pPr>
            <a:r>
              <a:rPr lang="en-US" sz="1600" dirty="0">
                <a:solidFill>
                  <a:srgbClr val="000000"/>
                </a:solidFill>
              </a:rPr>
              <a:t>Perform an information query on a target</a:t>
            </a:r>
          </a:p>
          <a:p>
            <a:pPr marL="342900" indent="-342900" algn="l">
              <a:buFont typeface="Arial" panose="020B0604020202020204" pitchFamily="34" charset="0"/>
              <a:buChar char="•"/>
            </a:pPr>
            <a:r>
              <a:rPr lang="en-US" sz="1600" dirty="0">
                <a:solidFill>
                  <a:srgbClr val="000000"/>
                </a:solidFill>
              </a:rPr>
              <a:t>Initiate a ping sweep of the target network</a:t>
            </a:r>
          </a:p>
          <a:p>
            <a:pPr marL="342900" indent="-342900" algn="l">
              <a:buFont typeface="Arial" panose="020B0604020202020204" pitchFamily="34" charset="0"/>
              <a:buChar char="•"/>
            </a:pPr>
            <a:r>
              <a:rPr lang="en-US" sz="1600" dirty="0">
                <a:solidFill>
                  <a:srgbClr val="000000"/>
                </a:solidFill>
              </a:rPr>
              <a:t>Initiate a port scan of active </a:t>
            </a:r>
            <a:r>
              <a:rPr lang="en-US" sz="1600" dirty="0" err="1">
                <a:solidFill>
                  <a:srgbClr val="000000"/>
                </a:solidFill>
              </a:rPr>
              <a:t>ip</a:t>
            </a:r>
            <a:r>
              <a:rPr lang="en-US" sz="1600" dirty="0">
                <a:solidFill>
                  <a:srgbClr val="000000"/>
                </a:solidFill>
              </a:rPr>
              <a:t> addresses</a:t>
            </a:r>
          </a:p>
          <a:p>
            <a:pPr marL="342900" indent="-342900" algn="l">
              <a:buFont typeface="Arial" panose="020B0604020202020204" pitchFamily="34" charset="0"/>
              <a:buChar char="•"/>
            </a:pPr>
            <a:r>
              <a:rPr lang="en-US" sz="1600" dirty="0">
                <a:solidFill>
                  <a:srgbClr val="000000"/>
                </a:solidFill>
              </a:rPr>
              <a:t>Run vulnerability scanners</a:t>
            </a:r>
          </a:p>
          <a:p>
            <a:pPr marL="342900" indent="-342900" algn="l">
              <a:buFont typeface="Arial" panose="020B0604020202020204" pitchFamily="34" charset="0"/>
              <a:buChar char="•"/>
            </a:pPr>
            <a:r>
              <a:rPr lang="en-US" sz="1600" dirty="0">
                <a:solidFill>
                  <a:srgbClr val="000000"/>
                </a:solidFill>
              </a:rPr>
              <a:t>Run exploitation tools</a:t>
            </a:r>
          </a:p>
        </p:txBody>
      </p:sp>
    </p:spTree>
    <p:extLst>
      <p:ext uri="{BB962C8B-B14F-4D97-AF65-F5344CB8AC3E}">
        <p14:creationId xmlns:p14="http://schemas.microsoft.com/office/powerpoint/2010/main" val="156112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Reconnaissance Attacks</a:t>
            </a:r>
          </a:p>
        </p:txBody>
      </p:sp>
      <p:sp>
        <p:nvSpPr>
          <p:cNvPr id="5" name="Content Placeholder 4">
            <a:extLst>
              <a:ext uri="{FF2B5EF4-FFF2-40B4-BE49-F238E27FC236}">
                <a16:creationId xmlns:a16="http://schemas.microsoft.com/office/drawing/2014/main" id="{98CD262F-B878-4FBE-9F79-870D5339566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Reconnaissance is information gathering. </a:t>
            </a:r>
          </a:p>
          <a:p>
            <a:pPr marL="342900" indent="-342900" algn="l">
              <a:buFont typeface="Arial" panose="020B0604020202020204" pitchFamily="34" charset="0"/>
              <a:buChar char="•"/>
            </a:pPr>
            <a:r>
              <a:rPr lang="en-US" sz="1600" dirty="0">
                <a:solidFill>
                  <a:srgbClr val="000000"/>
                </a:solidFill>
              </a:rPr>
              <a:t>Threat actors use reconnaissance (or recon) attacks to do unauthorized discovery and mapping of systems, services, or vulnerabilities. Recon attacks precede access attacks or DoS attacks.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7134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Reconnaissance Attacks (Cont.)</a:t>
            </a:r>
          </a:p>
        </p:txBody>
      </p:sp>
      <p:sp>
        <p:nvSpPr>
          <p:cNvPr id="5" name="Content Placeholder 4">
            <a:extLst>
              <a:ext uri="{FF2B5EF4-FFF2-40B4-BE49-F238E27FC236}">
                <a16:creationId xmlns:a16="http://schemas.microsoft.com/office/drawing/2014/main" id="{98CD262F-B878-4FBE-9F79-870D5339566A}"/>
              </a:ext>
            </a:extLst>
          </p:cNvPr>
          <p:cNvSpPr>
            <a:spLocks noGrp="1"/>
          </p:cNvSpPr>
          <p:nvPr>
            <p:ph idx="1"/>
          </p:nvPr>
        </p:nvSpPr>
        <p:spPr>
          <a:xfrm>
            <a:off x="474662" y="731838"/>
            <a:ext cx="8280057" cy="512172"/>
          </a:xfrm>
        </p:spPr>
        <p:txBody>
          <a:bodyPr/>
          <a:lstStyle/>
          <a:p>
            <a:pPr marL="0" indent="0" algn="l"/>
            <a:r>
              <a:rPr lang="en-US" sz="1400" dirty="0">
                <a:solidFill>
                  <a:srgbClr val="000000"/>
                </a:solidFill>
              </a:rPr>
              <a:t>Some of the techniques used by malicious threat actors to conduct reconnaissance attacks are described in the table.</a:t>
            </a:r>
          </a:p>
        </p:txBody>
      </p:sp>
      <p:graphicFrame>
        <p:nvGraphicFramePr>
          <p:cNvPr id="2" name="Table 3">
            <a:extLst>
              <a:ext uri="{FF2B5EF4-FFF2-40B4-BE49-F238E27FC236}">
                <a16:creationId xmlns:a16="http://schemas.microsoft.com/office/drawing/2014/main" id="{518FBAD1-5CA2-440F-B4CE-26FAB6E7B21E}"/>
              </a:ext>
            </a:extLst>
          </p:cNvPr>
          <p:cNvGraphicFramePr>
            <a:graphicFrameLocks noGrp="1"/>
          </p:cNvGraphicFramePr>
          <p:nvPr>
            <p:extLst>
              <p:ext uri="{D42A27DB-BD31-4B8C-83A1-F6EECF244321}">
                <p14:modId xmlns:p14="http://schemas.microsoft.com/office/powerpoint/2010/main" val="1705669814"/>
              </p:ext>
            </p:extLst>
          </p:nvPr>
        </p:nvGraphicFramePr>
        <p:xfrm>
          <a:off x="474662" y="1358735"/>
          <a:ext cx="7778792" cy="3224530"/>
        </p:xfrm>
        <a:graphic>
          <a:graphicData uri="http://schemas.openxmlformats.org/drawingml/2006/table">
            <a:tbl>
              <a:tblPr firstRow="1" bandRow="1">
                <a:tableStyleId>{5C22544A-7EE6-4342-B048-85BDC9FD1C3A}</a:tableStyleId>
              </a:tblPr>
              <a:tblGrid>
                <a:gridCol w="1735801">
                  <a:extLst>
                    <a:ext uri="{9D8B030D-6E8A-4147-A177-3AD203B41FA5}">
                      <a16:colId xmlns:a16="http://schemas.microsoft.com/office/drawing/2014/main" val="3482076675"/>
                    </a:ext>
                  </a:extLst>
                </a:gridCol>
                <a:gridCol w="6042991">
                  <a:extLst>
                    <a:ext uri="{9D8B030D-6E8A-4147-A177-3AD203B41FA5}">
                      <a16:colId xmlns:a16="http://schemas.microsoft.com/office/drawing/2014/main" val="2123273653"/>
                    </a:ext>
                  </a:extLst>
                </a:gridCol>
              </a:tblGrid>
              <a:tr h="370840">
                <a:tc>
                  <a:txBody>
                    <a:bodyPr/>
                    <a:lstStyle/>
                    <a:p>
                      <a:pPr algn="l" fontAlgn="ctr"/>
                      <a:r>
                        <a:rPr lang="en-US" sz="1200" b="1" dirty="0">
                          <a:effectLst/>
                        </a:rPr>
                        <a:t>Technique</a:t>
                      </a:r>
                      <a:endParaRPr lang="en-US" sz="1200" dirty="0">
                        <a:effectLst/>
                      </a:endParaRP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2181595308"/>
                  </a:ext>
                </a:extLst>
              </a:tr>
              <a:tr h="370840">
                <a:tc>
                  <a:txBody>
                    <a:bodyPr/>
                    <a:lstStyle/>
                    <a:p>
                      <a:pPr fontAlgn="ctr"/>
                      <a:r>
                        <a:rPr lang="en-US" sz="1200" b="1" dirty="0">
                          <a:effectLst/>
                        </a:rPr>
                        <a:t>Perform an information query of a target</a:t>
                      </a:r>
                      <a:endParaRPr lang="en-US" sz="1200" b="0" dirty="0">
                        <a:effectLst/>
                      </a:endParaRPr>
                    </a:p>
                  </a:txBody>
                  <a:tcPr marL="47625" marR="47625" marT="47625" marB="47625" anchor="ctr"/>
                </a:tc>
                <a:tc>
                  <a:txBody>
                    <a:bodyPr/>
                    <a:lstStyle/>
                    <a:p>
                      <a:pPr fontAlgn="ctr"/>
                      <a:r>
                        <a:rPr lang="en-US" sz="1200" b="0" dirty="0">
                          <a:effectLst/>
                        </a:rPr>
                        <a:t>The threat actor is looking for initial information about a target. Various tools can be used, including the Google search, organizations website, whois, and more.</a:t>
                      </a:r>
                    </a:p>
                  </a:txBody>
                  <a:tcPr marL="47625" marR="47625" marT="47625" marB="47625" anchor="ctr"/>
                </a:tc>
                <a:extLst>
                  <a:ext uri="{0D108BD9-81ED-4DB2-BD59-A6C34878D82A}">
                    <a16:rowId xmlns:a16="http://schemas.microsoft.com/office/drawing/2014/main" val="3985911201"/>
                  </a:ext>
                </a:extLst>
              </a:tr>
              <a:tr h="370840">
                <a:tc>
                  <a:txBody>
                    <a:bodyPr/>
                    <a:lstStyle/>
                    <a:p>
                      <a:pPr fontAlgn="ctr"/>
                      <a:r>
                        <a:rPr lang="en-US" sz="1200" b="1" dirty="0">
                          <a:effectLst/>
                        </a:rPr>
                        <a:t>Initiate a ping sweep of the target network</a:t>
                      </a:r>
                      <a:endParaRPr lang="en-US" sz="1200" b="0" dirty="0">
                        <a:effectLst/>
                      </a:endParaRPr>
                    </a:p>
                  </a:txBody>
                  <a:tcPr marL="47625" marR="47625" marT="47625" marB="47625" anchor="ctr"/>
                </a:tc>
                <a:tc>
                  <a:txBody>
                    <a:bodyPr/>
                    <a:lstStyle/>
                    <a:p>
                      <a:pPr fontAlgn="ctr"/>
                      <a:r>
                        <a:rPr lang="en-US" sz="1200" b="0" dirty="0">
                          <a:effectLst/>
                        </a:rPr>
                        <a:t>The information query usually reveals the target’s network address. The threat actor can now initiate a ping sweep to determine which IP addresses are active.</a:t>
                      </a:r>
                    </a:p>
                  </a:txBody>
                  <a:tcPr marL="47625" marR="47625" marT="47625" marB="47625" anchor="ctr"/>
                </a:tc>
                <a:extLst>
                  <a:ext uri="{0D108BD9-81ED-4DB2-BD59-A6C34878D82A}">
                    <a16:rowId xmlns:a16="http://schemas.microsoft.com/office/drawing/2014/main" val="3316982949"/>
                  </a:ext>
                </a:extLst>
              </a:tr>
              <a:tr h="370840">
                <a:tc>
                  <a:txBody>
                    <a:bodyPr/>
                    <a:lstStyle/>
                    <a:p>
                      <a:pPr fontAlgn="ctr"/>
                      <a:r>
                        <a:rPr lang="en-US" sz="1200" b="1" dirty="0">
                          <a:effectLst/>
                        </a:rPr>
                        <a:t>Initiate a port scan of active IP addresses</a:t>
                      </a:r>
                      <a:endParaRPr lang="en-US" sz="1200" b="0" dirty="0">
                        <a:effectLst/>
                      </a:endParaRPr>
                    </a:p>
                  </a:txBody>
                  <a:tcPr marL="47625" marR="47625" marT="47625" marB="47625" anchor="ctr"/>
                </a:tc>
                <a:tc>
                  <a:txBody>
                    <a:bodyPr/>
                    <a:lstStyle/>
                    <a:p>
                      <a:pPr fontAlgn="ctr"/>
                      <a:r>
                        <a:rPr lang="en-US" sz="1200" b="0" dirty="0">
                          <a:effectLst/>
                        </a:rPr>
                        <a:t>This is used to determine which ports or services are available. Examples of port scanners include Nmap, SuperScan, Angry IP Scanner, and NetScanTools.</a:t>
                      </a:r>
                    </a:p>
                  </a:txBody>
                  <a:tcPr marL="47625" marR="47625" marT="47625" marB="47625" anchor="ctr"/>
                </a:tc>
                <a:extLst>
                  <a:ext uri="{0D108BD9-81ED-4DB2-BD59-A6C34878D82A}">
                    <a16:rowId xmlns:a16="http://schemas.microsoft.com/office/drawing/2014/main" val="3795215034"/>
                  </a:ext>
                </a:extLst>
              </a:tr>
              <a:tr h="370840">
                <a:tc>
                  <a:txBody>
                    <a:bodyPr/>
                    <a:lstStyle/>
                    <a:p>
                      <a:pPr fontAlgn="ctr"/>
                      <a:r>
                        <a:rPr lang="en-US" sz="1200" b="1" dirty="0">
                          <a:effectLst/>
                        </a:rPr>
                        <a:t>Run vulnerability scanners</a:t>
                      </a:r>
                      <a:endParaRPr lang="en-US" sz="1200" b="0" dirty="0">
                        <a:effectLst/>
                      </a:endParaRPr>
                    </a:p>
                  </a:txBody>
                  <a:tcPr marL="47625" marR="47625" marT="47625" marB="47625" anchor="ctr"/>
                </a:tc>
                <a:tc>
                  <a:txBody>
                    <a:bodyPr/>
                    <a:lstStyle/>
                    <a:p>
                      <a:pPr fontAlgn="ctr"/>
                      <a:r>
                        <a:rPr lang="en-US" sz="1200" b="0" dirty="0">
                          <a:effectLst/>
                        </a:rPr>
                        <a:t>This is to query the identified ports to determine the type and version of the application and operating system that is running on the host. Examples of tools include Nipper, Core Impact, Nessus, SAINT, and Open VAS.</a:t>
                      </a:r>
                    </a:p>
                  </a:txBody>
                  <a:tcPr marL="47625" marR="47625" marT="47625" marB="47625" anchor="ctr"/>
                </a:tc>
                <a:extLst>
                  <a:ext uri="{0D108BD9-81ED-4DB2-BD59-A6C34878D82A}">
                    <a16:rowId xmlns:a16="http://schemas.microsoft.com/office/drawing/2014/main" val="2950460782"/>
                  </a:ext>
                </a:extLst>
              </a:tr>
              <a:tr h="370840">
                <a:tc>
                  <a:txBody>
                    <a:bodyPr/>
                    <a:lstStyle/>
                    <a:p>
                      <a:pPr fontAlgn="ctr"/>
                      <a:r>
                        <a:rPr lang="en-US" sz="1200" b="1">
                          <a:effectLst/>
                        </a:rPr>
                        <a:t>Run exploitation tools</a:t>
                      </a:r>
                      <a:endParaRPr lang="en-US" sz="1200" b="0">
                        <a:effectLst/>
                      </a:endParaRPr>
                    </a:p>
                  </a:txBody>
                  <a:tcPr marL="47625" marR="47625" marT="47625" marB="47625" anchor="ctr"/>
                </a:tc>
                <a:tc>
                  <a:txBody>
                    <a:bodyPr/>
                    <a:lstStyle/>
                    <a:p>
                      <a:pPr fontAlgn="ctr"/>
                      <a:r>
                        <a:rPr lang="en-US" sz="1200" b="0" dirty="0">
                          <a:effectLst/>
                        </a:rPr>
                        <a:t>The threat actor now attempts to discover vulnerable services that can be exploited. A variety of vulnerability exploitation tools exist including Metasploit, Core Impact, </a:t>
                      </a:r>
                      <a:r>
                        <a:rPr lang="en-US" sz="1200" b="0" dirty="0" err="1">
                          <a:effectLst/>
                        </a:rPr>
                        <a:t>Sqlmap</a:t>
                      </a:r>
                      <a:r>
                        <a:rPr lang="en-US" sz="1200" b="0" dirty="0">
                          <a:effectLst/>
                        </a:rPr>
                        <a:t>, Social Engineer Toolkit, and </a:t>
                      </a:r>
                      <a:r>
                        <a:rPr lang="en-US" sz="1200" b="0" dirty="0" err="1">
                          <a:effectLst/>
                        </a:rPr>
                        <a:t>Netsparker</a:t>
                      </a:r>
                      <a:r>
                        <a:rPr lang="en-US" sz="1200" b="0" dirty="0">
                          <a:effectLst/>
                        </a:rPr>
                        <a:t>.</a:t>
                      </a:r>
                    </a:p>
                  </a:txBody>
                  <a:tcPr marL="47625" marR="47625" marT="47625" marB="47625" anchor="ctr"/>
                </a:tc>
                <a:extLst>
                  <a:ext uri="{0D108BD9-81ED-4DB2-BD59-A6C34878D82A}">
                    <a16:rowId xmlns:a16="http://schemas.microsoft.com/office/drawing/2014/main" val="1988712789"/>
                  </a:ext>
                </a:extLst>
              </a:tr>
            </a:tbl>
          </a:graphicData>
        </a:graphic>
      </p:graphicFrame>
    </p:spTree>
    <p:extLst>
      <p:ext uri="{BB962C8B-B14F-4D97-AF65-F5344CB8AC3E}">
        <p14:creationId xmlns:p14="http://schemas.microsoft.com/office/powerpoint/2010/main" val="371319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Access and Social Engineering Attacks</a:t>
            </a:r>
          </a:p>
        </p:txBody>
      </p:sp>
      <p:sp>
        <p:nvSpPr>
          <p:cNvPr id="6" name="Content Placeholder 5">
            <a:extLst>
              <a:ext uri="{FF2B5EF4-FFF2-40B4-BE49-F238E27FC236}">
                <a16:creationId xmlns:a16="http://schemas.microsoft.com/office/drawing/2014/main" id="{61DFDCCD-5B4B-4471-92B9-FD3BE68327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285750" indent="-285750" algn="l">
              <a:buFont typeface="Arial" panose="020B0604020202020204" pitchFamily="34" charset="0"/>
              <a:buChar char="•"/>
            </a:pPr>
            <a:r>
              <a:rPr lang="en-US" sz="1600" dirty="0">
                <a:solidFill>
                  <a:srgbClr val="000000"/>
                </a:solidFill>
              </a:rPr>
              <a:t>Techniques used in access attacks (password attacks, spoofing attacks, trust exploitations, port redirections, man-in-the-middle attacks, buffer overflow attacks)</a:t>
            </a:r>
          </a:p>
          <a:p>
            <a:pPr marL="285750" indent="-285750" algn="l">
              <a:buFont typeface="Arial" panose="020B0604020202020204" pitchFamily="34" charset="0"/>
              <a:buChar char="•"/>
            </a:pPr>
            <a:r>
              <a:rPr lang="en-US" sz="1600" dirty="0">
                <a:solidFill>
                  <a:srgbClr val="000000"/>
                </a:solidFill>
              </a:rPr>
              <a:t>Techniques used in social engineering attacks (pretesting, phishing, spear phishing, spam, something for something, baiting, impersonation, tailgating, shoulder surfing, dumpster diving)</a:t>
            </a:r>
          </a:p>
        </p:txBody>
      </p:sp>
    </p:spTree>
    <p:extLst>
      <p:ext uri="{BB962C8B-B14F-4D97-AF65-F5344CB8AC3E}">
        <p14:creationId xmlns:p14="http://schemas.microsoft.com/office/powerpoint/2010/main" val="7472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Access Attacks</a:t>
            </a:r>
          </a:p>
        </p:txBody>
      </p:sp>
      <p:sp>
        <p:nvSpPr>
          <p:cNvPr id="4" name="Content Placeholder 3">
            <a:extLst>
              <a:ext uri="{FF2B5EF4-FFF2-40B4-BE49-F238E27FC236}">
                <a16:creationId xmlns:a16="http://schemas.microsoft.com/office/drawing/2014/main" id="{76E6B36F-8B4C-427C-802D-84D9E64F60AB}"/>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400" dirty="0">
                <a:solidFill>
                  <a:srgbClr val="000000"/>
                </a:solidFill>
              </a:rPr>
              <a:t>Access attacks exploit known vulnerabilities in authentication services, FTP services, and web services. The purpose of these types of attacks is to gain entry to web accounts, confidential databases, and other sensitive information.</a:t>
            </a:r>
          </a:p>
          <a:p>
            <a:pPr marL="285750" indent="-285750" algn="l">
              <a:buFont typeface="Arial" panose="020B0604020202020204" pitchFamily="34" charset="0"/>
              <a:buChar char="•"/>
            </a:pPr>
            <a:r>
              <a:rPr lang="en-US" sz="1400" dirty="0">
                <a:solidFill>
                  <a:srgbClr val="000000"/>
                </a:solidFill>
              </a:rPr>
              <a:t>Threat actors use access attacks on network devices and computers to retrieve data, gain access, or to escalate access privileges to administrator status.</a:t>
            </a:r>
          </a:p>
          <a:p>
            <a:pPr marL="285750" indent="-285750" algn="l">
              <a:buFont typeface="Arial" panose="020B0604020202020204" pitchFamily="34" charset="0"/>
              <a:buChar char="•"/>
            </a:pPr>
            <a:r>
              <a:rPr lang="en-US" sz="1400" b="1" dirty="0">
                <a:solidFill>
                  <a:srgbClr val="000000"/>
                </a:solidFill>
              </a:rPr>
              <a:t>Password Attacks: </a:t>
            </a:r>
            <a:r>
              <a:rPr lang="en-US" sz="1400" dirty="0">
                <a:solidFill>
                  <a:srgbClr val="000000"/>
                </a:solidFill>
              </a:rPr>
              <a:t>In a password attack, the threat actor attempts to discover critical system passwords using various methods. Password attacks are very common and can be launched using a variety of password cracking tools.</a:t>
            </a:r>
          </a:p>
          <a:p>
            <a:pPr marL="285750" indent="-285750" algn="l">
              <a:buFont typeface="Arial" panose="020B0604020202020204" pitchFamily="34" charset="0"/>
              <a:buChar char="•"/>
            </a:pPr>
            <a:r>
              <a:rPr lang="en-US" sz="1400" b="1" dirty="0">
                <a:solidFill>
                  <a:srgbClr val="000000"/>
                </a:solidFill>
              </a:rPr>
              <a:t>Spoofing Attacks: </a:t>
            </a:r>
            <a:r>
              <a:rPr lang="en-US" sz="1400" dirty="0">
                <a:solidFill>
                  <a:srgbClr val="000000"/>
                </a:solidFill>
              </a:rPr>
              <a:t>In spoofing attacks, the threat actor device attempts to pose as another device by falsifying data. Common spoofing attacks include IP spoofing, MAC spoofing, and DHCP spoofing. These spoofing attacks will be discussed in more detail later in this module</a:t>
            </a:r>
          </a:p>
          <a:p>
            <a:pPr marL="285750" indent="-285750" algn="l">
              <a:buFont typeface="Arial" panose="020B0604020202020204" pitchFamily="34" charset="0"/>
              <a:buChar char="•"/>
            </a:pPr>
            <a:r>
              <a:rPr lang="en-US" sz="1400" dirty="0">
                <a:solidFill>
                  <a:srgbClr val="000000"/>
                </a:solidFill>
              </a:rPr>
              <a:t>Other Access attacks include:</a:t>
            </a:r>
          </a:p>
          <a:p>
            <a:pPr marL="358835" lvl="1" indent="-285750">
              <a:buFont typeface="Arial" panose="020B0604020202020204" pitchFamily="34" charset="0"/>
              <a:buChar char="•"/>
            </a:pPr>
            <a:r>
              <a:rPr lang="en-US" sz="1200" dirty="0">
                <a:solidFill>
                  <a:srgbClr val="000000"/>
                </a:solidFill>
              </a:rPr>
              <a:t>Trust exploitations</a:t>
            </a:r>
          </a:p>
          <a:p>
            <a:pPr marL="358835" lvl="1" indent="-285750">
              <a:buFont typeface="Arial" panose="020B0604020202020204" pitchFamily="34" charset="0"/>
              <a:buChar char="•"/>
            </a:pPr>
            <a:r>
              <a:rPr lang="en-US" sz="1200" dirty="0">
                <a:solidFill>
                  <a:srgbClr val="000000"/>
                </a:solidFill>
              </a:rPr>
              <a:t>Port redirections</a:t>
            </a:r>
          </a:p>
          <a:p>
            <a:pPr marL="358835" lvl="1" indent="-285750">
              <a:buFont typeface="Arial" panose="020B0604020202020204" pitchFamily="34" charset="0"/>
              <a:buChar char="•"/>
            </a:pPr>
            <a:r>
              <a:rPr lang="en-US" sz="1200" dirty="0">
                <a:solidFill>
                  <a:srgbClr val="000000"/>
                </a:solidFill>
              </a:rPr>
              <a:t>Man-in-the-middle attacks</a:t>
            </a:r>
          </a:p>
          <a:p>
            <a:pPr marL="358835" lvl="1" indent="-285750">
              <a:buFont typeface="Arial" panose="020B0604020202020204" pitchFamily="34" charset="0"/>
              <a:buChar char="•"/>
            </a:pPr>
            <a:r>
              <a:rPr lang="en-US" sz="1200" dirty="0">
                <a:solidFill>
                  <a:srgbClr val="000000"/>
                </a:solidFill>
              </a:rPr>
              <a:t>Buffer overflow attacks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3949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a:t>
            </a:r>
          </a:p>
        </p:txBody>
      </p:sp>
      <p:sp>
        <p:nvSpPr>
          <p:cNvPr id="5" name="Content Placeholder 4">
            <a:extLst>
              <a:ext uri="{FF2B5EF4-FFF2-40B4-BE49-F238E27FC236}">
                <a16:creationId xmlns:a16="http://schemas.microsoft.com/office/drawing/2014/main" id="{18D27744-1544-46FC-88AB-F076182F326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Social engineering is an access attack that attempts to manipulate individuals into performing actions or divulging confidential information. Some social engineering techniques are performed in-person while others may use the telephone or internet.</a:t>
            </a:r>
          </a:p>
          <a:p>
            <a:pPr marL="342900" indent="-342900" algn="l">
              <a:buFont typeface="Arial" panose="020B0604020202020204" pitchFamily="34" charset="0"/>
              <a:buChar char="•"/>
            </a:pPr>
            <a:r>
              <a:rPr lang="en-US" sz="1600" dirty="0">
                <a:solidFill>
                  <a:srgbClr val="000000"/>
                </a:solidFill>
              </a:rPr>
              <a:t>Social engineers often rely on people’s willingness to be helpful. They also prey on people’s weaknesses.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6940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 (Cont.)</a:t>
            </a:r>
          </a:p>
        </p:txBody>
      </p:sp>
      <p:graphicFrame>
        <p:nvGraphicFramePr>
          <p:cNvPr id="6" name="Table 6">
            <a:extLst>
              <a:ext uri="{FF2B5EF4-FFF2-40B4-BE49-F238E27FC236}">
                <a16:creationId xmlns:a16="http://schemas.microsoft.com/office/drawing/2014/main" id="{B7D02695-C1BD-49D3-A936-01C3A4D4DE7B}"/>
              </a:ext>
            </a:extLst>
          </p:cNvPr>
          <p:cNvGraphicFramePr>
            <a:graphicFrameLocks noGrp="1"/>
          </p:cNvGraphicFramePr>
          <p:nvPr>
            <p:ph idx="1"/>
            <p:extLst>
              <p:ext uri="{D42A27DB-BD31-4B8C-83A1-F6EECF244321}">
                <p14:modId xmlns:p14="http://schemas.microsoft.com/office/powerpoint/2010/main" val="3104004964"/>
              </p:ext>
            </p:extLst>
          </p:nvPr>
        </p:nvGraphicFramePr>
        <p:xfrm>
          <a:off x="431800" y="731837"/>
          <a:ext cx="8280400" cy="3945705"/>
        </p:xfrm>
        <a:graphic>
          <a:graphicData uri="http://schemas.openxmlformats.org/drawingml/2006/table">
            <a:tbl>
              <a:tblPr firstRow="1" bandRow="1">
                <a:tableStyleId>{5C22544A-7EE6-4342-B048-85BDC9FD1C3A}</a:tableStyleId>
              </a:tblPr>
              <a:tblGrid>
                <a:gridCol w="1839167">
                  <a:extLst>
                    <a:ext uri="{9D8B030D-6E8A-4147-A177-3AD203B41FA5}">
                      <a16:colId xmlns:a16="http://schemas.microsoft.com/office/drawing/2014/main" val="3358651624"/>
                    </a:ext>
                  </a:extLst>
                </a:gridCol>
                <a:gridCol w="6441233">
                  <a:extLst>
                    <a:ext uri="{9D8B030D-6E8A-4147-A177-3AD203B41FA5}">
                      <a16:colId xmlns:a16="http://schemas.microsoft.com/office/drawing/2014/main" val="2724903743"/>
                    </a:ext>
                  </a:extLst>
                </a:gridCol>
              </a:tblGrid>
              <a:tr h="309081">
                <a:tc>
                  <a:txBody>
                    <a:bodyPr/>
                    <a:lstStyle/>
                    <a:p>
                      <a:pPr algn="l" fontAlgn="ctr"/>
                      <a:r>
                        <a:rPr lang="en-US" sz="1000" dirty="0">
                          <a:effectLst/>
                        </a:rPr>
                        <a:t>Social Engineering Attack</a:t>
                      </a:r>
                    </a:p>
                  </a:txBody>
                  <a:tcPr marL="47625" marR="47625" marT="47625" marB="47625" anchor="ctr"/>
                </a:tc>
                <a:tc>
                  <a:txBody>
                    <a:bodyPr/>
                    <a:lstStyle/>
                    <a:p>
                      <a:pPr algn="l" fontAlgn="ctr"/>
                      <a:r>
                        <a:rPr lang="en-US" sz="1000" dirty="0">
                          <a:effectLst/>
                        </a:rPr>
                        <a:t>Description</a:t>
                      </a:r>
                    </a:p>
                  </a:txBody>
                  <a:tcPr marL="47625" marR="47625" marT="47625" marB="47625" anchor="ctr"/>
                </a:tc>
                <a:extLst>
                  <a:ext uri="{0D108BD9-81ED-4DB2-BD59-A6C34878D82A}">
                    <a16:rowId xmlns:a16="http://schemas.microsoft.com/office/drawing/2014/main" val="1198050877"/>
                  </a:ext>
                </a:extLst>
              </a:tr>
              <a:tr h="309081">
                <a:tc>
                  <a:txBody>
                    <a:bodyPr/>
                    <a:lstStyle/>
                    <a:p>
                      <a:pPr fontAlgn="ctr"/>
                      <a:r>
                        <a:rPr lang="en-US" sz="1000" b="0" dirty="0">
                          <a:effectLst/>
                        </a:rPr>
                        <a:t>Pretexting</a:t>
                      </a:r>
                    </a:p>
                  </a:txBody>
                  <a:tcPr marL="47625" marR="47625" marT="47625" marB="47625" anchor="ctr"/>
                </a:tc>
                <a:tc>
                  <a:txBody>
                    <a:bodyPr/>
                    <a:lstStyle/>
                    <a:p>
                      <a:pPr fontAlgn="ctr"/>
                      <a:r>
                        <a:rPr lang="en-US" sz="1000" b="0" dirty="0">
                          <a:effectLst/>
                        </a:rPr>
                        <a:t>A threat actor pretends to need personal or financial data to confirm the identity of the recipient.</a:t>
                      </a:r>
                    </a:p>
                  </a:txBody>
                  <a:tcPr marL="47625" marR="47625" marT="47625" marB="47625" anchor="ctr"/>
                </a:tc>
                <a:extLst>
                  <a:ext uri="{0D108BD9-81ED-4DB2-BD59-A6C34878D82A}">
                    <a16:rowId xmlns:a16="http://schemas.microsoft.com/office/drawing/2014/main" val="235120403"/>
                  </a:ext>
                </a:extLst>
              </a:tr>
              <a:tr h="333427">
                <a:tc>
                  <a:txBody>
                    <a:bodyPr/>
                    <a:lstStyle/>
                    <a:p>
                      <a:pPr fontAlgn="ctr"/>
                      <a:r>
                        <a:rPr lang="en-US" sz="1000" b="0" dirty="0">
                          <a:effectLst/>
                        </a:rPr>
                        <a:t>Phishing</a:t>
                      </a:r>
                    </a:p>
                  </a:txBody>
                  <a:tcPr marL="47625" marR="47625" marT="47625" marB="47625" anchor="ctr"/>
                </a:tc>
                <a:tc>
                  <a:txBody>
                    <a:bodyPr/>
                    <a:lstStyle/>
                    <a:p>
                      <a:pPr fontAlgn="ctr"/>
                      <a:r>
                        <a:rPr lang="en-US" sz="1000" b="0" dirty="0">
                          <a:effectLst/>
                        </a:rPr>
                        <a:t>A threat actor sends fraudulent email which is disguised as being from a legitimate, trusted source to trick the recipient into installing malware on their device, or to share personal or financial information.</a:t>
                      </a:r>
                    </a:p>
                  </a:txBody>
                  <a:tcPr marL="47625" marR="47625" marT="47625" marB="47625" anchor="ctr"/>
                </a:tc>
                <a:extLst>
                  <a:ext uri="{0D108BD9-81ED-4DB2-BD59-A6C34878D82A}">
                    <a16:rowId xmlns:a16="http://schemas.microsoft.com/office/drawing/2014/main" val="3656611265"/>
                  </a:ext>
                </a:extLst>
              </a:tr>
              <a:tr h="309081">
                <a:tc>
                  <a:txBody>
                    <a:bodyPr/>
                    <a:lstStyle/>
                    <a:p>
                      <a:pPr fontAlgn="ctr"/>
                      <a:r>
                        <a:rPr lang="en-US" sz="1000" b="0" dirty="0">
                          <a:effectLst/>
                        </a:rPr>
                        <a:t>Spear phishing</a:t>
                      </a:r>
                    </a:p>
                  </a:txBody>
                  <a:tcPr marL="47625" marR="47625" marT="47625" marB="47625" anchor="ctr"/>
                </a:tc>
                <a:tc>
                  <a:txBody>
                    <a:bodyPr/>
                    <a:lstStyle/>
                    <a:p>
                      <a:pPr fontAlgn="ctr"/>
                      <a:r>
                        <a:rPr lang="en-US" sz="1000" b="0" dirty="0">
                          <a:effectLst/>
                        </a:rPr>
                        <a:t>A threat actor creates a targeted phishing attack tailored for a specific individual or organization.</a:t>
                      </a:r>
                    </a:p>
                  </a:txBody>
                  <a:tcPr marL="47625" marR="47625" marT="47625" marB="47625" anchor="ctr"/>
                </a:tc>
                <a:extLst>
                  <a:ext uri="{0D108BD9-81ED-4DB2-BD59-A6C34878D82A}">
                    <a16:rowId xmlns:a16="http://schemas.microsoft.com/office/drawing/2014/main" val="2040029310"/>
                  </a:ext>
                </a:extLst>
              </a:tr>
              <a:tr h="333427">
                <a:tc>
                  <a:txBody>
                    <a:bodyPr/>
                    <a:lstStyle/>
                    <a:p>
                      <a:pPr fontAlgn="ctr"/>
                      <a:r>
                        <a:rPr lang="en-US" sz="1000" b="0" dirty="0">
                          <a:effectLst/>
                        </a:rPr>
                        <a:t>Spam</a:t>
                      </a:r>
                    </a:p>
                  </a:txBody>
                  <a:tcPr marL="47625" marR="47625" marT="47625" marB="47625" anchor="ctr"/>
                </a:tc>
                <a:tc>
                  <a:txBody>
                    <a:bodyPr/>
                    <a:lstStyle/>
                    <a:p>
                      <a:pPr fontAlgn="ctr"/>
                      <a:r>
                        <a:rPr lang="en-US" sz="1000" b="0" dirty="0">
                          <a:effectLst/>
                        </a:rPr>
                        <a:t>Also known as junk mail, this is unsolicited email which often contains harmful links, malware, or deceptive content.</a:t>
                      </a:r>
                    </a:p>
                  </a:txBody>
                  <a:tcPr marL="47625" marR="47625" marT="47625" marB="47625" anchor="ctr"/>
                </a:tc>
                <a:extLst>
                  <a:ext uri="{0D108BD9-81ED-4DB2-BD59-A6C34878D82A}">
                    <a16:rowId xmlns:a16="http://schemas.microsoft.com/office/drawing/2014/main" val="2088362173"/>
                  </a:ext>
                </a:extLst>
              </a:tr>
              <a:tr h="333427">
                <a:tc>
                  <a:txBody>
                    <a:bodyPr/>
                    <a:lstStyle/>
                    <a:p>
                      <a:pPr fontAlgn="ctr"/>
                      <a:r>
                        <a:rPr lang="en-US" sz="1000" b="0" dirty="0">
                          <a:effectLst/>
                        </a:rPr>
                        <a:t>Something for Something</a:t>
                      </a:r>
                    </a:p>
                  </a:txBody>
                  <a:tcPr marL="47625" marR="47625" marT="47625" marB="47625" anchor="ctr"/>
                </a:tc>
                <a:tc>
                  <a:txBody>
                    <a:bodyPr/>
                    <a:lstStyle/>
                    <a:p>
                      <a:pPr fontAlgn="ctr"/>
                      <a:r>
                        <a:rPr lang="en-US" sz="1000" b="0" dirty="0">
                          <a:effectLst/>
                        </a:rPr>
                        <a:t>Sometimes called “Quid pro quo”, this is when a threat actor requests personal information from a party in exchange for something such as a gift.</a:t>
                      </a:r>
                    </a:p>
                  </a:txBody>
                  <a:tcPr marL="47625" marR="47625" marT="47625" marB="47625" anchor="ctr"/>
                </a:tc>
                <a:extLst>
                  <a:ext uri="{0D108BD9-81ED-4DB2-BD59-A6C34878D82A}">
                    <a16:rowId xmlns:a16="http://schemas.microsoft.com/office/drawing/2014/main" val="1588045426"/>
                  </a:ext>
                </a:extLst>
              </a:tr>
              <a:tr h="333427">
                <a:tc>
                  <a:txBody>
                    <a:bodyPr/>
                    <a:lstStyle/>
                    <a:p>
                      <a:pPr fontAlgn="ctr"/>
                      <a:r>
                        <a:rPr lang="en-US" sz="1000" b="0" dirty="0">
                          <a:effectLst/>
                        </a:rPr>
                        <a:t>Baiting</a:t>
                      </a:r>
                    </a:p>
                  </a:txBody>
                  <a:tcPr marL="47625" marR="47625" marT="47625" marB="47625" anchor="ctr"/>
                </a:tc>
                <a:tc>
                  <a:txBody>
                    <a:bodyPr/>
                    <a:lstStyle/>
                    <a:p>
                      <a:pPr fontAlgn="ctr"/>
                      <a:r>
                        <a:rPr lang="en-US" sz="1000" b="0" dirty="0">
                          <a:effectLst/>
                        </a:rPr>
                        <a:t>A threat actor leaves a malware infected flash drive in a public location. A victim finds the drive and unsuspectingly inserts it into their laptop, unintentionally installing malware.</a:t>
                      </a:r>
                    </a:p>
                  </a:txBody>
                  <a:tcPr marL="47625" marR="47625" marT="47625" marB="47625" anchor="ctr"/>
                </a:tc>
                <a:extLst>
                  <a:ext uri="{0D108BD9-81ED-4DB2-BD59-A6C34878D82A}">
                    <a16:rowId xmlns:a16="http://schemas.microsoft.com/office/drawing/2014/main" val="3010507069"/>
                  </a:ext>
                </a:extLst>
              </a:tr>
              <a:tr h="309081">
                <a:tc>
                  <a:txBody>
                    <a:bodyPr/>
                    <a:lstStyle/>
                    <a:p>
                      <a:pPr fontAlgn="ctr"/>
                      <a:r>
                        <a:rPr lang="en-US" sz="1000" b="0" dirty="0">
                          <a:effectLst/>
                        </a:rPr>
                        <a:t>Impersonation</a:t>
                      </a:r>
                    </a:p>
                  </a:txBody>
                  <a:tcPr marL="47625" marR="47625" marT="47625" marB="47625" anchor="ctr"/>
                </a:tc>
                <a:tc>
                  <a:txBody>
                    <a:bodyPr/>
                    <a:lstStyle/>
                    <a:p>
                      <a:pPr fontAlgn="ctr"/>
                      <a:r>
                        <a:rPr lang="en-US" sz="1000" b="0" dirty="0">
                          <a:effectLst/>
                        </a:rPr>
                        <a:t>This type of attack is where a threat actor pretends to be someone they are not to gain the trust of a victim.</a:t>
                      </a:r>
                    </a:p>
                  </a:txBody>
                  <a:tcPr marL="47625" marR="47625" marT="47625" marB="47625" anchor="ctr"/>
                </a:tc>
                <a:extLst>
                  <a:ext uri="{0D108BD9-81ED-4DB2-BD59-A6C34878D82A}">
                    <a16:rowId xmlns:a16="http://schemas.microsoft.com/office/drawing/2014/main" val="1101283213"/>
                  </a:ext>
                </a:extLst>
              </a:tr>
              <a:tr h="333427">
                <a:tc>
                  <a:txBody>
                    <a:bodyPr/>
                    <a:lstStyle/>
                    <a:p>
                      <a:pPr fontAlgn="ctr"/>
                      <a:r>
                        <a:rPr lang="en-US" sz="1000" b="0" dirty="0">
                          <a:effectLst/>
                        </a:rPr>
                        <a:t>Tailgating</a:t>
                      </a:r>
                    </a:p>
                  </a:txBody>
                  <a:tcPr marL="47625" marR="47625" marT="47625" marB="47625" anchor="ctr"/>
                </a:tc>
                <a:tc>
                  <a:txBody>
                    <a:bodyPr/>
                    <a:lstStyle/>
                    <a:p>
                      <a:pPr fontAlgn="ctr"/>
                      <a:r>
                        <a:rPr lang="en-US" sz="1000" b="0" dirty="0">
                          <a:effectLst/>
                        </a:rPr>
                        <a:t>This is where a threat actor quickly follows an authorized person into a secure location to gain access to a secure area.</a:t>
                      </a:r>
                    </a:p>
                  </a:txBody>
                  <a:tcPr marL="47625" marR="47625" marT="47625" marB="47625" anchor="ctr"/>
                </a:tc>
                <a:extLst>
                  <a:ext uri="{0D108BD9-81ED-4DB2-BD59-A6C34878D82A}">
                    <a16:rowId xmlns:a16="http://schemas.microsoft.com/office/drawing/2014/main" val="2599319804"/>
                  </a:ext>
                </a:extLst>
              </a:tr>
              <a:tr h="333427">
                <a:tc>
                  <a:txBody>
                    <a:bodyPr/>
                    <a:lstStyle/>
                    <a:p>
                      <a:pPr fontAlgn="ctr"/>
                      <a:r>
                        <a:rPr lang="en-US" sz="1000" b="0" dirty="0">
                          <a:effectLst/>
                        </a:rPr>
                        <a:t>Shoulder surfing</a:t>
                      </a:r>
                    </a:p>
                  </a:txBody>
                  <a:tcPr marL="47625" marR="47625" marT="47625" marB="47625" anchor="ctr"/>
                </a:tc>
                <a:tc>
                  <a:txBody>
                    <a:bodyPr/>
                    <a:lstStyle/>
                    <a:p>
                      <a:pPr fontAlgn="ctr"/>
                      <a:r>
                        <a:rPr lang="en-US" sz="1000" b="0" dirty="0">
                          <a:effectLst/>
                        </a:rPr>
                        <a:t>This is where a threat actor inconspicuously looks over someone’s shoulder to steal their passwords or other information.</a:t>
                      </a:r>
                    </a:p>
                  </a:txBody>
                  <a:tcPr marL="47625" marR="47625" marT="47625" marB="47625" anchor="ctr"/>
                </a:tc>
                <a:extLst>
                  <a:ext uri="{0D108BD9-81ED-4DB2-BD59-A6C34878D82A}">
                    <a16:rowId xmlns:a16="http://schemas.microsoft.com/office/drawing/2014/main" val="3594778381"/>
                  </a:ext>
                </a:extLst>
              </a:tr>
              <a:tr h="309081">
                <a:tc>
                  <a:txBody>
                    <a:bodyPr/>
                    <a:lstStyle/>
                    <a:p>
                      <a:pPr fontAlgn="ctr"/>
                      <a:r>
                        <a:rPr lang="en-US" sz="1000" b="0" dirty="0">
                          <a:effectLst/>
                        </a:rPr>
                        <a:t>Dumpster diving</a:t>
                      </a:r>
                    </a:p>
                  </a:txBody>
                  <a:tcPr marL="47625" marR="47625" marT="47625" marB="47625" anchor="ctr"/>
                </a:tc>
                <a:tc>
                  <a:txBody>
                    <a:bodyPr/>
                    <a:lstStyle/>
                    <a:p>
                      <a:pPr fontAlgn="ctr"/>
                      <a:r>
                        <a:rPr lang="en-US" sz="1000" b="0" dirty="0">
                          <a:effectLst/>
                        </a:rPr>
                        <a:t>This is where a threat actor rummages through trash bins to discover confidential documents</a:t>
                      </a:r>
                    </a:p>
                  </a:txBody>
                  <a:tcPr marL="47625" marR="47625" marT="47625" marB="47625" anchor="ctr"/>
                </a:tc>
                <a:extLst>
                  <a:ext uri="{0D108BD9-81ED-4DB2-BD59-A6C34878D82A}">
                    <a16:rowId xmlns:a16="http://schemas.microsoft.com/office/drawing/2014/main" val="3603303302"/>
                  </a:ext>
                </a:extLst>
              </a:tr>
            </a:tbl>
          </a:graphicData>
        </a:graphic>
      </p:graphicFrame>
    </p:spTree>
    <p:extLst>
      <p:ext uri="{BB962C8B-B14F-4D97-AF65-F5344CB8AC3E}">
        <p14:creationId xmlns:p14="http://schemas.microsoft.com/office/powerpoint/2010/main" val="418987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Social Engineering Attacks (Cont.)</a:t>
            </a:r>
          </a:p>
        </p:txBody>
      </p:sp>
      <p:sp>
        <p:nvSpPr>
          <p:cNvPr id="4" name="Content Placeholder 3">
            <a:extLst>
              <a:ext uri="{FF2B5EF4-FFF2-40B4-BE49-F238E27FC236}">
                <a16:creationId xmlns:a16="http://schemas.microsoft.com/office/drawing/2014/main" id="{F5E515CA-A367-43A1-A2C0-2234EC4BED2F}"/>
              </a:ext>
            </a:extLst>
          </p:cNvPr>
          <p:cNvSpPr>
            <a:spLocks noGrp="1"/>
          </p:cNvSpPr>
          <p:nvPr>
            <p:ph idx="1"/>
          </p:nvPr>
        </p:nvSpPr>
        <p:spPr>
          <a:xfrm>
            <a:off x="474662" y="954157"/>
            <a:ext cx="4033728" cy="3467577"/>
          </a:xfrm>
        </p:spPr>
        <p:txBody>
          <a:bodyPr/>
          <a:lstStyle/>
          <a:p>
            <a:pPr marL="342900" indent="-342900" algn="l">
              <a:buFont typeface="Arial" panose="020B0604020202020204" pitchFamily="34" charset="0"/>
              <a:buChar char="•"/>
            </a:pPr>
            <a:r>
              <a:rPr lang="en-US" sz="1400" dirty="0">
                <a:solidFill>
                  <a:srgbClr val="000000"/>
                </a:solidFill>
              </a:rPr>
              <a:t>The Social Engineering Toolkit (SET) was designed to help white hat hackers and other network security professionals create social engineering attacks to test their own networks.</a:t>
            </a:r>
          </a:p>
          <a:p>
            <a:pPr marL="342900" indent="-342900" algn="l">
              <a:buFont typeface="Arial" panose="020B0604020202020204" pitchFamily="34" charset="0"/>
              <a:buChar char="•"/>
            </a:pPr>
            <a:r>
              <a:rPr lang="en-US" sz="1400" dirty="0">
                <a:solidFill>
                  <a:srgbClr val="000000"/>
                </a:solidFill>
              </a:rPr>
              <a:t>Enterprises must educate their users about the risks of social engineering, and develop strategies to validate identities over the phone, via email, or in person.</a:t>
            </a:r>
          </a:p>
          <a:p>
            <a:pPr marL="342900" indent="-342900" algn="l">
              <a:buFont typeface="Arial" panose="020B0604020202020204" pitchFamily="34" charset="0"/>
              <a:buChar char="•"/>
            </a:pPr>
            <a:r>
              <a:rPr lang="en-US" sz="1400" dirty="0">
                <a:solidFill>
                  <a:srgbClr val="000000"/>
                </a:solidFill>
              </a:rPr>
              <a:t>The figure shows recommended practices that should be followed by all users.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7CCBB16C-FBFB-4A7A-8A23-EBA3A217B3D8}"/>
              </a:ext>
            </a:extLst>
          </p:cNvPr>
          <p:cNvPicPr>
            <a:picLocks noChangeAspect="1"/>
          </p:cNvPicPr>
          <p:nvPr/>
        </p:nvPicPr>
        <p:blipFill>
          <a:blip r:embed="rId3"/>
          <a:stretch>
            <a:fillRect/>
          </a:stretch>
        </p:blipFill>
        <p:spPr>
          <a:xfrm>
            <a:off x="4572000" y="848854"/>
            <a:ext cx="3937368" cy="3794709"/>
          </a:xfrm>
          <a:prstGeom prst="rect">
            <a:avLst/>
          </a:prstGeom>
        </p:spPr>
      </p:pic>
    </p:spTree>
    <p:extLst>
      <p:ext uri="{BB962C8B-B14F-4D97-AF65-F5344CB8AC3E}">
        <p14:creationId xmlns:p14="http://schemas.microsoft.com/office/powerpoint/2010/main" val="138033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Lab - Social Engineering</a:t>
            </a:r>
          </a:p>
        </p:txBody>
      </p:sp>
      <p:sp>
        <p:nvSpPr>
          <p:cNvPr id="6" name="Content Placeholder 5">
            <a:extLst>
              <a:ext uri="{FF2B5EF4-FFF2-40B4-BE49-F238E27FC236}">
                <a16:creationId xmlns:a16="http://schemas.microsoft.com/office/drawing/2014/main" id="{51A9160D-089E-4FEF-B4FB-6A5C4D6FA3C7}"/>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research examples of social engineering and identify ways to recognize and prevent it.</a:t>
            </a:r>
          </a:p>
        </p:txBody>
      </p:sp>
    </p:spTree>
    <p:extLst>
      <p:ext uri="{BB962C8B-B14F-4D97-AF65-F5344CB8AC3E}">
        <p14:creationId xmlns:p14="http://schemas.microsoft.com/office/powerpoint/2010/main" val="51246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Video – Denial of Service Attacks</a:t>
            </a:r>
          </a:p>
        </p:txBody>
      </p:sp>
      <p:sp>
        <p:nvSpPr>
          <p:cNvPr id="6" name="Content Placeholder 5">
            <a:extLst>
              <a:ext uri="{FF2B5EF4-FFF2-40B4-BE49-F238E27FC236}">
                <a16:creationId xmlns:a16="http://schemas.microsoft.com/office/drawing/2014/main" id="{51A9160D-089E-4FEF-B4FB-6A5C4D6FA3C7}"/>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Techniques used in Denial-of-Service attacks (overwhelming quantity of traffic, maliciously formatted packets)</a:t>
            </a:r>
          </a:p>
          <a:p>
            <a:pPr marL="342900" indent="-342900" algn="l">
              <a:buFont typeface="Arial" panose="020B0604020202020204" pitchFamily="34" charset="0"/>
              <a:buChar char="•"/>
            </a:pPr>
            <a:r>
              <a:rPr lang="en-US" dirty="0">
                <a:solidFill>
                  <a:srgbClr val="000000"/>
                </a:solidFill>
              </a:rPr>
              <a:t>Techniques used in Distributed Denial of Service attacks (zombies)</a:t>
            </a:r>
          </a:p>
        </p:txBody>
      </p:sp>
    </p:spTree>
    <p:extLst>
      <p:ext uri="{BB962C8B-B14F-4D97-AF65-F5344CB8AC3E}">
        <p14:creationId xmlns:p14="http://schemas.microsoft.com/office/powerpoint/2010/main" val="16672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Common Network Attacks</a:t>
            </a:r>
            <a:br>
              <a:rPr lang="en-US" dirty="0"/>
            </a:br>
            <a:r>
              <a:rPr lang="en-US" sz="2400" dirty="0"/>
              <a:t>DoS and DDoS Attacks</a:t>
            </a:r>
          </a:p>
        </p:txBody>
      </p:sp>
      <p:sp>
        <p:nvSpPr>
          <p:cNvPr id="4" name="Content Placeholder 3">
            <a:extLst>
              <a:ext uri="{FF2B5EF4-FFF2-40B4-BE49-F238E27FC236}">
                <a16:creationId xmlns:a16="http://schemas.microsoft.com/office/drawing/2014/main" id="{CF855465-F0FD-481B-A693-BEF6176CEE5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Denial of Service (DoS) attack creates some sort of interruption of network services to users, devices, or applications. There are two major types of DoS attacks:</a:t>
            </a:r>
          </a:p>
          <a:p>
            <a:pPr marL="415985" lvl="1" indent="-342900">
              <a:buFont typeface="Arial" panose="020B0604020202020204" pitchFamily="34" charset="0"/>
              <a:buChar char="•"/>
            </a:pPr>
            <a:r>
              <a:rPr lang="en-US" sz="1600" b="1" dirty="0">
                <a:solidFill>
                  <a:srgbClr val="000000"/>
                </a:solidFill>
              </a:rPr>
              <a:t>Overwhelming Quantity of Traffic</a:t>
            </a:r>
            <a:r>
              <a:rPr lang="en-US" sz="1600" dirty="0">
                <a:solidFill>
                  <a:srgbClr val="000000"/>
                </a:solidFill>
              </a:rPr>
              <a:t> - The threat actor sends an enormous quantity of data at a rate that the network, host, or application cannot handle. This causes transmission and response times to slow down. It can also crash a device or service.</a:t>
            </a:r>
          </a:p>
          <a:p>
            <a:pPr marL="415985" lvl="1" indent="-342900">
              <a:buFont typeface="Arial" panose="020B0604020202020204" pitchFamily="34" charset="0"/>
              <a:buChar char="•"/>
            </a:pPr>
            <a:r>
              <a:rPr lang="en-US" sz="1600" b="1" dirty="0">
                <a:solidFill>
                  <a:srgbClr val="000000"/>
                </a:solidFill>
              </a:rPr>
              <a:t>Maliciously Formatted Packets</a:t>
            </a:r>
            <a:r>
              <a:rPr lang="en-US" sz="1600" dirty="0">
                <a:solidFill>
                  <a:srgbClr val="000000"/>
                </a:solidFill>
              </a:rPr>
              <a:t> - The threat actor sends a maliciously formatted packet to a host or application and the receiver is unable to handle it. This causes the receiving device to run very slowly or crash.</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Distributed DoS Attack (DDoS) is similar to a DoS attack, but it originates from multiple, coordinated sources. </a:t>
            </a:r>
          </a:p>
        </p:txBody>
      </p:sp>
    </p:spTree>
    <p:extLst>
      <p:ext uri="{BB962C8B-B14F-4D97-AF65-F5344CB8AC3E}">
        <p14:creationId xmlns:p14="http://schemas.microsoft.com/office/powerpoint/2010/main" val="117003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3.6 IP Vulnerabilities and Threats</a:t>
            </a:r>
          </a:p>
        </p:txBody>
      </p:sp>
    </p:spTree>
    <p:custDataLst>
      <p:tags r:id="rId1"/>
    </p:custDataLst>
    <p:extLst>
      <p:ext uri="{BB962C8B-B14F-4D97-AF65-F5344CB8AC3E}">
        <p14:creationId xmlns:p14="http://schemas.microsoft.com/office/powerpoint/2010/main" val="262737724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Video – Common IP and ICMP Attacks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Techniques used in IP attacks (ICMP attacks, amplification and reflection attacks, address spoofing attacks, man-in-the-middle attacks, session hijacking)</a:t>
            </a:r>
          </a:p>
          <a:p>
            <a:pPr marL="342900" indent="-342900" algn="l">
              <a:buFont typeface="Arial" panose="020B0604020202020204" pitchFamily="34" charset="0"/>
              <a:buChar char="•"/>
            </a:pPr>
            <a:r>
              <a:rPr lang="en-US" sz="1600" dirty="0">
                <a:solidFill>
                  <a:srgbClr val="000000"/>
                </a:solidFill>
              </a:rPr>
              <a:t>Techniques used in ICMP attacks (ICMP echo request and echo reply, ICMP unreachable, ICMP mask reply, ICMP redirects, ICMP router discovery)</a:t>
            </a:r>
          </a:p>
        </p:txBody>
      </p:sp>
    </p:spTree>
    <p:extLst>
      <p:ext uri="{BB962C8B-B14F-4D97-AF65-F5344CB8AC3E}">
        <p14:creationId xmlns:p14="http://schemas.microsoft.com/office/powerpoint/2010/main" val="260394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IPv4 and IPv6</a:t>
            </a:r>
          </a:p>
        </p:txBody>
      </p:sp>
      <p:sp>
        <p:nvSpPr>
          <p:cNvPr id="4" name="Content Placeholder 3">
            <a:extLst>
              <a:ext uri="{FF2B5EF4-FFF2-40B4-BE49-F238E27FC236}">
                <a16:creationId xmlns:a16="http://schemas.microsoft.com/office/drawing/2014/main" id="{411B2363-5433-499D-9A5A-F6EA0DB43D16}"/>
              </a:ext>
            </a:extLst>
          </p:cNvPr>
          <p:cNvSpPr>
            <a:spLocks noGrp="1"/>
          </p:cNvSpPr>
          <p:nvPr>
            <p:ph idx="1"/>
          </p:nvPr>
        </p:nvSpPr>
        <p:spPr>
          <a:xfrm>
            <a:off x="474662" y="731837"/>
            <a:ext cx="8280057" cy="990637"/>
          </a:xfrm>
        </p:spPr>
        <p:txBody>
          <a:bodyPr/>
          <a:lstStyle/>
          <a:p>
            <a:pPr marL="342900" indent="-342900" algn="l">
              <a:buFont typeface="Arial" panose="020B0604020202020204" pitchFamily="34" charset="0"/>
              <a:buChar char="•"/>
            </a:pPr>
            <a:r>
              <a:rPr lang="en-US" sz="1400" dirty="0">
                <a:solidFill>
                  <a:srgbClr val="000000"/>
                </a:solidFill>
              </a:rPr>
              <a:t>IP does not validate whether the source IP address contained in a packet actually came from that source. For this reason, threat actors can send packets using a spoofed source IP address. Security analysts must understand the different fields in both the IPv4 and IPv6 headers.</a:t>
            </a:r>
          </a:p>
          <a:p>
            <a:pPr marL="342900" indent="-342900" algn="l">
              <a:buFont typeface="Arial" panose="020B0604020202020204" pitchFamily="34" charset="0"/>
              <a:buChar char="•"/>
            </a:pPr>
            <a:r>
              <a:rPr lang="en-US" sz="1400" dirty="0">
                <a:solidFill>
                  <a:srgbClr val="000000"/>
                </a:solidFill>
              </a:rPr>
              <a:t>Some of the more common IP related attacks are shown in the table</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6">
            <a:extLst>
              <a:ext uri="{FF2B5EF4-FFF2-40B4-BE49-F238E27FC236}">
                <a16:creationId xmlns:a16="http://schemas.microsoft.com/office/drawing/2014/main" id="{C2F07540-9726-4E28-8A24-B837361A4384}"/>
              </a:ext>
            </a:extLst>
          </p:cNvPr>
          <p:cNvGraphicFramePr>
            <a:graphicFrameLocks noGrp="1"/>
          </p:cNvGraphicFramePr>
          <p:nvPr>
            <p:extLst>
              <p:ext uri="{D42A27DB-BD31-4B8C-83A1-F6EECF244321}">
                <p14:modId xmlns:p14="http://schemas.microsoft.com/office/powerpoint/2010/main" val="603066715"/>
              </p:ext>
            </p:extLst>
          </p:nvPr>
        </p:nvGraphicFramePr>
        <p:xfrm>
          <a:off x="630569" y="1801559"/>
          <a:ext cx="8038769" cy="2620175"/>
        </p:xfrm>
        <a:graphic>
          <a:graphicData uri="http://schemas.openxmlformats.org/drawingml/2006/table">
            <a:tbl>
              <a:tblPr firstRow="1" bandRow="1">
                <a:tableStyleId>{5C22544A-7EE6-4342-B048-85BDC9FD1C3A}</a:tableStyleId>
              </a:tblPr>
              <a:tblGrid>
                <a:gridCol w="1876175">
                  <a:extLst>
                    <a:ext uri="{9D8B030D-6E8A-4147-A177-3AD203B41FA5}">
                      <a16:colId xmlns:a16="http://schemas.microsoft.com/office/drawing/2014/main" val="649453826"/>
                    </a:ext>
                  </a:extLst>
                </a:gridCol>
                <a:gridCol w="6162594">
                  <a:extLst>
                    <a:ext uri="{9D8B030D-6E8A-4147-A177-3AD203B41FA5}">
                      <a16:colId xmlns:a16="http://schemas.microsoft.com/office/drawing/2014/main" val="799201165"/>
                    </a:ext>
                  </a:extLst>
                </a:gridCol>
              </a:tblGrid>
              <a:tr h="305139">
                <a:tc>
                  <a:txBody>
                    <a:bodyPr/>
                    <a:lstStyle/>
                    <a:p>
                      <a:pPr algn="l" fontAlgn="ctr"/>
                      <a:r>
                        <a:rPr lang="en-US" sz="1050" b="1" dirty="0">
                          <a:effectLst/>
                        </a:rPr>
                        <a:t>IP Attack Techniques</a:t>
                      </a:r>
                      <a:endParaRPr lang="en-US" sz="1050" dirty="0">
                        <a:effectLst/>
                      </a:endParaRPr>
                    </a:p>
                  </a:txBody>
                  <a:tcPr marL="47625" marR="47625" marT="47625" marB="47625" anchor="ctr"/>
                </a:tc>
                <a:tc>
                  <a:txBody>
                    <a:bodyPr/>
                    <a:lstStyle/>
                    <a:p>
                      <a:pPr algn="l" fontAlgn="ctr"/>
                      <a:r>
                        <a:rPr lang="en-US" sz="1050" b="1" dirty="0">
                          <a:effectLst/>
                        </a:rPr>
                        <a:t>Description</a:t>
                      </a:r>
                      <a:endParaRPr lang="en-US" sz="1050" dirty="0">
                        <a:effectLst/>
                      </a:endParaRPr>
                    </a:p>
                  </a:txBody>
                  <a:tcPr marL="47625" marR="47625" marT="47625" marB="47625" anchor="ctr"/>
                </a:tc>
                <a:extLst>
                  <a:ext uri="{0D108BD9-81ED-4DB2-BD59-A6C34878D82A}">
                    <a16:rowId xmlns:a16="http://schemas.microsoft.com/office/drawing/2014/main" val="156536428"/>
                  </a:ext>
                </a:extLst>
              </a:tr>
              <a:tr h="529813">
                <a:tc>
                  <a:txBody>
                    <a:bodyPr/>
                    <a:lstStyle/>
                    <a:p>
                      <a:pPr fontAlgn="ctr"/>
                      <a:r>
                        <a:rPr lang="en-US" sz="1050" b="1" dirty="0">
                          <a:effectLst/>
                        </a:rPr>
                        <a:t>ICMP attacks</a:t>
                      </a:r>
                      <a:endParaRPr lang="en-US" sz="1050" b="0" dirty="0">
                        <a:effectLst/>
                      </a:endParaRPr>
                    </a:p>
                  </a:txBody>
                  <a:tcPr marL="47625" marR="47625" marT="47625" marB="47625" anchor="ctr"/>
                </a:tc>
                <a:tc>
                  <a:txBody>
                    <a:bodyPr/>
                    <a:lstStyle/>
                    <a:p>
                      <a:pPr fontAlgn="ctr"/>
                      <a:r>
                        <a:rPr lang="en-US" sz="1050" b="0" dirty="0">
                          <a:effectLst/>
                        </a:rPr>
                        <a:t>Threat actors use Internet Control Message Protocol (ICMP) echo packets (pings) to discover subnets and hosts on a protected network, to generate DoS flood attacks, and to alter host routing tables.</a:t>
                      </a:r>
                    </a:p>
                  </a:txBody>
                  <a:tcPr marL="47625" marR="47625" marT="47625" marB="47625" anchor="ctr"/>
                </a:tc>
                <a:extLst>
                  <a:ext uri="{0D108BD9-81ED-4DB2-BD59-A6C34878D82A}">
                    <a16:rowId xmlns:a16="http://schemas.microsoft.com/office/drawing/2014/main" val="1059098503"/>
                  </a:ext>
                </a:extLst>
              </a:tr>
              <a:tr h="379333">
                <a:tc>
                  <a:txBody>
                    <a:bodyPr/>
                    <a:lstStyle/>
                    <a:p>
                      <a:pPr fontAlgn="ctr"/>
                      <a:r>
                        <a:rPr lang="en-US" sz="1050" b="1" dirty="0">
                          <a:effectLst/>
                        </a:rPr>
                        <a:t>Amplification and</a:t>
                      </a:r>
                      <a:endParaRPr lang="en-US" sz="1050" b="0" dirty="0">
                        <a:effectLst/>
                      </a:endParaRPr>
                    </a:p>
                    <a:p>
                      <a:pPr fontAlgn="ctr"/>
                      <a:r>
                        <a:rPr lang="en-US" sz="1050" b="1" dirty="0">
                          <a:effectLst/>
                        </a:rPr>
                        <a:t>reflection attacks</a:t>
                      </a:r>
                      <a:endParaRPr lang="en-US" sz="1050" b="0" dirty="0">
                        <a:effectLst/>
                      </a:endParaRPr>
                    </a:p>
                  </a:txBody>
                  <a:tcPr marL="47625" marR="47625" marT="47625" marB="47625" anchor="ctr"/>
                </a:tc>
                <a:tc>
                  <a:txBody>
                    <a:bodyPr/>
                    <a:lstStyle/>
                    <a:p>
                      <a:pPr fontAlgn="ctr"/>
                      <a:r>
                        <a:rPr lang="en-US" sz="1050" b="0" dirty="0">
                          <a:effectLst/>
                        </a:rPr>
                        <a:t>Threat actors attempt to prevent legitimate users from accessing information or services using DoS and DDoS attacks.</a:t>
                      </a:r>
                    </a:p>
                  </a:txBody>
                  <a:tcPr marL="47625" marR="47625" marT="47625" marB="47625" anchor="ctr"/>
                </a:tc>
                <a:extLst>
                  <a:ext uri="{0D108BD9-81ED-4DB2-BD59-A6C34878D82A}">
                    <a16:rowId xmlns:a16="http://schemas.microsoft.com/office/drawing/2014/main" val="651774668"/>
                  </a:ext>
                </a:extLst>
              </a:tr>
              <a:tr h="379333">
                <a:tc>
                  <a:txBody>
                    <a:bodyPr/>
                    <a:lstStyle/>
                    <a:p>
                      <a:pPr fontAlgn="ctr"/>
                      <a:r>
                        <a:rPr lang="en-US" sz="1050" b="1" dirty="0">
                          <a:effectLst/>
                        </a:rPr>
                        <a:t>Address spoofing attacks</a:t>
                      </a:r>
                      <a:endParaRPr lang="en-US" sz="1050" b="0" dirty="0">
                        <a:effectLst/>
                      </a:endParaRPr>
                    </a:p>
                  </a:txBody>
                  <a:tcPr marL="47625" marR="47625" marT="47625" marB="47625" anchor="ctr"/>
                </a:tc>
                <a:tc>
                  <a:txBody>
                    <a:bodyPr/>
                    <a:lstStyle/>
                    <a:p>
                      <a:pPr fontAlgn="ctr"/>
                      <a:r>
                        <a:rPr lang="en-US" sz="1050" b="0" dirty="0">
                          <a:effectLst/>
                        </a:rPr>
                        <a:t>Threat actors spoof the source IP address in an IP packet to perform blind spoofing or non-blind spoofing.</a:t>
                      </a:r>
                    </a:p>
                  </a:txBody>
                  <a:tcPr marL="47625" marR="47625" marT="47625" marB="47625" anchor="ctr"/>
                </a:tc>
                <a:extLst>
                  <a:ext uri="{0D108BD9-81ED-4DB2-BD59-A6C34878D82A}">
                    <a16:rowId xmlns:a16="http://schemas.microsoft.com/office/drawing/2014/main" val="346577273"/>
                  </a:ext>
                </a:extLst>
              </a:tr>
              <a:tr h="529813">
                <a:tc>
                  <a:txBody>
                    <a:bodyPr/>
                    <a:lstStyle/>
                    <a:p>
                      <a:pPr fontAlgn="ctr"/>
                      <a:r>
                        <a:rPr lang="en-US" sz="1050" b="1" dirty="0">
                          <a:effectLst/>
                        </a:rPr>
                        <a:t>Man-in-the-middle attack (MITM)</a:t>
                      </a:r>
                      <a:endParaRPr lang="en-US" sz="1050" b="0" dirty="0">
                        <a:effectLst/>
                      </a:endParaRPr>
                    </a:p>
                  </a:txBody>
                  <a:tcPr marL="47625" marR="47625" marT="47625" marB="47625" anchor="ctr"/>
                </a:tc>
                <a:tc>
                  <a:txBody>
                    <a:bodyPr/>
                    <a:lstStyle/>
                    <a:p>
                      <a:pPr fontAlgn="ctr"/>
                      <a:r>
                        <a:rPr lang="en-US" sz="1050" b="0" dirty="0">
                          <a:effectLst/>
                        </a:rPr>
                        <a:t>Threat actors position themselves between a source and destination to transparently monitor, capture, and control the communication. They could eavesdrop by inspecting captured packets, or alter packets and forward them to their original destination.</a:t>
                      </a:r>
                    </a:p>
                  </a:txBody>
                  <a:tcPr marL="47625" marR="47625" marT="47625" marB="47625" anchor="ctr"/>
                </a:tc>
                <a:extLst>
                  <a:ext uri="{0D108BD9-81ED-4DB2-BD59-A6C34878D82A}">
                    <a16:rowId xmlns:a16="http://schemas.microsoft.com/office/drawing/2014/main" val="508317162"/>
                  </a:ext>
                </a:extLst>
              </a:tr>
              <a:tr h="379333">
                <a:tc>
                  <a:txBody>
                    <a:bodyPr/>
                    <a:lstStyle/>
                    <a:p>
                      <a:pPr fontAlgn="ctr"/>
                      <a:r>
                        <a:rPr lang="en-US" sz="1050" b="1" dirty="0">
                          <a:effectLst/>
                        </a:rPr>
                        <a:t>Session hijacking</a:t>
                      </a:r>
                      <a:endParaRPr lang="en-US" sz="1050" b="0" dirty="0">
                        <a:effectLst/>
                      </a:endParaRPr>
                    </a:p>
                  </a:txBody>
                  <a:tcPr marL="47625" marR="47625" marT="47625" marB="47625" anchor="ctr"/>
                </a:tc>
                <a:tc>
                  <a:txBody>
                    <a:bodyPr/>
                    <a:lstStyle/>
                    <a:p>
                      <a:pPr fontAlgn="ctr"/>
                      <a:r>
                        <a:rPr lang="en-US" sz="1050" b="0" dirty="0">
                          <a:effectLst/>
                        </a:rPr>
                        <a:t>Threat actors gain access to the physical network, and then use an MITM attack to hijack a session</a:t>
                      </a:r>
                    </a:p>
                  </a:txBody>
                  <a:tcPr marL="47625" marR="47625" marT="47625" marB="47625" anchor="ctr"/>
                </a:tc>
                <a:extLst>
                  <a:ext uri="{0D108BD9-81ED-4DB2-BD59-A6C34878D82A}">
                    <a16:rowId xmlns:a16="http://schemas.microsoft.com/office/drawing/2014/main" val="1806343933"/>
                  </a:ext>
                </a:extLst>
              </a:tr>
            </a:tbl>
          </a:graphicData>
        </a:graphic>
      </p:graphicFrame>
    </p:spTree>
    <p:extLst>
      <p:ext uri="{BB962C8B-B14F-4D97-AF65-F5344CB8AC3E}">
        <p14:creationId xmlns:p14="http://schemas.microsoft.com/office/powerpoint/2010/main" val="11237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ICMP Attacks</a:t>
            </a:r>
          </a:p>
        </p:txBody>
      </p:sp>
      <p:sp>
        <p:nvSpPr>
          <p:cNvPr id="5" name="Content Placeholder 4">
            <a:extLst>
              <a:ext uri="{FF2B5EF4-FFF2-40B4-BE49-F238E27FC236}">
                <a16:creationId xmlns:a16="http://schemas.microsoft.com/office/drawing/2014/main" id="{09A2D729-18CD-4D2F-B2D5-7B4B213F57E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Threat actors use ICMP for reconnaissance and scanning attacks. They can launch information-gathering attacks to map out a network topology, discover which hosts are active (reachable), identify the host operating system (OS fingerprinting), and determine the state of a firewall. Threat actors also use ICMP for DoS attacks.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ICMP for IPv4 (ICMPv4) and ICMP for IPv6 (ICMPv6) are susceptible to similar types of attacks.</a:t>
            </a:r>
          </a:p>
          <a:p>
            <a:pPr marL="342900" indent="-342900" algn="l">
              <a:buFont typeface="Arial" panose="020B0604020202020204" pitchFamily="34" charset="0"/>
              <a:buChar char="•"/>
            </a:pPr>
            <a:r>
              <a:rPr lang="en-US" sz="1600" dirty="0">
                <a:solidFill>
                  <a:srgbClr val="000000"/>
                </a:solidFill>
              </a:rPr>
              <a:t>Networks should have strict ICMP access control list (ACL) filtering on the network edge to avoid ICMP probing from the internet. In the case of large networks, security devices such as firewalls and intrusion detection systems (IDS) detect such attacks and generate alerts to the security analysts.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5240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ICMP Attacks (Cont.)</a:t>
            </a:r>
          </a:p>
        </p:txBody>
      </p:sp>
      <p:sp>
        <p:nvSpPr>
          <p:cNvPr id="8" name="Rectangle 7">
            <a:extLst>
              <a:ext uri="{FF2B5EF4-FFF2-40B4-BE49-F238E27FC236}">
                <a16:creationId xmlns:a16="http://schemas.microsoft.com/office/drawing/2014/main" id="{57E10E48-4DD0-4FFB-9BC4-76CF8DAD62E6}"/>
              </a:ext>
            </a:extLst>
          </p:cNvPr>
          <p:cNvSpPr/>
          <p:nvPr/>
        </p:nvSpPr>
        <p:spPr>
          <a:xfrm>
            <a:off x="388937" y="978456"/>
            <a:ext cx="7746986" cy="338554"/>
          </a:xfrm>
          <a:prstGeom prst="rect">
            <a:avLst/>
          </a:prstGeom>
        </p:spPr>
        <p:txBody>
          <a:bodyPr wrap="square">
            <a:spAutoFit/>
          </a:bodyPr>
          <a:lstStyle/>
          <a:p>
            <a:r>
              <a:rPr lang="en-US" sz="1600" dirty="0">
                <a:solidFill>
                  <a:srgbClr val="000000"/>
                </a:solidFill>
                <a:latin typeface="CiscoSans"/>
              </a:rPr>
              <a:t>Common ICMP messages of interest to threat actors are listed in the table.</a:t>
            </a:r>
            <a:endParaRPr lang="en-US" sz="1600" dirty="0">
              <a:solidFill>
                <a:srgbClr val="000000"/>
              </a:solidFill>
            </a:endParaRPr>
          </a:p>
        </p:txBody>
      </p:sp>
      <p:graphicFrame>
        <p:nvGraphicFramePr>
          <p:cNvPr id="6" name="Table 6">
            <a:extLst>
              <a:ext uri="{FF2B5EF4-FFF2-40B4-BE49-F238E27FC236}">
                <a16:creationId xmlns:a16="http://schemas.microsoft.com/office/drawing/2014/main" id="{F2567C71-60F3-426C-99FC-A42A5B8089BA}"/>
              </a:ext>
            </a:extLst>
          </p:cNvPr>
          <p:cNvGraphicFramePr>
            <a:graphicFrameLocks noGrp="1"/>
          </p:cNvGraphicFramePr>
          <p:nvPr>
            <p:ph idx="1"/>
            <p:extLst>
              <p:ext uri="{D42A27DB-BD31-4B8C-83A1-F6EECF244321}">
                <p14:modId xmlns:p14="http://schemas.microsoft.com/office/powerpoint/2010/main" val="1579121619"/>
              </p:ext>
            </p:extLst>
          </p:nvPr>
        </p:nvGraphicFramePr>
        <p:xfrm>
          <a:off x="474663" y="1347788"/>
          <a:ext cx="8280400" cy="2405380"/>
        </p:xfrm>
        <a:graphic>
          <a:graphicData uri="http://schemas.openxmlformats.org/drawingml/2006/table">
            <a:tbl>
              <a:tblPr firstRow="1" bandRow="1">
                <a:tableStyleId>{5C22544A-7EE6-4342-B048-85BDC9FD1C3A}</a:tableStyleId>
              </a:tblPr>
              <a:tblGrid>
                <a:gridCol w="3182937">
                  <a:extLst>
                    <a:ext uri="{9D8B030D-6E8A-4147-A177-3AD203B41FA5}">
                      <a16:colId xmlns:a16="http://schemas.microsoft.com/office/drawing/2014/main" val="3989289619"/>
                    </a:ext>
                  </a:extLst>
                </a:gridCol>
                <a:gridCol w="5097463">
                  <a:extLst>
                    <a:ext uri="{9D8B030D-6E8A-4147-A177-3AD203B41FA5}">
                      <a16:colId xmlns:a16="http://schemas.microsoft.com/office/drawing/2014/main" val="804200512"/>
                    </a:ext>
                  </a:extLst>
                </a:gridCol>
              </a:tblGrid>
              <a:tr h="370840">
                <a:tc>
                  <a:txBody>
                    <a:bodyPr/>
                    <a:lstStyle/>
                    <a:p>
                      <a:pPr algn="l" fontAlgn="ctr"/>
                      <a:r>
                        <a:rPr lang="en-US" sz="1200" b="1" dirty="0">
                          <a:effectLst/>
                        </a:rPr>
                        <a:t>ICMP Messages used by Hackers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1751362618"/>
                  </a:ext>
                </a:extLst>
              </a:tr>
              <a:tr h="370840">
                <a:tc>
                  <a:txBody>
                    <a:bodyPr/>
                    <a:lstStyle/>
                    <a:p>
                      <a:pPr fontAlgn="ctr"/>
                      <a:r>
                        <a:rPr lang="en-US" sz="1200" b="1" dirty="0">
                          <a:effectLst/>
                        </a:rPr>
                        <a:t>ICMP echo request and echo reply</a:t>
                      </a:r>
                      <a:endParaRPr lang="en-US" sz="1200" b="0" dirty="0">
                        <a:effectLst/>
                      </a:endParaRPr>
                    </a:p>
                  </a:txBody>
                  <a:tcPr marL="47625" marR="47625" marT="47625" marB="47625" anchor="ctr"/>
                </a:tc>
                <a:tc>
                  <a:txBody>
                    <a:bodyPr/>
                    <a:lstStyle/>
                    <a:p>
                      <a:pPr fontAlgn="ctr"/>
                      <a:r>
                        <a:rPr lang="en-US" sz="1200" b="0" dirty="0">
                          <a:effectLst/>
                        </a:rPr>
                        <a:t>This is used to perform host verification and DoS attacks.</a:t>
                      </a:r>
                    </a:p>
                  </a:txBody>
                  <a:tcPr marL="47625" marR="47625" marT="47625" marB="47625" anchor="ctr"/>
                </a:tc>
                <a:extLst>
                  <a:ext uri="{0D108BD9-81ED-4DB2-BD59-A6C34878D82A}">
                    <a16:rowId xmlns:a16="http://schemas.microsoft.com/office/drawing/2014/main" val="67869766"/>
                  </a:ext>
                </a:extLst>
              </a:tr>
              <a:tr h="370840">
                <a:tc>
                  <a:txBody>
                    <a:bodyPr/>
                    <a:lstStyle/>
                    <a:p>
                      <a:pPr fontAlgn="ctr"/>
                      <a:r>
                        <a:rPr lang="en-US" sz="1200" b="1" dirty="0">
                          <a:effectLst/>
                        </a:rPr>
                        <a:t>ICMP unreachable</a:t>
                      </a:r>
                      <a:endParaRPr lang="en-US" sz="1200" b="0" dirty="0">
                        <a:effectLst/>
                      </a:endParaRPr>
                    </a:p>
                  </a:txBody>
                  <a:tcPr marL="47625" marR="47625" marT="47625" marB="47625" anchor="ctr"/>
                </a:tc>
                <a:tc>
                  <a:txBody>
                    <a:bodyPr/>
                    <a:lstStyle/>
                    <a:p>
                      <a:pPr fontAlgn="ctr"/>
                      <a:r>
                        <a:rPr lang="en-US" sz="1200" b="0" dirty="0">
                          <a:effectLst/>
                        </a:rPr>
                        <a:t>This is used to perform network reconnaissance and scanning attacks.</a:t>
                      </a:r>
                    </a:p>
                  </a:txBody>
                  <a:tcPr marL="47625" marR="47625" marT="47625" marB="47625" anchor="ctr"/>
                </a:tc>
                <a:extLst>
                  <a:ext uri="{0D108BD9-81ED-4DB2-BD59-A6C34878D82A}">
                    <a16:rowId xmlns:a16="http://schemas.microsoft.com/office/drawing/2014/main" val="4027122473"/>
                  </a:ext>
                </a:extLst>
              </a:tr>
              <a:tr h="370840">
                <a:tc>
                  <a:txBody>
                    <a:bodyPr/>
                    <a:lstStyle/>
                    <a:p>
                      <a:pPr fontAlgn="ctr"/>
                      <a:r>
                        <a:rPr lang="en-US" sz="1200" b="1" dirty="0">
                          <a:effectLst/>
                        </a:rPr>
                        <a:t>ICMP mask reply</a:t>
                      </a:r>
                      <a:endParaRPr lang="en-US" sz="1200" b="0" dirty="0">
                        <a:effectLst/>
                      </a:endParaRPr>
                    </a:p>
                  </a:txBody>
                  <a:tcPr marL="47625" marR="47625" marT="47625" marB="47625" anchor="ctr"/>
                </a:tc>
                <a:tc>
                  <a:txBody>
                    <a:bodyPr/>
                    <a:lstStyle/>
                    <a:p>
                      <a:pPr fontAlgn="ctr"/>
                      <a:r>
                        <a:rPr lang="en-US" sz="1200" b="0" dirty="0">
                          <a:effectLst/>
                        </a:rPr>
                        <a:t>This is used to map an internal IP network.</a:t>
                      </a:r>
                    </a:p>
                  </a:txBody>
                  <a:tcPr marL="47625" marR="47625" marT="47625" marB="47625" anchor="ctr"/>
                </a:tc>
                <a:extLst>
                  <a:ext uri="{0D108BD9-81ED-4DB2-BD59-A6C34878D82A}">
                    <a16:rowId xmlns:a16="http://schemas.microsoft.com/office/drawing/2014/main" val="3584891914"/>
                  </a:ext>
                </a:extLst>
              </a:tr>
              <a:tr h="370840">
                <a:tc>
                  <a:txBody>
                    <a:bodyPr/>
                    <a:lstStyle/>
                    <a:p>
                      <a:pPr fontAlgn="ctr"/>
                      <a:r>
                        <a:rPr lang="en-US" sz="1200" b="1" dirty="0">
                          <a:effectLst/>
                        </a:rPr>
                        <a:t>ICMP redirects</a:t>
                      </a:r>
                      <a:endParaRPr lang="en-US" sz="1200" b="0" dirty="0">
                        <a:effectLst/>
                      </a:endParaRPr>
                    </a:p>
                  </a:txBody>
                  <a:tcPr marL="47625" marR="47625" marT="47625" marB="47625" anchor="ctr"/>
                </a:tc>
                <a:tc>
                  <a:txBody>
                    <a:bodyPr/>
                    <a:lstStyle/>
                    <a:p>
                      <a:pPr fontAlgn="ctr"/>
                      <a:r>
                        <a:rPr lang="en-US" sz="1200" b="0" dirty="0">
                          <a:effectLst/>
                        </a:rPr>
                        <a:t>This is used to lure a target host into sending all traffic through a compromised device and create a MITM attack.</a:t>
                      </a:r>
                    </a:p>
                  </a:txBody>
                  <a:tcPr marL="47625" marR="47625" marT="47625" marB="47625" anchor="ctr"/>
                </a:tc>
                <a:extLst>
                  <a:ext uri="{0D108BD9-81ED-4DB2-BD59-A6C34878D82A}">
                    <a16:rowId xmlns:a16="http://schemas.microsoft.com/office/drawing/2014/main" val="1228637458"/>
                  </a:ext>
                </a:extLst>
              </a:tr>
              <a:tr h="370840">
                <a:tc>
                  <a:txBody>
                    <a:bodyPr/>
                    <a:lstStyle/>
                    <a:p>
                      <a:pPr fontAlgn="ctr"/>
                      <a:r>
                        <a:rPr lang="en-US" sz="1200" b="1" dirty="0">
                          <a:effectLst/>
                        </a:rPr>
                        <a:t>ICMP router discovery</a:t>
                      </a:r>
                      <a:endParaRPr lang="en-US" sz="1200" b="0" dirty="0">
                        <a:effectLst/>
                      </a:endParaRPr>
                    </a:p>
                  </a:txBody>
                  <a:tcPr marL="47625" marR="47625" marT="47625" marB="47625" anchor="ctr"/>
                </a:tc>
                <a:tc>
                  <a:txBody>
                    <a:bodyPr/>
                    <a:lstStyle/>
                    <a:p>
                      <a:pPr fontAlgn="ctr"/>
                      <a:r>
                        <a:rPr lang="en-US" sz="1200" b="0" dirty="0">
                          <a:effectLst/>
                        </a:rPr>
                        <a:t>This is used to inject bogus route entries into the routing table of a target host.</a:t>
                      </a:r>
                    </a:p>
                  </a:txBody>
                  <a:tcPr marL="47625" marR="47625" marT="47625" marB="47625" anchor="ctr"/>
                </a:tc>
                <a:extLst>
                  <a:ext uri="{0D108BD9-81ED-4DB2-BD59-A6C34878D82A}">
                    <a16:rowId xmlns:a16="http://schemas.microsoft.com/office/drawing/2014/main" val="57009108"/>
                  </a:ext>
                </a:extLst>
              </a:tr>
            </a:tbl>
          </a:graphicData>
        </a:graphic>
      </p:graphicFrame>
    </p:spTree>
    <p:extLst>
      <p:ext uri="{BB962C8B-B14F-4D97-AF65-F5344CB8AC3E}">
        <p14:creationId xmlns:p14="http://schemas.microsoft.com/office/powerpoint/2010/main" val="336860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Video – Amplification, Reflection, and Spoofing Attacks</a:t>
            </a:r>
          </a:p>
        </p:txBody>
      </p:sp>
      <p:sp>
        <p:nvSpPr>
          <p:cNvPr id="4" name="Content Placeholder 3">
            <a:extLst>
              <a:ext uri="{FF2B5EF4-FFF2-40B4-BE49-F238E27FC236}">
                <a16:creationId xmlns:a16="http://schemas.microsoft.com/office/drawing/2014/main" id="{9BAB5167-A37B-42C7-8CDD-1C23F0DA9AB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explain the amplification, reflection, and spoofing attack.</a:t>
            </a:r>
          </a:p>
        </p:txBody>
      </p:sp>
    </p:spTree>
    <p:extLst>
      <p:ext uri="{BB962C8B-B14F-4D97-AF65-F5344CB8AC3E}">
        <p14:creationId xmlns:p14="http://schemas.microsoft.com/office/powerpoint/2010/main" val="371546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Amplification and Reflection Attacks</a:t>
            </a:r>
          </a:p>
        </p:txBody>
      </p:sp>
      <p:sp>
        <p:nvSpPr>
          <p:cNvPr id="5" name="Content Placeholder 4">
            <a:extLst>
              <a:ext uri="{FF2B5EF4-FFF2-40B4-BE49-F238E27FC236}">
                <a16:creationId xmlns:a16="http://schemas.microsoft.com/office/drawing/2014/main" id="{8D16854F-1F72-497F-B3F4-B0B8B8C7D63F}"/>
              </a:ext>
            </a:extLst>
          </p:cNvPr>
          <p:cNvSpPr>
            <a:spLocks noGrp="1"/>
          </p:cNvSpPr>
          <p:nvPr>
            <p:ph idx="1"/>
          </p:nvPr>
        </p:nvSpPr>
        <p:spPr>
          <a:xfrm>
            <a:off x="474662" y="993422"/>
            <a:ext cx="3540747" cy="3428312"/>
          </a:xfrm>
        </p:spPr>
        <p:txBody>
          <a:bodyPr/>
          <a:lstStyle/>
          <a:p>
            <a:pPr marL="285750" indent="-285750" algn="l">
              <a:buFont typeface="Arial" panose="020B0604020202020204" pitchFamily="34" charset="0"/>
              <a:buChar char="•"/>
            </a:pPr>
            <a:r>
              <a:rPr lang="en-US" sz="1400" dirty="0">
                <a:solidFill>
                  <a:srgbClr val="000000"/>
                </a:solidFill>
              </a:rPr>
              <a:t>Threat actors often use amplification and reflection techniques to create DoS attacks. The example in the figure illustrates a Smurf attack is used to overwhelm a target host.</a:t>
            </a:r>
          </a:p>
          <a:p>
            <a:pPr marL="358835" lvl="1" indent="-285750">
              <a:buFont typeface="Arial" panose="020B0604020202020204" pitchFamily="34" charset="0"/>
              <a:buChar char="•"/>
            </a:pPr>
            <a:r>
              <a:rPr lang="en-US" sz="1200" b="1" dirty="0">
                <a:solidFill>
                  <a:srgbClr val="000000"/>
                </a:solidFill>
              </a:rPr>
              <a:t>Note</a:t>
            </a:r>
            <a:r>
              <a:rPr lang="en-US" sz="1200" dirty="0">
                <a:solidFill>
                  <a:srgbClr val="000000"/>
                </a:solidFill>
              </a:rPr>
              <a:t>: Newer forms of amplification and reflection attacks such as DNS-based reflection and amplification attacks and Network Time Protocol (NTP) amplification attacks are now being used.</a:t>
            </a:r>
          </a:p>
          <a:p>
            <a:pPr marL="285750" indent="-285750" algn="l">
              <a:buFont typeface="Arial" panose="020B0604020202020204" pitchFamily="34" charset="0"/>
              <a:buChar char="•"/>
            </a:pPr>
            <a:r>
              <a:rPr lang="en-US" sz="1400" dirty="0">
                <a:solidFill>
                  <a:srgbClr val="000000"/>
                </a:solidFill>
              </a:rPr>
              <a:t>Threat actors also use resource exhaustion attacks to either to crash a target host or to consume the resources of a network.</a:t>
            </a:r>
            <a:br>
              <a:rPr lang="en-US" sz="1400" dirty="0">
                <a:solidFill>
                  <a:srgbClr val="000000"/>
                </a:solidFill>
              </a:rPr>
            </a:br>
            <a:endParaRPr lang="en-US" sz="1400" dirty="0">
              <a:solidFill>
                <a:srgbClr val="000000"/>
              </a:solidFill>
            </a:endParaRPr>
          </a:p>
        </p:txBody>
      </p:sp>
      <p:pic>
        <p:nvPicPr>
          <p:cNvPr id="6" name="Picture 5">
            <a:extLst>
              <a:ext uri="{FF2B5EF4-FFF2-40B4-BE49-F238E27FC236}">
                <a16:creationId xmlns:a16="http://schemas.microsoft.com/office/drawing/2014/main" id="{3D66FFCA-12E6-432F-AAF9-8618342B8683}"/>
              </a:ext>
            </a:extLst>
          </p:cNvPr>
          <p:cNvPicPr>
            <a:picLocks noChangeAspect="1"/>
          </p:cNvPicPr>
          <p:nvPr/>
        </p:nvPicPr>
        <p:blipFill>
          <a:blip r:embed="rId3"/>
          <a:stretch>
            <a:fillRect/>
          </a:stretch>
        </p:blipFill>
        <p:spPr>
          <a:xfrm>
            <a:off x="4384507" y="857502"/>
            <a:ext cx="4341056" cy="3689898"/>
          </a:xfrm>
          <a:prstGeom prst="rect">
            <a:avLst/>
          </a:prstGeom>
        </p:spPr>
      </p:pic>
    </p:spTree>
    <p:extLst>
      <p:ext uri="{BB962C8B-B14F-4D97-AF65-F5344CB8AC3E}">
        <p14:creationId xmlns:p14="http://schemas.microsoft.com/office/powerpoint/2010/main" val="41580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Vulnerabilities and Threats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66A22C41-B473-455C-81D6-80D088B3F32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IP address spoofing attacks occur when a threat actor creates packets with false source IP address information to either hide the identity of the sender, or to pose as another legitimate user. Spoofing is usually incorporated into another attack such as a Smurf attack.</a:t>
            </a:r>
          </a:p>
          <a:p>
            <a:pPr marL="342900" indent="-342900" algn="l">
              <a:buFont typeface="Arial" panose="020B0604020202020204" pitchFamily="34" charset="0"/>
              <a:buChar char="•"/>
            </a:pPr>
            <a:r>
              <a:rPr lang="en-US" sz="1400" dirty="0">
                <a:solidFill>
                  <a:srgbClr val="000000"/>
                </a:solidFill>
              </a:rPr>
              <a:t>Spoofing attacks can be non-blind or blind:</a:t>
            </a:r>
          </a:p>
          <a:p>
            <a:pPr marL="415985" lvl="1" indent="-342900">
              <a:buFont typeface="Arial" panose="020B0604020202020204" pitchFamily="34" charset="0"/>
              <a:buChar char="•"/>
            </a:pPr>
            <a:r>
              <a:rPr lang="en-US" b="1" dirty="0">
                <a:solidFill>
                  <a:srgbClr val="000000"/>
                </a:solidFill>
              </a:rPr>
              <a:t>Non-blind spoofing</a:t>
            </a:r>
            <a:r>
              <a:rPr lang="en-US" dirty="0">
                <a:solidFill>
                  <a:srgbClr val="000000"/>
                </a:solidFill>
              </a:rPr>
              <a:t> - The threat actor can see the traffic that is being sent between the host and the target. Non-blind spoofing determines the state of a firewall and sequence-number prediction. It can also hijack an authorized session.</a:t>
            </a:r>
          </a:p>
          <a:p>
            <a:pPr marL="415985" lvl="1" indent="-342900">
              <a:buFont typeface="Arial" panose="020B0604020202020204" pitchFamily="34" charset="0"/>
              <a:buChar char="•"/>
            </a:pPr>
            <a:r>
              <a:rPr lang="en-US" b="1" dirty="0">
                <a:solidFill>
                  <a:srgbClr val="000000"/>
                </a:solidFill>
              </a:rPr>
              <a:t>Blind spoofing</a:t>
            </a:r>
            <a:r>
              <a:rPr lang="en-US" dirty="0">
                <a:solidFill>
                  <a:srgbClr val="000000"/>
                </a:solidFill>
              </a:rPr>
              <a:t> - The threat actor cannot see the traffic that is being sent between the host and the target. Blind spoofing is used in DoS attacks.</a:t>
            </a:r>
          </a:p>
          <a:p>
            <a:pPr marL="342900" indent="-342900" algn="l">
              <a:buFont typeface="Arial" panose="020B0604020202020204" pitchFamily="34" charset="0"/>
              <a:buChar char="•"/>
            </a:pPr>
            <a:r>
              <a:rPr lang="en-US" sz="1400" dirty="0">
                <a:solidFill>
                  <a:srgbClr val="000000"/>
                </a:solidFill>
              </a:rPr>
              <a:t>MAC address spoofing attacks are used when threat actors have access to the internal network. Threat actors alter the MAC address of their host to match another known MAC address of a target host. </a:t>
            </a:r>
          </a:p>
        </p:txBody>
      </p:sp>
    </p:spTree>
    <p:extLst>
      <p:ext uri="{BB962C8B-B14F-4D97-AF65-F5344CB8AC3E}">
        <p14:creationId xmlns:p14="http://schemas.microsoft.com/office/powerpoint/2010/main" val="175000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3.7 TCP and UDP Vulnerabilities</a:t>
            </a:r>
          </a:p>
        </p:txBody>
      </p:sp>
    </p:spTree>
    <p:custDataLst>
      <p:tags r:id="rId1"/>
    </p:custDataLst>
    <p:extLst>
      <p:ext uri="{BB962C8B-B14F-4D97-AF65-F5344CB8AC3E}">
        <p14:creationId xmlns:p14="http://schemas.microsoft.com/office/powerpoint/2010/main" val="10331639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716899279"/>
              </p:ext>
            </p:extLst>
          </p:nvPr>
        </p:nvGraphicFramePr>
        <p:xfrm>
          <a:off x="455999" y="1082042"/>
          <a:ext cx="8383200" cy="3441930"/>
        </p:xfrm>
        <a:graphic>
          <a:graphicData uri="http://schemas.openxmlformats.org/drawingml/2006/table">
            <a:tbl>
              <a:tblPr firstRow="1" bandRow="1">
                <a:tableStyleId>{5C22544A-7EE6-4342-B048-85BDC9FD1C3A}</a:tableStyleId>
              </a:tblPr>
              <a:tblGrid>
                <a:gridCol w="1150844">
                  <a:extLst>
                    <a:ext uri="{9D8B030D-6E8A-4147-A177-3AD203B41FA5}">
                      <a16:colId xmlns:a16="http://schemas.microsoft.com/office/drawing/2014/main" val="20001"/>
                    </a:ext>
                  </a:extLst>
                </a:gridCol>
                <a:gridCol w="1892451">
                  <a:extLst>
                    <a:ext uri="{9D8B030D-6E8A-4147-A177-3AD203B41FA5}">
                      <a16:colId xmlns:a16="http://schemas.microsoft.com/office/drawing/2014/main" val="3156509146"/>
                    </a:ext>
                  </a:extLst>
                </a:gridCol>
                <a:gridCol w="4156320">
                  <a:extLst>
                    <a:ext uri="{9D8B030D-6E8A-4147-A177-3AD203B41FA5}">
                      <a16:colId xmlns:a16="http://schemas.microsoft.com/office/drawing/2014/main" val="20002"/>
                    </a:ext>
                  </a:extLst>
                </a:gridCol>
                <a:gridCol w="1183585">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200" dirty="0">
                          <a:solidFill>
                            <a:srgbClr val="000000"/>
                          </a:solidFill>
                        </a:rPr>
                        <a:t>3.1.4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Current State of Cybersecurity</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200" dirty="0">
                          <a:solidFill>
                            <a:srgbClr val="000000"/>
                          </a:solidFill>
                        </a:rPr>
                        <a:t>3.2.6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Threat Actors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200" dirty="0">
                          <a:solidFill>
                            <a:srgbClr val="000000"/>
                          </a:solidFill>
                        </a:rPr>
                        <a:t>3.3.1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Threat Actor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200" dirty="0">
                          <a:solidFill>
                            <a:srgbClr val="000000"/>
                          </a:solidFill>
                        </a:rPr>
                        <a:t>3.3.5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Threat Actor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200" dirty="0">
                          <a:solidFill>
                            <a:srgbClr val="000000"/>
                          </a:solidFill>
                        </a:rPr>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Malware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200" dirty="0">
                          <a:solidFill>
                            <a:srgbClr val="000000"/>
                          </a:solidFill>
                        </a:rPr>
                        <a:t>3.5.2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Reconnaissance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200" dirty="0">
                          <a:solidFill>
                            <a:srgbClr val="000000"/>
                          </a:solidFill>
                        </a:rPr>
                        <a:t>3.5.4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Access and Social Engineering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200" dirty="0">
                          <a:solidFill>
                            <a:srgbClr val="000000"/>
                          </a:solidFill>
                        </a:rPr>
                        <a:t>3.5.7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Social Engineering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Segment Header</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219476" y="914400"/>
            <a:ext cx="4176851" cy="3507334"/>
          </a:xfrm>
        </p:spPr>
        <p:txBody>
          <a:bodyPr/>
          <a:lstStyle/>
          <a:p>
            <a:pPr marL="285750" indent="-285750" algn="l">
              <a:buFont typeface="Arial" panose="020B0604020202020204" pitchFamily="34" charset="0"/>
              <a:buChar char="•"/>
            </a:pPr>
            <a:r>
              <a:rPr lang="en-US" sz="1400" dirty="0">
                <a:solidFill>
                  <a:srgbClr val="000000"/>
                </a:solidFill>
              </a:rPr>
              <a:t>TCP segment information appears immediately after the IP header. The fields of the TCP segment and the flags for the Control Bits field are displayed in the figure.</a:t>
            </a:r>
          </a:p>
          <a:p>
            <a:pPr marL="342900" indent="-342900" algn="l">
              <a:buFont typeface="Arial" panose="020B0604020202020204" pitchFamily="34" charset="0"/>
              <a:buChar char="•"/>
            </a:pPr>
            <a:r>
              <a:rPr lang="en-US" sz="1400" dirty="0">
                <a:solidFill>
                  <a:srgbClr val="000000"/>
                </a:solidFill>
              </a:rPr>
              <a:t>The following are the six control bits of the TCP segment:</a:t>
            </a:r>
          </a:p>
          <a:p>
            <a:pPr marL="415985" lvl="1" indent="-342900">
              <a:buFont typeface="Arial" panose="020B0604020202020204" pitchFamily="34" charset="0"/>
              <a:buChar char="•"/>
            </a:pPr>
            <a:r>
              <a:rPr lang="en-US" sz="1200" b="1" dirty="0">
                <a:solidFill>
                  <a:srgbClr val="000000"/>
                </a:solidFill>
              </a:rPr>
              <a:t>URG</a:t>
            </a:r>
            <a:r>
              <a:rPr lang="en-US" sz="1200" dirty="0">
                <a:solidFill>
                  <a:srgbClr val="000000"/>
                </a:solidFill>
              </a:rPr>
              <a:t> - Urgent pointer field significant</a:t>
            </a:r>
          </a:p>
          <a:p>
            <a:pPr marL="415985" lvl="1" indent="-342900">
              <a:buFont typeface="Arial" panose="020B0604020202020204" pitchFamily="34" charset="0"/>
              <a:buChar char="•"/>
            </a:pPr>
            <a:r>
              <a:rPr lang="en-US" sz="1200" b="1" dirty="0">
                <a:solidFill>
                  <a:srgbClr val="000000"/>
                </a:solidFill>
              </a:rPr>
              <a:t>ACK</a:t>
            </a:r>
            <a:r>
              <a:rPr lang="en-US" sz="1200" dirty="0">
                <a:solidFill>
                  <a:srgbClr val="000000"/>
                </a:solidFill>
              </a:rPr>
              <a:t> - Acknowledgment field significant</a:t>
            </a:r>
          </a:p>
          <a:p>
            <a:pPr marL="415985" lvl="1" indent="-342900">
              <a:buFont typeface="Arial" panose="020B0604020202020204" pitchFamily="34" charset="0"/>
              <a:buChar char="•"/>
            </a:pPr>
            <a:r>
              <a:rPr lang="en-US" sz="1200" b="1" dirty="0">
                <a:solidFill>
                  <a:srgbClr val="000000"/>
                </a:solidFill>
              </a:rPr>
              <a:t>PSH</a:t>
            </a:r>
            <a:r>
              <a:rPr lang="en-US" sz="1200" dirty="0">
                <a:solidFill>
                  <a:srgbClr val="000000"/>
                </a:solidFill>
              </a:rPr>
              <a:t> - Push function</a:t>
            </a:r>
          </a:p>
          <a:p>
            <a:pPr marL="415985" lvl="1" indent="-342900">
              <a:buFont typeface="Arial" panose="020B0604020202020204" pitchFamily="34" charset="0"/>
              <a:buChar char="•"/>
            </a:pPr>
            <a:r>
              <a:rPr lang="en-US" sz="1200" b="1" dirty="0">
                <a:solidFill>
                  <a:srgbClr val="000000"/>
                </a:solidFill>
              </a:rPr>
              <a:t>RST</a:t>
            </a:r>
            <a:r>
              <a:rPr lang="en-US" sz="1200" dirty="0">
                <a:solidFill>
                  <a:srgbClr val="000000"/>
                </a:solidFill>
              </a:rPr>
              <a:t>- Reset the connection</a:t>
            </a:r>
          </a:p>
          <a:p>
            <a:pPr marL="415985" lvl="1" indent="-342900">
              <a:buFont typeface="Arial" panose="020B0604020202020204" pitchFamily="34" charset="0"/>
              <a:buChar char="•"/>
            </a:pPr>
            <a:r>
              <a:rPr lang="en-US" sz="1200" b="1" dirty="0">
                <a:solidFill>
                  <a:srgbClr val="000000"/>
                </a:solidFill>
              </a:rPr>
              <a:t>SYN</a:t>
            </a:r>
            <a:r>
              <a:rPr lang="en-US" sz="1200" dirty="0">
                <a:solidFill>
                  <a:srgbClr val="000000"/>
                </a:solidFill>
              </a:rPr>
              <a:t> - Synchronize sequence numbers</a:t>
            </a:r>
          </a:p>
          <a:p>
            <a:pPr marL="415985" lvl="1" indent="-342900">
              <a:buFont typeface="Arial" panose="020B0604020202020204" pitchFamily="34" charset="0"/>
              <a:buChar char="•"/>
            </a:pPr>
            <a:r>
              <a:rPr lang="en-US" sz="1200" b="1" dirty="0">
                <a:solidFill>
                  <a:srgbClr val="000000"/>
                </a:solidFill>
              </a:rPr>
              <a:t>FIN</a:t>
            </a:r>
            <a:r>
              <a:rPr lang="en-US" sz="1200" dirty="0">
                <a:solidFill>
                  <a:srgbClr val="000000"/>
                </a:solidFill>
              </a:rPr>
              <a:t> - No more data from sender</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1FA03D00-4F5E-4234-A523-3292516E8770}"/>
              </a:ext>
            </a:extLst>
          </p:cNvPr>
          <p:cNvPicPr>
            <a:picLocks noChangeAspect="1"/>
          </p:cNvPicPr>
          <p:nvPr/>
        </p:nvPicPr>
        <p:blipFill>
          <a:blip r:embed="rId3"/>
          <a:stretch>
            <a:fillRect/>
          </a:stretch>
        </p:blipFill>
        <p:spPr>
          <a:xfrm>
            <a:off x="4498838" y="1310661"/>
            <a:ext cx="4645162" cy="2522178"/>
          </a:xfrm>
          <a:prstGeom prst="rect">
            <a:avLst/>
          </a:prstGeom>
        </p:spPr>
      </p:pic>
    </p:spTree>
    <p:extLst>
      <p:ext uri="{BB962C8B-B14F-4D97-AF65-F5344CB8AC3E}">
        <p14:creationId xmlns:p14="http://schemas.microsoft.com/office/powerpoint/2010/main" val="6917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Services</a:t>
            </a:r>
          </a:p>
        </p:txBody>
      </p:sp>
      <p:sp>
        <p:nvSpPr>
          <p:cNvPr id="6" name="Content Placeholder 5">
            <a:extLst>
              <a:ext uri="{FF2B5EF4-FFF2-40B4-BE49-F238E27FC236}">
                <a16:creationId xmlns:a16="http://schemas.microsoft.com/office/drawing/2014/main" id="{7D0F00A4-D4CF-45B4-88E6-63141980D7E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TCP provides these services:</a:t>
            </a:r>
          </a:p>
          <a:p>
            <a:pPr marL="342900" indent="-342900" algn="l">
              <a:buFont typeface="Arial" panose="020B0604020202020204" pitchFamily="34" charset="0"/>
              <a:buChar char="•"/>
            </a:pPr>
            <a:r>
              <a:rPr lang="en-US" sz="1600" b="1" dirty="0">
                <a:solidFill>
                  <a:srgbClr val="000000"/>
                </a:solidFill>
              </a:rPr>
              <a:t>Reliable delivery</a:t>
            </a:r>
            <a:r>
              <a:rPr lang="en-US" sz="1600" dirty="0">
                <a:solidFill>
                  <a:srgbClr val="000000"/>
                </a:solidFill>
              </a:rPr>
              <a:t> - TCP incorporates acknowledgments to guarantee delivery. If a timely acknowledgment is not received, the sender retransmits the data. Requiring acknowledgments of received data can cause substantial delays. Examples of application layer protocols that make use of TCP reliability include HTTP, SSL/TLS, FTP, DNS zone transfers, and others.</a:t>
            </a:r>
          </a:p>
          <a:p>
            <a:pPr marL="342900" indent="-342900" algn="l">
              <a:buFont typeface="Arial" panose="020B0604020202020204" pitchFamily="34" charset="0"/>
              <a:buChar char="•"/>
            </a:pPr>
            <a:r>
              <a:rPr lang="en-US" sz="1600" b="1" dirty="0">
                <a:solidFill>
                  <a:srgbClr val="000000"/>
                </a:solidFill>
              </a:rPr>
              <a:t>Flow control</a:t>
            </a:r>
            <a:r>
              <a:rPr lang="en-US" sz="1600" dirty="0">
                <a:solidFill>
                  <a:srgbClr val="000000"/>
                </a:solidFill>
              </a:rPr>
              <a:t> - TCP implements flow control to address this issue. Rather than acknowledge one segment at a time, multiple segments can be acknowledged with a single acknowledgment segment.</a:t>
            </a:r>
          </a:p>
          <a:p>
            <a:pPr marL="342900" indent="-342900" algn="l">
              <a:buFont typeface="Arial" panose="020B0604020202020204" pitchFamily="34" charset="0"/>
              <a:buChar char="•"/>
            </a:pPr>
            <a:r>
              <a:rPr lang="en-US" sz="1600" b="1" dirty="0">
                <a:solidFill>
                  <a:srgbClr val="000000"/>
                </a:solidFill>
              </a:rPr>
              <a:t>Stateful communication</a:t>
            </a:r>
            <a:r>
              <a:rPr lang="en-US" sz="1600" dirty="0">
                <a:solidFill>
                  <a:srgbClr val="000000"/>
                </a:solidFill>
              </a:rPr>
              <a:t> - TCP stateful communication between two parties occurs during the TCP three-way handshake.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54062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Services (Cont.)</a:t>
            </a:r>
          </a:p>
        </p:txBody>
      </p:sp>
      <p:sp>
        <p:nvSpPr>
          <p:cNvPr id="8" name="Content Placeholder 7">
            <a:extLst>
              <a:ext uri="{FF2B5EF4-FFF2-40B4-BE49-F238E27FC236}">
                <a16:creationId xmlns:a16="http://schemas.microsoft.com/office/drawing/2014/main" id="{CD74C9D4-B30F-4886-8012-6238B6265957}"/>
              </a:ext>
            </a:extLst>
          </p:cNvPr>
          <p:cNvSpPr>
            <a:spLocks noGrp="1"/>
          </p:cNvSpPr>
          <p:nvPr>
            <p:ph idx="1"/>
          </p:nvPr>
        </p:nvSpPr>
        <p:spPr>
          <a:xfrm>
            <a:off x="474662" y="731837"/>
            <a:ext cx="8280057" cy="1318309"/>
          </a:xfrm>
        </p:spPr>
        <p:txBody>
          <a:bodyPr/>
          <a:lstStyle/>
          <a:p>
            <a:pPr marL="0" indent="0" algn="l"/>
            <a:r>
              <a:rPr lang="en-US" sz="1400" dirty="0">
                <a:solidFill>
                  <a:srgbClr val="000000"/>
                </a:solidFill>
              </a:rPr>
              <a:t>A TCP connection is established in three steps:</a:t>
            </a:r>
          </a:p>
          <a:p>
            <a:pPr marL="342900" indent="-342900" algn="l">
              <a:buFont typeface="+mj-lt"/>
              <a:buAutoNum type="arabicPeriod"/>
            </a:pPr>
            <a:r>
              <a:rPr lang="en-US" sz="1400" dirty="0">
                <a:solidFill>
                  <a:srgbClr val="000000"/>
                </a:solidFill>
              </a:rPr>
              <a:t>The initiating client requests a client-to-server communication session with the server.</a:t>
            </a:r>
          </a:p>
          <a:p>
            <a:pPr marL="342900" indent="-342900" algn="l">
              <a:buFont typeface="+mj-lt"/>
              <a:buAutoNum type="arabicPeriod"/>
            </a:pPr>
            <a:r>
              <a:rPr lang="en-US" sz="1400" dirty="0">
                <a:solidFill>
                  <a:srgbClr val="000000"/>
                </a:solidFill>
              </a:rPr>
              <a:t>The server acknowledges the client-to-server communication session and requests a server-to-client communication session.</a:t>
            </a:r>
          </a:p>
          <a:p>
            <a:pPr marL="342900" indent="-342900" algn="l">
              <a:buFont typeface="+mj-lt"/>
              <a:buAutoNum type="arabicPeriod"/>
            </a:pPr>
            <a:r>
              <a:rPr lang="en-US" sz="1400" dirty="0">
                <a:solidFill>
                  <a:srgbClr val="000000"/>
                </a:solidFill>
              </a:rPr>
              <a:t>The initiating client acknowledges the server-to-client communication session.</a:t>
            </a:r>
          </a:p>
        </p:txBody>
      </p:sp>
      <p:pic>
        <p:nvPicPr>
          <p:cNvPr id="9" name="Picture 8">
            <a:extLst>
              <a:ext uri="{FF2B5EF4-FFF2-40B4-BE49-F238E27FC236}">
                <a16:creationId xmlns:a16="http://schemas.microsoft.com/office/drawing/2014/main" id="{554ACE9D-11E7-4D60-AB2E-2358C9266848}"/>
              </a:ext>
            </a:extLst>
          </p:cNvPr>
          <p:cNvPicPr>
            <a:picLocks noChangeAspect="1"/>
          </p:cNvPicPr>
          <p:nvPr/>
        </p:nvPicPr>
        <p:blipFill>
          <a:blip r:embed="rId3"/>
          <a:stretch>
            <a:fillRect/>
          </a:stretch>
        </p:blipFill>
        <p:spPr>
          <a:xfrm>
            <a:off x="1584905" y="2050146"/>
            <a:ext cx="5175678" cy="2599765"/>
          </a:xfrm>
          <a:prstGeom prst="rect">
            <a:avLst/>
          </a:prstGeom>
        </p:spPr>
      </p:pic>
    </p:spTree>
    <p:extLst>
      <p:ext uri="{BB962C8B-B14F-4D97-AF65-F5344CB8AC3E}">
        <p14:creationId xmlns:p14="http://schemas.microsoft.com/office/powerpoint/2010/main" val="27680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a:t>
            </a:r>
          </a:p>
        </p:txBody>
      </p:sp>
      <p:sp>
        <p:nvSpPr>
          <p:cNvPr id="4" name="Content Placeholder 3">
            <a:extLst>
              <a:ext uri="{FF2B5EF4-FFF2-40B4-BE49-F238E27FC236}">
                <a16:creationId xmlns:a16="http://schemas.microsoft.com/office/drawing/2014/main" id="{FD31A9F6-8E08-4511-ACFD-F1CE94AB463E}"/>
              </a:ext>
            </a:extLst>
          </p:cNvPr>
          <p:cNvSpPr>
            <a:spLocks noGrp="1"/>
          </p:cNvSpPr>
          <p:nvPr>
            <p:ph idx="1"/>
          </p:nvPr>
        </p:nvSpPr>
        <p:spPr>
          <a:xfrm>
            <a:off x="474662" y="731836"/>
            <a:ext cx="3015961" cy="3689897"/>
          </a:xfrm>
        </p:spPr>
        <p:txBody>
          <a:bodyPr/>
          <a:lstStyle/>
          <a:p>
            <a:pPr marL="0" indent="0" algn="l"/>
            <a:r>
              <a:rPr lang="en-US" sz="1600" b="1" dirty="0">
                <a:solidFill>
                  <a:srgbClr val="000000"/>
                </a:solidFill>
              </a:rPr>
              <a:t>TCP SYN Flood Attack</a:t>
            </a:r>
          </a:p>
          <a:p>
            <a:pPr marL="457200" indent="-457200" algn="l">
              <a:buFont typeface="+mj-lt"/>
              <a:buAutoNum type="arabicPeriod"/>
            </a:pPr>
            <a:r>
              <a:rPr lang="en-US" sz="1400" dirty="0">
                <a:solidFill>
                  <a:srgbClr val="000000"/>
                </a:solidFill>
              </a:rPr>
              <a:t>The threat actor sends multiple SYN requests to a webserver.</a:t>
            </a:r>
          </a:p>
          <a:p>
            <a:pPr marL="457200" indent="-457200" algn="l">
              <a:buFont typeface="+mj-lt"/>
              <a:buAutoNum type="arabicPeriod"/>
            </a:pPr>
            <a:r>
              <a:rPr lang="en-US" sz="1400" dirty="0">
                <a:solidFill>
                  <a:srgbClr val="000000"/>
                </a:solidFill>
              </a:rPr>
              <a:t>The web server replies with SYN-ACKs for each SYN request and waits to complete the three-way handshake. The threat actor does not respond to the SYN-ACKs.</a:t>
            </a:r>
          </a:p>
          <a:p>
            <a:pPr marL="457200" indent="-457200" algn="l">
              <a:buFont typeface="+mj-lt"/>
              <a:buAutoNum type="arabicPeriod"/>
            </a:pPr>
            <a:r>
              <a:rPr lang="en-US" sz="1400" dirty="0">
                <a:solidFill>
                  <a:srgbClr val="000000"/>
                </a:solidFill>
              </a:rPr>
              <a:t>A valid user cannot access the web server because the web server has too many half-opened TCP connections.</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81C7EC66-C2E0-45E6-A930-D4C50B26E5CB}"/>
              </a:ext>
            </a:extLst>
          </p:cNvPr>
          <p:cNvPicPr>
            <a:picLocks noChangeAspect="1"/>
          </p:cNvPicPr>
          <p:nvPr/>
        </p:nvPicPr>
        <p:blipFill>
          <a:blip r:embed="rId3"/>
          <a:stretch>
            <a:fillRect/>
          </a:stretch>
        </p:blipFill>
        <p:spPr>
          <a:xfrm>
            <a:off x="3654519" y="882595"/>
            <a:ext cx="5073338" cy="3244132"/>
          </a:xfrm>
          <a:prstGeom prst="rect">
            <a:avLst/>
          </a:prstGeom>
        </p:spPr>
      </p:pic>
    </p:spTree>
    <p:extLst>
      <p:ext uri="{BB962C8B-B14F-4D97-AF65-F5344CB8AC3E}">
        <p14:creationId xmlns:p14="http://schemas.microsoft.com/office/powerpoint/2010/main" val="392643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 (Cont.)</a:t>
            </a:r>
          </a:p>
        </p:txBody>
      </p:sp>
      <p:sp>
        <p:nvSpPr>
          <p:cNvPr id="6" name="Content Placeholder 5">
            <a:extLst>
              <a:ext uri="{FF2B5EF4-FFF2-40B4-BE49-F238E27FC236}">
                <a16:creationId xmlns:a16="http://schemas.microsoft.com/office/drawing/2014/main" id="{6354BCCE-823B-4D4C-ADA2-6310CC56D09F}"/>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Terminating a TCP session uses the following four-way exchange process:</a:t>
            </a:r>
          </a:p>
          <a:p>
            <a:pPr marL="342900" indent="-342900" algn="l">
              <a:buFont typeface="+mj-lt"/>
              <a:buAutoNum type="arabicPeriod"/>
            </a:pPr>
            <a:r>
              <a:rPr lang="en-US" sz="1400" dirty="0">
                <a:solidFill>
                  <a:srgbClr val="000000"/>
                </a:solidFill>
              </a:rPr>
              <a:t>When the client has no more data to send in the stream, it sends a segment with the FIN flag set.</a:t>
            </a:r>
          </a:p>
          <a:p>
            <a:pPr marL="342900" indent="-342900" algn="l">
              <a:buFont typeface="+mj-lt"/>
              <a:buAutoNum type="arabicPeriod"/>
            </a:pPr>
            <a:r>
              <a:rPr lang="en-US" sz="1400" dirty="0">
                <a:solidFill>
                  <a:srgbClr val="000000"/>
                </a:solidFill>
              </a:rPr>
              <a:t>The server sends an ACK to acknowledge the receipt of the FIN to terminate the session from client to server.</a:t>
            </a:r>
          </a:p>
          <a:p>
            <a:pPr marL="342900" indent="-342900" algn="l">
              <a:buFont typeface="+mj-lt"/>
              <a:buAutoNum type="arabicPeriod"/>
            </a:pPr>
            <a:r>
              <a:rPr lang="en-US" sz="1400" dirty="0">
                <a:solidFill>
                  <a:srgbClr val="000000"/>
                </a:solidFill>
              </a:rPr>
              <a:t>The server sends a FIN to the client to terminate the server-to-client session.</a:t>
            </a:r>
          </a:p>
          <a:p>
            <a:pPr marL="342900" indent="-342900" algn="l">
              <a:buFont typeface="+mj-lt"/>
              <a:buAutoNum type="arabicPeriod"/>
            </a:pPr>
            <a:r>
              <a:rPr lang="en-US" sz="1400" dirty="0">
                <a:solidFill>
                  <a:srgbClr val="000000"/>
                </a:solidFill>
              </a:rPr>
              <a:t>The client responds with an ACK to acknowledge the FIN from the server.</a:t>
            </a:r>
          </a:p>
          <a:p>
            <a:pPr marL="0" indent="0" algn="l"/>
            <a:r>
              <a:rPr lang="en-US" sz="1400" dirty="0">
                <a:solidFill>
                  <a:srgbClr val="000000"/>
                </a:solidFill>
              </a:rPr>
              <a:t>A threat actor could do a TCP reset attack and send a spoofed packet containing a TCP RST to one or both endpoints.</a:t>
            </a:r>
          </a:p>
        </p:txBody>
      </p:sp>
      <p:pic>
        <p:nvPicPr>
          <p:cNvPr id="7" name="Picture 6">
            <a:extLst>
              <a:ext uri="{FF2B5EF4-FFF2-40B4-BE49-F238E27FC236}">
                <a16:creationId xmlns:a16="http://schemas.microsoft.com/office/drawing/2014/main" id="{D3309F30-99E1-4410-AF71-F035F5E462F1}"/>
              </a:ext>
            </a:extLst>
          </p:cNvPr>
          <p:cNvPicPr>
            <a:picLocks noChangeAspect="1"/>
          </p:cNvPicPr>
          <p:nvPr/>
        </p:nvPicPr>
        <p:blipFill>
          <a:blip r:embed="rId3"/>
          <a:stretch>
            <a:fillRect/>
          </a:stretch>
        </p:blipFill>
        <p:spPr>
          <a:xfrm>
            <a:off x="4926370" y="731837"/>
            <a:ext cx="3419118" cy="3781052"/>
          </a:xfrm>
          <a:prstGeom prst="rect">
            <a:avLst/>
          </a:prstGeom>
        </p:spPr>
      </p:pic>
    </p:spTree>
    <p:extLst>
      <p:ext uri="{BB962C8B-B14F-4D97-AF65-F5344CB8AC3E}">
        <p14:creationId xmlns:p14="http://schemas.microsoft.com/office/powerpoint/2010/main" val="146425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TCP Attacks (Cont.)</a:t>
            </a:r>
          </a:p>
        </p:txBody>
      </p:sp>
      <p:sp>
        <p:nvSpPr>
          <p:cNvPr id="4" name="Content Placeholder 3">
            <a:extLst>
              <a:ext uri="{FF2B5EF4-FFF2-40B4-BE49-F238E27FC236}">
                <a16:creationId xmlns:a16="http://schemas.microsoft.com/office/drawing/2014/main" id="{3B38564A-E34C-4A2A-9737-73E7133AE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TCP session hijacking is another TCP vulnerability. Although difficult to conduct, a threat actor takes over an already-authenticated host as it communicates with the target. The threat actor must spoof the IP address of one host, predict the next sequence number, and send an ACK to the other host. If successful, the threat actor could send, but not receive, data from the target device.</a:t>
            </a:r>
          </a:p>
        </p:txBody>
      </p:sp>
    </p:spTree>
    <p:extLst>
      <p:ext uri="{BB962C8B-B14F-4D97-AF65-F5344CB8AC3E}">
        <p14:creationId xmlns:p14="http://schemas.microsoft.com/office/powerpoint/2010/main" val="59403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UDP Segment Header and Operation</a:t>
            </a:r>
          </a:p>
        </p:txBody>
      </p:sp>
      <p:sp>
        <p:nvSpPr>
          <p:cNvPr id="5" name="Content Placeholder 4">
            <a:extLst>
              <a:ext uri="{FF2B5EF4-FFF2-40B4-BE49-F238E27FC236}">
                <a16:creationId xmlns:a16="http://schemas.microsoft.com/office/drawing/2014/main" id="{BAA5AFC8-FE81-4D66-88CA-31A860A7767E}"/>
              </a:ext>
            </a:extLst>
          </p:cNvPr>
          <p:cNvSpPr>
            <a:spLocks noGrp="1"/>
          </p:cNvSpPr>
          <p:nvPr>
            <p:ph idx="1"/>
          </p:nvPr>
        </p:nvSpPr>
        <p:spPr>
          <a:xfrm>
            <a:off x="474662" y="731837"/>
            <a:ext cx="8280057" cy="1936935"/>
          </a:xfrm>
        </p:spPr>
        <p:txBody>
          <a:bodyPr/>
          <a:lstStyle/>
          <a:p>
            <a:pPr marL="342900" indent="-342900" algn="l">
              <a:buFont typeface="Arial" panose="020B0604020202020204" pitchFamily="34" charset="0"/>
              <a:buChar char="•"/>
            </a:pPr>
            <a:r>
              <a:rPr lang="en-US" sz="1400" dirty="0">
                <a:solidFill>
                  <a:srgbClr val="000000"/>
                </a:solidFill>
              </a:rPr>
              <a:t>UDP is commonly used by DNS, TFTP, NFS, and SNMP. It is also used with real-time applications such as media streaming or VoIP. UDP is a connectionless transport layer protocol. It has much lower overhead than TCP because it is not connection-oriented and does not offer the sophisticated retransmission, sequencing, and flow control mechanisms that provide reliability. </a:t>
            </a:r>
          </a:p>
          <a:p>
            <a:pPr marL="342900" indent="-342900" algn="l">
              <a:buFont typeface="Arial" panose="020B0604020202020204" pitchFamily="34" charset="0"/>
              <a:buChar char="•"/>
            </a:pPr>
            <a:r>
              <a:rPr lang="en-US" sz="1400" dirty="0">
                <a:solidFill>
                  <a:srgbClr val="000000"/>
                </a:solidFill>
              </a:rPr>
              <a:t>These reliability functions are not provided by the transport layer protocol and must be implemented elsewhere if required.</a:t>
            </a:r>
          </a:p>
          <a:p>
            <a:pPr marL="342900" indent="-342900" algn="l">
              <a:buFont typeface="Arial" panose="020B0604020202020204" pitchFamily="34" charset="0"/>
              <a:buChar char="•"/>
            </a:pPr>
            <a:r>
              <a:rPr lang="en-US" sz="1400" dirty="0">
                <a:solidFill>
                  <a:srgbClr val="000000"/>
                </a:solidFill>
              </a:rPr>
              <a:t>The low overhead of UDP makes it very desirable for protocols that make simple request and reply transactions. </a:t>
            </a:r>
          </a:p>
        </p:txBody>
      </p:sp>
      <p:pic>
        <p:nvPicPr>
          <p:cNvPr id="6" name="Picture 5">
            <a:extLst>
              <a:ext uri="{FF2B5EF4-FFF2-40B4-BE49-F238E27FC236}">
                <a16:creationId xmlns:a16="http://schemas.microsoft.com/office/drawing/2014/main" id="{2E0E2795-E731-4180-A589-E5F5879F945B}"/>
              </a:ext>
            </a:extLst>
          </p:cNvPr>
          <p:cNvPicPr>
            <a:picLocks noChangeAspect="1"/>
          </p:cNvPicPr>
          <p:nvPr/>
        </p:nvPicPr>
        <p:blipFill>
          <a:blip r:embed="rId3"/>
          <a:stretch>
            <a:fillRect/>
          </a:stretch>
        </p:blipFill>
        <p:spPr>
          <a:xfrm>
            <a:off x="2297927" y="2928399"/>
            <a:ext cx="4902890" cy="1638632"/>
          </a:xfrm>
          <a:prstGeom prst="rect">
            <a:avLst/>
          </a:prstGeom>
        </p:spPr>
      </p:pic>
    </p:spTree>
    <p:extLst>
      <p:ext uri="{BB962C8B-B14F-4D97-AF65-F5344CB8AC3E}">
        <p14:creationId xmlns:p14="http://schemas.microsoft.com/office/powerpoint/2010/main" val="123881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and UDP Vulnerabilities</a:t>
            </a:r>
            <a:br>
              <a:rPr lang="en-US" dirty="0"/>
            </a:br>
            <a:r>
              <a:rPr lang="en-US" sz="2400" dirty="0"/>
              <a:t>UDP Attacks</a:t>
            </a:r>
          </a:p>
        </p:txBody>
      </p:sp>
      <p:sp>
        <p:nvSpPr>
          <p:cNvPr id="4" name="Content Placeholder 3">
            <a:extLst>
              <a:ext uri="{FF2B5EF4-FFF2-40B4-BE49-F238E27FC236}">
                <a16:creationId xmlns:a16="http://schemas.microsoft.com/office/drawing/2014/main" id="{0987F9EC-742E-4288-A50E-475A53545240}"/>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UDP is not protected by any encryption. You can add encryption to UDP, but it is not available by default. The lack of encryption means that anyone can see the traffic, change it, and send it on to its destination.</a:t>
            </a:r>
          </a:p>
          <a:p>
            <a:pPr marL="342900" indent="-342900" algn="l">
              <a:buFont typeface="Arial" panose="020B0604020202020204" pitchFamily="34" charset="0"/>
              <a:buChar char="•"/>
            </a:pPr>
            <a:r>
              <a:rPr lang="en-US" sz="1400" b="1" dirty="0">
                <a:solidFill>
                  <a:srgbClr val="000000"/>
                </a:solidFill>
              </a:rPr>
              <a:t>UDP Flood Attacks: </a:t>
            </a:r>
            <a:r>
              <a:rPr lang="en-US" sz="1400" dirty="0">
                <a:solidFill>
                  <a:srgbClr val="000000"/>
                </a:solidFill>
              </a:rPr>
              <a:t>The threat actor uses a tool like UDP Unicorn or Low Orbit Ion Cannon. These tools send a flood of UDP packets, often from a spoofed host, to a server on the subnet. The program will sweep through all the known ports trying to find closed ports. This will cause the server to reply with an ICMP port unreachable message. Because there are many closed ports on the server, this creates a lot of traffic on the segment, which uses up most of the bandwidth. The result is very similar to a DoS attack.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593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3.8 IP Services</a:t>
            </a:r>
          </a:p>
        </p:txBody>
      </p:sp>
    </p:spTree>
    <p:custDataLst>
      <p:tags r:id="rId1"/>
    </p:custDataLst>
    <p:extLst>
      <p:ext uri="{BB962C8B-B14F-4D97-AF65-F5344CB8AC3E}">
        <p14:creationId xmlns:p14="http://schemas.microsoft.com/office/powerpoint/2010/main" val="3639390867"/>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ARP Vulnerabilities</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Hosts broadcast an ARP Request to other hosts on the segment to determine the MAC address of a host with a particular IP address. The host with the matching IP address in the ARP Request sends an ARP Reply.</a:t>
            </a:r>
          </a:p>
          <a:p>
            <a:pPr marL="342900" indent="-342900" algn="l">
              <a:buFont typeface="Arial" panose="020B0604020202020204" pitchFamily="34" charset="0"/>
              <a:buChar char="•"/>
            </a:pPr>
            <a:r>
              <a:rPr lang="en-US" sz="1600" dirty="0">
                <a:solidFill>
                  <a:srgbClr val="000000"/>
                </a:solidFill>
              </a:rPr>
              <a:t>Any client can send an unsolicited ARP Reply called a “gratuitous ARP.” When a host sends a gratuitous ARP, other hosts on the subnet store the MAC address and IP address contained in the gratuitous ARP in their ARP tables.</a:t>
            </a:r>
          </a:p>
          <a:p>
            <a:pPr marL="342900" indent="-342900" algn="l">
              <a:buFont typeface="Arial" panose="020B0604020202020204" pitchFamily="34" charset="0"/>
              <a:buChar char="•"/>
            </a:pPr>
            <a:r>
              <a:rPr lang="en-US" sz="1600" dirty="0">
                <a:solidFill>
                  <a:srgbClr val="000000"/>
                </a:solidFill>
              </a:rPr>
              <a:t>This feature of ARP also means that any host can claim to be the owner of any IP or MAC. A threat actor can poison the ARP cache of devices on the local network, creating an MITM attack to redirect traffic. </a:t>
            </a:r>
          </a:p>
        </p:txBody>
      </p:sp>
    </p:spTree>
    <p:extLst>
      <p:ext uri="{BB962C8B-B14F-4D97-AF65-F5344CB8AC3E}">
        <p14:creationId xmlns:p14="http://schemas.microsoft.com/office/powerpoint/2010/main" val="413285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004770054"/>
              </p:ext>
            </p:extLst>
          </p:nvPr>
        </p:nvGraphicFramePr>
        <p:xfrm>
          <a:off x="455998" y="1082042"/>
          <a:ext cx="8527265" cy="3358374"/>
        </p:xfrm>
        <a:graphic>
          <a:graphicData uri="http://schemas.openxmlformats.org/drawingml/2006/table">
            <a:tbl>
              <a:tblPr firstRow="1" bandRow="1">
                <a:tableStyleId>{5C22544A-7EE6-4342-B048-85BDC9FD1C3A}</a:tableStyleId>
              </a:tblPr>
              <a:tblGrid>
                <a:gridCol w="1170621">
                  <a:extLst>
                    <a:ext uri="{9D8B030D-6E8A-4147-A177-3AD203B41FA5}">
                      <a16:colId xmlns:a16="http://schemas.microsoft.com/office/drawing/2014/main" val="20001"/>
                    </a:ext>
                  </a:extLst>
                </a:gridCol>
                <a:gridCol w="1924973">
                  <a:extLst>
                    <a:ext uri="{9D8B030D-6E8A-4147-A177-3AD203B41FA5}">
                      <a16:colId xmlns:a16="http://schemas.microsoft.com/office/drawing/2014/main" val="3156509146"/>
                    </a:ext>
                  </a:extLst>
                </a:gridCol>
                <a:gridCol w="4227746">
                  <a:extLst>
                    <a:ext uri="{9D8B030D-6E8A-4147-A177-3AD203B41FA5}">
                      <a16:colId xmlns:a16="http://schemas.microsoft.com/office/drawing/2014/main" val="20002"/>
                    </a:ext>
                  </a:extLst>
                </a:gridCol>
                <a:gridCol w="1203925">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200" dirty="0">
                          <a:solidFill>
                            <a:srgbClr val="000000"/>
                          </a:solidFill>
                        </a:rPr>
                        <a:t>3.5.8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Denial of Service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309950912"/>
                  </a:ext>
                </a:extLst>
              </a:tr>
              <a:tr h="350784">
                <a:tc>
                  <a:txBody>
                    <a:bodyPr/>
                    <a:lstStyle/>
                    <a:p>
                      <a:pPr algn="ctr"/>
                      <a:r>
                        <a:rPr lang="en-US" sz="1200" dirty="0">
                          <a:solidFill>
                            <a:srgbClr val="000000"/>
                          </a:solidFill>
                        </a:rPr>
                        <a:t>3.5.10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Common Network Attacks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200" dirty="0">
                          <a:solidFill>
                            <a:srgbClr val="000000"/>
                          </a:solidFill>
                        </a:rPr>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r>
                        <a:rPr lang="en-US" sz="1200" dirty="0">
                          <a:solidFill>
                            <a:srgbClr val="000000"/>
                          </a:solidFill>
                        </a:rPr>
                        <a:t>Common IP and ICMP Attacks</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200" dirty="0">
                          <a:solidFill>
                            <a:srgbClr val="000000"/>
                          </a:solidFill>
                        </a:rPr>
                        <a:t>3.6.4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Amplification, Reflection and Spoofing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200" dirty="0">
                          <a:solidFill>
                            <a:srgbClr val="000000"/>
                          </a:solidFill>
                        </a:rPr>
                        <a:t>3.6.7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IP Vulnerabilities and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rgbClr val="000000"/>
                          </a:solidFill>
                          <a:effectLst/>
                          <a:uLnTx/>
                          <a:uFillTx/>
                        </a:rPr>
                        <a:t>Recommended</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200" dirty="0">
                          <a:solidFill>
                            <a:srgbClr val="000000"/>
                          </a:solidFill>
                        </a:rPr>
                        <a:t>3.7.6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TCP and UDP Vulnerabilities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589271401"/>
                  </a:ext>
                </a:extLst>
              </a:tr>
              <a:tr h="350784">
                <a:tc>
                  <a:txBody>
                    <a:bodyPr/>
                    <a:lstStyle/>
                    <a:p>
                      <a:pPr algn="ctr"/>
                      <a:r>
                        <a:rPr lang="en-US" sz="1200" dirty="0">
                          <a:solidFill>
                            <a:srgbClr val="000000"/>
                          </a:solidFill>
                        </a:rPr>
                        <a:t>3.8.3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ARP Spoofing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472519266"/>
                  </a:ext>
                </a:extLst>
              </a:tr>
              <a:tr h="350784">
                <a:tc>
                  <a:txBody>
                    <a:bodyPr/>
                    <a:lstStyle/>
                    <a:p>
                      <a:pPr algn="ctr"/>
                      <a:r>
                        <a:rPr lang="en-US" sz="1200" dirty="0">
                          <a:solidFill>
                            <a:srgbClr val="000000"/>
                          </a:solidFill>
                        </a:rPr>
                        <a:t>3.8.8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Explore DNS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776836606"/>
                  </a:ext>
                </a:extLst>
              </a:tr>
            </a:tbl>
          </a:graphicData>
        </a:graphic>
      </p:graphicFrame>
    </p:spTree>
    <p:custDataLst>
      <p:tags r:id="rId1"/>
    </p:custDataLst>
    <p:extLst>
      <p:ext uri="{BB962C8B-B14F-4D97-AF65-F5344CB8AC3E}">
        <p14:creationId xmlns:p14="http://schemas.microsoft.com/office/powerpoint/2010/main" val="382805073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ARP Cache Poisoning</a:t>
            </a:r>
          </a:p>
        </p:txBody>
      </p:sp>
      <p:sp>
        <p:nvSpPr>
          <p:cNvPr id="4" name="Content Placeholder 3">
            <a:extLst>
              <a:ext uri="{FF2B5EF4-FFF2-40B4-BE49-F238E27FC236}">
                <a16:creationId xmlns:a16="http://schemas.microsoft.com/office/drawing/2014/main" id="{06F80B79-6064-AA43-B385-2E9EFD9AE32F}"/>
              </a:ext>
            </a:extLst>
          </p:cNvPr>
          <p:cNvSpPr>
            <a:spLocks noGrp="1"/>
          </p:cNvSpPr>
          <p:nvPr>
            <p:ph idx="1"/>
          </p:nvPr>
        </p:nvSpPr>
        <p:spPr>
          <a:xfrm>
            <a:off x="474662" y="731837"/>
            <a:ext cx="8280057" cy="3689897"/>
          </a:xfrm>
        </p:spPr>
        <p:txBody>
          <a:bodyPr/>
          <a:lstStyle/>
          <a:p>
            <a:pPr algn="l"/>
            <a:r>
              <a:rPr lang="en-US" sz="1600" dirty="0">
                <a:solidFill>
                  <a:srgbClr val="000000"/>
                </a:solidFill>
              </a:rPr>
              <a:t>ARP cache poisoning can be used to launch various man-in-the-middle attacks.</a:t>
            </a:r>
          </a:p>
          <a:p>
            <a:pPr marL="342900" indent="-342900" algn="l">
              <a:buFont typeface="+mj-lt"/>
              <a:buAutoNum type="arabicPeriod"/>
            </a:pPr>
            <a:r>
              <a:rPr lang="en-US" sz="1600" dirty="0">
                <a:solidFill>
                  <a:srgbClr val="000000"/>
                </a:solidFill>
              </a:rPr>
              <a:t>PC-A requires the MAC address of its default gateway (R1); therefore, it sends an ARP Request for the MAC address of 192.168.10.1.</a:t>
            </a:r>
          </a:p>
          <a:p>
            <a:pPr marL="342900" indent="-342900" algn="l">
              <a:buFont typeface="+mj-lt"/>
              <a:buAutoNum type="arabicPeriod"/>
            </a:pPr>
            <a:r>
              <a:rPr lang="en-US" sz="1600" dirty="0">
                <a:solidFill>
                  <a:srgbClr val="000000"/>
                </a:solidFill>
              </a:rPr>
              <a:t>R1 updates its ARP cache with the IP and MAC addresses of PC-A. R1 sends an ARP Reply to PC-A, which then updates its ARP cache with the IP and MAC addresses of R1.</a:t>
            </a:r>
          </a:p>
          <a:p>
            <a:pPr marL="342900" indent="-342900" algn="l">
              <a:buFont typeface="+mj-lt"/>
              <a:buAutoNum type="arabicPeriod"/>
            </a:pPr>
            <a:r>
              <a:rPr lang="en-US" sz="1600" dirty="0">
                <a:solidFill>
                  <a:srgbClr val="000000"/>
                </a:solidFill>
              </a:rPr>
              <a:t>The threat actor sends two spoofed gratuitous ARP Replies using its own MAC address for the indicated destination IP addresses. PC-A updates its ARP cache with its default gateway which is now pointing to the threat actor’s host MAC address. R1 also updates its ARP cache with the IP address of PC-A pointing to the threat actor’s MAC address.</a:t>
            </a:r>
          </a:p>
          <a:p>
            <a:pPr marL="0" indent="0" algn="l"/>
            <a:r>
              <a:rPr lang="en-US" sz="1600" dirty="0">
                <a:solidFill>
                  <a:srgbClr val="000000"/>
                </a:solidFill>
              </a:rPr>
              <a:t>The ARP poisoning attack can be passive or active. Passive ARP poisoning is where threat actors steal confidential information. Active ARP poisoning is where threat actors modify data in transit or inject malicious data.</a:t>
            </a:r>
          </a:p>
          <a:p>
            <a:pPr algn="l"/>
            <a:endParaRPr lang="en-US" sz="1600" dirty="0">
              <a:solidFill>
                <a:srgbClr val="000000"/>
              </a:solidFill>
            </a:endParaRPr>
          </a:p>
        </p:txBody>
      </p:sp>
    </p:spTree>
    <p:extLst>
      <p:ext uri="{BB962C8B-B14F-4D97-AF65-F5344CB8AC3E}">
        <p14:creationId xmlns:p14="http://schemas.microsoft.com/office/powerpoint/2010/main" val="152040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Video – ARP Spoofing</a:t>
            </a:r>
          </a:p>
        </p:txBody>
      </p:sp>
      <p:sp>
        <p:nvSpPr>
          <p:cNvPr id="5" name="Content Placeholder 4">
            <a:extLst>
              <a:ext uri="{FF2B5EF4-FFF2-40B4-BE49-F238E27FC236}">
                <a16:creationId xmlns:a16="http://schemas.microsoft.com/office/drawing/2014/main" id="{E50CF0E7-6B3C-9F41-8A99-8D56163D9F41}"/>
              </a:ext>
            </a:extLst>
          </p:cNvPr>
          <p:cNvSpPr>
            <a:spLocks noGrp="1"/>
          </p:cNvSpPr>
          <p:nvPr>
            <p:ph idx="1"/>
          </p:nvPr>
        </p:nvSpPr>
        <p:spPr>
          <a:xfrm>
            <a:off x="474662" y="731837"/>
            <a:ext cx="8280057" cy="3689897"/>
          </a:xfrm>
        </p:spPr>
        <p:txBody>
          <a:bodyPr/>
          <a:lstStyle/>
          <a:p>
            <a:pPr algn="l"/>
            <a:r>
              <a:rPr lang="en-US" dirty="0">
                <a:solidFill>
                  <a:srgbClr val="000000"/>
                </a:solidFill>
              </a:rPr>
              <a:t>This video will explain an ARP spoofing attack.</a:t>
            </a:r>
          </a:p>
        </p:txBody>
      </p:sp>
    </p:spTree>
    <p:extLst>
      <p:ext uri="{BB962C8B-B14F-4D97-AF65-F5344CB8AC3E}">
        <p14:creationId xmlns:p14="http://schemas.microsoft.com/office/powerpoint/2010/main" val="324760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a:t>
            </a:r>
          </a:p>
        </p:txBody>
      </p:sp>
      <p:sp>
        <p:nvSpPr>
          <p:cNvPr id="4" name="Content Placeholder 3">
            <a:extLst>
              <a:ext uri="{FF2B5EF4-FFF2-40B4-BE49-F238E27FC236}">
                <a16:creationId xmlns:a16="http://schemas.microsoft.com/office/drawing/2014/main" id="{7A7466AB-C536-A94E-9964-9EDC42C2BAA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Domain Name Service (DNS) protocol defines an automated service that matches resource names, such as www.cisco.com, with the required numeric network address, such as the IPv4 or IPv6 address. It includes the format for queries, responses, and data and uses resource records (RR) to identify the type of DNS response.</a:t>
            </a:r>
          </a:p>
          <a:p>
            <a:pPr marL="285750" indent="-285750" algn="l">
              <a:buFont typeface="Arial" panose="020B0604020202020204" pitchFamily="34" charset="0"/>
              <a:buChar char="•"/>
            </a:pPr>
            <a:r>
              <a:rPr lang="en-US" sz="1600" dirty="0">
                <a:solidFill>
                  <a:srgbClr val="000000"/>
                </a:solidFill>
              </a:rPr>
              <a:t>Securing DNS is often overlooked. However, it is crucial to the operation of a network and should be secured accordingly.</a:t>
            </a:r>
          </a:p>
          <a:p>
            <a:pPr marL="285750" indent="-285750" algn="l">
              <a:buFont typeface="Arial" panose="020B0604020202020204" pitchFamily="34" charset="0"/>
              <a:buChar char="•"/>
            </a:pPr>
            <a:r>
              <a:rPr lang="en-US" sz="1600" dirty="0">
                <a:solidFill>
                  <a:srgbClr val="000000"/>
                </a:solidFill>
              </a:rPr>
              <a:t>DNS attacks include the following:</a:t>
            </a:r>
          </a:p>
          <a:p>
            <a:pPr marL="358835" lvl="1" indent="-285750">
              <a:buFont typeface="Arial" panose="020B0604020202020204" pitchFamily="34" charset="0"/>
              <a:buChar char="•"/>
            </a:pPr>
            <a:r>
              <a:rPr lang="en-US" dirty="0">
                <a:solidFill>
                  <a:srgbClr val="000000"/>
                </a:solidFill>
              </a:rPr>
              <a:t>DNS open resolver attacks</a:t>
            </a:r>
          </a:p>
          <a:p>
            <a:pPr marL="358835" lvl="1" indent="-285750">
              <a:buFont typeface="Arial" panose="020B0604020202020204" pitchFamily="34" charset="0"/>
              <a:buChar char="•"/>
            </a:pPr>
            <a:r>
              <a:rPr lang="en-US" dirty="0">
                <a:solidFill>
                  <a:srgbClr val="000000"/>
                </a:solidFill>
              </a:rPr>
              <a:t>DNS stealth attacks</a:t>
            </a:r>
          </a:p>
          <a:p>
            <a:pPr marL="358835" lvl="1" indent="-285750">
              <a:buFont typeface="Arial" panose="020B0604020202020204" pitchFamily="34" charset="0"/>
              <a:buChar char="•"/>
            </a:pPr>
            <a:r>
              <a:rPr lang="en-US" dirty="0">
                <a:solidFill>
                  <a:srgbClr val="000000"/>
                </a:solidFill>
              </a:rPr>
              <a:t>DNS domain shadowing attacks</a:t>
            </a:r>
          </a:p>
          <a:p>
            <a:pPr marL="358835" lvl="1" indent="-285750">
              <a:buFont typeface="Arial" panose="020B0604020202020204" pitchFamily="34" charset="0"/>
              <a:buChar char="•"/>
            </a:pPr>
            <a:r>
              <a:rPr lang="en-US" dirty="0">
                <a:solidFill>
                  <a:srgbClr val="000000"/>
                </a:solidFill>
              </a:rPr>
              <a:t>DNS tunneling attacks</a:t>
            </a:r>
          </a:p>
          <a:p>
            <a:pPr marL="0" indent="0" algn="l"/>
            <a:endParaRPr lang="en-US" sz="1600" dirty="0">
              <a:solidFill>
                <a:srgbClr val="000000"/>
              </a:solidFill>
            </a:endParaRPr>
          </a:p>
        </p:txBody>
      </p:sp>
    </p:spTree>
    <p:extLst>
      <p:ext uri="{BB962C8B-B14F-4D97-AF65-F5344CB8AC3E}">
        <p14:creationId xmlns:p14="http://schemas.microsoft.com/office/powerpoint/2010/main" val="309697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8"/>
            <a:ext cx="8280057" cy="839962"/>
          </a:xfrm>
        </p:spPr>
        <p:txBody>
          <a:bodyPr/>
          <a:lstStyle/>
          <a:p>
            <a:pPr marL="0" indent="0" algn="l"/>
            <a:r>
              <a:rPr lang="en-US" sz="1600" dirty="0">
                <a:solidFill>
                  <a:srgbClr val="000000"/>
                </a:solidFill>
              </a:rPr>
              <a:t>DNS Open Resolver Attacks: A DNS open resolver answers queries from clients outside of its administrative domain. DNS open resolvers are vulnerable to multiple malicious activities described in the table.</a:t>
            </a:r>
          </a:p>
        </p:txBody>
      </p:sp>
      <p:graphicFrame>
        <p:nvGraphicFramePr>
          <p:cNvPr id="6" name="Table 5">
            <a:extLst>
              <a:ext uri="{FF2B5EF4-FFF2-40B4-BE49-F238E27FC236}">
                <a16:creationId xmlns:a16="http://schemas.microsoft.com/office/drawing/2014/main" id="{9D5F923B-F118-014E-87E4-D0C1E311086E}"/>
              </a:ext>
            </a:extLst>
          </p:cNvPr>
          <p:cNvGraphicFramePr>
            <a:graphicFrameLocks noGrp="1"/>
          </p:cNvGraphicFramePr>
          <p:nvPr>
            <p:extLst>
              <p:ext uri="{D42A27DB-BD31-4B8C-83A1-F6EECF244321}">
                <p14:modId xmlns:p14="http://schemas.microsoft.com/office/powerpoint/2010/main" val="2898208915"/>
              </p:ext>
            </p:extLst>
          </p:nvPr>
        </p:nvGraphicFramePr>
        <p:xfrm>
          <a:off x="636587" y="1571799"/>
          <a:ext cx="7870826" cy="2941320"/>
        </p:xfrm>
        <a:graphic>
          <a:graphicData uri="http://schemas.openxmlformats.org/drawingml/2006/table">
            <a:tbl>
              <a:tblPr firstRow="1" bandRow="1">
                <a:tableStyleId>{5C22544A-7EE6-4342-B048-85BDC9FD1C3A}</a:tableStyleId>
              </a:tblPr>
              <a:tblGrid>
                <a:gridCol w="2246846">
                  <a:extLst>
                    <a:ext uri="{9D8B030D-6E8A-4147-A177-3AD203B41FA5}">
                      <a16:colId xmlns:a16="http://schemas.microsoft.com/office/drawing/2014/main" val="3957751790"/>
                    </a:ext>
                  </a:extLst>
                </a:gridCol>
                <a:gridCol w="5623980">
                  <a:extLst>
                    <a:ext uri="{9D8B030D-6E8A-4147-A177-3AD203B41FA5}">
                      <a16:colId xmlns:a16="http://schemas.microsoft.com/office/drawing/2014/main" val="4255088830"/>
                    </a:ext>
                  </a:extLst>
                </a:gridCol>
              </a:tblGrid>
              <a:tr h="266566">
                <a:tc>
                  <a:txBody>
                    <a:bodyPr/>
                    <a:lstStyle/>
                    <a:p>
                      <a:pPr algn="l" fontAlgn="ctr"/>
                      <a:r>
                        <a:rPr lang="en-US" sz="1200" b="1" dirty="0">
                          <a:effectLst/>
                        </a:rPr>
                        <a:t>DNS Resolver Vulnerabilities</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1051490211"/>
                  </a:ext>
                </a:extLst>
              </a:tr>
              <a:tr h="594297">
                <a:tc>
                  <a:txBody>
                    <a:bodyPr/>
                    <a:lstStyle/>
                    <a:p>
                      <a:pPr fontAlgn="ctr"/>
                      <a:r>
                        <a:rPr lang="en-US" sz="1200" b="1" dirty="0">
                          <a:effectLst/>
                        </a:rPr>
                        <a:t>DNS cache poisoning attacks</a:t>
                      </a:r>
                      <a:endParaRPr lang="en-US" sz="1200" b="0" dirty="0">
                        <a:effectLst/>
                      </a:endParaRPr>
                    </a:p>
                  </a:txBody>
                  <a:tcPr marL="47625" marR="47625" marT="47625" marB="47625" anchor="ctr"/>
                </a:tc>
                <a:tc>
                  <a:txBody>
                    <a:bodyPr/>
                    <a:lstStyle/>
                    <a:p>
                      <a:pPr fontAlgn="ctr"/>
                      <a:r>
                        <a:rPr lang="en-US" sz="1200" b="0" dirty="0">
                          <a:effectLst/>
                        </a:rPr>
                        <a:t>Threat actors send spoofed, falsified record resource (RR) information to a DNS resolver to redirect users from legitimate sites to malicious sites. DNS cache poisoning attacks can all be used to inform the DNS resolver to use a malicious name server that is providing RR information for malicious activities.</a:t>
                      </a:r>
                    </a:p>
                  </a:txBody>
                  <a:tcPr marL="47625" marR="47625" marT="47625" marB="47625" anchor="ctr"/>
                </a:tc>
                <a:extLst>
                  <a:ext uri="{0D108BD9-81ED-4DB2-BD59-A6C34878D82A}">
                    <a16:rowId xmlns:a16="http://schemas.microsoft.com/office/drawing/2014/main" val="2396605549"/>
                  </a:ext>
                </a:extLst>
              </a:tr>
              <a:tr h="725754">
                <a:tc>
                  <a:txBody>
                    <a:bodyPr/>
                    <a:lstStyle/>
                    <a:p>
                      <a:pPr fontAlgn="ctr"/>
                      <a:r>
                        <a:rPr lang="en-US" sz="1200" b="1" dirty="0">
                          <a:effectLst/>
                        </a:rPr>
                        <a:t>DNS amplification and reflection attacks</a:t>
                      </a:r>
                      <a:endParaRPr lang="en-US" sz="1200" b="0" dirty="0">
                        <a:effectLst/>
                      </a:endParaRPr>
                    </a:p>
                  </a:txBody>
                  <a:tcPr marL="47625" marR="47625" marT="47625" marB="47625" anchor="ctr"/>
                </a:tc>
                <a:tc>
                  <a:txBody>
                    <a:bodyPr/>
                    <a:lstStyle/>
                    <a:p>
                      <a:pPr fontAlgn="ctr"/>
                      <a:r>
                        <a:rPr lang="en-US" sz="1200" b="0" dirty="0">
                          <a:effectLst/>
                        </a:rPr>
                        <a:t>Threat actors use DoS or DDoS attacks on DNS open resolvers to increase the volume of attacks and to hide the true source of an attack. Threat actors send DNS messages to the open resolvers using the IP address of a target host. These attacks are possible because the open resolver will respond to queries from anyone asking a question.</a:t>
                      </a:r>
                    </a:p>
                  </a:txBody>
                  <a:tcPr marL="47625" marR="47625" marT="47625" marB="47625" anchor="ctr"/>
                </a:tc>
                <a:extLst>
                  <a:ext uri="{0D108BD9-81ED-4DB2-BD59-A6C34878D82A}">
                    <a16:rowId xmlns:a16="http://schemas.microsoft.com/office/drawing/2014/main" val="2612989220"/>
                  </a:ext>
                </a:extLst>
              </a:tr>
              <a:tr h="594297">
                <a:tc>
                  <a:txBody>
                    <a:bodyPr/>
                    <a:lstStyle/>
                    <a:p>
                      <a:pPr fontAlgn="ctr"/>
                      <a:r>
                        <a:rPr lang="en-US" sz="1200" b="1" dirty="0">
                          <a:effectLst/>
                        </a:rPr>
                        <a:t>DNS resource utilization attacks</a:t>
                      </a:r>
                      <a:endParaRPr lang="en-US" sz="1200" b="0" dirty="0">
                        <a:effectLst/>
                      </a:endParaRPr>
                    </a:p>
                  </a:txBody>
                  <a:tcPr marL="47625" marR="47625" marT="47625" marB="47625" anchor="ctr"/>
                </a:tc>
                <a:tc>
                  <a:txBody>
                    <a:bodyPr/>
                    <a:lstStyle/>
                    <a:p>
                      <a:pPr fontAlgn="ctr"/>
                      <a:r>
                        <a:rPr lang="en-US" sz="1200" b="0" dirty="0">
                          <a:effectLst/>
                        </a:rPr>
                        <a:t>A DoS attack that consumes the resources of the DNS open resolvers. This DoS attack consumes all the available resources to negatively affect the operations of the DNS open resolver. The impact of this DoS attack may require the DNS open resolver to be rebooted or services to be stopped and restarted.</a:t>
                      </a:r>
                    </a:p>
                  </a:txBody>
                  <a:tcPr marL="47625" marR="47625" marT="47625" marB="47625" anchor="ctr"/>
                </a:tc>
                <a:extLst>
                  <a:ext uri="{0D108BD9-81ED-4DB2-BD59-A6C34878D82A}">
                    <a16:rowId xmlns:a16="http://schemas.microsoft.com/office/drawing/2014/main" val="591442658"/>
                  </a:ext>
                </a:extLst>
              </a:tr>
            </a:tbl>
          </a:graphicData>
        </a:graphic>
      </p:graphicFrame>
    </p:spTree>
    <p:extLst>
      <p:ext uri="{BB962C8B-B14F-4D97-AF65-F5344CB8AC3E}">
        <p14:creationId xmlns:p14="http://schemas.microsoft.com/office/powerpoint/2010/main" val="250755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8"/>
            <a:ext cx="8280057" cy="618498"/>
          </a:xfrm>
        </p:spPr>
        <p:txBody>
          <a:bodyPr/>
          <a:lstStyle/>
          <a:p>
            <a:pPr marL="0" indent="0" algn="l"/>
            <a:r>
              <a:rPr lang="en-US" sz="1600" dirty="0">
                <a:solidFill>
                  <a:srgbClr val="000000"/>
                </a:solidFill>
              </a:rPr>
              <a:t>DNS Stealth Attacks: To hide their identity, threat actors also use the DNS stealth techniques described in the table to carry out their attacks.</a:t>
            </a:r>
          </a:p>
        </p:txBody>
      </p:sp>
      <p:graphicFrame>
        <p:nvGraphicFramePr>
          <p:cNvPr id="2" name="Table 1">
            <a:extLst>
              <a:ext uri="{FF2B5EF4-FFF2-40B4-BE49-F238E27FC236}">
                <a16:creationId xmlns:a16="http://schemas.microsoft.com/office/drawing/2014/main" id="{F5F6B81B-E2E6-F34D-B87D-6D9B8AE94047}"/>
              </a:ext>
            </a:extLst>
          </p:cNvPr>
          <p:cNvGraphicFramePr>
            <a:graphicFrameLocks noGrp="1"/>
          </p:cNvGraphicFramePr>
          <p:nvPr>
            <p:extLst>
              <p:ext uri="{D42A27DB-BD31-4B8C-83A1-F6EECF244321}">
                <p14:modId xmlns:p14="http://schemas.microsoft.com/office/powerpoint/2010/main" val="1082776033"/>
              </p:ext>
            </p:extLst>
          </p:nvPr>
        </p:nvGraphicFramePr>
        <p:xfrm>
          <a:off x="636587" y="1463674"/>
          <a:ext cx="7870826" cy="2941320"/>
        </p:xfrm>
        <a:graphic>
          <a:graphicData uri="http://schemas.openxmlformats.org/drawingml/2006/table">
            <a:tbl>
              <a:tblPr firstRow="1" bandRow="1">
                <a:tableStyleId>{5C22544A-7EE6-4342-B048-85BDC9FD1C3A}</a:tableStyleId>
              </a:tblPr>
              <a:tblGrid>
                <a:gridCol w="1513626">
                  <a:extLst>
                    <a:ext uri="{9D8B030D-6E8A-4147-A177-3AD203B41FA5}">
                      <a16:colId xmlns:a16="http://schemas.microsoft.com/office/drawing/2014/main" val="3926019934"/>
                    </a:ext>
                  </a:extLst>
                </a:gridCol>
                <a:gridCol w="6357200">
                  <a:extLst>
                    <a:ext uri="{9D8B030D-6E8A-4147-A177-3AD203B41FA5}">
                      <a16:colId xmlns:a16="http://schemas.microsoft.com/office/drawing/2014/main" val="251562899"/>
                    </a:ext>
                  </a:extLst>
                </a:gridCol>
              </a:tblGrid>
              <a:tr h="370840">
                <a:tc>
                  <a:txBody>
                    <a:bodyPr/>
                    <a:lstStyle/>
                    <a:p>
                      <a:pPr algn="l" fontAlgn="ctr"/>
                      <a:r>
                        <a:rPr lang="en-US" b="1" dirty="0">
                          <a:effectLst/>
                        </a:rPr>
                        <a:t>DNS Stealth Techniques</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637447233"/>
                  </a:ext>
                </a:extLst>
              </a:tr>
              <a:tr h="370840">
                <a:tc>
                  <a:txBody>
                    <a:bodyPr/>
                    <a:lstStyle/>
                    <a:p>
                      <a:pPr fontAlgn="ctr"/>
                      <a:r>
                        <a:rPr lang="en-US" b="1" dirty="0">
                          <a:effectLst/>
                        </a:rPr>
                        <a:t>Fast Flux</a:t>
                      </a:r>
                      <a:endParaRPr lang="en-US" b="0" dirty="0">
                        <a:effectLst/>
                      </a:endParaRPr>
                    </a:p>
                  </a:txBody>
                  <a:tcPr marL="47625" marR="47625" marT="47625" marB="47625" anchor="ctr"/>
                </a:tc>
                <a:tc>
                  <a:txBody>
                    <a:bodyPr/>
                    <a:lstStyle/>
                    <a:p>
                      <a:pPr fontAlgn="ctr"/>
                      <a:r>
                        <a:rPr lang="en-US" b="0" dirty="0">
                          <a:effectLst/>
                        </a:rPr>
                        <a:t>Threat actors use this technique to hide their phishing and malware delivery sites behind a quickly-changing network of compromised DNS hosts. The DNS IP addresses are continuously changed within minutes. Botnets often employ Fast Flux techniques to effectively hide malicious servers from being detected.</a:t>
                      </a:r>
                    </a:p>
                  </a:txBody>
                  <a:tcPr marL="47625" marR="47625" marT="47625" marB="47625" anchor="ctr"/>
                </a:tc>
                <a:extLst>
                  <a:ext uri="{0D108BD9-81ED-4DB2-BD59-A6C34878D82A}">
                    <a16:rowId xmlns:a16="http://schemas.microsoft.com/office/drawing/2014/main" val="401785248"/>
                  </a:ext>
                </a:extLst>
              </a:tr>
              <a:tr h="370840">
                <a:tc>
                  <a:txBody>
                    <a:bodyPr/>
                    <a:lstStyle/>
                    <a:p>
                      <a:pPr fontAlgn="ctr"/>
                      <a:r>
                        <a:rPr lang="en-US" b="1" dirty="0">
                          <a:effectLst/>
                        </a:rPr>
                        <a:t>Double IP Flux</a:t>
                      </a:r>
                      <a:endParaRPr lang="en-US" b="0" dirty="0">
                        <a:effectLst/>
                      </a:endParaRPr>
                    </a:p>
                  </a:txBody>
                  <a:tcPr marL="47625" marR="47625" marT="47625" marB="47625" anchor="ctr"/>
                </a:tc>
                <a:tc>
                  <a:txBody>
                    <a:bodyPr/>
                    <a:lstStyle/>
                    <a:p>
                      <a:pPr fontAlgn="ctr"/>
                      <a:r>
                        <a:rPr lang="en-US" b="0" dirty="0">
                          <a:effectLst/>
                        </a:rPr>
                        <a:t>Threat actors use this technique to rapidly change the hostname to IP address mappings and to also change the authoritative name server. This increases the difficulty of identifying the source of the attack.</a:t>
                      </a:r>
                    </a:p>
                  </a:txBody>
                  <a:tcPr marL="47625" marR="47625" marT="47625" marB="47625" anchor="ctr"/>
                </a:tc>
                <a:extLst>
                  <a:ext uri="{0D108BD9-81ED-4DB2-BD59-A6C34878D82A}">
                    <a16:rowId xmlns:a16="http://schemas.microsoft.com/office/drawing/2014/main" val="538943384"/>
                  </a:ext>
                </a:extLst>
              </a:tr>
              <a:tr h="370840">
                <a:tc>
                  <a:txBody>
                    <a:bodyPr/>
                    <a:lstStyle/>
                    <a:p>
                      <a:pPr fontAlgn="ctr"/>
                      <a:r>
                        <a:rPr lang="en-US" b="1" dirty="0">
                          <a:effectLst/>
                        </a:rPr>
                        <a:t>Domain Generation Algorithms</a:t>
                      </a:r>
                      <a:endParaRPr lang="en-US" b="0" dirty="0">
                        <a:effectLst/>
                      </a:endParaRPr>
                    </a:p>
                  </a:txBody>
                  <a:tcPr marL="47625" marR="47625" marT="47625" marB="47625" anchor="ctr"/>
                </a:tc>
                <a:tc>
                  <a:txBody>
                    <a:bodyPr/>
                    <a:lstStyle/>
                    <a:p>
                      <a:pPr fontAlgn="ctr"/>
                      <a:r>
                        <a:rPr lang="en-US" b="0" dirty="0">
                          <a:effectLst/>
                        </a:rPr>
                        <a:t>Threat actors use this technique in malware to randomly generate domain names that can then be used as rendezvous points to their command and control (C&amp;C) servers.</a:t>
                      </a:r>
                    </a:p>
                  </a:txBody>
                  <a:tcPr marL="47625" marR="47625" marT="47625" marB="47625" anchor="ctr"/>
                </a:tc>
                <a:extLst>
                  <a:ext uri="{0D108BD9-81ED-4DB2-BD59-A6C34878D82A}">
                    <a16:rowId xmlns:a16="http://schemas.microsoft.com/office/drawing/2014/main" val="4165334643"/>
                  </a:ext>
                </a:extLst>
              </a:tr>
            </a:tbl>
          </a:graphicData>
        </a:graphic>
      </p:graphicFrame>
    </p:spTree>
    <p:extLst>
      <p:ext uri="{BB962C8B-B14F-4D97-AF65-F5344CB8AC3E}">
        <p14:creationId xmlns:p14="http://schemas.microsoft.com/office/powerpoint/2010/main" val="340947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Attacks (Cont.)</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DNS Domain Shadowing Attacks: Domain shadowing involves the threat actor gathering domain account credentials in order to silently create multiple sub-domains to be used during the attacks. These subdomains typically point to malicious servers without alerting the actual owner of the parent domain.</a:t>
            </a:r>
          </a:p>
        </p:txBody>
      </p:sp>
    </p:spTree>
    <p:extLst>
      <p:ext uri="{BB962C8B-B14F-4D97-AF65-F5344CB8AC3E}">
        <p14:creationId xmlns:p14="http://schemas.microsoft.com/office/powerpoint/2010/main" val="88988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DNS Tunneling</a:t>
            </a:r>
          </a:p>
        </p:txBody>
      </p:sp>
      <p:sp>
        <p:nvSpPr>
          <p:cNvPr id="5" name="Content Placeholder 4">
            <a:extLst>
              <a:ext uri="{FF2B5EF4-FFF2-40B4-BE49-F238E27FC236}">
                <a16:creationId xmlns:a16="http://schemas.microsoft.com/office/drawing/2014/main" id="{7613054B-233F-EF4E-A827-3BD4BA5A3AB8}"/>
              </a:ext>
            </a:extLst>
          </p:cNvPr>
          <p:cNvSpPr>
            <a:spLocks noGrp="1"/>
          </p:cNvSpPr>
          <p:nvPr>
            <p:ph idx="1"/>
          </p:nvPr>
        </p:nvSpPr>
        <p:spPr>
          <a:xfrm>
            <a:off x="431971"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Threat actors who use DNS tunneling place non-DNS traffic within DNS traffic. This method often circumvents security solutions when a threat actor wishes to communicate with bots inside a protected network, or exfiltrate data from the organization. This is how DNS tunneling works for </a:t>
            </a:r>
            <a:r>
              <a:rPr lang="en-US" sz="1400" dirty="0" err="1">
                <a:solidFill>
                  <a:srgbClr val="000000"/>
                </a:solidFill>
              </a:rPr>
              <a:t>CnC</a:t>
            </a:r>
            <a:r>
              <a:rPr lang="en-US" sz="1400" dirty="0">
                <a:solidFill>
                  <a:srgbClr val="000000"/>
                </a:solidFill>
              </a:rPr>
              <a:t> commands sent to a botnet:</a:t>
            </a:r>
          </a:p>
          <a:p>
            <a:pPr marL="489010" lvl="2" indent="-342900">
              <a:buFont typeface="+mj-lt"/>
              <a:buAutoNum type="arabicPeriod"/>
            </a:pPr>
            <a:r>
              <a:rPr lang="en-US" dirty="0">
                <a:solidFill>
                  <a:srgbClr val="000000"/>
                </a:solidFill>
              </a:rPr>
              <a:t>The command data is split into multiple encoded chunks.</a:t>
            </a:r>
          </a:p>
          <a:p>
            <a:pPr marL="489010" lvl="2" indent="-342900">
              <a:buFont typeface="+mj-lt"/>
              <a:buAutoNum type="arabicPeriod"/>
            </a:pPr>
            <a:r>
              <a:rPr lang="en-US" dirty="0">
                <a:solidFill>
                  <a:srgbClr val="000000"/>
                </a:solidFill>
              </a:rPr>
              <a:t>Each chunk is placed into a lower level domain name label of the DNS query.</a:t>
            </a:r>
          </a:p>
          <a:p>
            <a:pPr marL="489010" lvl="2" indent="-342900">
              <a:buFont typeface="+mj-lt"/>
              <a:buAutoNum type="arabicPeriod"/>
            </a:pPr>
            <a:r>
              <a:rPr lang="en-US" dirty="0">
                <a:solidFill>
                  <a:srgbClr val="000000"/>
                </a:solidFill>
              </a:rPr>
              <a:t>Because there is no response from the local or networked DNS for the query, the request is sent to the ISP’s recursive DNS servers.</a:t>
            </a:r>
          </a:p>
          <a:p>
            <a:pPr marL="489010" lvl="2" indent="-342900">
              <a:buFont typeface="+mj-lt"/>
              <a:buAutoNum type="arabicPeriod"/>
            </a:pPr>
            <a:r>
              <a:rPr lang="en-US" dirty="0">
                <a:solidFill>
                  <a:srgbClr val="000000"/>
                </a:solidFill>
              </a:rPr>
              <a:t>The recursive DNS service will forward the query to the threat actor’s authoritative name server.</a:t>
            </a:r>
          </a:p>
          <a:p>
            <a:pPr marL="489010" lvl="2" indent="-342900">
              <a:buFont typeface="+mj-lt"/>
              <a:buAutoNum type="arabicPeriod"/>
            </a:pPr>
            <a:r>
              <a:rPr lang="en-US" dirty="0">
                <a:solidFill>
                  <a:srgbClr val="000000"/>
                </a:solidFill>
              </a:rPr>
              <a:t>The process is repeated until all the queries containing the chunks of are sent.</a:t>
            </a:r>
          </a:p>
          <a:p>
            <a:pPr marL="489010" lvl="2" indent="-342900">
              <a:buFont typeface="+mj-lt"/>
              <a:buAutoNum type="arabicPeriod"/>
            </a:pPr>
            <a:r>
              <a:rPr lang="en-US" dirty="0">
                <a:solidFill>
                  <a:srgbClr val="000000"/>
                </a:solidFill>
              </a:rPr>
              <a:t>When the threat actor’s authoritative name server receives the DNS queries from the infected devices, it sends responses for each DNS query, which contain the encapsulated, encoded </a:t>
            </a:r>
            <a:r>
              <a:rPr lang="en-US" dirty="0" err="1">
                <a:solidFill>
                  <a:srgbClr val="000000"/>
                </a:solidFill>
              </a:rPr>
              <a:t>CnC</a:t>
            </a:r>
            <a:r>
              <a:rPr lang="en-US" dirty="0">
                <a:solidFill>
                  <a:srgbClr val="000000"/>
                </a:solidFill>
              </a:rPr>
              <a:t> commands.</a:t>
            </a:r>
          </a:p>
          <a:p>
            <a:pPr marL="489010" lvl="2" indent="-342900">
              <a:buFont typeface="+mj-lt"/>
              <a:buAutoNum type="arabicPeriod"/>
            </a:pPr>
            <a:r>
              <a:rPr lang="en-US" dirty="0">
                <a:solidFill>
                  <a:srgbClr val="000000"/>
                </a:solidFill>
              </a:rPr>
              <a:t>The malware on the compromised host recombines the chunks and executes the commands hidden within the DNS record.</a:t>
            </a:r>
          </a:p>
          <a:p>
            <a:pPr marL="342900" indent="-342900" algn="l">
              <a:buFont typeface="Arial" panose="020B0604020202020204" pitchFamily="34" charset="0"/>
              <a:buChar char="•"/>
            </a:pPr>
            <a:r>
              <a:rPr lang="en-US" sz="1400" dirty="0">
                <a:solidFill>
                  <a:srgbClr val="000000"/>
                </a:solidFill>
              </a:rPr>
              <a:t>To stop DNS tunneling, the network administrator must use a filter that inspects DNS traffic. Pay close attention to DNS queries that are longer than average, or those that have a suspicious domain name..</a:t>
            </a:r>
          </a:p>
        </p:txBody>
      </p:sp>
    </p:spTree>
    <p:extLst>
      <p:ext uri="{BB962C8B-B14F-4D97-AF65-F5344CB8AC3E}">
        <p14:creationId xmlns:p14="http://schemas.microsoft.com/office/powerpoint/2010/main" val="9064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a:t>
            </a:r>
          </a:p>
        </p:txBody>
      </p:sp>
      <p:sp>
        <p:nvSpPr>
          <p:cNvPr id="4" name="Content Placeholder 3">
            <a:extLst>
              <a:ext uri="{FF2B5EF4-FFF2-40B4-BE49-F238E27FC236}">
                <a16:creationId xmlns:a16="http://schemas.microsoft.com/office/drawing/2014/main" id="{5CF2F02B-EAF2-DE44-BC7A-77DE07A83F9E}"/>
              </a:ext>
            </a:extLst>
          </p:cNvPr>
          <p:cNvSpPr>
            <a:spLocks noGrp="1"/>
          </p:cNvSpPr>
          <p:nvPr>
            <p:ph idx="1"/>
          </p:nvPr>
        </p:nvSpPr>
        <p:spPr>
          <a:xfrm>
            <a:off x="474662" y="731837"/>
            <a:ext cx="4013201" cy="3689897"/>
          </a:xfrm>
        </p:spPr>
        <p:txBody>
          <a:bodyPr/>
          <a:lstStyle/>
          <a:p>
            <a:pPr marL="342900" indent="-342900" algn="l">
              <a:buFont typeface="Arial" panose="020B0604020202020204" pitchFamily="34" charset="0"/>
              <a:buChar char="•"/>
            </a:pPr>
            <a:r>
              <a:rPr lang="en-US" sz="1600" dirty="0">
                <a:solidFill>
                  <a:srgbClr val="000000"/>
                </a:solidFill>
              </a:rPr>
              <a:t>DHCP servers dynamically provide IP configuration information to clients. </a:t>
            </a:r>
          </a:p>
          <a:p>
            <a:pPr marL="342900" indent="-342900" algn="l">
              <a:buFont typeface="Arial" panose="020B0604020202020204" pitchFamily="34" charset="0"/>
              <a:buChar char="•"/>
            </a:pPr>
            <a:r>
              <a:rPr lang="en-US" sz="1600" dirty="0">
                <a:solidFill>
                  <a:srgbClr val="000000"/>
                </a:solidFill>
              </a:rPr>
              <a:t>In the figure, a client broadcasts a DHCP discover message. The DHCP responds with a unicast offer that includes addressing information the client can use. The client broadcasts a DHCP request to tell the server that the client accepts the offer. The server responds with a unicast acknowledgment accepting the request.</a:t>
            </a:r>
          </a:p>
        </p:txBody>
      </p:sp>
      <p:pic>
        <p:nvPicPr>
          <p:cNvPr id="7" name="Picture 6">
            <a:extLst>
              <a:ext uri="{FF2B5EF4-FFF2-40B4-BE49-F238E27FC236}">
                <a16:creationId xmlns:a16="http://schemas.microsoft.com/office/drawing/2014/main" id="{6CC09945-66EB-C240-8769-DA33AA38109C}"/>
              </a:ext>
            </a:extLst>
          </p:cNvPr>
          <p:cNvPicPr>
            <a:picLocks noChangeAspect="1"/>
          </p:cNvPicPr>
          <p:nvPr/>
        </p:nvPicPr>
        <p:blipFill>
          <a:blip r:embed="rId3"/>
          <a:stretch>
            <a:fillRect/>
          </a:stretch>
        </p:blipFill>
        <p:spPr>
          <a:xfrm>
            <a:off x="4645392" y="1198834"/>
            <a:ext cx="4184357" cy="2873435"/>
          </a:xfrm>
          <a:prstGeom prst="rect">
            <a:avLst/>
          </a:prstGeom>
        </p:spPr>
      </p:pic>
    </p:spTree>
    <p:extLst>
      <p:ext uri="{BB962C8B-B14F-4D97-AF65-F5344CB8AC3E}">
        <p14:creationId xmlns:p14="http://schemas.microsoft.com/office/powerpoint/2010/main" val="40922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 Attacks</a:t>
            </a:r>
          </a:p>
        </p:txBody>
      </p:sp>
      <p:sp>
        <p:nvSpPr>
          <p:cNvPr id="5" name="Content Placeholder 4">
            <a:extLst>
              <a:ext uri="{FF2B5EF4-FFF2-40B4-BE49-F238E27FC236}">
                <a16:creationId xmlns:a16="http://schemas.microsoft.com/office/drawing/2014/main" id="{1A02B5B6-2041-9E4A-9465-D1742C972D4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a:t>
            </a:r>
            <a:r>
              <a:rPr lang="en-US" sz="1600" b="1" dirty="0">
                <a:solidFill>
                  <a:srgbClr val="000000"/>
                </a:solidFill>
              </a:rPr>
              <a:t>DHCP spoofing attack </a:t>
            </a:r>
            <a:r>
              <a:rPr lang="en-US" sz="1600" dirty="0">
                <a:solidFill>
                  <a:srgbClr val="000000"/>
                </a:solidFill>
              </a:rPr>
              <a:t>occurs when a rogue DHCP server is connected to the network and provides false IP configuration parameters to legitimate clients. A rogue server can provide a variety of misleading information:</a:t>
            </a:r>
          </a:p>
          <a:p>
            <a:pPr marL="415985" lvl="1" indent="-342900">
              <a:buFont typeface="Arial" panose="020B0604020202020204" pitchFamily="34" charset="0"/>
              <a:buChar char="•"/>
            </a:pPr>
            <a:r>
              <a:rPr lang="en-US" sz="1600" b="1" dirty="0">
                <a:solidFill>
                  <a:srgbClr val="000000"/>
                </a:solidFill>
              </a:rPr>
              <a:t>Wrong default gateway</a:t>
            </a:r>
            <a:r>
              <a:rPr lang="en-US" sz="1600" dirty="0">
                <a:solidFill>
                  <a:srgbClr val="000000"/>
                </a:solidFill>
              </a:rPr>
              <a:t> - Threat actor provides an invalid gateway, or the IP address of its host to create a MITM attack. This may go entirely undetected as the intruder intercepts the data flow through the network.</a:t>
            </a:r>
          </a:p>
          <a:p>
            <a:pPr marL="415985" lvl="1" indent="-342900">
              <a:buFont typeface="Arial" panose="020B0604020202020204" pitchFamily="34" charset="0"/>
              <a:buChar char="•"/>
            </a:pPr>
            <a:r>
              <a:rPr lang="en-US" sz="1600" b="1" dirty="0">
                <a:solidFill>
                  <a:srgbClr val="000000"/>
                </a:solidFill>
              </a:rPr>
              <a:t>Wrong DNS server</a:t>
            </a:r>
            <a:r>
              <a:rPr lang="en-US" sz="1600" dirty="0">
                <a:solidFill>
                  <a:srgbClr val="000000"/>
                </a:solidFill>
              </a:rPr>
              <a:t> - Threat actor provides an incorrect DNS server address pointing the user to a malicious website.</a:t>
            </a:r>
          </a:p>
          <a:p>
            <a:pPr marL="415985" lvl="1" indent="-342900">
              <a:buFont typeface="Arial" panose="020B0604020202020204" pitchFamily="34" charset="0"/>
              <a:buChar char="•"/>
            </a:pPr>
            <a:r>
              <a:rPr lang="en-US" sz="1600" b="1" dirty="0">
                <a:solidFill>
                  <a:srgbClr val="000000"/>
                </a:solidFill>
              </a:rPr>
              <a:t>Wrong IP address</a:t>
            </a:r>
            <a:r>
              <a:rPr lang="en-US" sz="1600" dirty="0">
                <a:solidFill>
                  <a:srgbClr val="000000"/>
                </a:solidFill>
              </a:rPr>
              <a:t> - Threat actor provides an invalid IP address, invalid default gateway IP address, or both. The threat actor then creates a DoS attack on the DHCP client.</a:t>
            </a:r>
          </a:p>
          <a:p>
            <a:pPr marL="0" indent="0" algn="l"/>
            <a:endParaRPr lang="en-US" sz="1600" dirty="0">
              <a:solidFill>
                <a:srgbClr val="000000"/>
              </a:solidFill>
            </a:endParaRPr>
          </a:p>
        </p:txBody>
      </p:sp>
    </p:spTree>
    <p:extLst>
      <p:ext uri="{BB962C8B-B14F-4D97-AF65-F5344CB8AC3E}">
        <p14:creationId xmlns:p14="http://schemas.microsoft.com/office/powerpoint/2010/main" val="412459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DHCP Attacks (Cont.)</a:t>
            </a:r>
          </a:p>
        </p:txBody>
      </p:sp>
      <p:sp>
        <p:nvSpPr>
          <p:cNvPr id="4" name="Content Placeholder 3">
            <a:extLst>
              <a:ext uri="{FF2B5EF4-FFF2-40B4-BE49-F238E27FC236}">
                <a16:creationId xmlns:a16="http://schemas.microsoft.com/office/drawing/2014/main" id="{0FBB1A67-B6DF-6A42-BCEE-28B8D4290FB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Assume a threat actor has successfully connected a rogue DHCP server to a switch port on the same subnet as the target clients. The goal of the rogue server is to provide clients with false IP configuration information.</a:t>
            </a:r>
          </a:p>
          <a:p>
            <a:pPr marL="342900" indent="-342900" algn="l">
              <a:buFont typeface="+mj-lt"/>
              <a:buAutoNum type="arabicPeriod"/>
            </a:pPr>
            <a:r>
              <a:rPr lang="en-US" sz="1600" dirty="0">
                <a:solidFill>
                  <a:srgbClr val="000000"/>
                </a:solidFill>
              </a:rPr>
              <a:t>The client broadcasts a DHCP Discover request looking for a response from a DHCP server. Both servers receive the message.</a:t>
            </a:r>
          </a:p>
          <a:p>
            <a:pPr marL="342900" indent="-342900" algn="l">
              <a:buFont typeface="+mj-lt"/>
              <a:buAutoNum type="arabicPeriod"/>
            </a:pPr>
            <a:r>
              <a:rPr lang="en-US" sz="1600" dirty="0">
                <a:solidFill>
                  <a:srgbClr val="000000"/>
                </a:solidFill>
              </a:rPr>
              <a:t>The legitimate and rogue DHCP servers each respond with valid IP configuration parameters. The client replies to the first offer received</a:t>
            </a:r>
          </a:p>
          <a:p>
            <a:pPr marL="342900" indent="-342900" algn="l">
              <a:buFont typeface="+mj-lt"/>
              <a:buAutoNum type="arabicPeriod"/>
            </a:pPr>
            <a:r>
              <a:rPr lang="en-US" sz="1600" dirty="0">
                <a:solidFill>
                  <a:srgbClr val="000000"/>
                </a:solidFill>
              </a:rPr>
              <a:t>The client received the rogue offer first. It broadcasts a DHCP request accepting the parameters from the rogue server. The legitimate and rogue server each receive the request.</a:t>
            </a:r>
          </a:p>
          <a:p>
            <a:pPr marL="342900" indent="-342900" algn="l">
              <a:buFont typeface="+mj-lt"/>
              <a:buAutoNum type="arabicPeriod"/>
            </a:pPr>
            <a:r>
              <a:rPr lang="en-US" sz="1600" dirty="0">
                <a:solidFill>
                  <a:srgbClr val="000000"/>
                </a:solidFill>
              </a:rPr>
              <a:t>Only the rogue server unicasts a reply to the client to acknowledge its request. The legitimate server stops communicating with the client because the request has already been acknowledged.</a:t>
            </a:r>
          </a:p>
        </p:txBody>
      </p:sp>
    </p:spTree>
    <p:extLst>
      <p:ext uri="{BB962C8B-B14F-4D97-AF65-F5344CB8AC3E}">
        <p14:creationId xmlns:p14="http://schemas.microsoft.com/office/powerpoint/2010/main" val="201711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3: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072968462"/>
              </p:ext>
            </p:extLst>
          </p:nvPr>
        </p:nvGraphicFramePr>
        <p:xfrm>
          <a:off x="455999" y="1082042"/>
          <a:ext cx="8383200" cy="1520898"/>
        </p:xfrm>
        <a:graphic>
          <a:graphicData uri="http://schemas.openxmlformats.org/drawingml/2006/table">
            <a:tbl>
              <a:tblPr firstRow="1" bandRow="1">
                <a:tableStyleId>{5C22544A-7EE6-4342-B048-85BDC9FD1C3A}</a:tableStyleId>
              </a:tblPr>
              <a:tblGrid>
                <a:gridCol w="1150844">
                  <a:extLst>
                    <a:ext uri="{9D8B030D-6E8A-4147-A177-3AD203B41FA5}">
                      <a16:colId xmlns:a16="http://schemas.microsoft.com/office/drawing/2014/main" val="20001"/>
                    </a:ext>
                  </a:extLst>
                </a:gridCol>
                <a:gridCol w="1892451">
                  <a:extLst>
                    <a:ext uri="{9D8B030D-6E8A-4147-A177-3AD203B41FA5}">
                      <a16:colId xmlns:a16="http://schemas.microsoft.com/office/drawing/2014/main" val="3156509146"/>
                    </a:ext>
                  </a:extLst>
                </a:gridCol>
                <a:gridCol w="4156320">
                  <a:extLst>
                    <a:ext uri="{9D8B030D-6E8A-4147-A177-3AD203B41FA5}">
                      <a16:colId xmlns:a16="http://schemas.microsoft.com/office/drawing/2014/main" val="20002"/>
                    </a:ext>
                  </a:extLst>
                </a:gridCol>
                <a:gridCol w="1183585">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200" dirty="0">
                          <a:solidFill>
                            <a:srgbClr val="000000"/>
                          </a:solidFill>
                        </a:rPr>
                        <a:t>3.9.6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Network Security Best Practices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487217632"/>
                  </a:ext>
                </a:extLst>
              </a:tr>
              <a:tr h="350784">
                <a:tc>
                  <a:txBody>
                    <a:bodyPr/>
                    <a:lstStyle/>
                    <a:p>
                      <a:pPr algn="ctr"/>
                      <a:r>
                        <a:rPr lang="en-US" sz="1200" dirty="0">
                          <a:solidFill>
                            <a:srgbClr val="000000"/>
                          </a:solidFill>
                        </a:rPr>
                        <a:t>3.10.1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Cryptography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756307978"/>
                  </a:ext>
                </a:extLst>
              </a:tr>
              <a:tr h="350784">
                <a:tc>
                  <a:txBody>
                    <a:bodyPr/>
                    <a:lstStyle/>
                    <a:p>
                      <a:pPr algn="ctr"/>
                      <a:r>
                        <a:rPr lang="en-US" sz="1200" dirty="0">
                          <a:solidFill>
                            <a:srgbClr val="000000"/>
                          </a:solidFill>
                        </a:rPr>
                        <a:t>3.10.10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Check Your Understanding</a:t>
                      </a:r>
                    </a:p>
                  </a:txBody>
                  <a:tcPr marL="68580" marR="68580" marT="34290" marB="34290" anchor="ctr"/>
                </a:tc>
                <a:tc>
                  <a:txBody>
                    <a:bodyPr/>
                    <a:lstStyle/>
                    <a:p>
                      <a:r>
                        <a:rPr lang="en-US" sz="1200" dirty="0">
                          <a:solidFill>
                            <a:srgbClr val="000000"/>
                          </a:solidFill>
                        </a:rPr>
                        <a:t>Cryptography</a:t>
                      </a:r>
                    </a:p>
                  </a:txBody>
                  <a:tcPr marL="68580" marR="68580" marT="34290" marB="34290" anchor="ctr"/>
                </a:tc>
                <a:tc>
                  <a:txBody>
                    <a:bodyPr/>
                    <a:lstStyle/>
                    <a:p>
                      <a:r>
                        <a:rPr lang="en-US" sz="12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8709400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Services</a:t>
            </a:r>
            <a:br>
              <a:rPr lang="en-US" dirty="0"/>
            </a:br>
            <a:r>
              <a:rPr lang="en-US" sz="2400" dirty="0"/>
              <a:t>Lab – Explore DNS Traffic</a:t>
            </a:r>
          </a:p>
        </p:txBody>
      </p:sp>
      <p:sp>
        <p:nvSpPr>
          <p:cNvPr id="5" name="Content Placeholder 4">
            <a:extLst>
              <a:ext uri="{FF2B5EF4-FFF2-40B4-BE49-F238E27FC236}">
                <a16:creationId xmlns:a16="http://schemas.microsoft.com/office/drawing/2014/main" id="{E577B6C0-CA4C-324B-97E1-25699882C51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Capture DNS Traffic</a:t>
            </a:r>
          </a:p>
          <a:p>
            <a:pPr marL="342900" indent="-342900" algn="l">
              <a:buFont typeface="Arial" panose="020B0604020202020204" pitchFamily="34" charset="0"/>
              <a:buChar char="•"/>
            </a:pPr>
            <a:r>
              <a:rPr lang="en-US" dirty="0">
                <a:solidFill>
                  <a:srgbClr val="000000"/>
                </a:solidFill>
              </a:rPr>
              <a:t>Explore DNS Query Traffic</a:t>
            </a:r>
          </a:p>
          <a:p>
            <a:pPr marL="342900" indent="-342900" algn="l">
              <a:buFont typeface="Arial" panose="020B0604020202020204" pitchFamily="34" charset="0"/>
              <a:buChar char="•"/>
            </a:pPr>
            <a:r>
              <a:rPr lang="en-US" dirty="0">
                <a:solidFill>
                  <a:srgbClr val="000000"/>
                </a:solidFill>
              </a:rPr>
              <a:t>Explore DNS Response Traffic</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04637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3.9 Network Security Best Practices</a:t>
            </a:r>
          </a:p>
        </p:txBody>
      </p:sp>
    </p:spTree>
    <p:custDataLst>
      <p:tags r:id="rId1"/>
    </p:custDataLst>
    <p:extLst>
      <p:ext uri="{BB962C8B-B14F-4D97-AF65-F5344CB8AC3E}">
        <p14:creationId xmlns:p14="http://schemas.microsoft.com/office/powerpoint/2010/main" val="129333411"/>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Confidentiality, Availability, and Integrity</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Network security consists of protecting information and information systems from unauthorized access, use, disclosure, disruption, modification, or destruction.</a:t>
            </a:r>
          </a:p>
          <a:p>
            <a:pPr marL="342900" indent="-342900" algn="l">
              <a:buFont typeface="Arial" panose="020B0604020202020204" pitchFamily="34" charset="0"/>
              <a:buChar char="•"/>
            </a:pPr>
            <a:r>
              <a:rPr lang="en-US" sz="1600" dirty="0">
                <a:solidFill>
                  <a:srgbClr val="000000"/>
                </a:solidFill>
              </a:rPr>
              <a:t>Most organizations follow the CIA information security triad:</a:t>
            </a:r>
          </a:p>
          <a:p>
            <a:pPr marL="415985" lvl="1" indent="-342900">
              <a:buFont typeface="Arial" panose="020B0604020202020204" pitchFamily="34" charset="0"/>
              <a:buChar char="•"/>
            </a:pPr>
            <a:r>
              <a:rPr lang="en-US" sz="1600" b="1" dirty="0">
                <a:solidFill>
                  <a:srgbClr val="000000"/>
                </a:solidFill>
              </a:rPr>
              <a:t>Confidentiality</a:t>
            </a:r>
            <a:r>
              <a:rPr lang="en-US" sz="1600" dirty="0">
                <a:solidFill>
                  <a:srgbClr val="000000"/>
                </a:solidFill>
              </a:rPr>
              <a:t> - Only authorized individuals, entities, or processes can access sensitive information. It may require using cryptographic encryption algorithms such as AES to encrypt and decrypt data.</a:t>
            </a:r>
          </a:p>
          <a:p>
            <a:pPr marL="415985" lvl="1" indent="-342900">
              <a:buFont typeface="Arial" panose="020B0604020202020204" pitchFamily="34" charset="0"/>
              <a:buChar char="•"/>
            </a:pPr>
            <a:r>
              <a:rPr lang="en-US" sz="1600" b="1" dirty="0">
                <a:solidFill>
                  <a:srgbClr val="000000"/>
                </a:solidFill>
              </a:rPr>
              <a:t>Integrity</a:t>
            </a:r>
            <a:r>
              <a:rPr lang="en-US" sz="1600" dirty="0">
                <a:solidFill>
                  <a:srgbClr val="000000"/>
                </a:solidFill>
              </a:rPr>
              <a:t> - Refers to protecting data from unauthorized alteration. It requires the use of cryptographic hashing algorithms such as SHA.</a:t>
            </a:r>
          </a:p>
          <a:p>
            <a:pPr marL="415985" lvl="1" indent="-342900">
              <a:buFont typeface="Arial" panose="020B0604020202020204" pitchFamily="34" charset="0"/>
              <a:buChar char="•"/>
            </a:pPr>
            <a:r>
              <a:rPr lang="en-US" sz="1600" b="1" dirty="0">
                <a:solidFill>
                  <a:srgbClr val="000000"/>
                </a:solidFill>
              </a:rPr>
              <a:t>Availability</a:t>
            </a:r>
            <a:r>
              <a:rPr lang="en-US" sz="1600" dirty="0">
                <a:solidFill>
                  <a:srgbClr val="000000"/>
                </a:solidFill>
              </a:rPr>
              <a:t> - Authorized users must have uninterrupted access to important resources and data. It requires implementing redundant services, gateways, and links.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08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The Defense-in-Depth Approach</a:t>
            </a:r>
          </a:p>
        </p:txBody>
      </p:sp>
      <p:sp>
        <p:nvSpPr>
          <p:cNvPr id="4" name="Content Placeholder 3">
            <a:extLst>
              <a:ext uri="{FF2B5EF4-FFF2-40B4-BE49-F238E27FC236}">
                <a16:creationId xmlns:a16="http://schemas.microsoft.com/office/drawing/2014/main" id="{74F887D5-79B6-A047-A302-502C25F235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ensure secure communications across both public and private networks, you must secure devices including routers, switches, servers, and hosts. Most organizations employ a defense-in-depth approach to security. It requires a combination of networking devices and services working together.</a:t>
            </a:r>
          </a:p>
          <a:p>
            <a:pPr marL="342900" indent="-342900" algn="l">
              <a:buFont typeface="Arial" panose="020B0604020202020204" pitchFamily="34" charset="0"/>
              <a:buChar char="•"/>
            </a:pPr>
            <a:r>
              <a:rPr lang="en-US" sz="1600" dirty="0">
                <a:solidFill>
                  <a:srgbClr val="000000"/>
                </a:solidFill>
              </a:rPr>
              <a:t>Several security devices and services are implemented.</a:t>
            </a:r>
          </a:p>
          <a:p>
            <a:pPr marL="415985" lvl="1" indent="-342900">
              <a:buFont typeface="Arial" panose="020B0604020202020204" pitchFamily="34" charset="0"/>
              <a:buChar char="•"/>
            </a:pPr>
            <a:r>
              <a:rPr lang="en-US" sz="1200" b="1" dirty="0">
                <a:solidFill>
                  <a:srgbClr val="000000"/>
                </a:solidFill>
              </a:rPr>
              <a:t>VPN</a:t>
            </a:r>
            <a:r>
              <a:rPr lang="en-US" sz="1200" dirty="0">
                <a:solidFill>
                  <a:srgbClr val="000000"/>
                </a:solidFill>
              </a:rPr>
              <a:t> </a:t>
            </a:r>
          </a:p>
          <a:p>
            <a:pPr marL="415985" lvl="1" indent="-342900">
              <a:buFont typeface="Arial" panose="020B0604020202020204" pitchFamily="34" charset="0"/>
              <a:buChar char="•"/>
            </a:pPr>
            <a:r>
              <a:rPr lang="en-US" sz="1200" b="1" dirty="0">
                <a:solidFill>
                  <a:srgbClr val="000000"/>
                </a:solidFill>
              </a:rPr>
              <a:t>ASA Firewall</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IPS</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ESA/WSA</a:t>
            </a:r>
            <a:endParaRPr lang="en-US" sz="1200" dirty="0">
              <a:solidFill>
                <a:srgbClr val="000000"/>
              </a:solidFill>
            </a:endParaRPr>
          </a:p>
          <a:p>
            <a:pPr marL="415985" lvl="1" indent="-342900">
              <a:buFont typeface="Arial" panose="020B0604020202020204" pitchFamily="34" charset="0"/>
              <a:buChar char="•"/>
            </a:pPr>
            <a:r>
              <a:rPr lang="en-US" sz="1200" b="1" dirty="0">
                <a:solidFill>
                  <a:srgbClr val="000000"/>
                </a:solidFill>
              </a:rPr>
              <a:t>AAA Server</a:t>
            </a:r>
            <a:endParaRPr lang="en-US" sz="1200" dirty="0">
              <a:solidFill>
                <a:srgbClr val="000000"/>
              </a:solidFill>
            </a:endParaRPr>
          </a:p>
          <a:p>
            <a:pPr marL="342900" indent="-342900" algn="l">
              <a:buFont typeface="Arial" panose="020B0604020202020204" pitchFamily="34" charset="0"/>
              <a:buChar char="•"/>
            </a:pPr>
            <a:r>
              <a:rPr lang="en-US" sz="1600" dirty="0">
                <a:solidFill>
                  <a:srgbClr val="000000"/>
                </a:solidFill>
              </a:rPr>
              <a:t>All network devices including the router and switches are hardened.</a:t>
            </a:r>
          </a:p>
          <a:p>
            <a:pPr marL="342900" indent="-342900" algn="l">
              <a:buFont typeface="Arial" panose="020B0604020202020204" pitchFamily="34" charset="0"/>
              <a:buChar char="•"/>
            </a:pPr>
            <a:r>
              <a:rPr lang="en-US" sz="1600" dirty="0">
                <a:solidFill>
                  <a:srgbClr val="000000"/>
                </a:solidFill>
              </a:rPr>
              <a:t>You must also secure data as it travels across various links. </a:t>
            </a:r>
          </a:p>
          <a:p>
            <a:pPr marL="244535" lvl="1" indent="-171450"/>
            <a:endParaRPr lang="en-US" sz="1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023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Firewalls</a:t>
            </a:r>
          </a:p>
        </p:txBody>
      </p:sp>
      <p:sp>
        <p:nvSpPr>
          <p:cNvPr id="5" name="Content Placeholder 4">
            <a:extLst>
              <a:ext uri="{FF2B5EF4-FFF2-40B4-BE49-F238E27FC236}">
                <a16:creationId xmlns:a16="http://schemas.microsoft.com/office/drawing/2014/main" id="{61EB0E01-CD24-C042-A055-2F80ADA96596}"/>
              </a:ext>
            </a:extLst>
          </p:cNvPr>
          <p:cNvSpPr>
            <a:spLocks noGrp="1"/>
          </p:cNvSpPr>
          <p:nvPr>
            <p:ph idx="1"/>
          </p:nvPr>
        </p:nvSpPr>
        <p:spPr>
          <a:xfrm>
            <a:off x="474662" y="731838"/>
            <a:ext cx="8280057" cy="648986"/>
          </a:xfrm>
        </p:spPr>
        <p:txBody>
          <a:bodyPr/>
          <a:lstStyle/>
          <a:p>
            <a:pPr marL="0" indent="0" algn="l"/>
            <a:r>
              <a:rPr lang="en-US" sz="1600" dirty="0">
                <a:solidFill>
                  <a:srgbClr val="000000"/>
                </a:solidFill>
              </a:rPr>
              <a:t>A firewall is a system, or group of systems, that enforces an access control policy between networks.</a:t>
            </a:r>
          </a:p>
        </p:txBody>
      </p:sp>
      <p:pic>
        <p:nvPicPr>
          <p:cNvPr id="7" name="Picture 6">
            <a:extLst>
              <a:ext uri="{FF2B5EF4-FFF2-40B4-BE49-F238E27FC236}">
                <a16:creationId xmlns:a16="http://schemas.microsoft.com/office/drawing/2014/main" id="{660DA74F-C7F9-4A46-B0C7-6E943DECA6FB}"/>
              </a:ext>
            </a:extLst>
          </p:cNvPr>
          <p:cNvPicPr>
            <a:picLocks noChangeAspect="1"/>
          </p:cNvPicPr>
          <p:nvPr/>
        </p:nvPicPr>
        <p:blipFill>
          <a:blip r:embed="rId3"/>
          <a:stretch>
            <a:fillRect/>
          </a:stretch>
        </p:blipFill>
        <p:spPr>
          <a:xfrm>
            <a:off x="1753094" y="1433988"/>
            <a:ext cx="4839299" cy="3040911"/>
          </a:xfrm>
          <a:prstGeom prst="rect">
            <a:avLst/>
          </a:prstGeom>
        </p:spPr>
      </p:pic>
    </p:spTree>
    <p:extLst>
      <p:ext uri="{BB962C8B-B14F-4D97-AF65-F5344CB8AC3E}">
        <p14:creationId xmlns:p14="http://schemas.microsoft.com/office/powerpoint/2010/main" val="278000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IPS</a:t>
            </a:r>
          </a:p>
        </p:txBody>
      </p:sp>
      <p:sp>
        <p:nvSpPr>
          <p:cNvPr id="4" name="Content Placeholder 3">
            <a:extLst>
              <a:ext uri="{FF2B5EF4-FFF2-40B4-BE49-F238E27FC236}">
                <a16:creationId xmlns:a16="http://schemas.microsoft.com/office/drawing/2014/main" id="{6C14E9AA-5130-344A-ABF8-A0ED16248E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defend against fast-moving and evolving attacks, you may need cost-effective detection and prevention systems integrated into the entry and exit points of the network.</a:t>
            </a:r>
          </a:p>
          <a:p>
            <a:pPr marL="342900" indent="-342900" algn="l">
              <a:buFont typeface="Arial" panose="020B0604020202020204" pitchFamily="34" charset="0"/>
              <a:buChar char="•"/>
            </a:pPr>
            <a:r>
              <a:rPr lang="en-US" sz="1600" dirty="0">
                <a:solidFill>
                  <a:srgbClr val="000000"/>
                </a:solidFill>
              </a:rPr>
              <a:t>IDS and IPS technologies share several characteristics. IDS and IPS technologies are both deployed as sensors. An IDS or IPS sensor can be in the form of several different devices:</a:t>
            </a:r>
          </a:p>
          <a:p>
            <a:pPr marL="415985" lvl="1" indent="-342900">
              <a:buFont typeface="Arial" panose="020B0604020202020204" pitchFamily="34" charset="0"/>
              <a:buChar char="•"/>
            </a:pPr>
            <a:r>
              <a:rPr lang="en-US" dirty="0">
                <a:solidFill>
                  <a:srgbClr val="000000"/>
                </a:solidFill>
              </a:rPr>
              <a:t>A router configured with Cisco IOS IPS software</a:t>
            </a:r>
          </a:p>
          <a:p>
            <a:pPr marL="415985" lvl="1" indent="-342900">
              <a:buFont typeface="Arial" panose="020B0604020202020204" pitchFamily="34" charset="0"/>
              <a:buChar char="•"/>
            </a:pPr>
            <a:r>
              <a:rPr lang="en-US" dirty="0">
                <a:solidFill>
                  <a:srgbClr val="000000"/>
                </a:solidFill>
              </a:rPr>
              <a:t>A device specifically designed to provide dedicated IDS or IPS services</a:t>
            </a:r>
          </a:p>
          <a:p>
            <a:pPr marL="415985" lvl="1" indent="-342900">
              <a:buFont typeface="Arial" panose="020B0604020202020204" pitchFamily="34" charset="0"/>
              <a:buChar char="•"/>
            </a:pPr>
            <a:r>
              <a:rPr lang="en-US" dirty="0">
                <a:solidFill>
                  <a:srgbClr val="000000"/>
                </a:solidFill>
              </a:rPr>
              <a:t>A network module installed in an adaptive security appliance (ASA), switch, or router</a:t>
            </a:r>
          </a:p>
          <a:p>
            <a:pPr marL="358835" lvl="1" indent="-285750"/>
            <a:r>
              <a:rPr lang="en-US" dirty="0">
                <a:solidFill>
                  <a:srgbClr val="000000"/>
                </a:solidFill>
              </a:rPr>
              <a:t>IDS and IPS technologies detect patterns in network traffic using signatures, which is a set of rules that used to detect malicious activity. IDS and IPS technologies can detect atomic signature patterns (single-packet) or composite signature patterns (multi-packet).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2440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IPS (Cont.)</a:t>
            </a:r>
          </a:p>
        </p:txBody>
      </p:sp>
      <p:sp>
        <p:nvSpPr>
          <p:cNvPr id="5" name="Content Placeholder 4">
            <a:extLst>
              <a:ext uri="{FF2B5EF4-FFF2-40B4-BE49-F238E27FC236}">
                <a16:creationId xmlns:a16="http://schemas.microsoft.com/office/drawing/2014/main" id="{68B9412E-0FA8-3046-8EC9-92C4C27085D0}"/>
              </a:ext>
            </a:extLst>
          </p:cNvPr>
          <p:cNvSpPr>
            <a:spLocks noGrp="1"/>
          </p:cNvSpPr>
          <p:nvPr>
            <p:ph idx="1"/>
          </p:nvPr>
        </p:nvSpPr>
        <p:spPr>
          <a:xfrm>
            <a:off x="474662" y="877887"/>
            <a:ext cx="4274288" cy="3543847"/>
          </a:xfrm>
        </p:spPr>
        <p:txBody>
          <a:bodyPr/>
          <a:lstStyle/>
          <a:p>
            <a:pPr marL="0" indent="0" algn="l"/>
            <a:r>
              <a:rPr lang="en-US" sz="1400" dirty="0">
                <a:solidFill>
                  <a:srgbClr val="000000"/>
                </a:solidFill>
              </a:rPr>
              <a:t>The figure shows how an IPS handles denied traffic.</a:t>
            </a:r>
          </a:p>
          <a:p>
            <a:pPr marL="342900" indent="-342900" algn="l">
              <a:buFont typeface="+mj-lt"/>
              <a:buAutoNum type="arabicPeriod"/>
            </a:pPr>
            <a:r>
              <a:rPr lang="en-US" sz="1400" dirty="0">
                <a:solidFill>
                  <a:srgbClr val="000000"/>
                </a:solidFill>
              </a:rPr>
              <a:t>The threat actor sends a packet destined for the target laptop.</a:t>
            </a:r>
          </a:p>
          <a:p>
            <a:pPr marL="342900" indent="-342900" algn="l">
              <a:buFont typeface="+mj-lt"/>
              <a:buAutoNum type="arabicPeriod"/>
            </a:pPr>
            <a:r>
              <a:rPr lang="en-US" sz="1400" dirty="0">
                <a:solidFill>
                  <a:srgbClr val="000000"/>
                </a:solidFill>
              </a:rPr>
              <a:t>The IPS intercepts the traffic and evaluates it against known threats and the configured policies.</a:t>
            </a:r>
          </a:p>
          <a:p>
            <a:pPr marL="342900" indent="-342900" algn="l">
              <a:buFont typeface="+mj-lt"/>
              <a:buAutoNum type="arabicPeriod"/>
            </a:pPr>
            <a:r>
              <a:rPr lang="en-US" sz="1400" dirty="0">
                <a:solidFill>
                  <a:srgbClr val="000000"/>
                </a:solidFill>
              </a:rPr>
              <a:t>The IPS sends a log message to the management console.</a:t>
            </a:r>
          </a:p>
          <a:p>
            <a:pPr marL="342900" indent="-342900" algn="l">
              <a:buFont typeface="+mj-lt"/>
              <a:buAutoNum type="arabicPeriod"/>
            </a:pPr>
            <a:r>
              <a:rPr lang="en-US" sz="1400" dirty="0">
                <a:solidFill>
                  <a:srgbClr val="000000"/>
                </a:solidFill>
              </a:rPr>
              <a:t>The IPS drops the packet.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6CB55A7-4B30-6347-86BF-F40FA845BBAC}"/>
              </a:ext>
            </a:extLst>
          </p:cNvPr>
          <p:cNvPicPr>
            <a:picLocks noChangeAspect="1"/>
          </p:cNvPicPr>
          <p:nvPr/>
        </p:nvPicPr>
        <p:blipFill>
          <a:blip r:embed="rId3"/>
          <a:stretch>
            <a:fillRect/>
          </a:stretch>
        </p:blipFill>
        <p:spPr>
          <a:xfrm>
            <a:off x="4748950" y="877887"/>
            <a:ext cx="3583172" cy="3387726"/>
          </a:xfrm>
          <a:prstGeom prst="rect">
            <a:avLst/>
          </a:prstGeom>
        </p:spPr>
      </p:pic>
    </p:spTree>
    <p:extLst>
      <p:ext uri="{BB962C8B-B14F-4D97-AF65-F5344CB8AC3E}">
        <p14:creationId xmlns:p14="http://schemas.microsoft.com/office/powerpoint/2010/main" val="396407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Security Best Practices</a:t>
            </a:r>
            <a:br>
              <a:rPr lang="en-US" dirty="0"/>
            </a:br>
            <a:r>
              <a:rPr lang="en-US" sz="2400" dirty="0"/>
              <a:t>Content Security Devices</a:t>
            </a:r>
          </a:p>
        </p:txBody>
      </p:sp>
      <p:sp>
        <p:nvSpPr>
          <p:cNvPr id="4" name="Content Placeholder 3">
            <a:extLst>
              <a:ext uri="{FF2B5EF4-FFF2-40B4-BE49-F238E27FC236}">
                <a16:creationId xmlns:a16="http://schemas.microsoft.com/office/drawing/2014/main" id="{E1ADEDAA-E48C-A24A-81A2-09789A95341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Cisco Email Security Appliance (ESA) is a special device designed to monitor Simple Mail Transfer Protocol (SMTP). The Cisco ESA is constantly updated by real-time feeds from the Cisco </a:t>
            </a:r>
            <a:r>
              <a:rPr lang="en-US" sz="1600" dirty="0" err="1">
                <a:solidFill>
                  <a:srgbClr val="000000"/>
                </a:solidFill>
              </a:rPr>
              <a:t>Talos</a:t>
            </a:r>
            <a:r>
              <a:rPr lang="en-US" sz="1600" dirty="0">
                <a:solidFill>
                  <a:srgbClr val="000000"/>
                </a:solidFill>
              </a:rPr>
              <a:t>. This threat intelligence data is pulled by the Cisco ESA every three to five minutes.</a:t>
            </a:r>
          </a:p>
          <a:p>
            <a:pPr marL="342900" indent="-342900" algn="l">
              <a:buFont typeface="Arial" panose="020B0604020202020204" pitchFamily="34" charset="0"/>
              <a:buChar char="•"/>
            </a:pPr>
            <a:r>
              <a:rPr lang="en-US" sz="1600" dirty="0">
                <a:solidFill>
                  <a:srgbClr val="000000"/>
                </a:solidFill>
              </a:rPr>
              <a:t>The Cisco Web Security Appliance (WSA) is a mitigation technology for web-based threats. The Cisco WSA combines advanced malware protection, application visibility and control, acceptable use policy controls, and reporting.</a:t>
            </a:r>
          </a:p>
          <a:p>
            <a:pPr marL="342900" indent="-342900" algn="l">
              <a:buFont typeface="Arial" panose="020B0604020202020204" pitchFamily="34" charset="0"/>
              <a:buChar char="•"/>
            </a:pPr>
            <a:r>
              <a:rPr lang="en-US" sz="1600" dirty="0">
                <a:solidFill>
                  <a:srgbClr val="000000"/>
                </a:solidFill>
              </a:rPr>
              <a:t>Cisco WSA provides complete control over how users access the internet. The WSA can perform blacklisting of URLs, URL-filtering, malware scanning, URL categorization, web application filtering, and encryption and decryption of web traffic.</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4201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3.10 Cryptography</a:t>
            </a:r>
          </a:p>
        </p:txBody>
      </p:sp>
    </p:spTree>
    <p:custDataLst>
      <p:tags r:id="rId1"/>
    </p:custDataLst>
    <p:extLst>
      <p:ext uri="{BB962C8B-B14F-4D97-AF65-F5344CB8AC3E}">
        <p14:creationId xmlns:p14="http://schemas.microsoft.com/office/powerpoint/2010/main" val="645757693"/>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Video - Cryptography</a:t>
            </a:r>
          </a:p>
        </p:txBody>
      </p:sp>
      <p:sp>
        <p:nvSpPr>
          <p:cNvPr id="5" name="Content Placeholder 4">
            <a:extLst>
              <a:ext uri="{FF2B5EF4-FFF2-40B4-BE49-F238E27FC236}">
                <a16:creationId xmlns:a16="http://schemas.microsoft.com/office/drawing/2014/main" id="{6FD6750E-AA5C-FD42-9B61-BBE3A650A642}"/>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demonstrate security data using hashing and encryption.</a:t>
            </a:r>
          </a:p>
        </p:txBody>
      </p:sp>
    </p:spTree>
    <p:extLst>
      <p:ext uri="{BB962C8B-B14F-4D97-AF65-F5344CB8AC3E}">
        <p14:creationId xmlns:p14="http://schemas.microsoft.com/office/powerpoint/2010/main" val="240905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3.1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is the most recent cybercrime that you have heard of?</a:t>
            </a:r>
          </a:p>
          <a:p>
            <a:pPr lvl="2">
              <a:lnSpc>
                <a:spcPct val="85000"/>
              </a:lnSpc>
              <a:spcBef>
                <a:spcPct val="30000"/>
              </a:spcBef>
            </a:pPr>
            <a:r>
              <a:rPr lang="en-US" sz="1400" dirty="0"/>
              <a:t>Have you ever been the victim of a cybercrime?</a:t>
            </a:r>
          </a:p>
          <a:p>
            <a:pPr marL="0" indent="0">
              <a:lnSpc>
                <a:spcPct val="85000"/>
              </a:lnSpc>
              <a:spcBef>
                <a:spcPct val="30000"/>
              </a:spcBef>
              <a:buNone/>
            </a:pPr>
            <a:r>
              <a:rPr lang="en-US" sz="1400" dirty="0"/>
              <a:t>Topic 3.2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the main difference is between Gray-Hat Hackers and Hacktivists?</a:t>
            </a:r>
          </a:p>
          <a:p>
            <a:pPr lvl="2">
              <a:lnSpc>
                <a:spcPct val="85000"/>
              </a:lnSpc>
              <a:spcBef>
                <a:spcPct val="30000"/>
              </a:spcBef>
            </a:pPr>
            <a:r>
              <a:rPr lang="en-US" sz="1400" dirty="0"/>
              <a:t>What is it that sets State-Sponsored Hackers apart from all the rest?</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Securing Communications</a:t>
            </a:r>
          </a:p>
        </p:txBody>
      </p:sp>
      <p:sp>
        <p:nvSpPr>
          <p:cNvPr id="4" name="Content Placeholder 3">
            <a:extLst>
              <a:ext uri="{FF2B5EF4-FFF2-40B4-BE49-F238E27FC236}">
                <a16:creationId xmlns:a16="http://schemas.microsoft.com/office/drawing/2014/main" id="{26FC2A05-0E2C-1D41-A2E1-DADF0EB8DA1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Organizations must provide support to secure the data as it travels across links. This may include internal traffic, but it is even more important to protect the data that travels outside of the organization.</a:t>
            </a:r>
          </a:p>
          <a:p>
            <a:pPr marL="342900" indent="-342900" algn="l">
              <a:buFont typeface="Arial" panose="020B0604020202020204" pitchFamily="34" charset="0"/>
              <a:buChar char="•"/>
            </a:pPr>
            <a:r>
              <a:rPr lang="en-US" sz="1600" dirty="0">
                <a:solidFill>
                  <a:srgbClr val="000000"/>
                </a:solidFill>
              </a:rPr>
              <a:t>These are the four elements of secure communications:</a:t>
            </a:r>
          </a:p>
          <a:p>
            <a:pPr marL="415985" lvl="1" indent="-342900">
              <a:buFont typeface="Arial" panose="020B0604020202020204" pitchFamily="34" charset="0"/>
              <a:buChar char="•"/>
            </a:pPr>
            <a:r>
              <a:rPr lang="en-US" sz="1200" b="1" dirty="0">
                <a:solidFill>
                  <a:srgbClr val="000000"/>
                </a:solidFill>
              </a:rPr>
              <a:t>Data Integrity</a:t>
            </a:r>
            <a:r>
              <a:rPr lang="en-US" sz="1200" dirty="0">
                <a:solidFill>
                  <a:srgbClr val="000000"/>
                </a:solidFill>
              </a:rPr>
              <a:t> - Guarantees that the message was not altered. Integrity is ensured by implementing either Message Digest version 5 (MD5) or Secure Hash Algorithm (SHA) hash-generating algorithms.</a:t>
            </a:r>
          </a:p>
          <a:p>
            <a:pPr marL="415985" lvl="1" indent="-342900">
              <a:buFont typeface="Arial" panose="020B0604020202020204" pitchFamily="34" charset="0"/>
              <a:buChar char="•"/>
            </a:pPr>
            <a:r>
              <a:rPr lang="en-US" sz="1200" b="1" dirty="0">
                <a:solidFill>
                  <a:srgbClr val="000000"/>
                </a:solidFill>
              </a:rPr>
              <a:t>Origin Authentication</a:t>
            </a:r>
            <a:r>
              <a:rPr lang="en-US" sz="1200" dirty="0">
                <a:solidFill>
                  <a:srgbClr val="000000"/>
                </a:solidFill>
              </a:rPr>
              <a:t> - Guarantees that the message is not a forgery and does come from whom it states. Many modern networks ensure authentication with protocols, such as hash message authentication code (HMAC).</a:t>
            </a:r>
          </a:p>
          <a:p>
            <a:pPr marL="415985" lvl="1" indent="-342900">
              <a:buFont typeface="Arial" panose="020B0604020202020204" pitchFamily="34" charset="0"/>
              <a:buChar char="•"/>
            </a:pPr>
            <a:r>
              <a:rPr lang="en-US" sz="1200" b="1" dirty="0">
                <a:solidFill>
                  <a:srgbClr val="000000"/>
                </a:solidFill>
              </a:rPr>
              <a:t>Data Confidentiality</a:t>
            </a:r>
            <a:r>
              <a:rPr lang="en-US" sz="1200" dirty="0">
                <a:solidFill>
                  <a:srgbClr val="000000"/>
                </a:solidFill>
              </a:rPr>
              <a:t> - Guarantees that only authorized users can read the message. Data confidentiality is implemented using symmetric and asymmetric encryption algorithms.</a:t>
            </a:r>
          </a:p>
          <a:p>
            <a:pPr marL="415985" lvl="1" indent="-342900">
              <a:buFont typeface="Arial" panose="020B0604020202020204" pitchFamily="34" charset="0"/>
              <a:buChar char="•"/>
            </a:pPr>
            <a:r>
              <a:rPr lang="en-US" sz="1200" b="1" dirty="0">
                <a:solidFill>
                  <a:srgbClr val="000000"/>
                </a:solidFill>
              </a:rPr>
              <a:t>Data Non-Repudiation</a:t>
            </a:r>
            <a:r>
              <a:rPr lang="en-US" sz="1200" dirty="0">
                <a:solidFill>
                  <a:srgbClr val="000000"/>
                </a:solidFill>
              </a:rPr>
              <a:t> - Guarantees that the sender cannot repudiate, or refute, the validity of a message sent. Nonrepudiation relies on the fact that only the sender has the unique characteristics or signature for how that message is treated.</a:t>
            </a:r>
          </a:p>
          <a:p>
            <a:pPr marL="342900" indent="-342900" algn="l">
              <a:buFont typeface="Arial" panose="020B0604020202020204" pitchFamily="34" charset="0"/>
              <a:buChar char="•"/>
            </a:pPr>
            <a:r>
              <a:rPr lang="en-US" sz="1600" dirty="0">
                <a:solidFill>
                  <a:srgbClr val="000000"/>
                </a:solidFill>
              </a:rPr>
              <a:t>Cryptography can be used almost anywhere that there is data communication. In fact, the trend is toward all communication being encrypted.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996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Data Integrity</a:t>
            </a:r>
          </a:p>
        </p:txBody>
      </p:sp>
      <p:sp>
        <p:nvSpPr>
          <p:cNvPr id="5" name="Content Placeholder 4">
            <a:extLst>
              <a:ext uri="{FF2B5EF4-FFF2-40B4-BE49-F238E27FC236}">
                <a16:creationId xmlns:a16="http://schemas.microsoft.com/office/drawing/2014/main" id="{F71588E5-395F-0346-9E8C-9E9C4463AA55}"/>
              </a:ext>
            </a:extLst>
          </p:cNvPr>
          <p:cNvSpPr>
            <a:spLocks noGrp="1"/>
          </p:cNvSpPr>
          <p:nvPr>
            <p:ph idx="1"/>
          </p:nvPr>
        </p:nvSpPr>
        <p:spPr>
          <a:xfrm>
            <a:off x="474662" y="731838"/>
            <a:ext cx="8280057" cy="2521726"/>
          </a:xfrm>
        </p:spPr>
        <p:txBody>
          <a:bodyPr/>
          <a:lstStyle/>
          <a:p>
            <a:pPr marL="342900" indent="-342900" algn="l">
              <a:buFont typeface="Arial" panose="020B0604020202020204" pitchFamily="34" charset="0"/>
              <a:buChar char="•"/>
            </a:pPr>
            <a:r>
              <a:rPr lang="en-US" sz="1400" dirty="0">
                <a:solidFill>
                  <a:srgbClr val="000000"/>
                </a:solidFill>
              </a:rPr>
              <a:t>Hash functions are used to ensure the integrity of a message. They guarantee that message data has not changed accidentally or intentionally.</a:t>
            </a:r>
          </a:p>
          <a:p>
            <a:pPr marL="342900" indent="-342900" algn="l">
              <a:buFont typeface="Arial" panose="020B0604020202020204" pitchFamily="34" charset="0"/>
              <a:buChar char="•"/>
            </a:pPr>
            <a:r>
              <a:rPr lang="en-US" sz="1400" dirty="0">
                <a:solidFill>
                  <a:srgbClr val="000000"/>
                </a:solidFill>
              </a:rPr>
              <a:t>In the figure, the sender is sending a $100 money transfer to Alex. The sender wants to ensure that the message is not altered on its way to the receiver.</a:t>
            </a:r>
          </a:p>
          <a:p>
            <a:pPr marL="415985" lvl="1" indent="-342900">
              <a:buFont typeface="+mj-lt"/>
              <a:buAutoNum type="arabicPeriod"/>
            </a:pPr>
            <a:r>
              <a:rPr lang="en-US" sz="1200" dirty="0">
                <a:solidFill>
                  <a:srgbClr val="000000"/>
                </a:solidFill>
              </a:rPr>
              <a:t>The sending device inputs the message into a hashing algorithm and computes its fixed-length hash of 4ehiDx67NMop9.</a:t>
            </a:r>
          </a:p>
          <a:p>
            <a:pPr marL="415985" lvl="1" indent="-342900">
              <a:buFont typeface="+mj-lt"/>
              <a:buAutoNum type="arabicPeriod"/>
            </a:pPr>
            <a:r>
              <a:rPr lang="en-US" sz="1200" dirty="0">
                <a:solidFill>
                  <a:srgbClr val="000000"/>
                </a:solidFill>
              </a:rPr>
              <a:t>This hash is then attached to the message and sent to the receiver. Both the message and the hash are in plaintext.</a:t>
            </a:r>
          </a:p>
          <a:p>
            <a:pPr marL="415985" lvl="1" indent="-342900">
              <a:buFont typeface="+mj-lt"/>
              <a:buAutoNum type="arabicPeriod"/>
            </a:pPr>
            <a:r>
              <a:rPr lang="en-US" sz="1200" dirty="0">
                <a:solidFill>
                  <a:srgbClr val="000000"/>
                </a:solidFill>
              </a:rPr>
              <a:t>The receiving device removes the hash from the message and inputs the message into the same hashing algorithm. If the computed hash is equal to the one that is attached to the message, the message has not been altered during transit. If the hashes are not equal, then the integrity of the message can no longer be trusted.</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E13228B-6D53-D14B-8847-D5A58A57A2E6}"/>
              </a:ext>
            </a:extLst>
          </p:cNvPr>
          <p:cNvPicPr>
            <a:picLocks noChangeAspect="1"/>
          </p:cNvPicPr>
          <p:nvPr/>
        </p:nvPicPr>
        <p:blipFill>
          <a:blip r:embed="rId3"/>
          <a:stretch>
            <a:fillRect/>
          </a:stretch>
        </p:blipFill>
        <p:spPr>
          <a:xfrm>
            <a:off x="1680987" y="3359001"/>
            <a:ext cx="4983513" cy="1329956"/>
          </a:xfrm>
          <a:prstGeom prst="rect">
            <a:avLst/>
          </a:prstGeom>
        </p:spPr>
      </p:pic>
    </p:spTree>
    <p:extLst>
      <p:ext uri="{BB962C8B-B14F-4D97-AF65-F5344CB8AC3E}">
        <p14:creationId xmlns:p14="http://schemas.microsoft.com/office/powerpoint/2010/main" val="272761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Hash Functions</a:t>
            </a:r>
          </a:p>
        </p:txBody>
      </p:sp>
      <p:sp>
        <p:nvSpPr>
          <p:cNvPr id="4" name="Content Placeholder 3">
            <a:extLst>
              <a:ext uri="{FF2B5EF4-FFF2-40B4-BE49-F238E27FC236}">
                <a16:creationId xmlns:a16="http://schemas.microsoft.com/office/drawing/2014/main" id="{A4BD8232-D439-B443-9793-46B1F6A26CE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There are three well-known hash functions.</a:t>
            </a:r>
          </a:p>
          <a:p>
            <a:pPr marL="358835" lvl="1" indent="-285750"/>
            <a:r>
              <a:rPr lang="en-US" b="1" dirty="0">
                <a:solidFill>
                  <a:srgbClr val="000000"/>
                </a:solidFill>
              </a:rPr>
              <a:t>MD5 with 128-bit Digest: </a:t>
            </a:r>
            <a:r>
              <a:rPr lang="en-US" dirty="0">
                <a:solidFill>
                  <a:srgbClr val="000000"/>
                </a:solidFill>
              </a:rPr>
              <a:t>MD5 is a one-way function that produces a 128-bit hashed message. MD5 is a legacy algorithm that should only be used when no better alternatives are available. Use SHA-2 instead.</a:t>
            </a:r>
          </a:p>
          <a:p>
            <a:pPr marL="358835" lvl="1" indent="-285750"/>
            <a:r>
              <a:rPr lang="en-US" b="1" dirty="0">
                <a:solidFill>
                  <a:srgbClr val="000000"/>
                </a:solidFill>
              </a:rPr>
              <a:t>SHA Hashing Algorithm: </a:t>
            </a:r>
            <a:r>
              <a:rPr lang="en-US" dirty="0">
                <a:solidFill>
                  <a:srgbClr val="000000"/>
                </a:solidFill>
              </a:rPr>
              <a:t>SHA-1 is very similar to the MD5 hash functions. SHA-1 creates a 160-bit hashed message and is slightly slower than MD5. SHA-1 has known flaws and is a legacy algorithm. Use SHA-2 when possible.</a:t>
            </a:r>
          </a:p>
          <a:p>
            <a:pPr marL="358835" lvl="1" indent="-285750"/>
            <a:r>
              <a:rPr lang="en-US" b="1" dirty="0">
                <a:solidFill>
                  <a:srgbClr val="000000"/>
                </a:solidFill>
              </a:rPr>
              <a:t>SHA-2: </a:t>
            </a:r>
            <a:r>
              <a:rPr lang="en-US" dirty="0">
                <a:solidFill>
                  <a:srgbClr val="000000"/>
                </a:solidFill>
              </a:rPr>
              <a:t>This includes SHA-224 (224 bit), SHA-256 (256 bit), SHA-384 (384 bit), and SHA-512 (512 bit). SHA-256, SHA-384, and SHA-512 are next-generation algorithms and should be used whenever possible.</a:t>
            </a:r>
          </a:p>
          <a:p>
            <a:pPr marL="285750" indent="-285750" algn="l">
              <a:buFont typeface="Arial" panose="020B0604020202020204" pitchFamily="34" charset="0"/>
              <a:buChar char="•"/>
            </a:pPr>
            <a:r>
              <a:rPr lang="en-US" sz="1600" dirty="0">
                <a:solidFill>
                  <a:srgbClr val="000000"/>
                </a:solidFill>
              </a:rPr>
              <a:t>While hashing can be used to detect accidental changes, it cannot be used to guard against deliberate changes. This means that anyone can compute a hash for any data, if they have the correct hash function.</a:t>
            </a:r>
          </a:p>
          <a:p>
            <a:pPr marL="285750" indent="-285750" algn="l">
              <a:buFont typeface="Arial" panose="020B0604020202020204" pitchFamily="34" charset="0"/>
              <a:buChar char="•"/>
            </a:pPr>
            <a:r>
              <a:rPr lang="en-US" sz="1600" dirty="0">
                <a:solidFill>
                  <a:srgbClr val="000000"/>
                </a:solidFill>
              </a:rPr>
              <a:t>Therefore, hashing is vulnerable to man-in-the-middle attacks and does not provide security to transmitted data.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1481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Origin Authentication</a:t>
            </a:r>
          </a:p>
        </p:txBody>
      </p:sp>
      <p:sp>
        <p:nvSpPr>
          <p:cNvPr id="5" name="Content Placeholder 4">
            <a:extLst>
              <a:ext uri="{FF2B5EF4-FFF2-40B4-BE49-F238E27FC236}">
                <a16:creationId xmlns:a16="http://schemas.microsoft.com/office/drawing/2014/main" id="{71C04A61-9B2A-C144-B6FF-D6DB7E828B4C}"/>
              </a:ext>
            </a:extLst>
          </p:cNvPr>
          <p:cNvSpPr>
            <a:spLocks noGrp="1"/>
          </p:cNvSpPr>
          <p:nvPr>
            <p:ph idx="1"/>
          </p:nvPr>
        </p:nvSpPr>
        <p:spPr>
          <a:xfrm>
            <a:off x="431971" y="731837"/>
            <a:ext cx="4682289" cy="3689897"/>
          </a:xfrm>
        </p:spPr>
        <p:txBody>
          <a:bodyPr/>
          <a:lstStyle/>
          <a:p>
            <a:pPr marL="342900" indent="-342900" algn="l">
              <a:buFont typeface="Arial" panose="020B0604020202020204" pitchFamily="34" charset="0"/>
              <a:buChar char="•"/>
            </a:pPr>
            <a:r>
              <a:rPr lang="en-US" sz="1600" dirty="0">
                <a:solidFill>
                  <a:srgbClr val="000000"/>
                </a:solidFill>
              </a:rPr>
              <a:t>To add authentication to integrity assurance, use a keyed-hash message authentication code (HMAC). </a:t>
            </a:r>
          </a:p>
          <a:p>
            <a:pPr marL="342900" indent="-342900" algn="l">
              <a:buFont typeface="Arial" panose="020B0604020202020204" pitchFamily="34" charset="0"/>
              <a:buChar char="•"/>
            </a:pPr>
            <a:r>
              <a:rPr lang="en-US" sz="1600" dirty="0">
                <a:solidFill>
                  <a:srgbClr val="000000"/>
                </a:solidFill>
              </a:rPr>
              <a:t>An HMAC is calculated using any cryptographic algorithm that combines a cryptographic hash function with a secret key. </a:t>
            </a:r>
          </a:p>
          <a:p>
            <a:pPr marL="342900" indent="-342900" algn="l">
              <a:buFont typeface="Arial" panose="020B0604020202020204" pitchFamily="34" charset="0"/>
              <a:buChar char="•"/>
            </a:pPr>
            <a:r>
              <a:rPr lang="en-US" sz="1600" dirty="0">
                <a:solidFill>
                  <a:srgbClr val="000000"/>
                </a:solidFill>
              </a:rPr>
              <a:t>Only parties who have access to that secret key can compute the digest of an HMAC function. This defeats man-in-the-middle attacks and provides authentication of the data origin.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9D04771-F99B-684A-8331-D96D49E98FA2}"/>
              </a:ext>
            </a:extLst>
          </p:cNvPr>
          <p:cNvPicPr>
            <a:picLocks noChangeAspect="1"/>
          </p:cNvPicPr>
          <p:nvPr/>
        </p:nvPicPr>
        <p:blipFill>
          <a:blip r:embed="rId3"/>
          <a:stretch>
            <a:fillRect/>
          </a:stretch>
        </p:blipFill>
        <p:spPr>
          <a:xfrm>
            <a:off x="5176999" y="1084535"/>
            <a:ext cx="3492500" cy="2984500"/>
          </a:xfrm>
          <a:prstGeom prst="rect">
            <a:avLst/>
          </a:prstGeom>
        </p:spPr>
      </p:pic>
    </p:spTree>
    <p:extLst>
      <p:ext uri="{BB962C8B-B14F-4D97-AF65-F5344CB8AC3E}">
        <p14:creationId xmlns:p14="http://schemas.microsoft.com/office/powerpoint/2010/main" val="9915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Data Confidentiality</a:t>
            </a:r>
          </a:p>
        </p:txBody>
      </p:sp>
      <p:sp>
        <p:nvSpPr>
          <p:cNvPr id="4" name="Content Placeholder 3">
            <a:extLst>
              <a:ext uri="{FF2B5EF4-FFF2-40B4-BE49-F238E27FC236}">
                <a16:creationId xmlns:a16="http://schemas.microsoft.com/office/drawing/2014/main" id="{5B44D7FC-50A1-3241-921B-9FBDB406A7FE}"/>
              </a:ext>
            </a:extLst>
          </p:cNvPr>
          <p:cNvSpPr>
            <a:spLocks noGrp="1"/>
          </p:cNvSpPr>
          <p:nvPr>
            <p:ph idx="1"/>
          </p:nvPr>
        </p:nvSpPr>
        <p:spPr>
          <a:xfrm>
            <a:off x="474662" y="731838"/>
            <a:ext cx="8280057" cy="1883772"/>
          </a:xfrm>
        </p:spPr>
        <p:txBody>
          <a:bodyPr/>
          <a:lstStyle/>
          <a:p>
            <a:pPr marL="342900" indent="-342900" algn="l">
              <a:buFont typeface="Arial" panose="020B0604020202020204" pitchFamily="34" charset="0"/>
              <a:buChar char="•"/>
            </a:pPr>
            <a:r>
              <a:rPr lang="en-US" sz="1600" dirty="0">
                <a:solidFill>
                  <a:srgbClr val="000000"/>
                </a:solidFill>
              </a:rPr>
              <a:t>There are two classes of encryption used to provide data confidentiality. These two classes differ in how they use keys.</a:t>
            </a:r>
          </a:p>
          <a:p>
            <a:pPr marL="342900" indent="-342900" algn="l">
              <a:buFont typeface="Arial" panose="020B0604020202020204" pitchFamily="34" charset="0"/>
              <a:buChar char="•"/>
            </a:pPr>
            <a:r>
              <a:rPr lang="en-US" sz="1600" dirty="0">
                <a:solidFill>
                  <a:srgbClr val="000000"/>
                </a:solidFill>
              </a:rPr>
              <a:t>Symmetric encryption algorithms such as (DES), 3DES, and Advanced Encryption Standard (AES) are based on the premise that each communicating party knows the pre-shared key. Data confidentiality can also be ensured using asymmetric algorithms, including </a:t>
            </a:r>
            <a:r>
              <a:rPr lang="en-US" sz="1600" dirty="0" err="1">
                <a:solidFill>
                  <a:srgbClr val="000000"/>
                </a:solidFill>
              </a:rPr>
              <a:t>Rivest</a:t>
            </a:r>
            <a:r>
              <a:rPr lang="en-US" sz="1600" dirty="0">
                <a:solidFill>
                  <a:srgbClr val="000000"/>
                </a:solidFill>
              </a:rPr>
              <a:t>, Shamir, and </a:t>
            </a:r>
            <a:r>
              <a:rPr lang="en-US" sz="1600" dirty="0" err="1">
                <a:solidFill>
                  <a:srgbClr val="000000"/>
                </a:solidFill>
              </a:rPr>
              <a:t>Adleman</a:t>
            </a:r>
            <a:r>
              <a:rPr lang="en-US" sz="1600" dirty="0">
                <a:solidFill>
                  <a:srgbClr val="000000"/>
                </a:solidFill>
              </a:rPr>
              <a:t> (RSA) and the public key infrastructure (PKI).</a:t>
            </a:r>
          </a:p>
          <a:p>
            <a:pPr marL="342900" indent="-342900" algn="l">
              <a:buFont typeface="Arial" panose="020B0604020202020204" pitchFamily="34" charset="0"/>
              <a:buChar char="•"/>
            </a:pPr>
            <a:r>
              <a:rPr lang="en-US" sz="1600" dirty="0">
                <a:solidFill>
                  <a:srgbClr val="000000"/>
                </a:solidFill>
              </a:rPr>
              <a:t>The figure highlights some differences between each encryption algorithm method.</a:t>
            </a:r>
          </a:p>
          <a:p>
            <a:pPr marL="0" indent="0" algn="l"/>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8BCDB622-2CA4-224F-9C60-AD6574E65379}"/>
              </a:ext>
            </a:extLst>
          </p:cNvPr>
          <p:cNvPicPr>
            <a:picLocks noChangeAspect="1"/>
          </p:cNvPicPr>
          <p:nvPr/>
        </p:nvPicPr>
        <p:blipFill>
          <a:blip r:embed="rId3"/>
          <a:stretch>
            <a:fillRect/>
          </a:stretch>
        </p:blipFill>
        <p:spPr>
          <a:xfrm>
            <a:off x="948597" y="2693138"/>
            <a:ext cx="7246806" cy="1728596"/>
          </a:xfrm>
          <a:prstGeom prst="rect">
            <a:avLst/>
          </a:prstGeom>
        </p:spPr>
      </p:pic>
    </p:spTree>
    <p:extLst>
      <p:ext uri="{BB962C8B-B14F-4D97-AF65-F5344CB8AC3E}">
        <p14:creationId xmlns:p14="http://schemas.microsoft.com/office/powerpoint/2010/main" val="152739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Symmetric Encryption</a:t>
            </a:r>
          </a:p>
        </p:txBody>
      </p:sp>
      <p:sp>
        <p:nvSpPr>
          <p:cNvPr id="5" name="Content Placeholder 4">
            <a:extLst>
              <a:ext uri="{FF2B5EF4-FFF2-40B4-BE49-F238E27FC236}">
                <a16:creationId xmlns:a16="http://schemas.microsoft.com/office/drawing/2014/main" id="{2304E692-5E43-3E4D-9DCD-3EAE7A84C7D7}"/>
              </a:ext>
            </a:extLst>
          </p:cNvPr>
          <p:cNvSpPr>
            <a:spLocks noGrp="1"/>
          </p:cNvSpPr>
          <p:nvPr>
            <p:ph idx="1"/>
          </p:nvPr>
        </p:nvSpPr>
        <p:spPr>
          <a:xfrm>
            <a:off x="474662" y="731837"/>
            <a:ext cx="8280057" cy="2160219"/>
          </a:xfrm>
        </p:spPr>
        <p:txBody>
          <a:bodyPr/>
          <a:lstStyle/>
          <a:p>
            <a:pPr marL="285750" indent="-285750" algn="l">
              <a:buFont typeface="Arial" panose="020B0604020202020204" pitchFamily="34" charset="0"/>
              <a:buChar char="•"/>
            </a:pPr>
            <a:r>
              <a:rPr lang="en-US" sz="1600" dirty="0">
                <a:solidFill>
                  <a:srgbClr val="000000"/>
                </a:solidFill>
              </a:rPr>
              <a:t>Symmetric algorithms use the same pre-shared key, also called a secret key, to encrypt and decrypt data. A pre-shared key is known by the sender and receiver before any encrypted communications can take place.</a:t>
            </a:r>
          </a:p>
          <a:p>
            <a:pPr marL="285750" indent="-285750" algn="l">
              <a:buFont typeface="Arial" panose="020B0604020202020204" pitchFamily="34" charset="0"/>
              <a:buChar char="•"/>
            </a:pPr>
            <a:r>
              <a:rPr lang="en-US" sz="1600" dirty="0">
                <a:solidFill>
                  <a:srgbClr val="000000"/>
                </a:solidFill>
              </a:rPr>
              <a:t>Symmetric encryption algorithms are commonly used with VPN traffic because they  use less CPU resources than asymmetric encryption algorithms. </a:t>
            </a:r>
          </a:p>
          <a:p>
            <a:pPr marL="285750" indent="-285750" algn="l">
              <a:buFont typeface="Arial" panose="020B0604020202020204" pitchFamily="34" charset="0"/>
              <a:buChar char="•"/>
            </a:pPr>
            <a:r>
              <a:rPr lang="en-US" sz="1600" dirty="0">
                <a:solidFill>
                  <a:srgbClr val="000000"/>
                </a:solidFill>
              </a:rPr>
              <a:t>When using symmetric encryption algorithms, the longer the key, the longer it will take for someone to discover the key. To ensure that the encryption is safe, use a minimum key length of 128 bits.</a:t>
            </a:r>
          </a:p>
        </p:txBody>
      </p:sp>
      <p:pic>
        <p:nvPicPr>
          <p:cNvPr id="7" name="Picture 6">
            <a:extLst>
              <a:ext uri="{FF2B5EF4-FFF2-40B4-BE49-F238E27FC236}">
                <a16:creationId xmlns:a16="http://schemas.microsoft.com/office/drawing/2014/main" id="{448C24AA-1687-4846-AB47-DEF74E5D041C}"/>
              </a:ext>
            </a:extLst>
          </p:cNvPr>
          <p:cNvPicPr>
            <a:picLocks noChangeAspect="1"/>
          </p:cNvPicPr>
          <p:nvPr/>
        </p:nvPicPr>
        <p:blipFill>
          <a:blip r:embed="rId3"/>
          <a:stretch>
            <a:fillRect/>
          </a:stretch>
        </p:blipFill>
        <p:spPr>
          <a:xfrm>
            <a:off x="1735869" y="3051544"/>
            <a:ext cx="4873749" cy="1715681"/>
          </a:xfrm>
          <a:prstGeom prst="rect">
            <a:avLst/>
          </a:prstGeom>
        </p:spPr>
      </p:pic>
    </p:spTree>
    <p:extLst>
      <p:ext uri="{BB962C8B-B14F-4D97-AF65-F5344CB8AC3E}">
        <p14:creationId xmlns:p14="http://schemas.microsoft.com/office/powerpoint/2010/main" val="286136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Symmetric Encryption (Cont.)</a:t>
            </a:r>
          </a:p>
        </p:txBody>
      </p:sp>
      <p:graphicFrame>
        <p:nvGraphicFramePr>
          <p:cNvPr id="6" name="Content Placeholder 5">
            <a:extLst>
              <a:ext uri="{FF2B5EF4-FFF2-40B4-BE49-F238E27FC236}">
                <a16:creationId xmlns:a16="http://schemas.microsoft.com/office/drawing/2014/main" id="{341A9DE2-957A-3841-978C-6386105104E6}"/>
              </a:ext>
            </a:extLst>
          </p:cNvPr>
          <p:cNvGraphicFramePr>
            <a:graphicFrameLocks noGrp="1"/>
          </p:cNvGraphicFramePr>
          <p:nvPr>
            <p:ph idx="1"/>
            <p:extLst>
              <p:ext uri="{D42A27DB-BD31-4B8C-83A1-F6EECF244321}">
                <p14:modId xmlns:p14="http://schemas.microsoft.com/office/powerpoint/2010/main" val="3778947196"/>
              </p:ext>
            </p:extLst>
          </p:nvPr>
        </p:nvGraphicFramePr>
        <p:xfrm>
          <a:off x="474663" y="731838"/>
          <a:ext cx="8280400" cy="3863340"/>
        </p:xfrm>
        <a:graphic>
          <a:graphicData uri="http://schemas.openxmlformats.org/drawingml/2006/table">
            <a:tbl>
              <a:tblPr firstRow="1" bandRow="1">
                <a:tableStyleId>{5C22544A-7EE6-4342-B048-85BDC9FD1C3A}</a:tableStyleId>
              </a:tblPr>
              <a:tblGrid>
                <a:gridCol w="2544984">
                  <a:extLst>
                    <a:ext uri="{9D8B030D-6E8A-4147-A177-3AD203B41FA5}">
                      <a16:colId xmlns:a16="http://schemas.microsoft.com/office/drawing/2014/main" val="4147586010"/>
                    </a:ext>
                  </a:extLst>
                </a:gridCol>
                <a:gridCol w="5735416">
                  <a:extLst>
                    <a:ext uri="{9D8B030D-6E8A-4147-A177-3AD203B41FA5}">
                      <a16:colId xmlns:a16="http://schemas.microsoft.com/office/drawing/2014/main" val="3070932338"/>
                    </a:ext>
                  </a:extLst>
                </a:gridCol>
              </a:tblGrid>
              <a:tr h="370840">
                <a:tc>
                  <a:txBody>
                    <a:bodyPr/>
                    <a:lstStyle/>
                    <a:p>
                      <a:pPr algn="l" fontAlgn="ctr"/>
                      <a:r>
                        <a:rPr lang="en-US" sz="1200" b="1" dirty="0">
                          <a:effectLst/>
                        </a:rPr>
                        <a:t>Symmetric Encryption Algorithms</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3892308028"/>
                  </a:ext>
                </a:extLst>
              </a:tr>
              <a:tr h="370840">
                <a:tc>
                  <a:txBody>
                    <a:bodyPr/>
                    <a:lstStyle/>
                    <a:p>
                      <a:pPr fontAlgn="ctr"/>
                      <a:r>
                        <a:rPr lang="en-US" sz="1200" b="1">
                          <a:effectLst/>
                        </a:rPr>
                        <a:t>Data Encryption Algorithm</a:t>
                      </a:r>
                      <a:br>
                        <a:rPr lang="en-US" sz="1200" b="1">
                          <a:effectLst/>
                        </a:rPr>
                      </a:br>
                      <a:r>
                        <a:rPr lang="en-US" sz="1200" b="1">
                          <a:effectLst/>
                        </a:rPr>
                        <a:t>(DES)</a:t>
                      </a:r>
                      <a:endParaRPr lang="en-US" sz="1200" b="0">
                        <a:effectLst/>
                      </a:endParaRPr>
                    </a:p>
                  </a:txBody>
                  <a:tcPr marL="47625" marR="47625" marT="47625" marB="47625" anchor="ctr"/>
                </a:tc>
                <a:tc>
                  <a:txBody>
                    <a:bodyPr/>
                    <a:lstStyle/>
                    <a:p>
                      <a:pPr fontAlgn="ctr"/>
                      <a:r>
                        <a:rPr lang="en-US" sz="1200" b="0">
                          <a:effectLst/>
                        </a:rPr>
                        <a:t>This is a legacy symmetric encryption algorithm. It can be used in stream cipher mode but usually operates in block mode by encrypting data in 64-bit block size. A stream cipher encrypts one byte or one bit at a time.</a:t>
                      </a:r>
                    </a:p>
                  </a:txBody>
                  <a:tcPr marL="47625" marR="47625" marT="47625" marB="47625" anchor="ctr"/>
                </a:tc>
                <a:extLst>
                  <a:ext uri="{0D108BD9-81ED-4DB2-BD59-A6C34878D82A}">
                    <a16:rowId xmlns:a16="http://schemas.microsoft.com/office/drawing/2014/main" val="3686240316"/>
                  </a:ext>
                </a:extLst>
              </a:tr>
              <a:tr h="370840">
                <a:tc>
                  <a:txBody>
                    <a:bodyPr/>
                    <a:lstStyle/>
                    <a:p>
                      <a:pPr fontAlgn="ctr"/>
                      <a:r>
                        <a:rPr lang="en-US" sz="1200" b="1">
                          <a:effectLst/>
                        </a:rPr>
                        <a:t>3DES</a:t>
                      </a:r>
                      <a:br>
                        <a:rPr lang="en-US" sz="1200" b="1">
                          <a:effectLst/>
                        </a:rPr>
                      </a:br>
                      <a:r>
                        <a:rPr lang="en-US" sz="1200" b="1">
                          <a:effectLst/>
                        </a:rPr>
                        <a:t>(Triple DES)</a:t>
                      </a:r>
                      <a:endParaRPr lang="en-US" sz="1200" b="0">
                        <a:effectLst/>
                      </a:endParaRPr>
                    </a:p>
                  </a:txBody>
                  <a:tcPr marL="47625" marR="47625" marT="47625" marB="47625" anchor="ctr"/>
                </a:tc>
                <a:tc>
                  <a:txBody>
                    <a:bodyPr/>
                    <a:lstStyle/>
                    <a:p>
                      <a:pPr fontAlgn="ctr"/>
                      <a:r>
                        <a:rPr lang="en-US" sz="1200" b="0" dirty="0">
                          <a:effectLst/>
                        </a:rPr>
                        <a:t>This is a newer version of DES, but it repeats the DES algorithm process three times. It is considered very trustworthy when implemented using very short key lifetimes.</a:t>
                      </a:r>
                    </a:p>
                  </a:txBody>
                  <a:tcPr marL="47625" marR="47625" marT="47625" marB="47625" anchor="ctr"/>
                </a:tc>
                <a:extLst>
                  <a:ext uri="{0D108BD9-81ED-4DB2-BD59-A6C34878D82A}">
                    <a16:rowId xmlns:a16="http://schemas.microsoft.com/office/drawing/2014/main" val="1531584342"/>
                  </a:ext>
                </a:extLst>
              </a:tr>
              <a:tr h="370840">
                <a:tc>
                  <a:txBody>
                    <a:bodyPr/>
                    <a:lstStyle/>
                    <a:p>
                      <a:pPr fontAlgn="ctr"/>
                      <a:r>
                        <a:rPr lang="en-US" sz="1200" b="1">
                          <a:effectLst/>
                        </a:rPr>
                        <a:t>Advanced Encryption Standard</a:t>
                      </a:r>
                      <a:br>
                        <a:rPr lang="en-US" sz="1200" b="1">
                          <a:effectLst/>
                        </a:rPr>
                      </a:br>
                      <a:r>
                        <a:rPr lang="en-US" sz="1200" b="1">
                          <a:effectLst/>
                        </a:rPr>
                        <a:t>(AES)</a:t>
                      </a:r>
                      <a:endParaRPr lang="en-US" sz="1200" b="0">
                        <a:effectLst/>
                      </a:endParaRPr>
                    </a:p>
                  </a:txBody>
                  <a:tcPr marL="47625" marR="47625" marT="47625" marB="47625" anchor="ctr"/>
                </a:tc>
                <a:tc>
                  <a:txBody>
                    <a:bodyPr/>
                    <a:lstStyle/>
                    <a:p>
                      <a:pPr fontAlgn="ctr"/>
                      <a:r>
                        <a:rPr lang="en-US" sz="1200" b="0">
                          <a:effectLst/>
                        </a:rPr>
                        <a:t>AES is a secure and more efficient algorithm than 3DES.</a:t>
                      </a:r>
                    </a:p>
                    <a:p>
                      <a:pPr fontAlgn="ctr"/>
                      <a:r>
                        <a:rPr lang="en-US" sz="1200" b="0">
                          <a:effectLst/>
                        </a:rPr>
                        <a:t>It is a popular and recommended symmetric encryption algorithm. It offers nine combinations of key and block length by using a variable key length of 128-, 192-, or 256-bit key to encrypt data blocks that are 128, 192, or 256 bits long.</a:t>
                      </a:r>
                    </a:p>
                  </a:txBody>
                  <a:tcPr marL="47625" marR="47625" marT="47625" marB="47625" anchor="ctr"/>
                </a:tc>
                <a:extLst>
                  <a:ext uri="{0D108BD9-81ED-4DB2-BD59-A6C34878D82A}">
                    <a16:rowId xmlns:a16="http://schemas.microsoft.com/office/drawing/2014/main" val="3133339701"/>
                  </a:ext>
                </a:extLst>
              </a:tr>
              <a:tr h="370840">
                <a:tc>
                  <a:txBody>
                    <a:bodyPr/>
                    <a:lstStyle/>
                    <a:p>
                      <a:pPr fontAlgn="ctr"/>
                      <a:r>
                        <a:rPr lang="en-US" sz="1200" b="1">
                          <a:effectLst/>
                        </a:rPr>
                        <a:t>Software-Optimized Encryption Algorithm</a:t>
                      </a:r>
                      <a:br>
                        <a:rPr lang="en-US" sz="1200" b="1">
                          <a:effectLst/>
                        </a:rPr>
                      </a:br>
                      <a:r>
                        <a:rPr lang="en-US" sz="1200" b="1">
                          <a:effectLst/>
                        </a:rPr>
                        <a:t>(SEAL)</a:t>
                      </a:r>
                      <a:endParaRPr lang="en-US" sz="1200" b="0">
                        <a:effectLst/>
                      </a:endParaRPr>
                    </a:p>
                  </a:txBody>
                  <a:tcPr marL="47625" marR="47625" marT="47625" marB="47625" anchor="ctr"/>
                </a:tc>
                <a:tc>
                  <a:txBody>
                    <a:bodyPr/>
                    <a:lstStyle/>
                    <a:p>
                      <a:pPr fontAlgn="ctr"/>
                      <a:r>
                        <a:rPr lang="en-US" sz="1200" b="0">
                          <a:effectLst/>
                        </a:rPr>
                        <a:t>SEAL is a faster alternative symmetric encryption algorithm to DES, 3DES, and AES. It uses a 160-bit encryption key and has a lower impact on the CPU compared to other software-based algorithms.</a:t>
                      </a:r>
                    </a:p>
                  </a:txBody>
                  <a:tcPr marL="47625" marR="47625" marT="47625" marB="47625" anchor="ctr"/>
                </a:tc>
                <a:extLst>
                  <a:ext uri="{0D108BD9-81ED-4DB2-BD59-A6C34878D82A}">
                    <a16:rowId xmlns:a16="http://schemas.microsoft.com/office/drawing/2014/main" val="546547349"/>
                  </a:ext>
                </a:extLst>
              </a:tr>
              <a:tr h="370840">
                <a:tc>
                  <a:txBody>
                    <a:bodyPr/>
                    <a:lstStyle/>
                    <a:p>
                      <a:pPr fontAlgn="ctr"/>
                      <a:r>
                        <a:rPr lang="en-US" sz="1200" b="1">
                          <a:effectLst/>
                        </a:rPr>
                        <a:t>Rivest ciphers</a:t>
                      </a:r>
                      <a:br>
                        <a:rPr lang="en-US" sz="1200" b="1">
                          <a:effectLst/>
                        </a:rPr>
                      </a:br>
                      <a:r>
                        <a:rPr lang="en-US" sz="1200" b="1">
                          <a:effectLst/>
                        </a:rPr>
                        <a:t>(RC) series algorithms</a:t>
                      </a:r>
                      <a:endParaRPr lang="en-US" sz="1200" b="0">
                        <a:effectLst/>
                      </a:endParaRPr>
                    </a:p>
                  </a:txBody>
                  <a:tcPr marL="47625" marR="47625" marT="47625" marB="47625" anchor="ctr"/>
                </a:tc>
                <a:tc>
                  <a:txBody>
                    <a:bodyPr/>
                    <a:lstStyle/>
                    <a:p>
                      <a:pPr fontAlgn="ctr"/>
                      <a:r>
                        <a:rPr lang="en-US" sz="1200" b="0" dirty="0">
                          <a:effectLst/>
                        </a:rPr>
                        <a:t>This algorithm was developed by Ron </a:t>
                      </a:r>
                      <a:r>
                        <a:rPr lang="en-US" sz="1200" b="0" dirty="0" err="1">
                          <a:effectLst/>
                        </a:rPr>
                        <a:t>Rivest</a:t>
                      </a:r>
                      <a:r>
                        <a:rPr lang="en-US" sz="1200" b="0" dirty="0">
                          <a:effectLst/>
                        </a:rPr>
                        <a:t>. Several variations have been developed, but RC4 is the most prevalent in use. RC4 is a stream cipher and is used to secure web traffic in SSL and TLS.</a:t>
                      </a:r>
                    </a:p>
                  </a:txBody>
                  <a:tcPr marL="47625" marR="47625" marT="47625" marB="47625" anchor="ctr"/>
                </a:tc>
                <a:extLst>
                  <a:ext uri="{0D108BD9-81ED-4DB2-BD59-A6C34878D82A}">
                    <a16:rowId xmlns:a16="http://schemas.microsoft.com/office/drawing/2014/main" val="3745754845"/>
                  </a:ext>
                </a:extLst>
              </a:tr>
            </a:tbl>
          </a:graphicData>
        </a:graphic>
      </p:graphicFrame>
    </p:spTree>
    <p:extLst>
      <p:ext uri="{BB962C8B-B14F-4D97-AF65-F5344CB8AC3E}">
        <p14:creationId xmlns:p14="http://schemas.microsoft.com/office/powerpoint/2010/main" val="401233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a:t>
            </a:r>
          </a:p>
        </p:txBody>
      </p:sp>
      <p:sp>
        <p:nvSpPr>
          <p:cNvPr id="4" name="Content Placeholder 3">
            <a:extLst>
              <a:ext uri="{FF2B5EF4-FFF2-40B4-BE49-F238E27FC236}">
                <a16:creationId xmlns:a16="http://schemas.microsoft.com/office/drawing/2014/main" id="{891ABAE8-27AC-394A-A252-E70376FFE5C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Asymmetric algorithms, also called public-key algorithms, are designed so that the key that is used for encryption is different from the key that is used for decryption. </a:t>
            </a:r>
          </a:p>
          <a:p>
            <a:pPr marL="285750" indent="-285750" algn="l">
              <a:buFont typeface="Arial" panose="020B0604020202020204" pitchFamily="34" charset="0"/>
              <a:buChar char="•"/>
            </a:pPr>
            <a:r>
              <a:rPr lang="en-US" sz="1600" dirty="0">
                <a:solidFill>
                  <a:srgbClr val="000000"/>
                </a:solidFill>
              </a:rPr>
              <a:t>Asymmetric algorithms use a public key and a private key. The complementary paired key is required for decryption. Data encrypted with the public key requires the private key to decrypt. Asymmetric algorithms achieve confidentiality, authentication, and integrity by using this process.</a:t>
            </a:r>
          </a:p>
          <a:p>
            <a:pPr marL="285750" indent="-285750" algn="l">
              <a:buFont typeface="Arial" panose="020B0604020202020204" pitchFamily="34" charset="0"/>
              <a:buChar char="•"/>
            </a:pPr>
            <a:r>
              <a:rPr lang="en-US" sz="1600" dirty="0">
                <a:solidFill>
                  <a:srgbClr val="000000"/>
                </a:solidFill>
              </a:rPr>
              <a:t>Because neither party has a shared secret, very long key lengths must be used. Asymmetric encryption can use key lengths between 512 to 4,096 bits. Key lengths greater than or equal to 1,024 bits can be trusted while shorter key lengths are considered unreliable.</a:t>
            </a:r>
          </a:p>
        </p:txBody>
      </p:sp>
    </p:spTree>
    <p:extLst>
      <p:ext uri="{BB962C8B-B14F-4D97-AF65-F5344CB8AC3E}">
        <p14:creationId xmlns:p14="http://schemas.microsoft.com/office/powerpoint/2010/main" val="175660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 (Cont.)</a:t>
            </a:r>
          </a:p>
        </p:txBody>
      </p:sp>
      <p:sp>
        <p:nvSpPr>
          <p:cNvPr id="5" name="Content Placeholder 4">
            <a:extLst>
              <a:ext uri="{FF2B5EF4-FFF2-40B4-BE49-F238E27FC236}">
                <a16:creationId xmlns:a16="http://schemas.microsoft.com/office/drawing/2014/main" id="{6C44E2E6-517C-8F46-A2AF-ED3DF437565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Examples of protocols that use asymmetric key algorithms include:</a:t>
            </a:r>
          </a:p>
          <a:p>
            <a:pPr marL="415985" lvl="1" indent="-342900">
              <a:buFont typeface="Arial" panose="020B0604020202020204" pitchFamily="34" charset="0"/>
              <a:buChar char="•"/>
            </a:pPr>
            <a:r>
              <a:rPr lang="en-US" b="1" dirty="0">
                <a:solidFill>
                  <a:srgbClr val="000000"/>
                </a:solidFill>
              </a:rPr>
              <a:t>Internet Key Exchange (IKE) -</a:t>
            </a:r>
            <a:r>
              <a:rPr lang="en-US" dirty="0">
                <a:solidFill>
                  <a:srgbClr val="000000"/>
                </a:solidFill>
              </a:rPr>
              <a:t> This is a fundamental component of IPsec VPNs.</a:t>
            </a:r>
          </a:p>
          <a:p>
            <a:pPr marL="415985" lvl="1" indent="-342900">
              <a:buFont typeface="Arial" panose="020B0604020202020204" pitchFamily="34" charset="0"/>
              <a:buChar char="•"/>
            </a:pPr>
            <a:r>
              <a:rPr lang="en-US" b="1" dirty="0">
                <a:solidFill>
                  <a:srgbClr val="000000"/>
                </a:solidFill>
              </a:rPr>
              <a:t>Secure Socket Layer (SSL) -</a:t>
            </a:r>
            <a:r>
              <a:rPr lang="en-US" dirty="0">
                <a:solidFill>
                  <a:srgbClr val="000000"/>
                </a:solidFill>
              </a:rPr>
              <a:t> This is now implemented as IETF standard Transport Layer Security (TLS).</a:t>
            </a:r>
          </a:p>
          <a:p>
            <a:pPr marL="415985" lvl="1" indent="-342900">
              <a:buFont typeface="Arial" panose="020B0604020202020204" pitchFamily="34" charset="0"/>
              <a:buChar char="•"/>
            </a:pPr>
            <a:r>
              <a:rPr lang="en-US" b="1" dirty="0">
                <a:solidFill>
                  <a:srgbClr val="000000"/>
                </a:solidFill>
              </a:rPr>
              <a:t>Secure Shell (SSH) -</a:t>
            </a:r>
            <a:r>
              <a:rPr lang="en-US" dirty="0">
                <a:solidFill>
                  <a:srgbClr val="000000"/>
                </a:solidFill>
              </a:rPr>
              <a:t> This protocol provides a secure remote access connection to network devices.</a:t>
            </a:r>
          </a:p>
          <a:p>
            <a:pPr marL="415985" lvl="1" indent="-342900">
              <a:buFont typeface="Arial" panose="020B0604020202020204" pitchFamily="34" charset="0"/>
              <a:buChar char="•"/>
            </a:pPr>
            <a:r>
              <a:rPr lang="en-US" b="1" dirty="0">
                <a:solidFill>
                  <a:srgbClr val="000000"/>
                </a:solidFill>
              </a:rPr>
              <a:t>Pretty Good Privacy (PGP) -</a:t>
            </a:r>
            <a:r>
              <a:rPr lang="en-US" dirty="0">
                <a:solidFill>
                  <a:srgbClr val="000000"/>
                </a:solidFill>
              </a:rPr>
              <a:t> This computer program provides cryptographic privacy and authentication. It is often used to increase the security of email communications</a:t>
            </a:r>
            <a:r>
              <a:rPr lang="en-US" sz="1000" dirty="0">
                <a:solidFill>
                  <a:srgbClr val="000000"/>
                </a:solidFill>
              </a:rPr>
              <a:t>.</a:t>
            </a:r>
          </a:p>
          <a:p>
            <a:pPr marL="342900" indent="-342900" algn="l">
              <a:buFont typeface="Arial" panose="020B0604020202020204" pitchFamily="34" charset="0"/>
              <a:buChar char="•"/>
            </a:pPr>
            <a:r>
              <a:rPr lang="en-US" sz="1600" dirty="0">
                <a:solidFill>
                  <a:srgbClr val="000000"/>
                </a:solidFill>
              </a:rPr>
              <a:t>Asymmetric algorithms are substantially slower than symmetric algorithms. Their design is based on computational problems, such as factoring extremely large numbers or computing discrete logarithms of extremely large numbers.</a:t>
            </a:r>
          </a:p>
          <a:p>
            <a:pPr marL="342900" indent="-342900" algn="l">
              <a:buFont typeface="Arial" panose="020B0604020202020204" pitchFamily="34" charset="0"/>
              <a:buChar char="•"/>
            </a:pPr>
            <a:r>
              <a:rPr lang="en-US" sz="1600" dirty="0">
                <a:solidFill>
                  <a:srgbClr val="000000"/>
                </a:solidFill>
              </a:rPr>
              <a:t>Because they are slow, asymmetric algorithms are typically used in low-volume cryptographic mechanisms, such as digital signatures and key exchange.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371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Cryptography</a:t>
            </a:r>
            <a:br>
              <a:rPr lang="en-US" dirty="0"/>
            </a:br>
            <a:r>
              <a:rPr lang="en-US" sz="2400" dirty="0"/>
              <a:t>Asymmetric Encryption (Cont.)</a:t>
            </a:r>
          </a:p>
        </p:txBody>
      </p:sp>
      <p:graphicFrame>
        <p:nvGraphicFramePr>
          <p:cNvPr id="6" name="Content Placeholder 5">
            <a:extLst>
              <a:ext uri="{FF2B5EF4-FFF2-40B4-BE49-F238E27FC236}">
                <a16:creationId xmlns:a16="http://schemas.microsoft.com/office/drawing/2014/main" id="{1463EBC9-E905-924E-97BF-8E0EAB654EBE}"/>
              </a:ext>
            </a:extLst>
          </p:cNvPr>
          <p:cNvGraphicFramePr>
            <a:graphicFrameLocks noGrp="1"/>
          </p:cNvGraphicFramePr>
          <p:nvPr>
            <p:ph idx="1"/>
            <p:extLst>
              <p:ext uri="{D42A27DB-BD31-4B8C-83A1-F6EECF244321}">
                <p14:modId xmlns:p14="http://schemas.microsoft.com/office/powerpoint/2010/main" val="2382369120"/>
              </p:ext>
            </p:extLst>
          </p:nvPr>
        </p:nvGraphicFramePr>
        <p:xfrm>
          <a:off x="474663" y="731837"/>
          <a:ext cx="8280399" cy="3673799"/>
        </p:xfrm>
        <a:graphic>
          <a:graphicData uri="http://schemas.openxmlformats.org/drawingml/2006/table">
            <a:tbl>
              <a:tblPr firstRow="1" bandRow="1">
                <a:tableStyleId>{5C22544A-7EE6-4342-B048-85BDC9FD1C3A}</a:tableStyleId>
              </a:tblPr>
              <a:tblGrid>
                <a:gridCol w="2257904">
                  <a:extLst>
                    <a:ext uri="{9D8B030D-6E8A-4147-A177-3AD203B41FA5}">
                      <a16:colId xmlns:a16="http://schemas.microsoft.com/office/drawing/2014/main" val="3996511865"/>
                    </a:ext>
                  </a:extLst>
                </a:gridCol>
                <a:gridCol w="1190847">
                  <a:extLst>
                    <a:ext uri="{9D8B030D-6E8A-4147-A177-3AD203B41FA5}">
                      <a16:colId xmlns:a16="http://schemas.microsoft.com/office/drawing/2014/main" val="1012834394"/>
                    </a:ext>
                  </a:extLst>
                </a:gridCol>
                <a:gridCol w="4831648">
                  <a:extLst>
                    <a:ext uri="{9D8B030D-6E8A-4147-A177-3AD203B41FA5}">
                      <a16:colId xmlns:a16="http://schemas.microsoft.com/office/drawing/2014/main" val="2323758169"/>
                    </a:ext>
                  </a:extLst>
                </a:gridCol>
              </a:tblGrid>
              <a:tr h="315603">
                <a:tc>
                  <a:txBody>
                    <a:bodyPr/>
                    <a:lstStyle/>
                    <a:p>
                      <a:pPr algn="l" fontAlgn="ctr"/>
                      <a:r>
                        <a:rPr lang="en-US" sz="1000" b="1" dirty="0">
                          <a:effectLst/>
                        </a:rPr>
                        <a:t>Asymmetric Encryption Algorithm</a:t>
                      </a:r>
                      <a:endParaRPr lang="en-US" sz="1000" dirty="0">
                        <a:effectLst/>
                      </a:endParaRPr>
                    </a:p>
                  </a:txBody>
                  <a:tcPr marL="47625" marR="47625" marT="47625" marB="47625" anchor="ctr"/>
                </a:tc>
                <a:tc>
                  <a:txBody>
                    <a:bodyPr/>
                    <a:lstStyle/>
                    <a:p>
                      <a:pPr algn="l" fontAlgn="ctr"/>
                      <a:r>
                        <a:rPr lang="en-US" sz="1000" b="1">
                          <a:effectLst/>
                        </a:rPr>
                        <a:t>Key Length</a:t>
                      </a:r>
                      <a:endParaRPr lang="en-US" sz="1000">
                        <a:effectLst/>
                      </a:endParaRPr>
                    </a:p>
                  </a:txBody>
                  <a:tcPr marL="47625" marR="47625" marT="47625" marB="47625" anchor="ctr"/>
                </a:tc>
                <a:tc>
                  <a:txBody>
                    <a:bodyPr/>
                    <a:lstStyle/>
                    <a:p>
                      <a:pPr algn="l" fontAlgn="ctr"/>
                      <a:r>
                        <a:rPr lang="en-US" sz="1000" b="1">
                          <a:effectLst/>
                        </a:rPr>
                        <a:t>Description</a:t>
                      </a:r>
                      <a:endParaRPr lang="en-US" sz="1000">
                        <a:effectLst/>
                      </a:endParaRPr>
                    </a:p>
                  </a:txBody>
                  <a:tcPr marL="47625" marR="47625" marT="47625" marB="47625" anchor="ctr"/>
                </a:tc>
                <a:extLst>
                  <a:ext uri="{0D108BD9-81ED-4DB2-BD59-A6C34878D82A}">
                    <a16:rowId xmlns:a16="http://schemas.microsoft.com/office/drawing/2014/main" val="313461226"/>
                  </a:ext>
                </a:extLst>
              </a:tr>
              <a:tr h="691196">
                <a:tc>
                  <a:txBody>
                    <a:bodyPr/>
                    <a:lstStyle/>
                    <a:p>
                      <a:pPr fontAlgn="ctr"/>
                      <a:r>
                        <a:rPr lang="en-US" sz="1000" b="1">
                          <a:effectLst/>
                        </a:rPr>
                        <a:t>Diffie-Hellman</a:t>
                      </a:r>
                      <a:br>
                        <a:rPr lang="en-US" sz="1000" b="1">
                          <a:effectLst/>
                        </a:rPr>
                      </a:br>
                      <a:r>
                        <a:rPr lang="en-US" sz="1000" b="1">
                          <a:effectLst/>
                        </a:rPr>
                        <a:t>(DH)</a:t>
                      </a:r>
                      <a:endParaRPr lang="en-US" sz="1000" b="0">
                        <a:effectLst/>
                      </a:endParaRPr>
                    </a:p>
                  </a:txBody>
                  <a:tcPr marL="47625" marR="47625" marT="47625" marB="47625" anchor="ctr"/>
                </a:tc>
                <a:tc>
                  <a:txBody>
                    <a:bodyPr/>
                    <a:lstStyle/>
                    <a:p>
                      <a:pPr fontAlgn="ctr"/>
                      <a:r>
                        <a:rPr lang="en-US" sz="1000" b="0">
                          <a:effectLst/>
                        </a:rPr>
                        <a:t>512, 1024, 2048, 3072, 4096</a:t>
                      </a:r>
                    </a:p>
                  </a:txBody>
                  <a:tcPr marL="47625" marR="47625" marT="47625" marB="47625" anchor="ctr"/>
                </a:tc>
                <a:tc>
                  <a:txBody>
                    <a:bodyPr/>
                    <a:lstStyle/>
                    <a:p>
                      <a:pPr fontAlgn="ctr"/>
                      <a:r>
                        <a:rPr lang="en-US" sz="1000" b="0">
                          <a:effectLst/>
                        </a:rPr>
                        <a:t>The Diffie-Hellman algorithm allows two parties to agree on a key that they can use to encrypt messages they want to send to each other. The security of this algorithm depends on the assumption that it is easy to raise a number to a certain power, but difficult to compute which power was used given the number and the outcome.</a:t>
                      </a:r>
                    </a:p>
                  </a:txBody>
                  <a:tcPr marL="47625" marR="47625" marT="47625" marB="47625" anchor="ctr"/>
                </a:tc>
                <a:extLst>
                  <a:ext uri="{0D108BD9-81ED-4DB2-BD59-A6C34878D82A}">
                    <a16:rowId xmlns:a16="http://schemas.microsoft.com/office/drawing/2014/main" val="2148606628"/>
                  </a:ext>
                </a:extLst>
              </a:tr>
              <a:tr h="691196">
                <a:tc>
                  <a:txBody>
                    <a:bodyPr/>
                    <a:lstStyle/>
                    <a:p>
                      <a:pPr fontAlgn="ctr"/>
                      <a:r>
                        <a:rPr lang="en-US" sz="1000" b="1">
                          <a:effectLst/>
                        </a:rPr>
                        <a:t>Digital Signature Standard (DSS)</a:t>
                      </a:r>
                      <a:br>
                        <a:rPr lang="en-US" sz="1000" b="1">
                          <a:effectLst/>
                        </a:rPr>
                      </a:br>
                      <a:r>
                        <a:rPr lang="en-US" sz="1000" b="1">
                          <a:effectLst/>
                        </a:rPr>
                        <a:t>and</a:t>
                      </a:r>
                      <a:br>
                        <a:rPr lang="en-US" sz="1000" b="1">
                          <a:effectLst/>
                        </a:rPr>
                      </a:br>
                      <a:r>
                        <a:rPr lang="en-US" sz="1000" b="1">
                          <a:effectLst/>
                        </a:rPr>
                        <a:t>Digital Signature Algorithm (DSA)</a:t>
                      </a:r>
                      <a:endParaRPr lang="en-US" sz="1000" b="0">
                        <a:effectLst/>
                      </a:endParaRPr>
                    </a:p>
                  </a:txBody>
                  <a:tcPr marL="47625" marR="47625" marT="47625" marB="47625" anchor="ctr"/>
                </a:tc>
                <a:tc>
                  <a:txBody>
                    <a:bodyPr/>
                    <a:lstStyle/>
                    <a:p>
                      <a:pPr fontAlgn="ctr"/>
                      <a:r>
                        <a:rPr lang="en-US" sz="1000" b="0">
                          <a:effectLst/>
                        </a:rPr>
                        <a:t>512 - 1024</a:t>
                      </a:r>
                    </a:p>
                  </a:txBody>
                  <a:tcPr marL="47625" marR="47625" marT="47625" marB="47625" anchor="ctr"/>
                </a:tc>
                <a:tc>
                  <a:txBody>
                    <a:bodyPr/>
                    <a:lstStyle/>
                    <a:p>
                      <a:pPr fontAlgn="ctr"/>
                      <a:r>
                        <a:rPr lang="en-US" sz="1000" b="0" dirty="0">
                          <a:effectLst/>
                        </a:rPr>
                        <a:t>DSS specifies DSA as the algorithm for digital signatures. DSA is a public key algorithm based on the </a:t>
                      </a:r>
                      <a:r>
                        <a:rPr lang="en-US" sz="1000" b="0" dirty="0" err="1">
                          <a:effectLst/>
                        </a:rPr>
                        <a:t>ElGamal</a:t>
                      </a:r>
                      <a:r>
                        <a:rPr lang="en-US" sz="1000" b="0" dirty="0">
                          <a:effectLst/>
                        </a:rPr>
                        <a:t> signature scheme. Signature creation speed is similar to RSA but is 10 to 40 times slower for verification.</a:t>
                      </a:r>
                    </a:p>
                  </a:txBody>
                  <a:tcPr marL="47625" marR="47625" marT="47625" marB="47625" anchor="ctr"/>
                </a:tc>
                <a:extLst>
                  <a:ext uri="{0D108BD9-81ED-4DB2-BD59-A6C34878D82A}">
                    <a16:rowId xmlns:a16="http://schemas.microsoft.com/office/drawing/2014/main" val="2866571815"/>
                  </a:ext>
                </a:extLst>
              </a:tr>
              <a:tr h="691196">
                <a:tc>
                  <a:txBody>
                    <a:bodyPr/>
                    <a:lstStyle/>
                    <a:p>
                      <a:pPr fontAlgn="ctr"/>
                      <a:r>
                        <a:rPr lang="en-US" sz="1000" b="1">
                          <a:effectLst/>
                        </a:rPr>
                        <a:t>Rivest, Shamir, and Adleman encryption algorithms</a:t>
                      </a:r>
                      <a:br>
                        <a:rPr lang="en-US" sz="1000" b="1">
                          <a:effectLst/>
                        </a:rPr>
                      </a:br>
                      <a:r>
                        <a:rPr lang="en-US" sz="1000" b="1">
                          <a:effectLst/>
                        </a:rPr>
                        <a:t>(RSA)</a:t>
                      </a:r>
                      <a:endParaRPr lang="en-US" sz="1000" b="0">
                        <a:effectLst/>
                      </a:endParaRPr>
                    </a:p>
                  </a:txBody>
                  <a:tcPr marL="47625" marR="47625" marT="47625" marB="47625" anchor="ctr"/>
                </a:tc>
                <a:tc>
                  <a:txBody>
                    <a:bodyPr/>
                    <a:lstStyle/>
                    <a:p>
                      <a:pPr fontAlgn="ctr"/>
                      <a:r>
                        <a:rPr lang="en-US" sz="1000" b="0">
                          <a:effectLst/>
                        </a:rPr>
                        <a:t>512 to 2048</a:t>
                      </a:r>
                    </a:p>
                  </a:txBody>
                  <a:tcPr marL="47625" marR="47625" marT="47625" marB="47625" anchor="ctr"/>
                </a:tc>
                <a:tc>
                  <a:txBody>
                    <a:bodyPr/>
                    <a:lstStyle/>
                    <a:p>
                      <a:pPr fontAlgn="ctr"/>
                      <a:r>
                        <a:rPr lang="en-US" sz="1000" b="0">
                          <a:effectLst/>
                        </a:rPr>
                        <a:t>RSA is for public-key cryptography that is based on the current difficulty of factoring very large numbers. It is the first algorithm known to be suitable for signing as well as encryption. It is widely used in electronic commerce protocols and is believed to be secure given sufficiently long keys and the use of up-to-date implementations.</a:t>
                      </a:r>
                    </a:p>
                  </a:txBody>
                  <a:tcPr marL="47625" marR="47625" marT="47625" marB="47625" anchor="ctr"/>
                </a:tc>
                <a:extLst>
                  <a:ext uri="{0D108BD9-81ED-4DB2-BD59-A6C34878D82A}">
                    <a16:rowId xmlns:a16="http://schemas.microsoft.com/office/drawing/2014/main" val="2358129322"/>
                  </a:ext>
                </a:extLst>
              </a:tr>
              <a:tr h="691196">
                <a:tc>
                  <a:txBody>
                    <a:bodyPr/>
                    <a:lstStyle/>
                    <a:p>
                      <a:pPr fontAlgn="ctr"/>
                      <a:r>
                        <a:rPr lang="en-US" sz="1000" b="1">
                          <a:effectLst/>
                        </a:rPr>
                        <a:t>EIGamal</a:t>
                      </a:r>
                      <a:endParaRPr lang="en-US" sz="1000" b="0">
                        <a:effectLst/>
                      </a:endParaRPr>
                    </a:p>
                  </a:txBody>
                  <a:tcPr marL="47625" marR="47625" marT="47625" marB="47625" anchor="ctr"/>
                </a:tc>
                <a:tc>
                  <a:txBody>
                    <a:bodyPr/>
                    <a:lstStyle/>
                    <a:p>
                      <a:pPr fontAlgn="ctr"/>
                      <a:r>
                        <a:rPr lang="en-US" sz="1000" b="0">
                          <a:effectLst/>
                        </a:rPr>
                        <a:t>512 - 1024</a:t>
                      </a:r>
                    </a:p>
                  </a:txBody>
                  <a:tcPr marL="47625" marR="47625" marT="47625" marB="47625" anchor="ctr"/>
                </a:tc>
                <a:tc>
                  <a:txBody>
                    <a:bodyPr/>
                    <a:lstStyle/>
                    <a:p>
                      <a:pPr fontAlgn="ctr"/>
                      <a:r>
                        <a:rPr lang="en-US" sz="1000" b="0">
                          <a:effectLst/>
                        </a:rPr>
                        <a:t>An asymmetric key encryption algorithm for public-key cryptography which is based on the Diffie-Hellman key agreement. A disadvantage of the ElGamal system is that the encrypted message becomes very big, about twice the size of the original message and for this reason it is only used for small messages such as secret keys.</a:t>
                      </a:r>
                    </a:p>
                  </a:txBody>
                  <a:tcPr marL="47625" marR="47625" marT="47625" marB="47625" anchor="ctr"/>
                </a:tc>
                <a:extLst>
                  <a:ext uri="{0D108BD9-81ED-4DB2-BD59-A6C34878D82A}">
                    <a16:rowId xmlns:a16="http://schemas.microsoft.com/office/drawing/2014/main" val="2368773845"/>
                  </a:ext>
                </a:extLst>
              </a:tr>
              <a:tr h="440800">
                <a:tc>
                  <a:txBody>
                    <a:bodyPr/>
                    <a:lstStyle/>
                    <a:p>
                      <a:pPr fontAlgn="ctr"/>
                      <a:r>
                        <a:rPr lang="en-US" sz="1000" b="1">
                          <a:effectLst/>
                        </a:rPr>
                        <a:t>Elliptical curve techniques</a:t>
                      </a:r>
                      <a:endParaRPr lang="en-US" sz="1000" b="0">
                        <a:effectLst/>
                      </a:endParaRPr>
                    </a:p>
                  </a:txBody>
                  <a:tcPr marL="47625" marR="47625" marT="47625" marB="47625" anchor="ctr"/>
                </a:tc>
                <a:tc>
                  <a:txBody>
                    <a:bodyPr/>
                    <a:lstStyle/>
                    <a:p>
                      <a:pPr fontAlgn="ctr"/>
                      <a:r>
                        <a:rPr lang="en-US" sz="1000" b="0">
                          <a:effectLst/>
                        </a:rPr>
                        <a:t>160</a:t>
                      </a:r>
                    </a:p>
                  </a:txBody>
                  <a:tcPr marL="47625" marR="47625" marT="47625" marB="47625" anchor="ctr"/>
                </a:tc>
                <a:tc>
                  <a:txBody>
                    <a:bodyPr/>
                    <a:lstStyle/>
                    <a:p>
                      <a:pPr fontAlgn="ctr"/>
                      <a:r>
                        <a:rPr lang="en-US" sz="1000" b="0" dirty="0">
                          <a:effectLst/>
                        </a:rPr>
                        <a:t>Elliptic curve cryptography can be used to adapt many cryptographic algorithms, such as Diffie-Hellman or </a:t>
                      </a:r>
                      <a:r>
                        <a:rPr lang="en-US" sz="1000" b="0" dirty="0" err="1">
                          <a:effectLst/>
                        </a:rPr>
                        <a:t>ElGamal</a:t>
                      </a:r>
                      <a:r>
                        <a:rPr lang="en-US" sz="1000" b="0" dirty="0">
                          <a:effectLst/>
                        </a:rPr>
                        <a:t>. The main advantage of elliptic curve cryptography is that the keys can be much smaller.</a:t>
                      </a:r>
                    </a:p>
                  </a:txBody>
                  <a:tcPr marL="47625" marR="47625" marT="47625" marB="47625" anchor="ctr"/>
                </a:tc>
                <a:extLst>
                  <a:ext uri="{0D108BD9-81ED-4DB2-BD59-A6C34878D82A}">
                    <a16:rowId xmlns:a16="http://schemas.microsoft.com/office/drawing/2014/main" val="2295999212"/>
                  </a:ext>
                </a:extLst>
              </a:tr>
            </a:tbl>
          </a:graphicData>
        </a:graphic>
      </p:graphicFrame>
    </p:spTree>
    <p:extLst>
      <p:ext uri="{BB962C8B-B14F-4D97-AF65-F5344CB8AC3E}">
        <p14:creationId xmlns:p14="http://schemas.microsoft.com/office/powerpoint/2010/main" val="369530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5393</TotalTime>
  <Words>12468</Words>
  <Application>Microsoft Office PowerPoint</Application>
  <PresentationFormat>On-screen Show (16:9)</PresentationFormat>
  <Paragraphs>1300</Paragraphs>
  <Slides>108</Slides>
  <Notes>106</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Calibri</vt:lpstr>
      <vt:lpstr>CiscoSans</vt:lpstr>
      <vt:lpstr>CiscoSans ExtraLight</vt:lpstr>
      <vt:lpstr>Wingdings</vt:lpstr>
      <vt:lpstr>Default Theme</vt:lpstr>
      <vt:lpstr>Module 3: Network Security Concepts</vt:lpstr>
      <vt:lpstr>Instructor Materials – Module 3 Planning Guide</vt:lpstr>
      <vt:lpstr>What to Expect in this Module</vt:lpstr>
      <vt:lpstr>What to Expect in this Module (Cont.)</vt:lpstr>
      <vt:lpstr>Check Your Understanding</vt:lpstr>
      <vt:lpstr>Module 3: Activities</vt:lpstr>
      <vt:lpstr>Module 3: Activities</vt:lpstr>
      <vt:lpstr>Module 3: Activities</vt:lpstr>
      <vt:lpstr>Module 3: Best Practices</vt:lpstr>
      <vt:lpstr>Module 3: Best Practices (Cont.)</vt:lpstr>
      <vt:lpstr>Module 3: Best Practices (Cont.)</vt:lpstr>
      <vt:lpstr>Module 3: Network Security Concepts</vt:lpstr>
      <vt:lpstr>Module Objectives</vt:lpstr>
      <vt:lpstr>Ethical Hacking Statement</vt:lpstr>
      <vt:lpstr>3.1 Current State of Cybersecurity</vt:lpstr>
      <vt:lpstr>Current State of Cybersecurity Current State of Affairs</vt:lpstr>
      <vt:lpstr>Current State of Cybersecurity Vectors of Network Attacks</vt:lpstr>
      <vt:lpstr>Current State of Cybersecurity Data Loss</vt:lpstr>
      <vt:lpstr>Current State of Cybersecurity Data Loss (Cont.)</vt:lpstr>
      <vt:lpstr>3.2 Threat Actors</vt:lpstr>
      <vt:lpstr>Threat Actors The Hacker</vt:lpstr>
      <vt:lpstr>Threat Actors The Evolution of Hackers</vt:lpstr>
      <vt:lpstr>Threat Actors Cyber Criminals</vt:lpstr>
      <vt:lpstr>Threat Actors Hacktivists</vt:lpstr>
      <vt:lpstr>Threat Actors State-Sponsored Hackers</vt:lpstr>
      <vt:lpstr>3.3 Threat Actor Tools</vt:lpstr>
      <vt:lpstr>Threat Actor Tools Video – Threat Actor Tools</vt:lpstr>
      <vt:lpstr>Threat Actor Tools Introduction to Attack Tools</vt:lpstr>
      <vt:lpstr>Threat Actor Tools Evolution of Security Tools</vt:lpstr>
      <vt:lpstr>Threat Actor Tools Evolution of Security Tools (Cont.)</vt:lpstr>
      <vt:lpstr>Threat Actor Tools Attack Types</vt:lpstr>
      <vt:lpstr>3.4 Malware</vt:lpstr>
      <vt:lpstr>Malware Overview of Malware</vt:lpstr>
      <vt:lpstr>Malware Viruses and Trojan Horses</vt:lpstr>
      <vt:lpstr>Malware Viruses and Trojan Horses (Cont.)</vt:lpstr>
      <vt:lpstr>Malware Viruses and Trojan Horses (Cont.)</vt:lpstr>
      <vt:lpstr>Malware Other Types of Malware</vt:lpstr>
      <vt:lpstr>3.5 Common Network Attacks</vt:lpstr>
      <vt:lpstr>Common Network Attacks Overview of Common Network Attacks</vt:lpstr>
      <vt:lpstr>Common Network Attacks Video - Common Network Attacks</vt:lpstr>
      <vt:lpstr>Common Network Attacks Reconnaissance Attacks</vt:lpstr>
      <vt:lpstr>Common Network Attacks Reconnaissance Attacks (Cont.)</vt:lpstr>
      <vt:lpstr>Common Network Attacks Video – Access and Social Engineering Attacks</vt:lpstr>
      <vt:lpstr>Common Network Attacks Access Attacks</vt:lpstr>
      <vt:lpstr>Common Network Attacks Social Engineering Attacks</vt:lpstr>
      <vt:lpstr>Common Network Attacks Social Engineering Attacks (Cont.)</vt:lpstr>
      <vt:lpstr>Common Network Attacks Social Engineering Attacks (Cont.)</vt:lpstr>
      <vt:lpstr>Common Network Attacks Lab - Social Engineering</vt:lpstr>
      <vt:lpstr>Common Network Attacks Video – Denial of Service Attacks</vt:lpstr>
      <vt:lpstr>Common Network Attacks DoS and DDoS Attacks</vt:lpstr>
      <vt:lpstr>3.6 IP Vulnerabilities and Threats</vt:lpstr>
      <vt:lpstr>IP Vulnerabilities and Threats Video – Common IP and ICMP Attacks</vt:lpstr>
      <vt:lpstr>IP Vulnerabilities and Threats IPv4 and IPv6</vt:lpstr>
      <vt:lpstr>IP Vulnerabilities and Threats ICMP Attacks</vt:lpstr>
      <vt:lpstr>IP Vulnerabilities and Threats ICMP Attacks (Cont.)</vt:lpstr>
      <vt:lpstr>IP Vulnerabilities and Threats Video – Amplification, Reflection, and Spoofing Attacks</vt:lpstr>
      <vt:lpstr>IP Vulnerabilities and Threats Amplification and Reflection Attacks</vt:lpstr>
      <vt:lpstr>IP Vulnerabilities and Threats Address Spoofing Attacks</vt:lpstr>
      <vt:lpstr>3.7 TCP and UDP Vulnerabilities</vt:lpstr>
      <vt:lpstr>TCP and UDP Vulnerabilities TCP Segment Header</vt:lpstr>
      <vt:lpstr>TCP and UDP Vulnerabilities TCP Services</vt:lpstr>
      <vt:lpstr>TCP and UDP Vulnerabilities TCP Services (Cont.)</vt:lpstr>
      <vt:lpstr>TCP and UDP Vulnerabilities TCP Attacks</vt:lpstr>
      <vt:lpstr>TCP and UDP Vulnerabilities TCP Attacks (Cont.)</vt:lpstr>
      <vt:lpstr>TCP and UDP Vulnerabilities TCP Attacks (Cont.)</vt:lpstr>
      <vt:lpstr>TCP and UDP Vulnerabilities UDP Segment Header and Operation</vt:lpstr>
      <vt:lpstr>TCP and UDP Vulnerabilities UDP Attacks</vt:lpstr>
      <vt:lpstr>3.8 IP Services</vt:lpstr>
      <vt:lpstr>IP Services ARP Vulnerabilities</vt:lpstr>
      <vt:lpstr>IP Services ARP Cache Poisoning</vt:lpstr>
      <vt:lpstr>IP Services Video – ARP Spoofing</vt:lpstr>
      <vt:lpstr>IP Services DNS Attacks</vt:lpstr>
      <vt:lpstr>IP Services DNS Attacks (Cont.)</vt:lpstr>
      <vt:lpstr>IP Services DNS Attacks (Cont.)</vt:lpstr>
      <vt:lpstr>IP Services DNS Attacks (Cont.)</vt:lpstr>
      <vt:lpstr>IP Services DNS Tunneling</vt:lpstr>
      <vt:lpstr>IP Services DHCP</vt:lpstr>
      <vt:lpstr>IP Services DHCP Attacks</vt:lpstr>
      <vt:lpstr>IP Services DHCP Attacks (Cont.)</vt:lpstr>
      <vt:lpstr>IP Services Lab – Explore DNS Traffic</vt:lpstr>
      <vt:lpstr>3.9 Network Security Best Practices</vt:lpstr>
      <vt:lpstr>Network Security Best Practices Confidentiality, Availability, and Integrity</vt:lpstr>
      <vt:lpstr>Network Security Best Practices The Defense-in-Depth Approach</vt:lpstr>
      <vt:lpstr>Network Security Best Practices Firewalls</vt:lpstr>
      <vt:lpstr>Network Security Best Practices IPS</vt:lpstr>
      <vt:lpstr>Network Security Best Practices IPS (Cont.)</vt:lpstr>
      <vt:lpstr>Network Security Best Practices Content Security Devices</vt:lpstr>
      <vt:lpstr>3.10 Cryptography</vt:lpstr>
      <vt:lpstr>Cryptography Video - Cryptography</vt:lpstr>
      <vt:lpstr>Cryptography Securing Communications</vt:lpstr>
      <vt:lpstr>Cryptography Data Integrity</vt:lpstr>
      <vt:lpstr>Cryptography Hash Functions</vt:lpstr>
      <vt:lpstr>Cryptography Origin Authentication</vt:lpstr>
      <vt:lpstr>Cryptography Data Confidentiality</vt:lpstr>
      <vt:lpstr>Cryptography Symmetric Encryption</vt:lpstr>
      <vt:lpstr>Cryptography Symmetric Encryption (Cont.)</vt:lpstr>
      <vt:lpstr>Cryptography Asymmetric Encryption</vt:lpstr>
      <vt:lpstr>Cryptography Asymmetric Encryption (Cont.)</vt:lpstr>
      <vt:lpstr>Cryptography Asymmetric Encryption (Cont.)</vt:lpstr>
      <vt:lpstr>Cryptography Diffie-Hellman</vt:lpstr>
      <vt:lpstr>Cryptography Diffie-Hellman (Cont.)</vt:lpstr>
      <vt:lpstr>3.11 Module Practice and Quiz</vt:lpstr>
      <vt:lpstr>Module Practice and Quiz What Did I Learn In This Module?</vt:lpstr>
      <vt:lpstr>Module Practice and Quiz What Did I Learn In This Module?</vt:lpstr>
      <vt:lpstr>Module Practice and Quiz What Did I Learn In This Module?</vt:lpstr>
      <vt:lpstr>Module 3: Network Security Concepts New Terms and Commands</vt:lpstr>
      <vt:lpstr>Module 3: Network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369</cp:revision>
  <dcterms:created xsi:type="dcterms:W3CDTF">2019-10-18T06:21:22Z</dcterms:created>
  <dcterms:modified xsi:type="dcterms:W3CDTF">2019-12-06T18:13:42Z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