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7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2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96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49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25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57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56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Tic Tac Toe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Game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799225" y="2567206"/>
            <a:ext cx="4738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000" dirty="0" smtClean="0">
                <a:latin typeface="Bell MT" panose="02020503060305020303" pitchFamily="18" charset="0"/>
              </a:rPr>
              <a:t>IBRAHIM TUNCER</a:t>
            </a:r>
          </a:p>
          <a:p>
            <a:pPr algn="ctr"/>
            <a:r>
              <a:rPr lang="tr-TR" sz="4000" dirty="0" smtClean="0">
                <a:latin typeface="Bell MT" panose="02020503060305020303" pitchFamily="18" charset="0"/>
              </a:rPr>
              <a:t>240ADB016</a:t>
            </a:r>
            <a:endParaRPr lang="tr-TR" sz="4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Steps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049683" y="2151727"/>
            <a:ext cx="64299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latin typeface="Bell MT" panose="02020503060305020303" pitchFamily="18" charset="0"/>
              </a:rPr>
              <a:t>Step 1: Description                  </a:t>
            </a:r>
          </a:p>
          <a:p>
            <a:r>
              <a:rPr lang="tr-TR" sz="4000" dirty="0" smtClean="0">
                <a:latin typeface="Bell MT" panose="02020503060305020303" pitchFamily="18" charset="0"/>
              </a:rPr>
              <a:t>Step 2: Software Requirement</a:t>
            </a:r>
          </a:p>
          <a:p>
            <a:r>
              <a:rPr lang="tr-TR" sz="4000" dirty="0" smtClean="0">
                <a:latin typeface="Bell MT" panose="02020503060305020303" pitchFamily="18" charset="0"/>
              </a:rPr>
              <a:t>Step 3: Testing      </a:t>
            </a:r>
          </a:p>
          <a:p>
            <a:r>
              <a:rPr lang="tr-TR" sz="4000" dirty="0" smtClean="0">
                <a:latin typeface="Bell MT" panose="02020503060305020303" pitchFamily="18" charset="0"/>
              </a:rPr>
              <a:t>Step 4: Demonstration</a:t>
            </a:r>
            <a:endParaRPr lang="tr-TR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Description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223045" y="1690062"/>
            <a:ext cx="28039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Tic Tac Toe is a </a:t>
            </a:r>
            <a:endParaRPr lang="tr-TR" sz="2000" dirty="0" smtClean="0"/>
          </a:p>
          <a:p>
            <a:r>
              <a:rPr lang="en-US" sz="2000" dirty="0" smtClean="0"/>
              <a:t>two-player </a:t>
            </a:r>
            <a:r>
              <a:rPr lang="en-US" sz="2000" dirty="0"/>
              <a:t>game </a:t>
            </a:r>
            <a:endParaRPr lang="tr-TR" sz="2000" dirty="0" smtClean="0"/>
          </a:p>
          <a:p>
            <a:r>
              <a:rPr lang="en-US" sz="2000" dirty="0" smtClean="0"/>
              <a:t>on </a:t>
            </a:r>
            <a:r>
              <a:rPr lang="en-US" sz="2000" dirty="0"/>
              <a:t>a 3x3 grid. </a:t>
            </a:r>
            <a:endParaRPr lang="tr-TR" sz="2000" dirty="0" smtClean="0"/>
          </a:p>
          <a:p>
            <a:r>
              <a:rPr lang="en-US" sz="2000" dirty="0" smtClean="0"/>
              <a:t>Players </a:t>
            </a:r>
            <a:r>
              <a:rPr lang="en-US" sz="2000" dirty="0"/>
              <a:t>take turns </a:t>
            </a:r>
            <a:endParaRPr lang="tr-TR" sz="2000" dirty="0" smtClean="0"/>
          </a:p>
          <a:p>
            <a:r>
              <a:rPr lang="en-US" sz="2000" dirty="0" smtClean="0"/>
              <a:t>marking </a:t>
            </a:r>
            <a:r>
              <a:rPr lang="en-US" sz="2000" dirty="0"/>
              <a:t>X or O, </a:t>
            </a:r>
            <a:r>
              <a:rPr lang="en-US" sz="2000" dirty="0" smtClean="0"/>
              <a:t>aiming</a:t>
            </a:r>
            <a:endParaRPr lang="tr-TR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get </a:t>
            </a:r>
            <a:r>
              <a:rPr lang="en-US" sz="2000" dirty="0" smtClean="0"/>
              <a:t>three</a:t>
            </a:r>
            <a:r>
              <a:rPr lang="tr-TR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/>
              <a:t>in a row </a:t>
            </a:r>
            <a:endParaRPr lang="tr-TR" sz="2000" dirty="0" smtClean="0"/>
          </a:p>
          <a:p>
            <a:r>
              <a:rPr lang="en-US" sz="2000" dirty="0" smtClean="0"/>
              <a:t>horizontally</a:t>
            </a:r>
            <a:r>
              <a:rPr lang="en-US" sz="2000" dirty="0"/>
              <a:t>, vertically</a:t>
            </a:r>
            <a:r>
              <a:rPr lang="en-US" sz="2000" dirty="0" smtClean="0"/>
              <a:t>,</a:t>
            </a:r>
            <a:endParaRPr lang="tr-TR" sz="2000" dirty="0" smtClean="0"/>
          </a:p>
          <a:p>
            <a:r>
              <a:rPr lang="en-US" sz="2000" dirty="0" smtClean="0"/>
              <a:t>or diagonally</a:t>
            </a:r>
            <a:r>
              <a:rPr lang="en-US" sz="2000" dirty="0"/>
              <a:t>. </a:t>
            </a:r>
            <a:r>
              <a:rPr lang="en-US" sz="2000" dirty="0" smtClean="0"/>
              <a:t>The</a:t>
            </a:r>
            <a:endParaRPr lang="tr-TR" sz="2000" dirty="0" smtClean="0"/>
          </a:p>
          <a:p>
            <a:r>
              <a:rPr lang="en-US" sz="2000" dirty="0" smtClean="0"/>
              <a:t>game </a:t>
            </a:r>
            <a:r>
              <a:rPr lang="en-US" sz="2000" dirty="0"/>
              <a:t>ends in a </a:t>
            </a:r>
            <a:r>
              <a:rPr lang="en-US" sz="2000" dirty="0" smtClean="0"/>
              <a:t>win</a:t>
            </a:r>
            <a:endParaRPr lang="tr-TR" sz="2000" dirty="0" smtClean="0"/>
          </a:p>
          <a:p>
            <a:r>
              <a:rPr lang="en-US" sz="2000" dirty="0" smtClean="0"/>
              <a:t>or a draw when the</a:t>
            </a:r>
            <a:endParaRPr lang="tr-TR" sz="2000" dirty="0" smtClean="0"/>
          </a:p>
          <a:p>
            <a:r>
              <a:rPr lang="en-US" sz="2000" dirty="0" smtClean="0"/>
              <a:t>grid </a:t>
            </a:r>
            <a:r>
              <a:rPr lang="en-US" sz="2000" dirty="0"/>
              <a:t>is filled.</a:t>
            </a:r>
            <a:endParaRPr lang="tr-TR" sz="2000" dirty="0"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21" y="788440"/>
            <a:ext cx="4816257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Software Requirements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463647" y="1012954"/>
            <a:ext cx="7518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 Introduction</a:t>
            </a:r>
          </a:p>
          <a:p>
            <a:r>
              <a:rPr lang="en-US" b="1" dirty="0"/>
              <a:t>Purpose:</a:t>
            </a:r>
            <a:r>
              <a:rPr lang="en-US" dirty="0"/>
              <a:t> The purpose of this document is to outline the requirements for developing a Tic Tac Toe game software application.</a:t>
            </a:r>
          </a:p>
          <a:p>
            <a:r>
              <a:rPr lang="en-US" b="1" dirty="0"/>
              <a:t>Scope:</a:t>
            </a:r>
            <a:r>
              <a:rPr lang="en-US" dirty="0"/>
              <a:t> The software will allow users to play the classic Tic Tac Toe game against </a:t>
            </a:r>
            <a:r>
              <a:rPr lang="en-US" dirty="0" smtClean="0"/>
              <a:t>another </a:t>
            </a:r>
            <a:r>
              <a:rPr lang="en-US" dirty="0"/>
              <a:t>human player </a:t>
            </a:r>
            <a:endParaRPr lang="tr-TR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. General Description</a:t>
            </a:r>
          </a:p>
          <a:p>
            <a:r>
              <a:rPr lang="en-US" b="1" dirty="0"/>
              <a:t>Product perspective:</a:t>
            </a:r>
            <a:r>
              <a:rPr lang="en-US" dirty="0"/>
              <a:t> The software will be a standalone application running on various platforms, including desktop and mobile devices.</a:t>
            </a:r>
          </a:p>
          <a:p>
            <a:r>
              <a:rPr lang="en-US" b="1" dirty="0"/>
              <a:t>Product functions:</a:t>
            </a:r>
            <a:endParaRPr lang="en-US" dirty="0"/>
          </a:p>
          <a:p>
            <a:pPr lvl="1"/>
            <a:r>
              <a:rPr lang="en-US" dirty="0"/>
              <a:t>Allow users to start a new game.</a:t>
            </a:r>
          </a:p>
          <a:p>
            <a:pPr lvl="1"/>
            <a:r>
              <a:rPr lang="en-US" dirty="0"/>
              <a:t>Enable users to make moves by selecting empty cells on the game board.</a:t>
            </a:r>
          </a:p>
          <a:p>
            <a:pPr lvl="1"/>
            <a:r>
              <a:rPr lang="en-US" dirty="0"/>
              <a:t>Implement game logic to determine win, loss, or draw conditions.</a:t>
            </a:r>
          </a:p>
          <a:p>
            <a:pPr lvl="1"/>
            <a:r>
              <a:rPr lang="en-US" dirty="0"/>
              <a:t>Provide an option for users to play against another </a:t>
            </a:r>
            <a:r>
              <a:rPr lang="en-US" dirty="0" smtClean="0"/>
              <a:t>human</a:t>
            </a:r>
            <a:r>
              <a:rPr lang="tr-TR" dirty="0" smtClean="0"/>
              <a:t>.</a:t>
            </a:r>
            <a:endParaRPr lang="en-US" dirty="0"/>
          </a:p>
          <a:p>
            <a:r>
              <a:rPr lang="en-US" b="1" dirty="0"/>
              <a:t>User classes and characteristics:</a:t>
            </a:r>
            <a:endParaRPr lang="en-US" dirty="0"/>
          </a:p>
          <a:p>
            <a:pPr lvl="1"/>
            <a:r>
              <a:rPr lang="en-US" dirty="0"/>
              <a:t>Casual players of all ages.</a:t>
            </a:r>
          </a:p>
          <a:p>
            <a:r>
              <a:rPr lang="en-US" b="1" dirty="0"/>
              <a:t>Operating environment:</a:t>
            </a:r>
            <a:endParaRPr lang="en-US" dirty="0"/>
          </a:p>
          <a:p>
            <a:pPr lvl="1"/>
            <a:r>
              <a:rPr lang="en-US" dirty="0"/>
              <a:t>Desktop computers (Windows,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smtClean="0"/>
              <a:t>Linux)</a:t>
            </a:r>
            <a:r>
              <a:rPr lang="tr-TR" dirty="0" smtClean="0"/>
              <a:t>, VS2022</a:t>
            </a:r>
            <a:endParaRPr lang="en-US" dirty="0"/>
          </a:p>
          <a:p>
            <a:r>
              <a:rPr lang="en-US" b="1" dirty="0" smtClean="0"/>
              <a:t>Design </a:t>
            </a:r>
            <a:r>
              <a:rPr lang="en-US" b="1" dirty="0"/>
              <a:t>and implementation constraints:</a:t>
            </a:r>
            <a:endParaRPr lang="en-US" dirty="0"/>
          </a:p>
          <a:p>
            <a:pPr lvl="1"/>
            <a:r>
              <a:rPr lang="en-US" dirty="0"/>
              <a:t>The game should be developed using a suitable programming language and platform.</a:t>
            </a:r>
          </a:p>
          <a:p>
            <a:pPr lvl="1"/>
            <a:r>
              <a:rPr lang="en-US" dirty="0"/>
              <a:t>User interface should be intuitive and easy to navigate.</a:t>
            </a:r>
          </a:p>
          <a:p>
            <a:r>
              <a:rPr lang="en-US" b="1" dirty="0"/>
              <a:t>Assumptions and dependencies:</a:t>
            </a:r>
            <a:endParaRPr lang="en-US" dirty="0"/>
          </a:p>
          <a:p>
            <a:pPr lvl="1"/>
            <a:r>
              <a:rPr lang="en-US" dirty="0"/>
              <a:t>Availability of development tools and libraries for implementing game logic and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54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Software Requirements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111965" y="86916"/>
            <a:ext cx="75184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3. Specific Requirements</a:t>
            </a:r>
          </a:p>
          <a:p>
            <a:r>
              <a:rPr lang="en-US" b="1" dirty="0"/>
              <a:t>External interface requirements:</a:t>
            </a:r>
            <a:endParaRPr lang="en-US" dirty="0"/>
          </a:p>
          <a:p>
            <a:pPr lvl="1"/>
            <a:r>
              <a:rPr lang="en-US" dirty="0"/>
              <a:t>User interfaces:</a:t>
            </a:r>
          </a:p>
          <a:p>
            <a:pPr lvl="2"/>
            <a:r>
              <a:rPr lang="en-US" dirty="0"/>
              <a:t>Main menu: Start new game, choose opponent (AI or human).</a:t>
            </a:r>
          </a:p>
          <a:p>
            <a:pPr lvl="2"/>
            <a:r>
              <a:rPr lang="en-US" dirty="0"/>
              <a:t>Game board: Grid layout for Tic Tac Toe board.</a:t>
            </a:r>
          </a:p>
          <a:p>
            <a:pPr lvl="2"/>
            <a:r>
              <a:rPr lang="en-US" dirty="0"/>
              <a:t>End game screen: Display winner or draw message, option to start a new game.</a:t>
            </a:r>
          </a:p>
          <a:p>
            <a:r>
              <a:rPr lang="en-US" b="1" dirty="0"/>
              <a:t>Functional requirements:</a:t>
            </a:r>
            <a:endParaRPr lang="en-US" dirty="0"/>
          </a:p>
          <a:p>
            <a:pPr lvl="1"/>
            <a:r>
              <a:rPr lang="en-US" dirty="0"/>
              <a:t>Allow users to start a new game.</a:t>
            </a:r>
          </a:p>
          <a:p>
            <a:pPr lvl="1"/>
            <a:r>
              <a:rPr lang="en-US" dirty="0"/>
              <a:t>Validate user moves to ensure they are legal (empty cell).</a:t>
            </a:r>
          </a:p>
          <a:p>
            <a:pPr lvl="1"/>
            <a:r>
              <a:rPr lang="en-US" dirty="0"/>
              <a:t>Implement game logic to determine </a:t>
            </a:r>
            <a:r>
              <a:rPr lang="en-US" dirty="0" smtClean="0"/>
              <a:t>win </a:t>
            </a:r>
            <a:r>
              <a:rPr lang="en-US" dirty="0"/>
              <a:t>or draw conditions.</a:t>
            </a:r>
          </a:p>
          <a:p>
            <a:r>
              <a:rPr lang="en-US" b="1" dirty="0" smtClean="0"/>
              <a:t>Performance </a:t>
            </a:r>
            <a:r>
              <a:rPr lang="en-US" b="1" dirty="0"/>
              <a:t>requirements:</a:t>
            </a:r>
            <a:endParaRPr lang="en-US" dirty="0"/>
          </a:p>
          <a:p>
            <a:pPr lvl="1"/>
            <a:r>
              <a:rPr lang="en-US" dirty="0"/>
              <a:t>Smooth gameplay experience without noticeable lag.</a:t>
            </a:r>
          </a:p>
          <a:p>
            <a:pPr lvl="1"/>
            <a:r>
              <a:rPr lang="en-US" dirty="0"/>
              <a:t>AI opponent should respond to user moves within a reasonable time frame.</a:t>
            </a:r>
          </a:p>
          <a:p>
            <a:r>
              <a:rPr lang="en-US" b="1" dirty="0"/>
              <a:t>Logical database requirements:</a:t>
            </a:r>
            <a:endParaRPr lang="en-US" dirty="0"/>
          </a:p>
          <a:p>
            <a:pPr lvl="1"/>
            <a:r>
              <a:rPr lang="en-US" dirty="0"/>
              <a:t>No database requirements for this application.</a:t>
            </a:r>
          </a:p>
          <a:p>
            <a:r>
              <a:rPr lang="en-US" b="1" dirty="0"/>
              <a:t>Design constraints:</a:t>
            </a:r>
            <a:endParaRPr lang="en-US" dirty="0"/>
          </a:p>
          <a:p>
            <a:pPr lvl="1"/>
            <a:r>
              <a:rPr lang="en-US" dirty="0"/>
              <a:t>Ensure the user interface is responsive and works well on different screen sizes.</a:t>
            </a:r>
          </a:p>
          <a:p>
            <a:r>
              <a:rPr lang="en-US" b="1" dirty="0"/>
              <a:t>Software system attributes:</a:t>
            </a:r>
            <a:endParaRPr lang="en-US" dirty="0"/>
          </a:p>
          <a:p>
            <a:pPr lvl="1"/>
            <a:r>
              <a:rPr lang="en-US" dirty="0"/>
              <a:t>Reliability: The game should handle user inputs and game state changes reliably.</a:t>
            </a:r>
          </a:p>
          <a:p>
            <a:pPr lvl="1"/>
            <a:r>
              <a:rPr lang="en-US" dirty="0"/>
              <a:t>Maintainability: Code should be well-structured and documented for future updates and maintenance.</a:t>
            </a:r>
          </a:p>
          <a:p>
            <a:pPr lvl="1"/>
            <a:r>
              <a:rPr lang="en-US" dirty="0"/>
              <a:t>Usability: The user interface should be intuitive and easy to understand.</a:t>
            </a:r>
          </a:p>
          <a:p>
            <a:r>
              <a:rPr lang="en-US" b="1" dirty="0">
                <a:solidFill>
                  <a:srgbClr val="0070C0"/>
                </a:solidFill>
              </a:rPr>
              <a:t>4. Other Nonfunctional Requirements</a:t>
            </a:r>
          </a:p>
          <a:p>
            <a:r>
              <a:rPr lang="en-US" b="1" dirty="0"/>
              <a:t>Documentation requirements:</a:t>
            </a:r>
            <a:endParaRPr lang="en-US" dirty="0"/>
          </a:p>
          <a:p>
            <a:pPr lvl="1"/>
            <a:r>
              <a:rPr lang="en-US" dirty="0"/>
              <a:t>User manual explaining game rules and controls.</a:t>
            </a:r>
          </a:p>
          <a:p>
            <a:r>
              <a:rPr lang="en-US" b="1" dirty="0"/>
              <a:t>Quality attributes:</a:t>
            </a:r>
            <a:endParaRPr lang="en-US" dirty="0"/>
          </a:p>
          <a:p>
            <a:pPr lvl="1"/>
            <a:r>
              <a:rPr lang="en-US" dirty="0"/>
              <a:t>Testability: The software should be thoroughly tested to ensure all game scenarios are handled correctly.</a:t>
            </a:r>
          </a:p>
          <a:p>
            <a:pPr lvl="1"/>
            <a:r>
              <a:rPr lang="en-US" dirty="0"/>
              <a:t>Usability: The game should be enjoyable and easy to play for users of all skill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Architecture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213565" y="751344"/>
            <a:ext cx="7518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Monolithic Architecture: All components reside in a single project. Changing one component may require recompiling the entire application. Less flexibility and maintenance difficulty.</a:t>
            </a:r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 smtClean="0"/>
              <a:t>Modular </a:t>
            </a:r>
            <a:r>
              <a:rPr lang="en-US" sz="1800" dirty="0"/>
              <a:t>Architecture: Components such as business logic and user interface are organized into separate modules. Each module can be developed, tested, and updated independently. Provides higher flexibility and ease of maintenance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tr-TR" sz="1800" dirty="0" smtClean="0"/>
              <a:t>This project suitable for monolithic architecture.</a:t>
            </a:r>
          </a:p>
          <a:p>
            <a:endParaRPr lang="tr-TR" sz="1800" dirty="0"/>
          </a:p>
          <a:p>
            <a:r>
              <a:rPr lang="tr-TR" sz="1800" dirty="0"/>
              <a:t>Because:</a:t>
            </a:r>
            <a:br>
              <a:rPr lang="tr-TR" sz="1800" dirty="0"/>
            </a:br>
            <a:endParaRPr lang="tr-TR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800" dirty="0" smtClean="0"/>
              <a:t>Single </a:t>
            </a:r>
            <a:r>
              <a:rPr lang="tr-TR" sz="1800" dirty="0"/>
              <a:t>Project </a:t>
            </a:r>
            <a:r>
              <a:rPr lang="tr-TR" sz="1800" dirty="0" smtClean="0"/>
              <a:t>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800" dirty="0"/>
              <a:t>Unified </a:t>
            </a:r>
            <a:r>
              <a:rPr lang="tr-TR" sz="1800" dirty="0" smtClean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800" dirty="0"/>
              <a:t>No Independent Modules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5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Testing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571999" y="1271245"/>
            <a:ext cx="693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Because of We do not enter some values, I just implemented black-box tests.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8" y="2098893"/>
            <a:ext cx="7648763" cy="38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4058042" cy="6858000"/>
          </a:xfrm>
          <a:prstGeom prst="rect">
            <a:avLst/>
          </a:prstGeom>
          <a:solidFill>
            <a:srgbClr val="095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557213" y="2566562"/>
            <a:ext cx="2943616" cy="1451501"/>
            <a:chOff x="557213" y="2566562"/>
            <a:chExt cx="2943616" cy="1451501"/>
          </a:xfrm>
        </p:grpSpPr>
        <p:sp>
          <p:nvSpPr>
            <p:cNvPr id="164" name="Google Shape;164;p13"/>
            <p:cNvSpPr txBox="1"/>
            <p:nvPr/>
          </p:nvSpPr>
          <p:spPr>
            <a:xfrm>
              <a:off x="557213" y="2566562"/>
              <a:ext cx="294361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3200" dirty="0" smtClean="0">
                  <a:solidFill>
                    <a:schemeClr val="lt1"/>
                  </a:solidFill>
                  <a:latin typeface="Georgia"/>
                  <a:sym typeface="Georgia"/>
                </a:rPr>
                <a:t>Demonstration</a:t>
              </a:r>
              <a:endParaRPr dirty="0"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991641" y="3957820"/>
              <a:ext cx="2074760" cy="60243"/>
              <a:chOff x="10866255" y="8448874"/>
              <a:chExt cx="2738812" cy="73150"/>
            </a:xfrm>
          </p:grpSpPr>
          <p:sp>
            <p:nvSpPr>
              <p:cNvPr id="166" name="Google Shape;166;p13"/>
              <p:cNvSpPr/>
              <p:nvPr/>
            </p:nvSpPr>
            <p:spPr>
              <a:xfrm rot="10800000" flipH="1">
                <a:off x="10866255" y="8448874"/>
                <a:ext cx="407521" cy="73150"/>
              </a:xfrm>
              <a:prstGeom prst="rect">
                <a:avLst/>
              </a:prstGeom>
              <a:solidFill>
                <a:srgbClr val="00987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10800000" flipH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10800000" flipH="1">
                <a:off x="11809200" y="8448874"/>
                <a:ext cx="407521" cy="73150"/>
              </a:xfrm>
              <a:prstGeom prst="rect">
                <a:avLst/>
              </a:prstGeom>
              <a:solidFill>
                <a:srgbClr val="0E789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10800000" flipH="1">
                <a:off x="12273541" y="8448874"/>
                <a:ext cx="407521" cy="73150"/>
              </a:xfrm>
              <a:prstGeom prst="rect">
                <a:avLst/>
              </a:prstGeom>
              <a:solidFill>
                <a:srgbClr val="A3B01F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10800000" flipH="1">
                <a:off x="12737783" y="8448874"/>
                <a:ext cx="407521" cy="73150"/>
              </a:xfrm>
              <a:prstGeom prst="rect">
                <a:avLst/>
              </a:prstGeom>
              <a:solidFill>
                <a:srgbClr val="C05900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10800000" flipH="1">
                <a:off x="13197546" y="8448874"/>
                <a:ext cx="407521" cy="73150"/>
              </a:xfrm>
              <a:prstGeom prst="rect">
                <a:avLst/>
              </a:prstGeom>
              <a:solidFill>
                <a:srgbClr val="DD910B"/>
              </a:solidFill>
              <a:ln>
                <a:noFill/>
              </a:ln>
            </p:spPr>
            <p:txBody>
              <a:bodyPr spcFirstLastPara="1" wrap="square" lIns="121875" tIns="60950" rIns="121875" bIns="60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206789" y="2151727"/>
            <a:ext cx="636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In this section, I am going to explain the code and, </a:t>
            </a:r>
          </a:p>
          <a:p>
            <a:r>
              <a:rPr lang="tr-TR" sz="4000" dirty="0" smtClean="0"/>
              <a:t>do the demonstration of application also.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0613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6">
      <a:dk1>
        <a:srgbClr val="000000"/>
      </a:dk1>
      <a:lt1>
        <a:srgbClr val="FFFFFF"/>
      </a:lt1>
      <a:dk2>
        <a:srgbClr val="954F72"/>
      </a:dk2>
      <a:lt2>
        <a:srgbClr val="C00000"/>
      </a:lt2>
      <a:accent1>
        <a:srgbClr val="01CC9B"/>
      </a:accent1>
      <a:accent2>
        <a:srgbClr val="3F51B5"/>
      </a:accent2>
      <a:accent3>
        <a:srgbClr val="14A0C0"/>
      </a:accent3>
      <a:accent4>
        <a:srgbClr val="CDDC39"/>
      </a:accent4>
      <a:accent5>
        <a:srgbClr val="FF7801"/>
      </a:accent5>
      <a:accent6>
        <a:srgbClr val="F5B44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615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Bülent Yusuf Tunçer</cp:lastModifiedBy>
  <cp:revision>18</cp:revision>
  <dcterms:modified xsi:type="dcterms:W3CDTF">2024-05-29T11:49:15Z</dcterms:modified>
</cp:coreProperties>
</file>