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imo Bold" charset="1" panose="020B0704020202020204"/>
      <p:regular r:id="rId20"/>
    </p:embeddedFont>
    <p:embeddedFont>
      <p:font typeface="Arimo" charset="1" panose="020B06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notesSlides/notesSlide2.xml" Type="http://schemas.openxmlformats.org/officeDocument/2006/relationships/notesSlide"/><Relationship Id="rId23" Target="notesSlides/notesSlide3.xml" Type="http://schemas.openxmlformats.org/officeDocument/2006/relationships/notesSlide"/><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29" Target="notesSlides/notesSlide9.xml" Type="http://schemas.openxmlformats.org/officeDocument/2006/relationships/notesSlide"/><Relationship Id="rId3" Target="viewProps.xml" Type="http://schemas.openxmlformats.org/officeDocument/2006/relationships/viewProps"/><Relationship Id="rId30" Target="notesSlides/notesSlide10.xml" Type="http://schemas.openxmlformats.org/officeDocument/2006/relationships/notesSlide"/><Relationship Id="rId31" Target="notesSlides/notesSlide1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Bonsoir à toutes et à tous,</a:t>
            </a:r>
          </a:p>
          <a:p>
            <a:r>
              <a:rPr lang="en-US"/>
              <a:t>Nous sommes Abdoulaye CAMARA et Ibrahima Bah.</a:t>
            </a:r>
          </a:p>
          <a:p>
            <a:r>
              <a:rPr lang="en-US"/>
              <a:t>Ce projet intitulé « Cas d’Utilisation des Graphiques avec Matplotlib et Seaborn » nous a été confié par Monsieur Youssouf Vessou TRAORÉ, notre professeur.</a:t>
            </a:r>
          </a:p>
          <a:p>
            <a:r>
              <a:rPr lang="en-US"/>
              <a:t/>
            </a:r>
          </a:p>
          <a:p>
            <a:r>
              <a:rPr lang="en-US"/>
              <a:t>L’objectif principal de cette étude est de réaliser une analyse comparative entre ces deux bibliothèques majeures de visualisation en Python, afin de mieux comprendre leurs forces, leurs limites, et les contextes dans lesquels elles s’avèrent les plus efficaces pour l’analyse exploratoire des données.</a:t>
            </a:r>
          </a:p>
          <a:p>
            <a:r>
              <a:rPr lang="en-US"/>
              <a:t/>
            </a:r>
          </a:p>
          <a:p>
            <a:r>
              <a:rPr lang="en-US"/>
              <a:t>Pour structurer notre présentation, nous commencerons par exposer les caractéristiques principales de Matplotlib et Seaborn, puis nous illustrerons leurs utilisations à travers des cas pratiques concrets.</a:t>
            </a:r>
          </a:p>
          <a:p>
            <a:r>
              <a:rPr lang="en-US"/>
              <a:t>Enfin, nous conclurons par une analyse comparative mettant en lumière les avantages et les limites de chaque outil, avant de proposer des recommandations adaptées aux différents besoins d’analyse.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Matplotlib est souvent qualifiée de couteau suisse car elle offre une grande polyvalence et un contrôle extrêmement fin sur tous les aspects des graphiques. À l’image de cet outil multifonction, Matplotlib permet de réaliser une très grande variété de visualisations — des plus simples aux plus complexes — tout en s’adaptant à de nombreux besoins spécifiques.</a:t>
            </a:r>
          </a:p>
          <a:p>
            <a:r>
              <a:rPr lang="en-US"/>
              <a:t/>
            </a:r>
          </a:p>
          <a:p>
            <a:r>
              <a:rPr lang="en-US"/>
              <a:t>Matplotlib est souvent considérée comme la pierre angulaire de la visualisation en Python, car elle offre une très grande flexibilité. </a:t>
            </a:r>
          </a:p>
          <a:p>
            <a:r>
              <a:rPr lang="en-US"/>
              <a:t/>
            </a:r>
          </a:p>
          <a:p>
            <a:r>
              <a:rPr lang="en-US"/>
              <a:t>Contrairement à des bibliothèques plus haut niveau comme Seaborn, Matplotlib permet de construire un graphique élément par élément, ce qui est particulièrement utile lorsque l’on a besoin d’un haut niveau de personnalisation (ex. : publication académique, rapports techniques précis).</a:t>
            </a:r>
          </a:p>
          <a:p>
            <a:r>
              <a:rPr lang="en-US"/>
              <a:t/>
            </a:r>
          </a:p>
          <a:p>
            <a:r>
              <a:rPr lang="en-US"/>
              <a:t>Par exemple, on peut :</a:t>
            </a:r>
          </a:p>
          <a:p>
            <a:r>
              <a:rPr lang="en-US"/>
              <a:t/>
            </a:r>
          </a:p>
          <a:p>
            <a:r>
              <a:rPr lang="en-US"/>
              <a:t>définir manuellement la taille des figures, la position des axes, les échelles (linéaire, logarithmique, etc.) ;</a:t>
            </a:r>
          </a:p>
          <a:p>
            <a:r>
              <a:rPr lang="en-US"/>
              <a:t/>
            </a:r>
          </a:p>
          <a:p>
            <a:r>
              <a:rPr lang="en-US"/>
              <a:t>personnaliser chaque élément visuel : couleurs, styles de lignes, marqueurs, polices, tailles de texte, légendes ;</a:t>
            </a:r>
          </a:p>
          <a:p>
            <a:r>
              <a:rPr lang="en-US"/>
              <a:t/>
            </a:r>
          </a:p>
          <a:p>
            <a:r>
              <a:rPr lang="en-US"/>
              <a:t>combiner plusieurs sous-graphes (subplots) dans une même figure ;</a:t>
            </a:r>
          </a:p>
          <a:p>
            <a:r>
              <a:rPr lang="en-US"/>
              <a:t/>
            </a:r>
          </a:p>
          <a:p>
            <a:r>
              <a:rPr lang="en-US"/>
              <a:t>exporter les visualisations en haute résolution pour l’impression.</a:t>
            </a:r>
          </a:p>
          <a:p>
            <a:r>
              <a:rPr lang="en-US"/>
              <a:t/>
            </a:r>
          </a:p>
          <a:p>
            <a:r>
              <a:rPr lang="en-US"/>
              <a:t>Cette bibliothèque demande parfois plus de code que d’autres outils, mais elle est idéale quand on veut un contrôle total sur l’apparence du graphique.</a:t>
            </a:r>
          </a:p>
          <a:p>
            <a:r>
              <a:rPr lang="en-US"/>
              <a:t/>
            </a:r>
          </a:p>
          <a:p>
            <a:r>
              <a:rPr lang="en-US"/>
              <a:t/>
            </a:r>
          </a:p>
          <a:p>
            <a:r>
              <a:rPr lang="en-US"/>
              <a:t/>
            </a:r>
          </a:p>
          <a:p>
            <a:r>
              <a:rPr lang="en-US"/>
              <a:t>Seaborn rend la visualisation statistique simple et élégante, avec des graphiques beaux et prêts à l’usage, en quelques lignes de code.</a:t>
            </a:r>
          </a:p>
          <a:p>
            <a:r>
              <a:rPr lang="en-US"/>
              <a:t/>
            </a:r>
          </a:p>
          <a:p>
            <a:r>
              <a:rPr lang="en-US"/>
              <a:t>Seaborn est une bibliothèque de plus haut niveau construite sur Matplotlib, conçue pour rendre la visualisation statistique en Python plus simple, plus rapide et plus esthétique. L’un de ses plus grands avantages est qu’elle interagit directement avec les DataFrames de Pandas, ce qui rend les analyses exploratoires plus fluides.</a:t>
            </a:r>
          </a:p>
          <a:p>
            <a:r>
              <a:rPr lang="en-US"/>
              <a:t/>
            </a:r>
          </a:p>
          <a:p>
            <a:r>
              <a:rPr lang="en-US"/>
              <a:t>Elle propose :</a:t>
            </a:r>
          </a:p>
          <a:p>
            <a:r>
              <a:rPr lang="en-US"/>
              <a:t/>
            </a:r>
          </a:p>
          <a:p>
            <a:r>
              <a:rPr lang="en-US"/>
              <a:t>des graphiques statistiques avancés prêts à l'emploi (boîtes à moustaches, nuages de points avec régressions, cartes de chaleur, distributions jointes, etc.) ;</a:t>
            </a:r>
          </a:p>
          <a:p>
            <a:r>
              <a:rPr lang="en-US"/>
              <a:t/>
            </a:r>
          </a:p>
          <a:p>
            <a:r>
              <a:rPr lang="en-US"/>
              <a:t>des paramètres esthétiques par défaut très soignés (palette de couleurs harmonieuse, disposition propre, typographie claire) ;</a:t>
            </a:r>
          </a:p>
          <a:p>
            <a:r>
              <a:rPr lang="en-US"/>
              <a:t/>
            </a:r>
          </a:p>
          <a:p>
            <a:r>
              <a:rPr lang="en-US"/>
              <a:t>une automatisation de nombreuses étapes comme la gestion des axes, des légendes ou des regroupements par catégories ;</a:t>
            </a:r>
          </a:p>
          <a:p>
            <a:r>
              <a:rPr lang="en-US"/>
              <a:t/>
            </a:r>
          </a:p>
          <a:p>
            <a:r>
              <a:rPr lang="en-US"/>
              <a:t>un code concis : quelques lignes suffisent pour produire des visualisations complexes.</a:t>
            </a:r>
          </a:p>
          <a:p>
            <a:r>
              <a:rPr lang="en-US"/>
              <a:t/>
            </a:r>
          </a:p>
          <a:p>
            <a:r>
              <a:rPr lang="en-US"/>
              <a:t>En résumé, Seaborn est l’outil parfait pour les analyses exploratoires rapides et visuellement claires, tout en restant compatible avec Matplotlib si on souhaite personnaliser davantage.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 visualisation des données permet de transformer des chiffres abstraits en représentations graphiques compréhensibles (comme des histogrammes, courbes, diagrammes en barres, etc.). Elle facilite la découverte de motifs cachés, de corrélations ou d’anomalies dans les données, qui pourraient passer inaperçus avec une simple lecture tabulaire. C’est un outil fondamental de la data science car il permet d’explorer les données avant même d’appliquer des modèles statistiques ou d’apprentissage automatique. En résumé, elle joue un rôle crucial à la fois dans la phase d’analyse exploratoire (EDA) pour guider les choix techniques, et dans la phase de restitution, pour expliquer les résultats de manière claire et percutante à des non-experts.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Qu’est-ce que deux variables continues ?</a:t>
            </a:r>
          </a:p>
          <a:p>
            <a:r>
              <a:rPr lang="en-US"/>
              <a:t>Une variable continue est une variable numérique qui peut prendre n’importe quelle valeur dans un intervalle, y compris des décimales. Par exemple, la taille (en cm), le poids (en kg), ou la température sont des variables continues.</a:t>
            </a:r>
          </a:p>
          <a:p>
            <a:r>
              <a:rPr lang="en-US"/>
              <a:t/>
            </a:r>
          </a:p>
          <a:p>
            <a:r>
              <a:rPr lang="en-US"/>
              <a:t>Quand on parle de deux variables continues, cela signifie qu’on étudie simultanément deux mesures numériques pouvant varier librement, comme la taille et le poids d’un groupe de personnes. On cherche souvent à analyser la relation ou la corrélation entre ces deux valeurs.</a:t>
            </a:r>
          </a:p>
          <a:p>
            <a:r>
              <a:rPr lang="en-US"/>
              <a:t/>
            </a:r>
          </a:p>
          <a:p>
            <a:r>
              <a:rPr lang="en-US"/>
              <a:t/>
            </a:r>
          </a:p>
          <a:p>
            <a:r>
              <a:rPr lang="en-US"/>
              <a:t>Qu’est-ce qu’une valeur aberrante ?</a:t>
            </a:r>
          </a:p>
          <a:p>
            <a:r>
              <a:rPr lang="en-US"/>
              <a:t>Une valeur aberrante (ou outlier en anglais) est une donnée qui s’écarte nettement des autres observations dans un jeu de données. Elle peut être beaucoup plus grande ou beaucoup plus petite que la majorité des valeurs.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alpha val="90196"/>
              </a:srgbClr>
            </a:solidFill>
          </p:spPr>
        </p:sp>
      </p:grpSp>
      <p:grpSp>
        <p:nvGrpSpPr>
          <p:cNvPr name="Group 6" id="6"/>
          <p:cNvGrpSpPr>
            <a:grpSpLocks noChangeAspect="true"/>
          </p:cNvGrpSpPr>
          <p:nvPr/>
        </p:nvGrpSpPr>
        <p:grpSpPr>
          <a:xfrm rot="0">
            <a:off x="0" y="0"/>
            <a:ext cx="6858000" cy="10287000"/>
            <a:chOff x="0" y="0"/>
            <a:chExt cx="9144000" cy="13716000"/>
          </a:xfrm>
        </p:grpSpPr>
        <p:sp>
          <p:nvSpPr>
            <p:cNvPr name="Freeform 7" id="7" descr="preencoded.png"/>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lnTo>
                    <a:pt x="0" y="0"/>
                  </a:lnTo>
                  <a:close/>
                </a:path>
              </a:pathLst>
            </a:custGeom>
            <a:blipFill>
              <a:blip r:embed="rId4"/>
              <a:stretch>
                <a:fillRect l="0" t="0" r="0" b="0"/>
              </a:stretch>
            </a:blipFill>
          </p:spPr>
        </p:sp>
      </p:grpSp>
      <p:sp>
        <p:nvSpPr>
          <p:cNvPr name="TextBox 8" id="8"/>
          <p:cNvSpPr txBox="true"/>
          <p:nvPr/>
        </p:nvSpPr>
        <p:spPr>
          <a:xfrm rot="0">
            <a:off x="7642990" y="2580364"/>
            <a:ext cx="9445526" cy="2297112"/>
          </a:xfrm>
          <a:prstGeom prst="rect">
            <a:avLst/>
          </a:prstGeom>
        </p:spPr>
        <p:txBody>
          <a:bodyPr anchor="t" rtlCol="false" tIns="0" lIns="0" bIns="0" rIns="0">
            <a:spAutoFit/>
          </a:bodyPr>
          <a:lstStyle/>
          <a:p>
            <a:pPr algn="ctr">
              <a:lnSpc>
                <a:spcPts val="6062"/>
              </a:lnSpc>
            </a:pPr>
            <a:r>
              <a:rPr lang="en-US" sz="4875" b="true">
                <a:solidFill>
                  <a:srgbClr val="505468"/>
                </a:solidFill>
                <a:latin typeface="Arimo Bold"/>
                <a:ea typeface="Arimo Bold"/>
                <a:cs typeface="Arimo Bold"/>
                <a:sym typeface="Arimo Bold"/>
              </a:rPr>
              <a:t>Cas d'Utilisation des Graphiques avec Matplotlib et Seaborn</a:t>
            </a:r>
          </a:p>
        </p:txBody>
      </p:sp>
      <p:sp>
        <p:nvSpPr>
          <p:cNvPr name="TextBox 9" id="9"/>
          <p:cNvSpPr txBox="true"/>
          <p:nvPr/>
        </p:nvSpPr>
        <p:spPr>
          <a:xfrm rot="0">
            <a:off x="7850237" y="5274469"/>
            <a:ext cx="9445526" cy="492175"/>
          </a:xfrm>
          <a:prstGeom prst="rect">
            <a:avLst/>
          </a:prstGeom>
        </p:spPr>
        <p:txBody>
          <a:bodyPr anchor="t" rtlCol="false" tIns="0" lIns="0" bIns="0" rIns="0">
            <a:spAutoFit/>
          </a:bodyPr>
          <a:lstStyle/>
          <a:p>
            <a:pPr algn="ctr">
              <a:lnSpc>
                <a:spcPts val="3125"/>
              </a:lnSpc>
            </a:pPr>
            <a:r>
              <a:rPr lang="en-US" sz="1937">
                <a:solidFill>
                  <a:srgbClr val="5B5F71"/>
                </a:solidFill>
                <a:latin typeface="Arimo"/>
                <a:ea typeface="Arimo"/>
                <a:cs typeface="Arimo"/>
                <a:sym typeface="Arimo"/>
              </a:rPr>
              <a:t>Professeur: Mr Youssouf Vessou TRAORE</a:t>
            </a:r>
          </a:p>
        </p:txBody>
      </p:sp>
      <p:sp>
        <p:nvSpPr>
          <p:cNvPr name="TextBox 10" id="10"/>
          <p:cNvSpPr txBox="true"/>
          <p:nvPr/>
        </p:nvSpPr>
        <p:spPr>
          <a:xfrm rot="0">
            <a:off x="7850237" y="5950446"/>
            <a:ext cx="9445526" cy="889099"/>
          </a:xfrm>
          <a:prstGeom prst="rect">
            <a:avLst/>
          </a:prstGeom>
        </p:spPr>
        <p:txBody>
          <a:bodyPr anchor="t" rtlCol="false" tIns="0" lIns="0" bIns="0" rIns="0">
            <a:spAutoFit/>
          </a:bodyPr>
          <a:lstStyle/>
          <a:p>
            <a:pPr algn="ctr">
              <a:lnSpc>
                <a:spcPts val="3125"/>
              </a:lnSpc>
            </a:pPr>
            <a:r>
              <a:rPr lang="en-US" sz="1937">
                <a:solidFill>
                  <a:srgbClr val="5B5F71"/>
                </a:solidFill>
                <a:latin typeface="Arimo"/>
                <a:ea typeface="Arimo"/>
                <a:cs typeface="Arimo"/>
                <a:sym typeface="Arimo"/>
              </a:rPr>
              <a:t>Présenté par : Abdoulaye CAMARA &amp; Ibrahima Bah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1" y="73838"/>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alpha val="90196"/>
              </a:srgbClr>
            </a:solidFill>
          </p:spPr>
        </p:sp>
      </p:grpSp>
      <p:sp>
        <p:nvSpPr>
          <p:cNvPr name="TextBox 6" id="6"/>
          <p:cNvSpPr txBox="true"/>
          <p:nvPr/>
        </p:nvSpPr>
        <p:spPr>
          <a:xfrm rot="0">
            <a:off x="823317" y="527894"/>
            <a:ext cx="9624635" cy="642938"/>
          </a:xfrm>
          <a:prstGeom prst="rect">
            <a:avLst/>
          </a:prstGeom>
        </p:spPr>
        <p:txBody>
          <a:bodyPr anchor="t" rtlCol="false" tIns="0" lIns="0" bIns="0" rIns="0">
            <a:spAutoFit/>
          </a:bodyPr>
          <a:lstStyle/>
          <a:p>
            <a:pPr algn="l">
              <a:lnSpc>
                <a:spcPts val="5062"/>
              </a:lnSpc>
            </a:pPr>
            <a:r>
              <a:rPr lang="en-US" sz="4000" b="true">
                <a:solidFill>
                  <a:srgbClr val="505468"/>
                </a:solidFill>
                <a:latin typeface="Arimo Bold"/>
                <a:ea typeface="Arimo Bold"/>
                <a:cs typeface="Arimo Bold"/>
                <a:sym typeface="Arimo Bold"/>
              </a:rPr>
              <a:t>Conclusion et Recommandations</a:t>
            </a:r>
          </a:p>
        </p:txBody>
      </p:sp>
      <p:sp>
        <p:nvSpPr>
          <p:cNvPr name="TextBox 7" id="7"/>
          <p:cNvSpPr txBox="true"/>
          <p:nvPr/>
        </p:nvSpPr>
        <p:spPr>
          <a:xfrm rot="0">
            <a:off x="823317" y="1544688"/>
            <a:ext cx="16641366" cy="636588"/>
          </a:xfrm>
          <a:prstGeom prst="rect">
            <a:avLst/>
          </a:prstGeom>
        </p:spPr>
        <p:txBody>
          <a:bodyPr anchor="t" rtlCol="false" tIns="0" lIns="0" bIns="0" rIns="0">
            <a:spAutoFit/>
          </a:bodyPr>
          <a:lstStyle/>
          <a:p>
            <a:pPr algn="l">
              <a:lnSpc>
                <a:spcPts val="2562"/>
              </a:lnSpc>
            </a:pPr>
            <a:r>
              <a:rPr lang="en-US" sz="1562">
                <a:solidFill>
                  <a:srgbClr val="5B5F71"/>
                </a:solidFill>
                <a:latin typeface="Arimo"/>
                <a:ea typeface="Arimo"/>
                <a:cs typeface="Arimo"/>
                <a:sym typeface="Arimo"/>
              </a:rPr>
              <a:t>À travers cette présentation, nous avons exploré les cas d'utilisation spécifiques des graphiques avec Matplotlib et Seaborn, deux bibliothèques incontournables pour la visualisation de données en Python. Il est clair que loin d'être des concurrents, elles sont complémentaires et peuvent même être utilisées de concert pour des résultats optimaux.</a:t>
            </a:r>
          </a:p>
        </p:txBody>
      </p:sp>
      <p:grpSp>
        <p:nvGrpSpPr>
          <p:cNvPr name="Group 8" id="8"/>
          <p:cNvGrpSpPr/>
          <p:nvPr/>
        </p:nvGrpSpPr>
        <p:grpSpPr>
          <a:xfrm rot="0">
            <a:off x="818555" y="2835325"/>
            <a:ext cx="8227219" cy="3068836"/>
            <a:chOff x="0" y="0"/>
            <a:chExt cx="10969625" cy="4091782"/>
          </a:xfrm>
        </p:grpSpPr>
        <p:sp>
          <p:nvSpPr>
            <p:cNvPr name="Freeform 9" id="9"/>
            <p:cNvSpPr/>
            <p:nvPr/>
          </p:nvSpPr>
          <p:spPr>
            <a:xfrm flipH="false" flipV="false" rot="0">
              <a:off x="6350" y="6350"/>
              <a:ext cx="10956925" cy="4079113"/>
            </a:xfrm>
            <a:custGeom>
              <a:avLst/>
              <a:gdLst/>
              <a:ahLst/>
              <a:cxnLst/>
              <a:rect r="r" b="b" t="t" l="l"/>
              <a:pathLst>
                <a:path h="4079113" w="10956925">
                  <a:moveTo>
                    <a:pt x="0" y="115316"/>
                  </a:moveTo>
                  <a:cubicBezTo>
                    <a:pt x="0" y="51562"/>
                    <a:pt x="51689" y="0"/>
                    <a:pt x="115443" y="0"/>
                  </a:cubicBezTo>
                  <a:lnTo>
                    <a:pt x="10841482" y="0"/>
                  </a:lnTo>
                  <a:cubicBezTo>
                    <a:pt x="10905236" y="0"/>
                    <a:pt x="10956925" y="51562"/>
                    <a:pt x="10956925" y="115316"/>
                  </a:cubicBezTo>
                  <a:lnTo>
                    <a:pt x="10956925" y="3963797"/>
                  </a:lnTo>
                  <a:cubicBezTo>
                    <a:pt x="10956925" y="4027424"/>
                    <a:pt x="10905236" y="4079113"/>
                    <a:pt x="10841482" y="4079113"/>
                  </a:cubicBezTo>
                  <a:lnTo>
                    <a:pt x="115443" y="4079113"/>
                  </a:lnTo>
                  <a:cubicBezTo>
                    <a:pt x="51689" y="4079113"/>
                    <a:pt x="0" y="4027551"/>
                    <a:pt x="0" y="3963797"/>
                  </a:cubicBezTo>
                  <a:close/>
                </a:path>
              </a:pathLst>
            </a:custGeom>
            <a:solidFill>
              <a:srgbClr val="E2E3E9"/>
            </a:solidFill>
          </p:spPr>
        </p:sp>
        <p:sp>
          <p:nvSpPr>
            <p:cNvPr name="Freeform 10" id="10"/>
            <p:cNvSpPr/>
            <p:nvPr/>
          </p:nvSpPr>
          <p:spPr>
            <a:xfrm flipH="false" flipV="false" rot="0">
              <a:off x="0" y="0"/>
              <a:ext cx="10969625" cy="4091813"/>
            </a:xfrm>
            <a:custGeom>
              <a:avLst/>
              <a:gdLst/>
              <a:ahLst/>
              <a:cxnLst/>
              <a:rect r="r" b="b" t="t" l="l"/>
              <a:pathLst>
                <a:path h="4091813" w="10969625">
                  <a:moveTo>
                    <a:pt x="0" y="121666"/>
                  </a:moveTo>
                  <a:cubicBezTo>
                    <a:pt x="0" y="54483"/>
                    <a:pt x="54610" y="0"/>
                    <a:pt x="121793" y="0"/>
                  </a:cubicBezTo>
                  <a:lnTo>
                    <a:pt x="10847832" y="0"/>
                  </a:lnTo>
                  <a:lnTo>
                    <a:pt x="10847832" y="6350"/>
                  </a:lnTo>
                  <a:lnTo>
                    <a:pt x="10847832" y="0"/>
                  </a:lnTo>
                  <a:cubicBezTo>
                    <a:pt x="10915142" y="0"/>
                    <a:pt x="10969625" y="54483"/>
                    <a:pt x="10969625" y="121666"/>
                  </a:cubicBezTo>
                  <a:lnTo>
                    <a:pt x="10963275" y="121666"/>
                  </a:lnTo>
                  <a:lnTo>
                    <a:pt x="10969625" y="121666"/>
                  </a:lnTo>
                  <a:lnTo>
                    <a:pt x="10969625" y="3970147"/>
                  </a:lnTo>
                  <a:lnTo>
                    <a:pt x="10963275" y="3970147"/>
                  </a:lnTo>
                  <a:lnTo>
                    <a:pt x="10969625" y="3970147"/>
                  </a:lnTo>
                  <a:cubicBezTo>
                    <a:pt x="10969625" y="4037330"/>
                    <a:pt x="10915014" y="4091813"/>
                    <a:pt x="10847832" y="4091813"/>
                  </a:cubicBezTo>
                  <a:lnTo>
                    <a:pt x="10847832" y="4085463"/>
                  </a:lnTo>
                  <a:lnTo>
                    <a:pt x="10847832" y="4091813"/>
                  </a:lnTo>
                  <a:lnTo>
                    <a:pt x="121793" y="4091813"/>
                  </a:lnTo>
                  <a:lnTo>
                    <a:pt x="121793" y="4085463"/>
                  </a:lnTo>
                  <a:lnTo>
                    <a:pt x="121793" y="4091813"/>
                  </a:lnTo>
                  <a:cubicBezTo>
                    <a:pt x="54483" y="4091813"/>
                    <a:pt x="0" y="4037330"/>
                    <a:pt x="0" y="3970147"/>
                  </a:cubicBezTo>
                  <a:lnTo>
                    <a:pt x="0" y="121666"/>
                  </a:lnTo>
                  <a:lnTo>
                    <a:pt x="6350" y="121666"/>
                  </a:lnTo>
                  <a:lnTo>
                    <a:pt x="0" y="121666"/>
                  </a:lnTo>
                  <a:moveTo>
                    <a:pt x="12700" y="121666"/>
                  </a:moveTo>
                  <a:lnTo>
                    <a:pt x="12700" y="3970147"/>
                  </a:lnTo>
                  <a:lnTo>
                    <a:pt x="6350" y="3970147"/>
                  </a:lnTo>
                  <a:lnTo>
                    <a:pt x="12700" y="3970147"/>
                  </a:lnTo>
                  <a:cubicBezTo>
                    <a:pt x="12700" y="4030345"/>
                    <a:pt x="61595" y="4079113"/>
                    <a:pt x="121793" y="4079113"/>
                  </a:cubicBezTo>
                  <a:lnTo>
                    <a:pt x="10847832" y="4079113"/>
                  </a:lnTo>
                  <a:cubicBezTo>
                    <a:pt x="10908157" y="4079113"/>
                    <a:pt x="10956925" y="4030345"/>
                    <a:pt x="10956925" y="3970147"/>
                  </a:cubicBezTo>
                  <a:lnTo>
                    <a:pt x="10956925" y="121666"/>
                  </a:lnTo>
                  <a:cubicBezTo>
                    <a:pt x="10956925" y="61468"/>
                    <a:pt x="10908030" y="12700"/>
                    <a:pt x="10847832" y="12700"/>
                  </a:cubicBezTo>
                  <a:lnTo>
                    <a:pt x="121793" y="12700"/>
                  </a:lnTo>
                  <a:lnTo>
                    <a:pt x="121793" y="6350"/>
                  </a:lnTo>
                  <a:lnTo>
                    <a:pt x="121793" y="12700"/>
                  </a:lnTo>
                  <a:cubicBezTo>
                    <a:pt x="61595" y="12700"/>
                    <a:pt x="12700" y="61468"/>
                    <a:pt x="12700" y="121666"/>
                  </a:cubicBezTo>
                  <a:close/>
                </a:path>
              </a:pathLst>
            </a:custGeom>
            <a:solidFill>
              <a:srgbClr val="C8C9CF"/>
            </a:solidFill>
          </p:spPr>
        </p:sp>
      </p:grpSp>
      <p:sp>
        <p:nvSpPr>
          <p:cNvPr name="TextBox 11" id="11"/>
          <p:cNvSpPr txBox="true"/>
          <p:nvPr/>
        </p:nvSpPr>
        <p:spPr>
          <a:xfrm rot="0">
            <a:off x="1038671" y="3026866"/>
            <a:ext cx="3087737" cy="414486"/>
          </a:xfrm>
          <a:prstGeom prst="rect">
            <a:avLst/>
          </a:prstGeom>
        </p:spPr>
        <p:txBody>
          <a:bodyPr anchor="t" rtlCol="false" tIns="0" lIns="0" bIns="0" rIns="0">
            <a:spAutoFit/>
          </a:bodyPr>
          <a:lstStyle/>
          <a:p>
            <a:pPr algn="l">
              <a:lnSpc>
                <a:spcPts val="3000"/>
              </a:lnSpc>
            </a:pPr>
            <a:r>
              <a:rPr lang="en-US" sz="2375" b="true">
                <a:solidFill>
                  <a:srgbClr val="5B5F71"/>
                </a:solidFill>
                <a:latin typeface="Arimo Bold"/>
                <a:ea typeface="Arimo Bold"/>
                <a:cs typeface="Arimo Bold"/>
                <a:sym typeface="Arimo Bold"/>
              </a:rPr>
              <a:t>Matplotlib</a:t>
            </a:r>
          </a:p>
        </p:txBody>
      </p:sp>
      <p:sp>
        <p:nvSpPr>
          <p:cNvPr name="TextBox 12" id="12"/>
          <p:cNvSpPr txBox="true"/>
          <p:nvPr/>
        </p:nvSpPr>
        <p:spPr>
          <a:xfrm rot="0">
            <a:off x="1038671" y="3488531"/>
            <a:ext cx="7786985" cy="734616"/>
          </a:xfrm>
          <a:prstGeom prst="rect">
            <a:avLst/>
          </a:prstGeom>
        </p:spPr>
        <p:txBody>
          <a:bodyPr anchor="t" rtlCol="false" tIns="0" lIns="0" bIns="0" rIns="0">
            <a:spAutoFit/>
          </a:bodyPr>
          <a:lstStyle/>
          <a:p>
            <a:pPr algn="l" marL="235645" indent="-117822" lvl="1">
              <a:lnSpc>
                <a:spcPts val="2562"/>
              </a:lnSpc>
              <a:buFont typeface="Arial"/>
              <a:buChar char="•"/>
            </a:pPr>
            <a:r>
              <a:rPr lang="en-US" b="true" sz="1562">
                <a:solidFill>
                  <a:srgbClr val="5B5F71"/>
                </a:solidFill>
                <a:latin typeface="Arimo Bold"/>
                <a:ea typeface="Arimo Bold"/>
                <a:cs typeface="Arimo Bold"/>
                <a:sym typeface="Arimo Bold"/>
              </a:rPr>
              <a:t>Flexibilité et contrôle granulaire :</a:t>
            </a:r>
            <a:r>
              <a:rPr lang="en-US" sz="1562">
                <a:solidFill>
                  <a:srgbClr val="5B5F71"/>
                </a:solidFill>
                <a:latin typeface="Arimo"/>
                <a:ea typeface="Arimo"/>
                <a:cs typeface="Arimo"/>
                <a:sym typeface="Arimo"/>
              </a:rPr>
              <a:t> Chaque élément d'un graphique peut être ajusté.</a:t>
            </a:r>
          </a:p>
        </p:txBody>
      </p:sp>
      <p:sp>
        <p:nvSpPr>
          <p:cNvPr name="TextBox 13" id="13"/>
          <p:cNvSpPr txBox="true"/>
          <p:nvPr/>
        </p:nvSpPr>
        <p:spPr>
          <a:xfrm rot="0">
            <a:off x="1038671" y="4218980"/>
            <a:ext cx="7786985" cy="734616"/>
          </a:xfrm>
          <a:prstGeom prst="rect">
            <a:avLst/>
          </a:prstGeom>
        </p:spPr>
        <p:txBody>
          <a:bodyPr anchor="t" rtlCol="false" tIns="0" lIns="0" bIns="0" rIns="0">
            <a:spAutoFit/>
          </a:bodyPr>
          <a:lstStyle/>
          <a:p>
            <a:pPr algn="l" marL="235645" indent="-117822" lvl="1">
              <a:lnSpc>
                <a:spcPts val="2562"/>
              </a:lnSpc>
              <a:buFont typeface="Arial"/>
              <a:buChar char="•"/>
            </a:pPr>
            <a:r>
              <a:rPr lang="en-US" b="true" sz="1562">
                <a:solidFill>
                  <a:srgbClr val="5B5F71"/>
                </a:solidFill>
                <a:latin typeface="Arimo Bold"/>
                <a:ea typeface="Arimo Bold"/>
                <a:cs typeface="Arimo Bold"/>
                <a:sym typeface="Arimo Bold"/>
              </a:rPr>
              <a:t>Idéal pour graphiques complexes/scientifiques :</a:t>
            </a:r>
            <a:r>
              <a:rPr lang="en-US" sz="1562">
                <a:solidFill>
                  <a:srgbClr val="5B5F71"/>
                </a:solidFill>
                <a:latin typeface="Arimo"/>
                <a:ea typeface="Arimo"/>
                <a:cs typeface="Arimo"/>
                <a:sym typeface="Arimo"/>
              </a:rPr>
              <a:t> Quand la précision et la personnalisation sont primordiales.</a:t>
            </a:r>
          </a:p>
        </p:txBody>
      </p:sp>
      <p:sp>
        <p:nvSpPr>
          <p:cNvPr name="TextBox 14" id="14"/>
          <p:cNvSpPr txBox="true"/>
          <p:nvPr/>
        </p:nvSpPr>
        <p:spPr>
          <a:xfrm rot="0">
            <a:off x="1038671" y="4949429"/>
            <a:ext cx="7786985" cy="734616"/>
          </a:xfrm>
          <a:prstGeom prst="rect">
            <a:avLst/>
          </a:prstGeom>
        </p:spPr>
        <p:txBody>
          <a:bodyPr anchor="t" rtlCol="false" tIns="0" lIns="0" bIns="0" rIns="0">
            <a:spAutoFit/>
          </a:bodyPr>
          <a:lstStyle/>
          <a:p>
            <a:pPr algn="l" marL="235645" indent="-117822" lvl="1">
              <a:lnSpc>
                <a:spcPts val="2562"/>
              </a:lnSpc>
              <a:buFont typeface="Arial"/>
              <a:buChar char="•"/>
            </a:pPr>
            <a:r>
              <a:rPr lang="en-US" b="true" sz="1562">
                <a:solidFill>
                  <a:srgbClr val="5B5F71"/>
                </a:solidFill>
                <a:latin typeface="Arimo Bold"/>
                <a:ea typeface="Arimo Bold"/>
                <a:cs typeface="Arimo Bold"/>
                <a:sym typeface="Arimo Bold"/>
              </a:rPr>
              <a:t>Base de nombreuses bibliothèques :</a:t>
            </a:r>
            <a:r>
              <a:rPr lang="en-US" sz="1562">
                <a:solidFill>
                  <a:srgbClr val="5B5F71"/>
                </a:solidFill>
                <a:latin typeface="Arimo"/>
                <a:ea typeface="Arimo"/>
                <a:cs typeface="Arimo"/>
                <a:sym typeface="Arimo"/>
              </a:rPr>
              <a:t> Comprendre Matplotlib aide à maîtriser d'autres outils.</a:t>
            </a:r>
          </a:p>
        </p:txBody>
      </p:sp>
      <p:grpSp>
        <p:nvGrpSpPr>
          <p:cNvPr name="Group 15" id="15"/>
          <p:cNvGrpSpPr/>
          <p:nvPr/>
        </p:nvGrpSpPr>
        <p:grpSpPr>
          <a:xfrm rot="0">
            <a:off x="9242078" y="2835325"/>
            <a:ext cx="8227367" cy="3068836"/>
            <a:chOff x="0" y="0"/>
            <a:chExt cx="10969823" cy="4091782"/>
          </a:xfrm>
        </p:grpSpPr>
        <p:sp>
          <p:nvSpPr>
            <p:cNvPr name="Freeform 16" id="16"/>
            <p:cNvSpPr/>
            <p:nvPr/>
          </p:nvSpPr>
          <p:spPr>
            <a:xfrm flipH="false" flipV="false" rot="0">
              <a:off x="6350" y="6350"/>
              <a:ext cx="10957052" cy="4079113"/>
            </a:xfrm>
            <a:custGeom>
              <a:avLst/>
              <a:gdLst/>
              <a:ahLst/>
              <a:cxnLst/>
              <a:rect r="r" b="b" t="t" l="l"/>
              <a:pathLst>
                <a:path h="4079113" w="10957052">
                  <a:moveTo>
                    <a:pt x="0" y="115316"/>
                  </a:moveTo>
                  <a:cubicBezTo>
                    <a:pt x="0" y="51562"/>
                    <a:pt x="51689" y="0"/>
                    <a:pt x="115443" y="0"/>
                  </a:cubicBezTo>
                  <a:lnTo>
                    <a:pt x="10841609" y="0"/>
                  </a:lnTo>
                  <a:cubicBezTo>
                    <a:pt x="10905363" y="0"/>
                    <a:pt x="10957052" y="51562"/>
                    <a:pt x="10957052" y="115316"/>
                  </a:cubicBezTo>
                  <a:lnTo>
                    <a:pt x="10957052" y="3963797"/>
                  </a:lnTo>
                  <a:cubicBezTo>
                    <a:pt x="10957052" y="4027424"/>
                    <a:pt x="10905363" y="4079113"/>
                    <a:pt x="10841609" y="4079113"/>
                  </a:cubicBezTo>
                  <a:lnTo>
                    <a:pt x="115443" y="4079113"/>
                  </a:lnTo>
                  <a:cubicBezTo>
                    <a:pt x="51689" y="4079113"/>
                    <a:pt x="0" y="4027551"/>
                    <a:pt x="0" y="3963797"/>
                  </a:cubicBezTo>
                  <a:close/>
                </a:path>
              </a:pathLst>
            </a:custGeom>
            <a:solidFill>
              <a:srgbClr val="E2E3E9"/>
            </a:solidFill>
          </p:spPr>
        </p:sp>
        <p:sp>
          <p:nvSpPr>
            <p:cNvPr name="Freeform 17" id="17"/>
            <p:cNvSpPr/>
            <p:nvPr/>
          </p:nvSpPr>
          <p:spPr>
            <a:xfrm flipH="false" flipV="false" rot="0">
              <a:off x="0" y="0"/>
              <a:ext cx="10969752" cy="4091813"/>
            </a:xfrm>
            <a:custGeom>
              <a:avLst/>
              <a:gdLst/>
              <a:ahLst/>
              <a:cxnLst/>
              <a:rect r="r" b="b" t="t" l="l"/>
              <a:pathLst>
                <a:path h="4091813" w="10969752">
                  <a:moveTo>
                    <a:pt x="0" y="121666"/>
                  </a:moveTo>
                  <a:cubicBezTo>
                    <a:pt x="0" y="54483"/>
                    <a:pt x="54610" y="0"/>
                    <a:pt x="121793" y="0"/>
                  </a:cubicBezTo>
                  <a:lnTo>
                    <a:pt x="10847959" y="0"/>
                  </a:lnTo>
                  <a:lnTo>
                    <a:pt x="10847959" y="6350"/>
                  </a:lnTo>
                  <a:lnTo>
                    <a:pt x="10847959" y="0"/>
                  </a:lnTo>
                  <a:cubicBezTo>
                    <a:pt x="10915269" y="0"/>
                    <a:pt x="10969752" y="54483"/>
                    <a:pt x="10969752" y="121666"/>
                  </a:cubicBezTo>
                  <a:lnTo>
                    <a:pt x="10963402" y="121666"/>
                  </a:lnTo>
                  <a:lnTo>
                    <a:pt x="10969752" y="121666"/>
                  </a:lnTo>
                  <a:lnTo>
                    <a:pt x="10969752" y="3970147"/>
                  </a:lnTo>
                  <a:lnTo>
                    <a:pt x="10963402" y="3970147"/>
                  </a:lnTo>
                  <a:lnTo>
                    <a:pt x="10969752" y="3970147"/>
                  </a:lnTo>
                  <a:cubicBezTo>
                    <a:pt x="10969752" y="4037330"/>
                    <a:pt x="10915142" y="4091813"/>
                    <a:pt x="10847959" y="4091813"/>
                  </a:cubicBezTo>
                  <a:lnTo>
                    <a:pt x="10847959" y="4085463"/>
                  </a:lnTo>
                  <a:lnTo>
                    <a:pt x="10847959" y="4091813"/>
                  </a:lnTo>
                  <a:lnTo>
                    <a:pt x="121793" y="4091813"/>
                  </a:lnTo>
                  <a:lnTo>
                    <a:pt x="121793" y="4085463"/>
                  </a:lnTo>
                  <a:lnTo>
                    <a:pt x="121793" y="4091813"/>
                  </a:lnTo>
                  <a:cubicBezTo>
                    <a:pt x="54483" y="4091813"/>
                    <a:pt x="0" y="4037330"/>
                    <a:pt x="0" y="3970147"/>
                  </a:cubicBezTo>
                  <a:lnTo>
                    <a:pt x="0" y="121666"/>
                  </a:lnTo>
                  <a:lnTo>
                    <a:pt x="6350" y="121666"/>
                  </a:lnTo>
                  <a:lnTo>
                    <a:pt x="0" y="121666"/>
                  </a:lnTo>
                  <a:moveTo>
                    <a:pt x="12700" y="121666"/>
                  </a:moveTo>
                  <a:lnTo>
                    <a:pt x="12700" y="3970147"/>
                  </a:lnTo>
                  <a:lnTo>
                    <a:pt x="6350" y="3970147"/>
                  </a:lnTo>
                  <a:lnTo>
                    <a:pt x="12700" y="3970147"/>
                  </a:lnTo>
                  <a:cubicBezTo>
                    <a:pt x="12700" y="4030345"/>
                    <a:pt x="61595" y="4079113"/>
                    <a:pt x="121793" y="4079113"/>
                  </a:cubicBezTo>
                  <a:lnTo>
                    <a:pt x="10847959" y="4079113"/>
                  </a:lnTo>
                  <a:cubicBezTo>
                    <a:pt x="10908284" y="4079113"/>
                    <a:pt x="10957052" y="4030345"/>
                    <a:pt x="10957052" y="3970147"/>
                  </a:cubicBezTo>
                  <a:lnTo>
                    <a:pt x="10957052" y="121666"/>
                  </a:lnTo>
                  <a:cubicBezTo>
                    <a:pt x="10957052" y="61468"/>
                    <a:pt x="10908157" y="12700"/>
                    <a:pt x="10847959" y="12700"/>
                  </a:cubicBezTo>
                  <a:lnTo>
                    <a:pt x="121793" y="12700"/>
                  </a:lnTo>
                  <a:lnTo>
                    <a:pt x="121793" y="6350"/>
                  </a:lnTo>
                  <a:lnTo>
                    <a:pt x="121793" y="12700"/>
                  </a:lnTo>
                  <a:cubicBezTo>
                    <a:pt x="61595" y="12700"/>
                    <a:pt x="12700" y="61468"/>
                    <a:pt x="12700" y="121666"/>
                  </a:cubicBezTo>
                  <a:close/>
                </a:path>
              </a:pathLst>
            </a:custGeom>
            <a:solidFill>
              <a:srgbClr val="C8C9CF"/>
            </a:solidFill>
          </p:spPr>
        </p:sp>
      </p:grpSp>
      <p:sp>
        <p:nvSpPr>
          <p:cNvPr name="TextBox 18" id="18"/>
          <p:cNvSpPr txBox="true"/>
          <p:nvPr/>
        </p:nvSpPr>
        <p:spPr>
          <a:xfrm rot="0">
            <a:off x="9462195" y="3026866"/>
            <a:ext cx="3087737" cy="390525"/>
          </a:xfrm>
          <a:prstGeom prst="rect">
            <a:avLst/>
          </a:prstGeom>
        </p:spPr>
        <p:txBody>
          <a:bodyPr anchor="t" rtlCol="false" tIns="0" lIns="0" bIns="0" rIns="0">
            <a:spAutoFit/>
          </a:bodyPr>
          <a:lstStyle/>
          <a:p>
            <a:pPr algn="l">
              <a:lnSpc>
                <a:spcPts val="3000"/>
              </a:lnSpc>
            </a:pPr>
            <a:r>
              <a:rPr lang="en-US" sz="2375" b="true">
                <a:solidFill>
                  <a:srgbClr val="5B5F71"/>
                </a:solidFill>
                <a:latin typeface="Arimo Bold"/>
                <a:ea typeface="Arimo Bold"/>
                <a:cs typeface="Arimo Bold"/>
                <a:sym typeface="Arimo Bold"/>
              </a:rPr>
              <a:t>Seaborn</a:t>
            </a:r>
          </a:p>
        </p:txBody>
      </p:sp>
      <p:sp>
        <p:nvSpPr>
          <p:cNvPr name="TextBox 19" id="19"/>
          <p:cNvSpPr txBox="true"/>
          <p:nvPr/>
        </p:nvSpPr>
        <p:spPr>
          <a:xfrm rot="0">
            <a:off x="9462195" y="3488531"/>
            <a:ext cx="7787134" cy="734616"/>
          </a:xfrm>
          <a:prstGeom prst="rect">
            <a:avLst/>
          </a:prstGeom>
        </p:spPr>
        <p:txBody>
          <a:bodyPr anchor="t" rtlCol="false" tIns="0" lIns="0" bIns="0" rIns="0">
            <a:spAutoFit/>
          </a:bodyPr>
          <a:lstStyle/>
          <a:p>
            <a:pPr algn="l" marL="235645" indent="-117822" lvl="1">
              <a:lnSpc>
                <a:spcPts val="2562"/>
              </a:lnSpc>
              <a:buFont typeface="Arial"/>
              <a:buChar char="•"/>
            </a:pPr>
            <a:r>
              <a:rPr lang="en-US" b="true" sz="1562">
                <a:solidFill>
                  <a:srgbClr val="5B5F71"/>
                </a:solidFill>
                <a:latin typeface="Arimo Bold"/>
                <a:ea typeface="Arimo Bold"/>
                <a:cs typeface="Arimo Bold"/>
                <a:sym typeface="Arimo Bold"/>
              </a:rPr>
              <a:t>Simplicité et esthétiques par défaut :</a:t>
            </a:r>
            <a:r>
              <a:rPr lang="en-US" sz="1562">
                <a:solidFill>
                  <a:srgbClr val="5B5F71"/>
                </a:solidFill>
                <a:latin typeface="Arimo"/>
                <a:ea typeface="Arimo"/>
                <a:cs typeface="Arimo"/>
                <a:sym typeface="Arimo"/>
              </a:rPr>
              <a:t> Moins de code pour des graphiques attrayants.</a:t>
            </a:r>
          </a:p>
        </p:txBody>
      </p:sp>
      <p:sp>
        <p:nvSpPr>
          <p:cNvPr name="TextBox 20" id="20"/>
          <p:cNvSpPr txBox="true"/>
          <p:nvPr/>
        </p:nvSpPr>
        <p:spPr>
          <a:xfrm rot="0">
            <a:off x="9462195" y="4218980"/>
            <a:ext cx="7787134" cy="405408"/>
          </a:xfrm>
          <a:prstGeom prst="rect">
            <a:avLst/>
          </a:prstGeom>
        </p:spPr>
        <p:txBody>
          <a:bodyPr anchor="t" rtlCol="false" tIns="0" lIns="0" bIns="0" rIns="0">
            <a:spAutoFit/>
          </a:bodyPr>
          <a:lstStyle/>
          <a:p>
            <a:pPr algn="l" marL="235645" indent="-117822" lvl="1">
              <a:lnSpc>
                <a:spcPts val="2562"/>
              </a:lnSpc>
              <a:buFont typeface="Arial"/>
              <a:buChar char="•"/>
            </a:pPr>
            <a:r>
              <a:rPr lang="en-US" b="true" sz="1562">
                <a:solidFill>
                  <a:srgbClr val="5B5F71"/>
                </a:solidFill>
                <a:latin typeface="Arimo Bold"/>
                <a:ea typeface="Arimo Bold"/>
                <a:cs typeface="Arimo Bold"/>
                <a:sym typeface="Arimo Bold"/>
              </a:rPr>
              <a:t>Intégration avec Pandas :</a:t>
            </a:r>
            <a:r>
              <a:rPr lang="en-US" sz="1562">
                <a:solidFill>
                  <a:srgbClr val="5B5F71"/>
                </a:solidFill>
                <a:latin typeface="Arimo"/>
                <a:ea typeface="Arimo"/>
                <a:cs typeface="Arimo"/>
                <a:sym typeface="Arimo"/>
              </a:rPr>
              <a:t> Excellente pour l'analyse exploratoire de données.</a:t>
            </a:r>
          </a:p>
        </p:txBody>
      </p:sp>
      <p:sp>
        <p:nvSpPr>
          <p:cNvPr name="TextBox 21" id="21"/>
          <p:cNvSpPr txBox="true"/>
          <p:nvPr/>
        </p:nvSpPr>
        <p:spPr>
          <a:xfrm rot="0">
            <a:off x="9462195" y="4620220"/>
            <a:ext cx="7787134" cy="734616"/>
          </a:xfrm>
          <a:prstGeom prst="rect">
            <a:avLst/>
          </a:prstGeom>
        </p:spPr>
        <p:txBody>
          <a:bodyPr anchor="t" rtlCol="false" tIns="0" lIns="0" bIns="0" rIns="0">
            <a:spAutoFit/>
          </a:bodyPr>
          <a:lstStyle/>
          <a:p>
            <a:pPr algn="l" marL="235645" indent="-117822" lvl="1">
              <a:lnSpc>
                <a:spcPts val="2562"/>
              </a:lnSpc>
              <a:buFont typeface="Arial"/>
              <a:buChar char="•"/>
            </a:pPr>
            <a:r>
              <a:rPr lang="en-US" b="true" sz="1562">
                <a:solidFill>
                  <a:srgbClr val="5B5F71"/>
                </a:solidFill>
                <a:latin typeface="Arimo Bold"/>
                <a:ea typeface="Arimo Bold"/>
                <a:cs typeface="Arimo Bold"/>
                <a:sym typeface="Arimo Bold"/>
              </a:rPr>
              <a:t>Spécialisation en statistiques :</a:t>
            </a:r>
            <a:r>
              <a:rPr lang="en-US" sz="1562">
                <a:solidFill>
                  <a:srgbClr val="5B5F71"/>
                </a:solidFill>
                <a:latin typeface="Arimo"/>
                <a:ea typeface="Arimo"/>
                <a:cs typeface="Arimo"/>
                <a:sym typeface="Arimo"/>
              </a:rPr>
              <a:t> Fonctions dédiées pour des visualisations statistiques avancées.</a:t>
            </a:r>
          </a:p>
        </p:txBody>
      </p:sp>
      <p:sp>
        <p:nvSpPr>
          <p:cNvPr name="TextBox 22" id="22"/>
          <p:cNvSpPr txBox="true"/>
          <p:nvPr/>
        </p:nvSpPr>
        <p:spPr>
          <a:xfrm rot="0">
            <a:off x="823317" y="6054775"/>
            <a:ext cx="16641366" cy="312738"/>
          </a:xfrm>
          <a:prstGeom prst="rect">
            <a:avLst/>
          </a:prstGeom>
        </p:spPr>
        <p:txBody>
          <a:bodyPr anchor="t" rtlCol="false" tIns="0" lIns="0" bIns="0" rIns="0">
            <a:spAutoFit/>
          </a:bodyPr>
          <a:lstStyle/>
          <a:p>
            <a:pPr algn="l">
              <a:lnSpc>
                <a:spcPts val="2562"/>
              </a:lnSpc>
            </a:pPr>
            <a:r>
              <a:rPr lang="en-US" sz="1562" b="true">
                <a:solidFill>
                  <a:srgbClr val="5B5F71"/>
                </a:solidFill>
                <a:latin typeface="Arimo Bold"/>
                <a:ea typeface="Arimo Bold"/>
                <a:cs typeface="Arimo Bold"/>
                <a:sym typeface="Arimo Bold"/>
              </a:rPr>
              <a:t>Quand choisir l'un ou l'autre ?</a:t>
            </a:r>
          </a:p>
        </p:txBody>
      </p:sp>
      <p:sp>
        <p:nvSpPr>
          <p:cNvPr name="TextBox 23" id="23"/>
          <p:cNvSpPr txBox="true"/>
          <p:nvPr/>
        </p:nvSpPr>
        <p:spPr>
          <a:xfrm rot="0">
            <a:off x="823317" y="6615559"/>
            <a:ext cx="16641366" cy="734616"/>
          </a:xfrm>
          <a:prstGeom prst="rect">
            <a:avLst/>
          </a:prstGeom>
        </p:spPr>
        <p:txBody>
          <a:bodyPr anchor="t" rtlCol="false" tIns="0" lIns="0" bIns="0" rIns="0">
            <a:spAutoFit/>
          </a:bodyPr>
          <a:lstStyle/>
          <a:p>
            <a:pPr algn="l" marL="235645" indent="-117822" lvl="1">
              <a:lnSpc>
                <a:spcPts val="2562"/>
              </a:lnSpc>
              <a:buFont typeface="Arial"/>
              <a:buChar char="•"/>
            </a:pPr>
            <a:r>
              <a:rPr lang="en-US" b="true" sz="1562">
                <a:solidFill>
                  <a:srgbClr val="5B5F71"/>
                </a:solidFill>
                <a:latin typeface="Arimo Bold"/>
                <a:ea typeface="Arimo Bold"/>
                <a:cs typeface="Arimo Bold"/>
                <a:sym typeface="Arimo Bold"/>
              </a:rPr>
              <a:t>Seaborn pour l'analyse exploratoire rapide :</a:t>
            </a:r>
            <a:r>
              <a:rPr lang="en-US" sz="1562">
                <a:solidFill>
                  <a:srgbClr val="5B5F71"/>
                </a:solidFill>
                <a:latin typeface="Arimo"/>
                <a:ea typeface="Arimo"/>
                <a:cs typeface="Arimo"/>
                <a:sym typeface="Arimo"/>
              </a:rPr>
              <a:t> Lorsque vous avez besoin de comprendre rapidement les relations et distributions dans vos données, et que vous privilégiez des graphiques clairs et esthétiques avec un minimum d'effort.</a:t>
            </a:r>
          </a:p>
        </p:txBody>
      </p:sp>
      <p:sp>
        <p:nvSpPr>
          <p:cNvPr name="TextBox 24" id="24"/>
          <p:cNvSpPr txBox="true"/>
          <p:nvPr/>
        </p:nvSpPr>
        <p:spPr>
          <a:xfrm rot="0">
            <a:off x="823317" y="7346008"/>
            <a:ext cx="16641366" cy="734616"/>
          </a:xfrm>
          <a:prstGeom prst="rect">
            <a:avLst/>
          </a:prstGeom>
        </p:spPr>
        <p:txBody>
          <a:bodyPr anchor="t" rtlCol="false" tIns="0" lIns="0" bIns="0" rIns="0">
            <a:spAutoFit/>
          </a:bodyPr>
          <a:lstStyle/>
          <a:p>
            <a:pPr algn="l" marL="235645" indent="-117822" lvl="1">
              <a:lnSpc>
                <a:spcPts val="2562"/>
              </a:lnSpc>
              <a:buFont typeface="Arial"/>
              <a:buChar char="•"/>
            </a:pPr>
            <a:r>
              <a:rPr lang="en-US" b="true" sz="1562">
                <a:solidFill>
                  <a:srgbClr val="5B5F71"/>
                </a:solidFill>
                <a:latin typeface="Arimo Bold"/>
                <a:ea typeface="Arimo Bold"/>
                <a:cs typeface="Arimo Bold"/>
                <a:sym typeface="Arimo Bold"/>
              </a:rPr>
              <a:t>Matplotlib pour la personnalisation et la publication :</a:t>
            </a:r>
            <a:r>
              <a:rPr lang="en-US" sz="1562">
                <a:solidFill>
                  <a:srgbClr val="5B5F71"/>
                </a:solidFill>
                <a:latin typeface="Arimo"/>
                <a:ea typeface="Arimo"/>
                <a:cs typeface="Arimo"/>
                <a:sym typeface="Arimo"/>
              </a:rPr>
              <a:t> Quand vous avez des exigences spécifiques en matière de design, de mise en page, ou lorsque vous préparez des figures pour des publications scientifiques ou des rapports finaux où chaque détail doit être précis.</a:t>
            </a:r>
          </a:p>
        </p:txBody>
      </p:sp>
      <p:sp>
        <p:nvSpPr>
          <p:cNvPr name="TextBox 25" id="25"/>
          <p:cNvSpPr txBox="true"/>
          <p:nvPr/>
        </p:nvSpPr>
        <p:spPr>
          <a:xfrm rot="0">
            <a:off x="823317" y="8076456"/>
            <a:ext cx="16641366" cy="734616"/>
          </a:xfrm>
          <a:prstGeom prst="rect">
            <a:avLst/>
          </a:prstGeom>
        </p:spPr>
        <p:txBody>
          <a:bodyPr anchor="t" rtlCol="false" tIns="0" lIns="0" bIns="0" rIns="0">
            <a:spAutoFit/>
          </a:bodyPr>
          <a:lstStyle/>
          <a:p>
            <a:pPr algn="l" marL="235645" indent="-117822" lvl="1">
              <a:lnSpc>
                <a:spcPts val="2562"/>
              </a:lnSpc>
              <a:buFont typeface="Arial"/>
              <a:buChar char="•"/>
            </a:pPr>
            <a:r>
              <a:rPr lang="en-US" b="true" sz="1562">
                <a:solidFill>
                  <a:srgbClr val="5B5F71"/>
                </a:solidFill>
                <a:latin typeface="Arimo Bold"/>
                <a:ea typeface="Arimo Bold"/>
                <a:cs typeface="Arimo Bold"/>
                <a:sym typeface="Arimo Bold"/>
              </a:rPr>
              <a:t>Combinaison des deux :</a:t>
            </a:r>
            <a:r>
              <a:rPr lang="en-US" sz="1562">
                <a:solidFill>
                  <a:srgbClr val="5B5F71"/>
                </a:solidFill>
                <a:latin typeface="Arimo"/>
                <a:ea typeface="Arimo"/>
                <a:cs typeface="Arimo"/>
                <a:sym typeface="Arimo"/>
              </a:rPr>
              <a:t> Une approche courante est d'utiliser Seaborn pour générer les graphiques de base avec leurs esthétiques supérieures, puis d'utiliser Matplotlib pour des ajustements finaux comme l'ajout de titres personnalisés, d'annotations ou l'ajustement des limites d'axes.</a:t>
            </a:r>
          </a:p>
        </p:txBody>
      </p:sp>
      <p:sp>
        <p:nvSpPr>
          <p:cNvPr name="TextBox 26" id="26"/>
          <p:cNvSpPr txBox="true"/>
          <p:nvPr/>
        </p:nvSpPr>
        <p:spPr>
          <a:xfrm rot="0">
            <a:off x="823317" y="8966448"/>
            <a:ext cx="16641366" cy="636588"/>
          </a:xfrm>
          <a:prstGeom prst="rect">
            <a:avLst/>
          </a:prstGeom>
        </p:spPr>
        <p:txBody>
          <a:bodyPr anchor="t" rtlCol="false" tIns="0" lIns="0" bIns="0" rIns="0">
            <a:spAutoFit/>
          </a:bodyPr>
          <a:lstStyle/>
          <a:p>
            <a:pPr algn="l">
              <a:lnSpc>
                <a:spcPts val="2562"/>
              </a:lnSpc>
            </a:pPr>
            <a:r>
              <a:rPr lang="en-US" sz="1562" b="true">
                <a:solidFill>
                  <a:srgbClr val="5B5F71"/>
                </a:solidFill>
                <a:latin typeface="Arimo Bold"/>
                <a:ea typeface="Arimo Bold"/>
                <a:cs typeface="Arimo Bold"/>
                <a:sym typeface="Arimo Bold"/>
              </a:rPr>
              <a:t>Invitation à expérimenter :</a:t>
            </a:r>
            <a:r>
              <a:rPr lang="en-US" sz="1562">
                <a:solidFill>
                  <a:srgbClr val="5B5F71"/>
                </a:solidFill>
                <a:latin typeface="Arimo"/>
                <a:ea typeface="Arimo"/>
                <a:cs typeface="Arimo"/>
                <a:sym typeface="Arimo"/>
              </a:rPr>
              <a:t> Le meilleur moyen de maîtriser ces bibliothèques est de les utiliser. N'hésitez pas à télécharger des datasets publics (comme ceux disponibles via </a:t>
            </a:r>
            <a:r>
              <a:rPr lang="en-US" sz="1562">
                <a:solidFill>
                  <a:srgbClr val="5B5F71"/>
                </a:solidFill>
                <a:latin typeface="Arimo"/>
                <a:ea typeface="Arimo"/>
                <a:cs typeface="Arimo"/>
                <a:sym typeface="Arimo"/>
              </a:rPr>
              <a:t>sns.load_dataset()</a:t>
            </a:r>
            <a:r>
              <a:rPr lang="en-US" sz="1562">
                <a:solidFill>
                  <a:srgbClr val="5B5F71"/>
                </a:solidFill>
                <a:latin typeface="Arimo"/>
                <a:ea typeface="Arimo"/>
                <a:cs typeface="Arimo"/>
                <a:sym typeface="Arimo"/>
              </a:rPr>
              <a:t>) et à expérimenter avec différents types de graphiques pour voir comment ils révèlent les patterns cachés dans vos données.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alpha val="90196"/>
              </a:srgbClr>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288875" y="19184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alpha val="90196"/>
              </a:srgbClr>
            </a:solidFill>
          </p:spPr>
        </p:sp>
      </p:grpSp>
      <p:sp>
        <p:nvSpPr>
          <p:cNvPr name="TextBox 6" id="6"/>
          <p:cNvSpPr txBox="true"/>
          <p:nvPr/>
        </p:nvSpPr>
        <p:spPr>
          <a:xfrm rot="0">
            <a:off x="915889" y="937171"/>
            <a:ext cx="11147752" cy="733425"/>
          </a:xfrm>
          <a:prstGeom prst="rect">
            <a:avLst/>
          </a:prstGeom>
        </p:spPr>
        <p:txBody>
          <a:bodyPr anchor="t" rtlCol="false" tIns="0" lIns="0" bIns="0" rIns="0">
            <a:spAutoFit/>
          </a:bodyPr>
          <a:lstStyle/>
          <a:p>
            <a:pPr algn="l">
              <a:lnSpc>
                <a:spcPts val="5625"/>
              </a:lnSpc>
            </a:pPr>
            <a:r>
              <a:rPr lang="en-US" sz="4499" b="true">
                <a:solidFill>
                  <a:srgbClr val="505468"/>
                </a:solidFill>
                <a:latin typeface="Arimo Bold"/>
                <a:ea typeface="Arimo Bold"/>
                <a:cs typeface="Arimo Bold"/>
                <a:sym typeface="Arimo Bold"/>
              </a:rPr>
              <a:t>Introduction à Matplotlib et Seaborn</a:t>
            </a:r>
          </a:p>
        </p:txBody>
      </p:sp>
      <p:sp>
        <p:nvSpPr>
          <p:cNvPr name="TextBox 7" id="7"/>
          <p:cNvSpPr txBox="true"/>
          <p:nvPr/>
        </p:nvSpPr>
        <p:spPr>
          <a:xfrm rot="0">
            <a:off x="915889" y="2244030"/>
            <a:ext cx="8094152" cy="428625"/>
          </a:xfrm>
          <a:prstGeom prst="rect">
            <a:avLst/>
          </a:prstGeom>
        </p:spPr>
        <p:txBody>
          <a:bodyPr anchor="t" rtlCol="false" tIns="0" lIns="0" bIns="0" rIns="0">
            <a:spAutoFit/>
          </a:bodyPr>
          <a:lstStyle/>
          <a:p>
            <a:pPr algn="l">
              <a:lnSpc>
                <a:spcPts val="3374"/>
              </a:lnSpc>
            </a:pPr>
            <a:r>
              <a:rPr lang="en-US" sz="2687" b="true">
                <a:solidFill>
                  <a:srgbClr val="505468"/>
                </a:solidFill>
                <a:latin typeface="Arimo Bold"/>
                <a:ea typeface="Arimo Bold"/>
                <a:cs typeface="Arimo Bold"/>
                <a:sym typeface="Arimo Bold"/>
              </a:rPr>
              <a:t>Matplotlib : Le Couteau Suisse de la Visualisation</a:t>
            </a:r>
          </a:p>
        </p:txBody>
      </p:sp>
      <p:sp>
        <p:nvSpPr>
          <p:cNvPr name="TextBox 8" id="8"/>
          <p:cNvSpPr txBox="true"/>
          <p:nvPr/>
        </p:nvSpPr>
        <p:spPr>
          <a:xfrm rot="0">
            <a:off x="915889" y="2835622"/>
            <a:ext cx="7948761" cy="2168525"/>
          </a:xfrm>
          <a:prstGeom prst="rect">
            <a:avLst/>
          </a:prstGeom>
        </p:spPr>
        <p:txBody>
          <a:bodyPr anchor="t" rtlCol="false" tIns="0" lIns="0" bIns="0" rIns="0">
            <a:spAutoFit/>
          </a:bodyPr>
          <a:lstStyle/>
          <a:p>
            <a:pPr algn="l">
              <a:lnSpc>
                <a:spcPts val="2874"/>
              </a:lnSpc>
            </a:pPr>
            <a:r>
              <a:rPr lang="en-US" sz="1750">
                <a:solidFill>
                  <a:srgbClr val="5B5F71"/>
                </a:solidFill>
                <a:latin typeface="Arimo"/>
                <a:ea typeface="Arimo"/>
                <a:cs typeface="Arimo"/>
                <a:sym typeface="Arimo"/>
              </a:rPr>
              <a:t>Matplotlib est une bibliothèque fondamentale en Python, offrant un contrôle granulaire sur chaque aspect d'un graphique. Elle est idéale pour créer des visualisations hautement personnalisées, des figures complexes et des graphiques prêts pour la publication scientifique. Sa flexibilité permet de construire des graphiques à partir de zéro, en définissant précisément les axes, les titres, les légendes, les couleurs et les styles.</a:t>
            </a:r>
          </a:p>
        </p:txBody>
      </p:sp>
      <p:sp>
        <p:nvSpPr>
          <p:cNvPr name="TextBox 9" id="9"/>
          <p:cNvSpPr txBox="true"/>
          <p:nvPr/>
        </p:nvSpPr>
        <p:spPr>
          <a:xfrm rot="0">
            <a:off x="915889" y="5240090"/>
            <a:ext cx="7948761" cy="358775"/>
          </a:xfrm>
          <a:prstGeom prst="rect">
            <a:avLst/>
          </a:prstGeom>
        </p:spPr>
        <p:txBody>
          <a:bodyPr anchor="t" rtlCol="false" tIns="0" lIns="0" bIns="0" rIns="0">
            <a:spAutoFit/>
          </a:bodyPr>
          <a:lstStyle/>
          <a:p>
            <a:pPr algn="l">
              <a:lnSpc>
                <a:spcPts val="2874"/>
              </a:lnSpc>
            </a:pPr>
            <a:r>
              <a:rPr lang="en-US" sz="1750" b="true">
                <a:solidFill>
                  <a:srgbClr val="5B5F71"/>
                </a:solidFill>
                <a:latin typeface="Arimo Bold"/>
                <a:ea typeface="Arimo Bold"/>
                <a:cs typeface="Arimo Bold"/>
                <a:sym typeface="Arimo Bold"/>
              </a:rPr>
              <a:t>Points clés :</a:t>
            </a:r>
          </a:p>
        </p:txBody>
      </p:sp>
      <p:sp>
        <p:nvSpPr>
          <p:cNvPr name="TextBox 10" id="10"/>
          <p:cNvSpPr txBox="true"/>
          <p:nvPr/>
        </p:nvSpPr>
        <p:spPr>
          <a:xfrm rot="0">
            <a:off x="915889" y="6178897"/>
            <a:ext cx="7948761" cy="358775"/>
          </a:xfrm>
          <a:prstGeom prst="rect">
            <a:avLst/>
          </a:prstGeom>
        </p:spPr>
        <p:txBody>
          <a:bodyPr anchor="t" rtlCol="false" tIns="0" lIns="0" bIns="0" rIns="0">
            <a:spAutoFit/>
          </a:bodyPr>
          <a:lstStyle/>
          <a:p>
            <a:pPr algn="l" marL="263922" indent="-131961" lvl="1">
              <a:lnSpc>
                <a:spcPts val="2874"/>
              </a:lnSpc>
              <a:buFont typeface="Arial"/>
              <a:buChar char="•"/>
            </a:pPr>
            <a:r>
              <a:rPr lang="en-US" sz="1750">
                <a:solidFill>
                  <a:srgbClr val="5B5F71"/>
                </a:solidFill>
                <a:latin typeface="Arimo"/>
                <a:ea typeface="Arimo"/>
                <a:cs typeface="Arimo"/>
                <a:sym typeface="Arimo"/>
              </a:rPr>
              <a:t>Grande flexibilité et contrôle total.</a:t>
            </a:r>
          </a:p>
        </p:txBody>
      </p:sp>
      <p:sp>
        <p:nvSpPr>
          <p:cNvPr name="TextBox 11" id="11"/>
          <p:cNvSpPr txBox="true"/>
          <p:nvPr/>
        </p:nvSpPr>
        <p:spPr>
          <a:xfrm rot="0">
            <a:off x="915889" y="6625381"/>
            <a:ext cx="7948761" cy="358775"/>
          </a:xfrm>
          <a:prstGeom prst="rect">
            <a:avLst/>
          </a:prstGeom>
        </p:spPr>
        <p:txBody>
          <a:bodyPr anchor="t" rtlCol="false" tIns="0" lIns="0" bIns="0" rIns="0">
            <a:spAutoFit/>
          </a:bodyPr>
          <a:lstStyle/>
          <a:p>
            <a:pPr algn="l" marL="263922" indent="-131961" lvl="1">
              <a:lnSpc>
                <a:spcPts val="2874"/>
              </a:lnSpc>
              <a:buFont typeface="Arial"/>
              <a:buChar char="•"/>
            </a:pPr>
            <a:r>
              <a:rPr lang="en-US" sz="1750">
                <a:solidFill>
                  <a:srgbClr val="5B5F71"/>
                </a:solidFill>
                <a:latin typeface="Arimo"/>
                <a:ea typeface="Arimo"/>
                <a:cs typeface="Arimo"/>
                <a:sym typeface="Arimo"/>
              </a:rPr>
              <a:t>Permet des visualisations très personnalisées.</a:t>
            </a:r>
          </a:p>
        </p:txBody>
      </p:sp>
      <p:sp>
        <p:nvSpPr>
          <p:cNvPr name="TextBox 12" id="12"/>
          <p:cNvSpPr txBox="true"/>
          <p:nvPr/>
        </p:nvSpPr>
        <p:spPr>
          <a:xfrm rot="0">
            <a:off x="915889" y="7071866"/>
            <a:ext cx="7948761" cy="358775"/>
          </a:xfrm>
          <a:prstGeom prst="rect">
            <a:avLst/>
          </a:prstGeom>
        </p:spPr>
        <p:txBody>
          <a:bodyPr anchor="t" rtlCol="false" tIns="0" lIns="0" bIns="0" rIns="0">
            <a:spAutoFit/>
          </a:bodyPr>
          <a:lstStyle/>
          <a:p>
            <a:pPr algn="l" marL="263922" indent="-131961" lvl="1">
              <a:lnSpc>
                <a:spcPts val="2874"/>
              </a:lnSpc>
              <a:buFont typeface="Arial"/>
              <a:buChar char="•"/>
            </a:pPr>
            <a:r>
              <a:rPr lang="en-US" sz="1750">
                <a:solidFill>
                  <a:srgbClr val="5B5F71"/>
                </a:solidFill>
                <a:latin typeface="Arimo"/>
                <a:ea typeface="Arimo"/>
                <a:cs typeface="Arimo"/>
                <a:sym typeface="Arimo"/>
              </a:rPr>
              <a:t>Base pour de nombreuses autres bibliothèques.</a:t>
            </a:r>
          </a:p>
        </p:txBody>
      </p:sp>
      <p:sp>
        <p:nvSpPr>
          <p:cNvPr name="TextBox 13" id="13"/>
          <p:cNvSpPr txBox="true"/>
          <p:nvPr/>
        </p:nvSpPr>
        <p:spPr>
          <a:xfrm rot="0">
            <a:off x="9432875" y="2244030"/>
            <a:ext cx="8307409" cy="428625"/>
          </a:xfrm>
          <a:prstGeom prst="rect">
            <a:avLst/>
          </a:prstGeom>
        </p:spPr>
        <p:txBody>
          <a:bodyPr anchor="t" rtlCol="false" tIns="0" lIns="0" bIns="0" rIns="0">
            <a:spAutoFit/>
          </a:bodyPr>
          <a:lstStyle/>
          <a:p>
            <a:pPr algn="l">
              <a:lnSpc>
                <a:spcPts val="3374"/>
              </a:lnSpc>
            </a:pPr>
            <a:r>
              <a:rPr lang="en-US" sz="2687" b="true">
                <a:solidFill>
                  <a:srgbClr val="505468"/>
                </a:solidFill>
                <a:latin typeface="Arimo Bold"/>
                <a:ea typeface="Arimo Bold"/>
                <a:cs typeface="Arimo Bold"/>
                <a:sym typeface="Arimo Bold"/>
              </a:rPr>
              <a:t>Seaborn : L'Esthétique Statistique Simplifiée</a:t>
            </a:r>
          </a:p>
        </p:txBody>
      </p:sp>
      <p:sp>
        <p:nvSpPr>
          <p:cNvPr name="TextBox 14" id="14"/>
          <p:cNvSpPr txBox="true"/>
          <p:nvPr/>
        </p:nvSpPr>
        <p:spPr>
          <a:xfrm rot="0">
            <a:off x="9432875" y="2835622"/>
            <a:ext cx="7948761" cy="2168525"/>
          </a:xfrm>
          <a:prstGeom prst="rect">
            <a:avLst/>
          </a:prstGeom>
        </p:spPr>
        <p:txBody>
          <a:bodyPr anchor="t" rtlCol="false" tIns="0" lIns="0" bIns="0" rIns="0">
            <a:spAutoFit/>
          </a:bodyPr>
          <a:lstStyle/>
          <a:p>
            <a:pPr algn="l">
              <a:lnSpc>
                <a:spcPts val="2874"/>
              </a:lnSpc>
            </a:pPr>
            <a:r>
              <a:rPr lang="en-US" sz="1750">
                <a:solidFill>
                  <a:srgbClr val="5B5F71"/>
                </a:solidFill>
                <a:latin typeface="Arimo"/>
                <a:ea typeface="Arimo"/>
                <a:cs typeface="Arimo"/>
                <a:sym typeface="Arimo"/>
              </a:rPr>
              <a:t>Seaborn est une bibliothèque de visualisation de données basée sur Matplotlib. Elle excelle dans la création de visualisations statistiques attrayantes avec moins de code. Seaborn est particulièrement utile pour l'analyse exploratoire de données, car elle intègre des fonctionnalités pour gérer les DataFrames Pandas et automatise de nombreux aspects esthétiques, rendant les graphiques plus lisibles et plus beaux par défaut.</a:t>
            </a:r>
          </a:p>
        </p:txBody>
      </p:sp>
      <p:sp>
        <p:nvSpPr>
          <p:cNvPr name="TextBox 15" id="15"/>
          <p:cNvSpPr txBox="true"/>
          <p:nvPr/>
        </p:nvSpPr>
        <p:spPr>
          <a:xfrm rot="0">
            <a:off x="9432875" y="5240090"/>
            <a:ext cx="7948761" cy="358775"/>
          </a:xfrm>
          <a:prstGeom prst="rect">
            <a:avLst/>
          </a:prstGeom>
        </p:spPr>
        <p:txBody>
          <a:bodyPr anchor="t" rtlCol="false" tIns="0" lIns="0" bIns="0" rIns="0">
            <a:spAutoFit/>
          </a:bodyPr>
          <a:lstStyle/>
          <a:p>
            <a:pPr algn="l">
              <a:lnSpc>
                <a:spcPts val="2874"/>
              </a:lnSpc>
            </a:pPr>
            <a:r>
              <a:rPr lang="en-US" sz="1750" b="true">
                <a:solidFill>
                  <a:srgbClr val="5B5F71"/>
                </a:solidFill>
                <a:latin typeface="Arimo Bold"/>
                <a:ea typeface="Arimo Bold"/>
                <a:cs typeface="Arimo Bold"/>
                <a:sym typeface="Arimo Bold"/>
              </a:rPr>
              <a:t>Points clés :</a:t>
            </a:r>
          </a:p>
        </p:txBody>
      </p:sp>
      <p:sp>
        <p:nvSpPr>
          <p:cNvPr name="TextBox 16" id="16"/>
          <p:cNvSpPr txBox="true"/>
          <p:nvPr/>
        </p:nvSpPr>
        <p:spPr>
          <a:xfrm rot="0">
            <a:off x="9432875" y="6178897"/>
            <a:ext cx="7948761" cy="358775"/>
          </a:xfrm>
          <a:prstGeom prst="rect">
            <a:avLst/>
          </a:prstGeom>
        </p:spPr>
        <p:txBody>
          <a:bodyPr anchor="t" rtlCol="false" tIns="0" lIns="0" bIns="0" rIns="0">
            <a:spAutoFit/>
          </a:bodyPr>
          <a:lstStyle/>
          <a:p>
            <a:pPr algn="l" marL="263922" indent="-131961" lvl="1">
              <a:lnSpc>
                <a:spcPts val="2874"/>
              </a:lnSpc>
              <a:buFont typeface="Arial"/>
              <a:buChar char="•"/>
            </a:pPr>
            <a:r>
              <a:rPr lang="en-US" sz="1750">
                <a:solidFill>
                  <a:srgbClr val="5B5F71"/>
                </a:solidFill>
                <a:latin typeface="Arimo"/>
                <a:ea typeface="Arimo"/>
                <a:cs typeface="Arimo"/>
                <a:sym typeface="Arimo"/>
              </a:rPr>
              <a:t>Simplifie les visualisations statistiques complexes.</a:t>
            </a:r>
          </a:p>
        </p:txBody>
      </p:sp>
      <p:sp>
        <p:nvSpPr>
          <p:cNvPr name="TextBox 17" id="17"/>
          <p:cNvSpPr txBox="true"/>
          <p:nvPr/>
        </p:nvSpPr>
        <p:spPr>
          <a:xfrm rot="0">
            <a:off x="9432875" y="6625381"/>
            <a:ext cx="7948761" cy="358775"/>
          </a:xfrm>
          <a:prstGeom prst="rect">
            <a:avLst/>
          </a:prstGeom>
        </p:spPr>
        <p:txBody>
          <a:bodyPr anchor="t" rtlCol="false" tIns="0" lIns="0" bIns="0" rIns="0">
            <a:spAutoFit/>
          </a:bodyPr>
          <a:lstStyle/>
          <a:p>
            <a:pPr algn="l" marL="263922" indent="-131961" lvl="1">
              <a:lnSpc>
                <a:spcPts val="2874"/>
              </a:lnSpc>
              <a:buFont typeface="Arial"/>
              <a:buChar char="•"/>
            </a:pPr>
            <a:r>
              <a:rPr lang="en-US" sz="1750">
                <a:solidFill>
                  <a:srgbClr val="5B5F71"/>
                </a:solidFill>
                <a:latin typeface="Arimo"/>
                <a:ea typeface="Arimo"/>
                <a:cs typeface="Arimo"/>
                <a:sym typeface="Arimo"/>
              </a:rPr>
              <a:t>Esthétiques par défaut soignées.</a:t>
            </a:r>
          </a:p>
        </p:txBody>
      </p:sp>
      <p:sp>
        <p:nvSpPr>
          <p:cNvPr name="TextBox 18" id="18"/>
          <p:cNvSpPr txBox="true"/>
          <p:nvPr/>
        </p:nvSpPr>
        <p:spPr>
          <a:xfrm rot="0">
            <a:off x="9432875" y="7071866"/>
            <a:ext cx="7948761" cy="358775"/>
          </a:xfrm>
          <a:prstGeom prst="rect">
            <a:avLst/>
          </a:prstGeom>
        </p:spPr>
        <p:txBody>
          <a:bodyPr anchor="t" rtlCol="false" tIns="0" lIns="0" bIns="0" rIns="0">
            <a:spAutoFit/>
          </a:bodyPr>
          <a:lstStyle/>
          <a:p>
            <a:pPr algn="l" marL="263922" indent="-131961" lvl="1">
              <a:lnSpc>
                <a:spcPts val="2874"/>
              </a:lnSpc>
              <a:buFont typeface="Arial"/>
              <a:buChar char="•"/>
            </a:pPr>
            <a:r>
              <a:rPr lang="en-US" sz="1750">
                <a:solidFill>
                  <a:srgbClr val="5B5F71"/>
                </a:solidFill>
                <a:latin typeface="Arimo"/>
                <a:ea typeface="Arimo"/>
                <a:cs typeface="Arimo"/>
                <a:sym typeface="Arimo"/>
              </a:rPr>
              <a:t>Excellente intégration avec les DataFrames Pandas.</a:t>
            </a:r>
          </a:p>
        </p:txBody>
      </p:sp>
      <p:sp>
        <p:nvSpPr>
          <p:cNvPr name="TextBox 19" id="19"/>
          <p:cNvSpPr txBox="true"/>
          <p:nvPr/>
        </p:nvSpPr>
        <p:spPr>
          <a:xfrm rot="0">
            <a:off x="915889" y="8474125"/>
            <a:ext cx="16456224" cy="720725"/>
          </a:xfrm>
          <a:prstGeom prst="rect">
            <a:avLst/>
          </a:prstGeom>
        </p:spPr>
        <p:txBody>
          <a:bodyPr anchor="t" rtlCol="false" tIns="0" lIns="0" bIns="0" rIns="0">
            <a:spAutoFit/>
          </a:bodyPr>
          <a:lstStyle/>
          <a:p>
            <a:pPr algn="l">
              <a:lnSpc>
                <a:spcPts val="2874"/>
              </a:lnSpc>
            </a:pPr>
            <a:r>
              <a:rPr lang="en-US" sz="1750" b="true">
                <a:solidFill>
                  <a:srgbClr val="5B5F71"/>
                </a:solidFill>
                <a:latin typeface="Arimo Bold"/>
                <a:ea typeface="Arimo Bold"/>
                <a:cs typeface="Arimo Bold"/>
                <a:sym typeface="Arimo Bold"/>
              </a:rPr>
              <a:t>Objectif de la présentation :</a:t>
            </a:r>
            <a:r>
              <a:rPr lang="en-US" sz="1750">
                <a:solidFill>
                  <a:srgbClr val="5B5F71"/>
                </a:solidFill>
                <a:latin typeface="Arimo"/>
                <a:ea typeface="Arimo"/>
                <a:cs typeface="Arimo"/>
                <a:sym typeface="Arimo"/>
              </a:rPr>
              <a:t> Comprendre les forces et faiblesses de Matplotlib et Seaborn pour choisir la bonne bibliothèque en fonction de vos besoins spécifiques en visualisation de données. Nous explorerons quand et comment utiliser chaque type de graphique pour des insights optimaux.</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113044"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alpha val="90196"/>
              </a:srgbClr>
            </a:solidFill>
          </p:spPr>
        </p:sp>
      </p:grpSp>
      <p:sp>
        <p:nvSpPr>
          <p:cNvPr name="TextBox 6" id="6"/>
          <p:cNvSpPr txBox="true"/>
          <p:nvPr/>
        </p:nvSpPr>
        <p:spPr>
          <a:xfrm rot="0">
            <a:off x="843409" y="541735"/>
            <a:ext cx="16601183" cy="1322388"/>
          </a:xfrm>
          <a:prstGeom prst="rect">
            <a:avLst/>
          </a:prstGeom>
        </p:spPr>
        <p:txBody>
          <a:bodyPr anchor="t" rtlCol="false" tIns="0" lIns="0" bIns="0" rIns="0">
            <a:spAutoFit/>
          </a:bodyPr>
          <a:lstStyle/>
          <a:p>
            <a:pPr algn="l">
              <a:lnSpc>
                <a:spcPts val="5187"/>
              </a:lnSpc>
            </a:pPr>
            <a:r>
              <a:rPr lang="en-US" sz="4124" b="true">
                <a:solidFill>
                  <a:srgbClr val="505468"/>
                </a:solidFill>
                <a:latin typeface="Arimo Bold"/>
                <a:ea typeface="Arimo Bold"/>
                <a:cs typeface="Arimo Bold"/>
                <a:sym typeface="Arimo Bold"/>
              </a:rPr>
              <a:t>Pourquoi Visualiser les Données ? Transformer le Bruit en Connaissances</a:t>
            </a:r>
          </a:p>
        </p:txBody>
      </p:sp>
      <p:sp>
        <p:nvSpPr>
          <p:cNvPr name="TextBox 7" id="7"/>
          <p:cNvSpPr txBox="true"/>
          <p:nvPr/>
        </p:nvSpPr>
        <p:spPr>
          <a:xfrm rot="0">
            <a:off x="843409" y="2317849"/>
            <a:ext cx="9412635" cy="1666875"/>
          </a:xfrm>
          <a:prstGeom prst="rect">
            <a:avLst/>
          </a:prstGeom>
        </p:spPr>
        <p:txBody>
          <a:bodyPr anchor="t" rtlCol="false" tIns="0" lIns="0" bIns="0" rIns="0">
            <a:spAutoFit/>
          </a:bodyPr>
          <a:lstStyle/>
          <a:p>
            <a:pPr algn="l">
              <a:lnSpc>
                <a:spcPts val="2625"/>
              </a:lnSpc>
            </a:pPr>
            <a:r>
              <a:rPr lang="en-US" sz="1625">
                <a:solidFill>
                  <a:srgbClr val="5B5F71"/>
                </a:solidFill>
                <a:latin typeface="Arimo"/>
                <a:ea typeface="Arimo"/>
                <a:cs typeface="Arimo"/>
                <a:sym typeface="Arimo"/>
              </a:rPr>
              <a:t>La visualisation des données est bien plus qu'une simple présentation esthétique ; c'est un outil essentiel pour </a:t>
            </a:r>
            <a:r>
              <a:rPr lang="en-US" sz="1625" b="true">
                <a:solidFill>
                  <a:srgbClr val="5B5F71"/>
                </a:solidFill>
                <a:latin typeface="Arimo Bold"/>
                <a:ea typeface="Arimo Bold"/>
                <a:cs typeface="Arimo Bold"/>
                <a:sym typeface="Arimo Bold"/>
              </a:rPr>
              <a:t>l'analyse exploratoire de données (EDA)</a:t>
            </a:r>
            <a:r>
              <a:rPr lang="en-US" sz="1625">
                <a:solidFill>
                  <a:srgbClr val="5B5F71"/>
                </a:solidFill>
                <a:latin typeface="Arimo"/>
                <a:ea typeface="Arimo"/>
                <a:cs typeface="Arimo"/>
                <a:sym typeface="Arimo"/>
              </a:rPr>
              <a:t>, la </a:t>
            </a:r>
            <a:r>
              <a:rPr lang="en-US" sz="1625" b="true">
                <a:solidFill>
                  <a:srgbClr val="5B5F71"/>
                </a:solidFill>
                <a:latin typeface="Arimo Bold"/>
                <a:ea typeface="Arimo Bold"/>
                <a:cs typeface="Arimo Bold"/>
                <a:sym typeface="Arimo Bold"/>
              </a:rPr>
              <a:t>détection de tendances</a:t>
            </a:r>
            <a:r>
              <a:rPr lang="en-US" sz="1625">
                <a:solidFill>
                  <a:srgbClr val="5B5F71"/>
                </a:solidFill>
                <a:latin typeface="Arimo"/>
                <a:ea typeface="Arimo"/>
                <a:cs typeface="Arimo"/>
                <a:sym typeface="Arimo"/>
              </a:rPr>
              <a:t> et la </a:t>
            </a:r>
            <a:r>
              <a:rPr lang="en-US" sz="1625" b="true">
                <a:solidFill>
                  <a:srgbClr val="5B5F71"/>
                </a:solidFill>
                <a:latin typeface="Arimo Bold"/>
                <a:ea typeface="Arimo Bold"/>
                <a:cs typeface="Arimo Bold"/>
                <a:sym typeface="Arimo Bold"/>
              </a:rPr>
              <a:t>communication efficace</a:t>
            </a:r>
            <a:r>
              <a:rPr lang="en-US" sz="1625">
                <a:solidFill>
                  <a:srgbClr val="5B5F71"/>
                </a:solidFill>
                <a:latin typeface="Arimo"/>
                <a:ea typeface="Arimo"/>
                <a:cs typeface="Arimo"/>
                <a:sym typeface="Arimo"/>
              </a:rPr>
              <a:t> des résultats. Dans un monde inondé d'informations, les données brutes, même structurées, peuvent être accablantes et difficiles à interpréter sans une représentation visuelle adéquate.</a:t>
            </a:r>
          </a:p>
        </p:txBody>
      </p:sp>
      <p:sp>
        <p:nvSpPr>
          <p:cNvPr name="TextBox 8" id="8"/>
          <p:cNvSpPr txBox="true"/>
          <p:nvPr/>
        </p:nvSpPr>
        <p:spPr>
          <a:xfrm rot="0">
            <a:off x="843409" y="4194573"/>
            <a:ext cx="9412635" cy="666750"/>
          </a:xfrm>
          <a:prstGeom prst="rect">
            <a:avLst/>
          </a:prstGeom>
        </p:spPr>
        <p:txBody>
          <a:bodyPr anchor="t" rtlCol="false" tIns="0" lIns="0" bIns="0" rIns="0">
            <a:spAutoFit/>
          </a:bodyPr>
          <a:lstStyle/>
          <a:p>
            <a:pPr algn="l">
              <a:lnSpc>
                <a:spcPts val="2625"/>
              </a:lnSpc>
            </a:pPr>
            <a:r>
              <a:rPr lang="en-US" sz="1625" b="true">
                <a:solidFill>
                  <a:srgbClr val="5B5F71"/>
                </a:solidFill>
                <a:latin typeface="Arimo Bold"/>
                <a:ea typeface="Arimo Bold"/>
                <a:cs typeface="Arimo Bold"/>
                <a:sym typeface="Arimo Bold"/>
              </a:rPr>
              <a:t>Les graphiques transforment des données brutes en insights exploitables</a:t>
            </a:r>
            <a:r>
              <a:rPr lang="en-US" sz="1625">
                <a:solidFill>
                  <a:srgbClr val="5B5F71"/>
                </a:solidFill>
                <a:latin typeface="Arimo"/>
                <a:ea typeface="Arimo"/>
                <a:cs typeface="Arimo"/>
                <a:sym typeface="Arimo"/>
              </a:rPr>
              <a:t>. Ils permettent aux data scientists et aux analystes de :</a:t>
            </a:r>
          </a:p>
        </p:txBody>
      </p:sp>
      <p:sp>
        <p:nvSpPr>
          <p:cNvPr name="TextBox 9" id="9"/>
          <p:cNvSpPr txBox="true"/>
          <p:nvPr/>
        </p:nvSpPr>
        <p:spPr>
          <a:xfrm rot="0">
            <a:off x="843409" y="5059115"/>
            <a:ext cx="9412635" cy="666750"/>
          </a:xfrm>
          <a:prstGeom prst="rect">
            <a:avLst/>
          </a:prstGeom>
        </p:spPr>
        <p:txBody>
          <a:bodyPr anchor="t" rtlCol="false" tIns="0" lIns="0" bIns="0" rIns="0">
            <a:spAutoFit/>
          </a:bodyPr>
          <a:lstStyle/>
          <a:p>
            <a:pPr algn="l" marL="245070" indent="-122535" lvl="1">
              <a:lnSpc>
                <a:spcPts val="2625"/>
              </a:lnSpc>
              <a:buFont typeface="Arial"/>
              <a:buChar char="•"/>
            </a:pPr>
            <a:r>
              <a:rPr lang="en-US" b="true" sz="1625">
                <a:solidFill>
                  <a:srgbClr val="5B5F71"/>
                </a:solidFill>
                <a:latin typeface="Arimo Bold"/>
                <a:ea typeface="Arimo Bold"/>
                <a:cs typeface="Arimo Bold"/>
                <a:sym typeface="Arimo Bold"/>
              </a:rPr>
              <a:t>Identifier des motifs et des anomalies :</a:t>
            </a:r>
            <a:r>
              <a:rPr lang="en-US" sz="1625">
                <a:solidFill>
                  <a:srgbClr val="5B5F71"/>
                </a:solidFill>
                <a:latin typeface="Arimo"/>
                <a:ea typeface="Arimo"/>
                <a:cs typeface="Arimo"/>
                <a:sym typeface="Arimo"/>
              </a:rPr>
              <a:t> Un simple graphique peut révéler des corrélations, des clusters ou des valeurs aberrantes qui seraient invisibles dans un tableau numérique.</a:t>
            </a:r>
          </a:p>
        </p:txBody>
      </p:sp>
      <p:sp>
        <p:nvSpPr>
          <p:cNvPr name="TextBox 10" id="10"/>
          <p:cNvSpPr txBox="true"/>
          <p:nvPr/>
        </p:nvSpPr>
        <p:spPr>
          <a:xfrm rot="0">
            <a:off x="843409" y="5807571"/>
            <a:ext cx="9412635" cy="666750"/>
          </a:xfrm>
          <a:prstGeom prst="rect">
            <a:avLst/>
          </a:prstGeom>
        </p:spPr>
        <p:txBody>
          <a:bodyPr anchor="t" rtlCol="false" tIns="0" lIns="0" bIns="0" rIns="0">
            <a:spAutoFit/>
          </a:bodyPr>
          <a:lstStyle/>
          <a:p>
            <a:pPr algn="l" marL="245070" indent="-122535" lvl="1">
              <a:lnSpc>
                <a:spcPts val="2625"/>
              </a:lnSpc>
              <a:buFont typeface="Arial"/>
              <a:buChar char="•"/>
            </a:pPr>
            <a:r>
              <a:rPr lang="en-US" b="true" sz="1625">
                <a:solidFill>
                  <a:srgbClr val="5B5F71"/>
                </a:solidFill>
                <a:latin typeface="Arimo Bold"/>
                <a:ea typeface="Arimo Bold"/>
                <a:cs typeface="Arimo Bold"/>
                <a:sym typeface="Arimo Bold"/>
              </a:rPr>
              <a:t>Valider des hypothèses :</a:t>
            </a:r>
            <a:r>
              <a:rPr lang="en-US" sz="1625">
                <a:solidFill>
                  <a:srgbClr val="5B5F71"/>
                </a:solidFill>
                <a:latin typeface="Arimo"/>
                <a:ea typeface="Arimo"/>
                <a:cs typeface="Arimo"/>
                <a:sym typeface="Arimo"/>
              </a:rPr>
              <a:t> Visualiser les relations entre les variables aide à confirmer ou infirmer des suppositions initiales sur le dataset.</a:t>
            </a:r>
          </a:p>
        </p:txBody>
      </p:sp>
      <p:sp>
        <p:nvSpPr>
          <p:cNvPr name="TextBox 11" id="11"/>
          <p:cNvSpPr txBox="true"/>
          <p:nvPr/>
        </p:nvSpPr>
        <p:spPr>
          <a:xfrm rot="0">
            <a:off x="843409" y="6556027"/>
            <a:ext cx="9412635" cy="666750"/>
          </a:xfrm>
          <a:prstGeom prst="rect">
            <a:avLst/>
          </a:prstGeom>
        </p:spPr>
        <p:txBody>
          <a:bodyPr anchor="t" rtlCol="false" tIns="0" lIns="0" bIns="0" rIns="0">
            <a:spAutoFit/>
          </a:bodyPr>
          <a:lstStyle/>
          <a:p>
            <a:pPr algn="l" marL="245070" indent="-122535" lvl="1">
              <a:lnSpc>
                <a:spcPts val="2625"/>
              </a:lnSpc>
              <a:buFont typeface="Arial"/>
              <a:buChar char="•"/>
            </a:pPr>
            <a:r>
              <a:rPr lang="en-US" b="true" sz="1625">
                <a:solidFill>
                  <a:srgbClr val="5B5F71"/>
                </a:solidFill>
                <a:latin typeface="Arimo Bold"/>
                <a:ea typeface="Arimo Bold"/>
                <a:cs typeface="Arimo Bold"/>
                <a:sym typeface="Arimo Bold"/>
              </a:rPr>
              <a:t>Communiquer des découvertes :</a:t>
            </a:r>
            <a:r>
              <a:rPr lang="en-US" sz="1625">
                <a:solidFill>
                  <a:srgbClr val="5B5F71"/>
                </a:solidFill>
                <a:latin typeface="Arimo"/>
                <a:ea typeface="Arimo"/>
                <a:cs typeface="Arimo"/>
                <a:sym typeface="Arimo"/>
              </a:rPr>
              <a:t> Un graphique bien conçu est un langage universel qui permet de présenter des résultats complexes de manière concise et mémorable à un public non technique.</a:t>
            </a:r>
          </a:p>
        </p:txBody>
      </p:sp>
      <p:sp>
        <p:nvSpPr>
          <p:cNvPr name="TextBox 12" id="12"/>
          <p:cNvSpPr txBox="true"/>
          <p:nvPr/>
        </p:nvSpPr>
        <p:spPr>
          <a:xfrm rot="0">
            <a:off x="843409" y="7641877"/>
            <a:ext cx="9412635" cy="666750"/>
          </a:xfrm>
          <a:prstGeom prst="rect">
            <a:avLst/>
          </a:prstGeom>
        </p:spPr>
        <p:txBody>
          <a:bodyPr anchor="t" rtlCol="false" tIns="0" lIns="0" bIns="0" rIns="0">
            <a:spAutoFit/>
          </a:bodyPr>
          <a:lstStyle/>
          <a:p>
            <a:pPr algn="l" marL="245070" indent="-122535" lvl="1">
              <a:lnSpc>
                <a:spcPts val="2625"/>
              </a:lnSpc>
              <a:buFont typeface="Arial"/>
              <a:buChar char="•"/>
            </a:pPr>
            <a:r>
              <a:rPr lang="en-US" b="true" sz="1625">
                <a:solidFill>
                  <a:srgbClr val="5B5F71"/>
                </a:solidFill>
                <a:latin typeface="Arimo Bold"/>
                <a:ea typeface="Arimo Bold"/>
                <a:cs typeface="Arimo Bold"/>
                <a:sym typeface="Arimo Bold"/>
              </a:rPr>
              <a:t>Guider la prise de décision :</a:t>
            </a:r>
            <a:r>
              <a:rPr lang="en-US" sz="1625">
                <a:solidFill>
                  <a:srgbClr val="5B5F71"/>
                </a:solidFill>
                <a:latin typeface="Arimo"/>
                <a:ea typeface="Arimo"/>
                <a:cs typeface="Arimo"/>
                <a:sym typeface="Arimo"/>
              </a:rPr>
              <a:t> Les décideurs peuvent s'appuyer sur des visualisations claires pour comprendre rapidement les implications des données et agir en conséquence.</a:t>
            </a:r>
          </a:p>
        </p:txBody>
      </p:sp>
      <p:grpSp>
        <p:nvGrpSpPr>
          <p:cNvPr name="Group 13" id="13"/>
          <p:cNvGrpSpPr>
            <a:grpSpLocks noChangeAspect="true"/>
          </p:cNvGrpSpPr>
          <p:nvPr/>
        </p:nvGrpSpPr>
        <p:grpSpPr>
          <a:xfrm rot="0">
            <a:off x="10779919" y="2450901"/>
            <a:ext cx="6674049" cy="6674049"/>
            <a:chOff x="0" y="0"/>
            <a:chExt cx="8898732" cy="8898732"/>
          </a:xfrm>
        </p:grpSpPr>
        <p:sp>
          <p:nvSpPr>
            <p:cNvPr name="Freeform 14" id="14" descr="preencoded.png"/>
            <p:cNvSpPr/>
            <p:nvPr/>
          </p:nvSpPr>
          <p:spPr>
            <a:xfrm flipH="false" flipV="false" rot="0">
              <a:off x="0" y="0"/>
              <a:ext cx="8898763" cy="8898763"/>
            </a:xfrm>
            <a:custGeom>
              <a:avLst/>
              <a:gdLst/>
              <a:ahLst/>
              <a:cxnLst/>
              <a:rect r="r" b="b" t="t" l="l"/>
              <a:pathLst>
                <a:path h="8898763" w="8898763">
                  <a:moveTo>
                    <a:pt x="0" y="0"/>
                  </a:moveTo>
                  <a:lnTo>
                    <a:pt x="8898763" y="0"/>
                  </a:lnTo>
                  <a:lnTo>
                    <a:pt x="8898763" y="8898763"/>
                  </a:lnTo>
                  <a:lnTo>
                    <a:pt x="0" y="8898763"/>
                  </a:lnTo>
                  <a:lnTo>
                    <a:pt x="0" y="0"/>
                  </a:lnTo>
                  <a:close/>
                </a:path>
              </a:pathLst>
            </a:custGeom>
            <a:blipFill>
              <a:blip r:embed="rId4"/>
              <a:stretch>
                <a:fillRect l="0" t="0" r="0" b="0"/>
              </a:stretch>
            </a:blipFill>
          </p:spPr>
        </p:sp>
      </p:grpSp>
      <p:sp>
        <p:nvSpPr>
          <p:cNvPr name="TextBox 15" id="15"/>
          <p:cNvSpPr txBox="true"/>
          <p:nvPr/>
        </p:nvSpPr>
        <p:spPr>
          <a:xfrm rot="0">
            <a:off x="10779919" y="9276309"/>
            <a:ext cx="6674049" cy="760511"/>
          </a:xfrm>
          <a:prstGeom prst="rect">
            <a:avLst/>
          </a:prstGeom>
        </p:spPr>
        <p:txBody>
          <a:bodyPr anchor="t" rtlCol="false" tIns="0" lIns="0" bIns="0" rIns="0">
            <a:spAutoFit/>
          </a:bodyPr>
          <a:lstStyle/>
          <a:p>
            <a:pPr algn="ctr">
              <a:lnSpc>
                <a:spcPts val="2625"/>
              </a:lnSpc>
            </a:pPr>
            <a:r>
              <a:rPr lang="en-US" sz="1625">
                <a:solidFill>
                  <a:srgbClr val="5B5F71"/>
                </a:solidFill>
                <a:latin typeface="Arimo"/>
                <a:ea typeface="Arimo"/>
                <a:cs typeface="Arimo"/>
                <a:sym typeface="Arimo"/>
              </a:rPr>
              <a:t>De gauche à droite : Données brutes et leur transformation en informations visuelles exploitables.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alpha val="90196"/>
              </a:srgbClr>
            </a:solidFill>
          </p:spPr>
        </p:sp>
      </p:grpSp>
      <p:sp>
        <p:nvSpPr>
          <p:cNvPr name="TextBox 6" id="6"/>
          <p:cNvSpPr txBox="true"/>
          <p:nvPr/>
        </p:nvSpPr>
        <p:spPr>
          <a:xfrm rot="0">
            <a:off x="630734" y="395436"/>
            <a:ext cx="8443913" cy="498475"/>
          </a:xfrm>
          <a:prstGeom prst="rect">
            <a:avLst/>
          </a:prstGeom>
        </p:spPr>
        <p:txBody>
          <a:bodyPr anchor="t" rtlCol="false" tIns="0" lIns="0" bIns="0" rIns="0">
            <a:spAutoFit/>
          </a:bodyPr>
          <a:lstStyle/>
          <a:p>
            <a:pPr algn="l">
              <a:lnSpc>
                <a:spcPts val="3875"/>
              </a:lnSpc>
            </a:pPr>
            <a:r>
              <a:rPr lang="en-US" sz="3062" b="true">
                <a:solidFill>
                  <a:srgbClr val="505468"/>
                </a:solidFill>
                <a:latin typeface="Arimo Bold"/>
                <a:ea typeface="Arimo Bold"/>
                <a:cs typeface="Arimo Bold"/>
                <a:sym typeface="Arimo Bold"/>
              </a:rPr>
              <a:t>Graphique de Dispersion (Scatter Plot)</a:t>
            </a:r>
          </a:p>
        </p:txBody>
      </p:sp>
      <p:sp>
        <p:nvSpPr>
          <p:cNvPr name="TextBox 7" id="7"/>
          <p:cNvSpPr txBox="true"/>
          <p:nvPr/>
        </p:nvSpPr>
        <p:spPr>
          <a:xfrm rot="0">
            <a:off x="630734" y="1174997"/>
            <a:ext cx="17026532" cy="477837"/>
          </a:xfrm>
          <a:prstGeom prst="rect">
            <a:avLst/>
          </a:prstGeom>
        </p:spPr>
        <p:txBody>
          <a:bodyPr anchor="t" rtlCol="false" tIns="0" lIns="0" bIns="0" rIns="0">
            <a:spAutoFit/>
          </a:bodyPr>
          <a:lstStyle/>
          <a:p>
            <a:pPr algn="l">
              <a:lnSpc>
                <a:spcPts val="1937"/>
              </a:lnSpc>
            </a:pPr>
            <a:r>
              <a:rPr lang="en-US" sz="1187">
                <a:solidFill>
                  <a:srgbClr val="5B5F71"/>
                </a:solidFill>
                <a:latin typeface="Arimo"/>
                <a:ea typeface="Arimo"/>
                <a:cs typeface="Arimo"/>
                <a:sym typeface="Arimo"/>
              </a:rPr>
              <a:t>Le graphique de dispersion est un outil fondamental pour visualiser la relation entre deux variables continues. Il permet d'identifier des tendances, des corrélations (positives, négatives, nulles) et la présence d'outliers (valeurs aberrantes). Chaque point représente une observation, avec sa position sur les axes X et Y déterminée par les valeurs des deux variables.</a:t>
            </a:r>
          </a:p>
        </p:txBody>
      </p:sp>
      <p:grpSp>
        <p:nvGrpSpPr>
          <p:cNvPr name="Group 8" id="8"/>
          <p:cNvGrpSpPr/>
          <p:nvPr/>
        </p:nvGrpSpPr>
        <p:grpSpPr>
          <a:xfrm rot="0">
            <a:off x="621209" y="1914376"/>
            <a:ext cx="8453438" cy="1580704"/>
            <a:chOff x="0" y="0"/>
            <a:chExt cx="11271250" cy="2107605"/>
          </a:xfrm>
        </p:grpSpPr>
        <p:sp>
          <p:nvSpPr>
            <p:cNvPr name="Freeform 9" id="9"/>
            <p:cNvSpPr/>
            <p:nvPr/>
          </p:nvSpPr>
          <p:spPr>
            <a:xfrm flipH="false" flipV="false" rot="0">
              <a:off x="0" y="0"/>
              <a:ext cx="11271250" cy="2107565"/>
            </a:xfrm>
            <a:custGeom>
              <a:avLst/>
              <a:gdLst/>
              <a:ahLst/>
              <a:cxnLst/>
              <a:rect r="r" b="b" t="t" l="l"/>
              <a:pathLst>
                <a:path h="2107565" w="11271250">
                  <a:moveTo>
                    <a:pt x="0" y="134620"/>
                  </a:moveTo>
                  <a:cubicBezTo>
                    <a:pt x="0" y="60198"/>
                    <a:pt x="60960" y="0"/>
                    <a:pt x="135763" y="0"/>
                  </a:cubicBezTo>
                  <a:lnTo>
                    <a:pt x="11135487" y="0"/>
                  </a:lnTo>
                  <a:lnTo>
                    <a:pt x="11135487" y="12700"/>
                  </a:lnTo>
                  <a:lnTo>
                    <a:pt x="11135487" y="0"/>
                  </a:lnTo>
                  <a:cubicBezTo>
                    <a:pt x="11210417" y="0"/>
                    <a:pt x="11271250" y="60198"/>
                    <a:pt x="11271250" y="134620"/>
                  </a:cubicBezTo>
                  <a:lnTo>
                    <a:pt x="11258550" y="134620"/>
                  </a:lnTo>
                  <a:lnTo>
                    <a:pt x="11271250" y="134620"/>
                  </a:lnTo>
                  <a:lnTo>
                    <a:pt x="11271250" y="1972945"/>
                  </a:lnTo>
                  <a:lnTo>
                    <a:pt x="11258550" y="1972945"/>
                  </a:lnTo>
                  <a:lnTo>
                    <a:pt x="11271250" y="1972945"/>
                  </a:lnTo>
                  <a:cubicBezTo>
                    <a:pt x="11271250" y="2047367"/>
                    <a:pt x="11210290" y="2107565"/>
                    <a:pt x="11135487" y="2107565"/>
                  </a:cubicBezTo>
                  <a:lnTo>
                    <a:pt x="11135487" y="2094865"/>
                  </a:lnTo>
                  <a:lnTo>
                    <a:pt x="11135487" y="2107565"/>
                  </a:lnTo>
                  <a:lnTo>
                    <a:pt x="135763" y="2107565"/>
                  </a:lnTo>
                  <a:lnTo>
                    <a:pt x="135763" y="2094865"/>
                  </a:lnTo>
                  <a:lnTo>
                    <a:pt x="135763" y="2107565"/>
                  </a:lnTo>
                  <a:cubicBezTo>
                    <a:pt x="60960" y="2107565"/>
                    <a:pt x="0" y="2047494"/>
                    <a:pt x="0" y="1972945"/>
                  </a:cubicBezTo>
                  <a:lnTo>
                    <a:pt x="0" y="134620"/>
                  </a:lnTo>
                  <a:lnTo>
                    <a:pt x="12700" y="134620"/>
                  </a:lnTo>
                  <a:lnTo>
                    <a:pt x="0" y="134620"/>
                  </a:lnTo>
                  <a:moveTo>
                    <a:pt x="25400" y="134620"/>
                  </a:moveTo>
                  <a:lnTo>
                    <a:pt x="25400" y="1972945"/>
                  </a:lnTo>
                  <a:lnTo>
                    <a:pt x="12700" y="1972945"/>
                  </a:lnTo>
                  <a:lnTo>
                    <a:pt x="25400" y="1972945"/>
                  </a:lnTo>
                  <a:cubicBezTo>
                    <a:pt x="25400" y="2033143"/>
                    <a:pt x="74676" y="2082165"/>
                    <a:pt x="135763" y="2082165"/>
                  </a:cubicBezTo>
                  <a:lnTo>
                    <a:pt x="11135487" y="2082165"/>
                  </a:lnTo>
                  <a:cubicBezTo>
                    <a:pt x="11196574" y="2082165"/>
                    <a:pt x="11245850" y="2033143"/>
                    <a:pt x="11245850" y="1972945"/>
                  </a:cubicBezTo>
                  <a:lnTo>
                    <a:pt x="11245850" y="134620"/>
                  </a:lnTo>
                  <a:cubicBezTo>
                    <a:pt x="11245850" y="74422"/>
                    <a:pt x="11196574" y="25400"/>
                    <a:pt x="11135487" y="25400"/>
                  </a:cubicBezTo>
                  <a:lnTo>
                    <a:pt x="135763" y="25400"/>
                  </a:lnTo>
                  <a:lnTo>
                    <a:pt x="135763" y="12700"/>
                  </a:lnTo>
                  <a:lnTo>
                    <a:pt x="135763" y="25400"/>
                  </a:lnTo>
                  <a:cubicBezTo>
                    <a:pt x="74676" y="25400"/>
                    <a:pt x="25400" y="74422"/>
                    <a:pt x="25400" y="134620"/>
                  </a:cubicBezTo>
                  <a:close/>
                </a:path>
              </a:pathLst>
            </a:custGeom>
            <a:solidFill>
              <a:srgbClr val="C8C9CF"/>
            </a:solidFill>
          </p:spPr>
        </p:sp>
      </p:grpSp>
      <p:grpSp>
        <p:nvGrpSpPr>
          <p:cNvPr name="Group 10" id="10"/>
          <p:cNvGrpSpPr>
            <a:grpSpLocks noChangeAspect="true"/>
          </p:cNvGrpSpPr>
          <p:nvPr/>
        </p:nvGrpSpPr>
        <p:grpSpPr>
          <a:xfrm rot="0">
            <a:off x="611684" y="1923901"/>
            <a:ext cx="76200" cy="1561654"/>
            <a:chOff x="0" y="0"/>
            <a:chExt cx="101600" cy="2082205"/>
          </a:xfrm>
        </p:grpSpPr>
        <p:sp>
          <p:nvSpPr>
            <p:cNvPr name="Freeform 11" id="11" descr="preencoded.png"/>
            <p:cNvSpPr/>
            <p:nvPr/>
          </p:nvSpPr>
          <p:spPr>
            <a:xfrm flipH="false" flipV="false" rot="0">
              <a:off x="0" y="0"/>
              <a:ext cx="101600" cy="2082165"/>
            </a:xfrm>
            <a:custGeom>
              <a:avLst/>
              <a:gdLst/>
              <a:ahLst/>
              <a:cxnLst/>
              <a:rect r="r" b="b" t="t" l="l"/>
              <a:pathLst>
                <a:path h="2082165" w="101600">
                  <a:moveTo>
                    <a:pt x="0" y="0"/>
                  </a:moveTo>
                  <a:lnTo>
                    <a:pt x="101600" y="0"/>
                  </a:lnTo>
                  <a:lnTo>
                    <a:pt x="101600" y="2082165"/>
                  </a:lnTo>
                  <a:lnTo>
                    <a:pt x="0" y="2082165"/>
                  </a:lnTo>
                  <a:lnTo>
                    <a:pt x="0" y="0"/>
                  </a:lnTo>
                  <a:close/>
                </a:path>
              </a:pathLst>
            </a:custGeom>
            <a:blipFill>
              <a:blip r:embed="rId4"/>
              <a:stretch>
                <a:fillRect l="0" t="-14" r="0" b="-16"/>
              </a:stretch>
            </a:blipFill>
          </p:spPr>
        </p:sp>
      </p:grpSp>
      <p:sp>
        <p:nvSpPr>
          <p:cNvPr name="TextBox 12" id="12"/>
          <p:cNvSpPr txBox="true"/>
          <p:nvPr/>
        </p:nvSpPr>
        <p:spPr>
          <a:xfrm rot="0">
            <a:off x="864542" y="2071985"/>
            <a:ext cx="1971229" cy="249238"/>
          </a:xfrm>
          <a:prstGeom prst="rect">
            <a:avLst/>
          </a:prstGeom>
        </p:spPr>
        <p:txBody>
          <a:bodyPr anchor="t" rtlCol="false" tIns="0" lIns="0" bIns="0" rIns="0">
            <a:spAutoFit/>
          </a:bodyPr>
          <a:lstStyle/>
          <a:p>
            <a:pPr algn="l">
              <a:lnSpc>
                <a:spcPts val="1937"/>
              </a:lnSpc>
            </a:pPr>
            <a:r>
              <a:rPr lang="en-US" sz="1500" b="true">
                <a:solidFill>
                  <a:srgbClr val="5B5F71"/>
                </a:solidFill>
                <a:latin typeface="Arimo Bold"/>
                <a:ea typeface="Arimo Bold"/>
                <a:cs typeface="Arimo Bold"/>
                <a:sym typeface="Arimo Bold"/>
              </a:rPr>
              <a:t>Cas d'utilisation</a:t>
            </a:r>
          </a:p>
        </p:txBody>
      </p:sp>
      <p:sp>
        <p:nvSpPr>
          <p:cNvPr name="TextBox 13" id="13"/>
          <p:cNvSpPr txBox="true"/>
          <p:nvPr/>
        </p:nvSpPr>
        <p:spPr>
          <a:xfrm rot="0">
            <a:off x="864542" y="2374850"/>
            <a:ext cx="8023920" cy="239713"/>
          </a:xfrm>
          <a:prstGeom prst="rect">
            <a:avLst/>
          </a:prstGeom>
        </p:spPr>
        <p:txBody>
          <a:bodyPr anchor="t" rtlCol="false" tIns="0" lIns="0" bIns="0" rIns="0">
            <a:spAutoFit/>
          </a:bodyPr>
          <a:lstStyle/>
          <a:p>
            <a:pPr algn="l" marL="179090" indent="-89545" lvl="1">
              <a:lnSpc>
                <a:spcPts val="1937"/>
              </a:lnSpc>
              <a:buFont typeface="Arial"/>
              <a:buChar char="•"/>
            </a:pPr>
            <a:r>
              <a:rPr lang="en-US" sz="1187">
                <a:solidFill>
                  <a:srgbClr val="5B5F71"/>
                </a:solidFill>
                <a:latin typeface="Arimo"/>
                <a:ea typeface="Arimo"/>
                <a:cs typeface="Arimo"/>
                <a:sym typeface="Arimo"/>
              </a:rPr>
              <a:t>Explorer la relation entre deux variables numériques continues.</a:t>
            </a:r>
          </a:p>
        </p:txBody>
      </p:sp>
      <p:sp>
        <p:nvSpPr>
          <p:cNvPr name="TextBox 14" id="14"/>
          <p:cNvSpPr txBox="true"/>
          <p:nvPr/>
        </p:nvSpPr>
        <p:spPr>
          <a:xfrm rot="0">
            <a:off x="864542" y="2682329"/>
            <a:ext cx="8023920" cy="239713"/>
          </a:xfrm>
          <a:prstGeom prst="rect">
            <a:avLst/>
          </a:prstGeom>
        </p:spPr>
        <p:txBody>
          <a:bodyPr anchor="t" rtlCol="false" tIns="0" lIns="0" bIns="0" rIns="0">
            <a:spAutoFit/>
          </a:bodyPr>
          <a:lstStyle/>
          <a:p>
            <a:pPr algn="l" marL="179090" indent="-89545" lvl="1">
              <a:lnSpc>
                <a:spcPts val="1937"/>
              </a:lnSpc>
              <a:buFont typeface="Arial"/>
              <a:buChar char="•"/>
            </a:pPr>
            <a:r>
              <a:rPr lang="en-US" sz="1187">
                <a:solidFill>
                  <a:srgbClr val="5B5F71"/>
                </a:solidFill>
                <a:latin typeface="Arimo"/>
                <a:ea typeface="Arimo"/>
                <a:cs typeface="Arimo"/>
                <a:sym typeface="Arimo"/>
              </a:rPr>
              <a:t>Détecter des clusters ou des schémas de regroupement.</a:t>
            </a:r>
          </a:p>
        </p:txBody>
      </p:sp>
      <p:sp>
        <p:nvSpPr>
          <p:cNvPr name="TextBox 15" id="15"/>
          <p:cNvSpPr txBox="true"/>
          <p:nvPr/>
        </p:nvSpPr>
        <p:spPr>
          <a:xfrm rot="0">
            <a:off x="864542" y="2989809"/>
            <a:ext cx="8023920" cy="239713"/>
          </a:xfrm>
          <a:prstGeom prst="rect">
            <a:avLst/>
          </a:prstGeom>
        </p:spPr>
        <p:txBody>
          <a:bodyPr anchor="t" rtlCol="false" tIns="0" lIns="0" bIns="0" rIns="0">
            <a:spAutoFit/>
          </a:bodyPr>
          <a:lstStyle/>
          <a:p>
            <a:pPr algn="l" marL="179090" indent="-89545" lvl="1">
              <a:lnSpc>
                <a:spcPts val="1937"/>
              </a:lnSpc>
              <a:buFont typeface="Arial"/>
              <a:buChar char="•"/>
            </a:pPr>
            <a:r>
              <a:rPr lang="en-US" sz="1187">
                <a:solidFill>
                  <a:srgbClr val="5B5F71"/>
                </a:solidFill>
                <a:latin typeface="Arimo"/>
                <a:ea typeface="Arimo"/>
                <a:cs typeface="Arimo"/>
                <a:sym typeface="Arimo"/>
              </a:rPr>
              <a:t>Identifier des valeurs extrêmes ou aberrantes.</a:t>
            </a:r>
          </a:p>
        </p:txBody>
      </p:sp>
      <p:grpSp>
        <p:nvGrpSpPr>
          <p:cNvPr name="Group 16" id="16"/>
          <p:cNvGrpSpPr/>
          <p:nvPr/>
        </p:nvGrpSpPr>
        <p:grpSpPr>
          <a:xfrm rot="0">
            <a:off x="9213205" y="1914376"/>
            <a:ext cx="8453586" cy="1580704"/>
            <a:chOff x="0" y="0"/>
            <a:chExt cx="11271448" cy="2107605"/>
          </a:xfrm>
        </p:grpSpPr>
        <p:sp>
          <p:nvSpPr>
            <p:cNvPr name="Freeform 17" id="17"/>
            <p:cNvSpPr/>
            <p:nvPr/>
          </p:nvSpPr>
          <p:spPr>
            <a:xfrm flipH="false" flipV="false" rot="0">
              <a:off x="0" y="0"/>
              <a:ext cx="11271377" cy="2107565"/>
            </a:xfrm>
            <a:custGeom>
              <a:avLst/>
              <a:gdLst/>
              <a:ahLst/>
              <a:cxnLst/>
              <a:rect r="r" b="b" t="t" l="l"/>
              <a:pathLst>
                <a:path h="2107565" w="11271377">
                  <a:moveTo>
                    <a:pt x="0" y="134620"/>
                  </a:moveTo>
                  <a:cubicBezTo>
                    <a:pt x="0" y="60198"/>
                    <a:pt x="60960" y="0"/>
                    <a:pt x="135763" y="0"/>
                  </a:cubicBezTo>
                  <a:lnTo>
                    <a:pt x="11135614" y="0"/>
                  </a:lnTo>
                  <a:lnTo>
                    <a:pt x="11135614" y="12700"/>
                  </a:lnTo>
                  <a:lnTo>
                    <a:pt x="11135614" y="0"/>
                  </a:lnTo>
                  <a:cubicBezTo>
                    <a:pt x="11210544" y="0"/>
                    <a:pt x="11271377" y="60198"/>
                    <a:pt x="11271377" y="134620"/>
                  </a:cubicBezTo>
                  <a:lnTo>
                    <a:pt x="11258677" y="134620"/>
                  </a:lnTo>
                  <a:lnTo>
                    <a:pt x="11271377" y="134620"/>
                  </a:lnTo>
                  <a:lnTo>
                    <a:pt x="11271377" y="1972945"/>
                  </a:lnTo>
                  <a:lnTo>
                    <a:pt x="11258677" y="1972945"/>
                  </a:lnTo>
                  <a:lnTo>
                    <a:pt x="11271377" y="1972945"/>
                  </a:lnTo>
                  <a:cubicBezTo>
                    <a:pt x="11271377" y="2047367"/>
                    <a:pt x="11210417" y="2107565"/>
                    <a:pt x="11135614" y="2107565"/>
                  </a:cubicBezTo>
                  <a:lnTo>
                    <a:pt x="11135614" y="2094865"/>
                  </a:lnTo>
                  <a:lnTo>
                    <a:pt x="11135614" y="2107565"/>
                  </a:lnTo>
                  <a:lnTo>
                    <a:pt x="135763" y="2107565"/>
                  </a:lnTo>
                  <a:lnTo>
                    <a:pt x="135763" y="2094865"/>
                  </a:lnTo>
                  <a:lnTo>
                    <a:pt x="135763" y="2107565"/>
                  </a:lnTo>
                  <a:cubicBezTo>
                    <a:pt x="60960" y="2107565"/>
                    <a:pt x="0" y="2047494"/>
                    <a:pt x="0" y="1972945"/>
                  </a:cubicBezTo>
                  <a:lnTo>
                    <a:pt x="0" y="134620"/>
                  </a:lnTo>
                  <a:lnTo>
                    <a:pt x="12700" y="134620"/>
                  </a:lnTo>
                  <a:lnTo>
                    <a:pt x="0" y="134620"/>
                  </a:lnTo>
                  <a:moveTo>
                    <a:pt x="25400" y="134620"/>
                  </a:moveTo>
                  <a:lnTo>
                    <a:pt x="25400" y="1972945"/>
                  </a:lnTo>
                  <a:lnTo>
                    <a:pt x="12700" y="1972945"/>
                  </a:lnTo>
                  <a:lnTo>
                    <a:pt x="25400" y="1972945"/>
                  </a:lnTo>
                  <a:cubicBezTo>
                    <a:pt x="25400" y="2033143"/>
                    <a:pt x="74676" y="2082165"/>
                    <a:pt x="135763" y="2082165"/>
                  </a:cubicBezTo>
                  <a:lnTo>
                    <a:pt x="11135614" y="2082165"/>
                  </a:lnTo>
                  <a:cubicBezTo>
                    <a:pt x="11196701" y="2082165"/>
                    <a:pt x="11245977" y="2033143"/>
                    <a:pt x="11245977" y="1972945"/>
                  </a:cubicBezTo>
                  <a:lnTo>
                    <a:pt x="11245977" y="134620"/>
                  </a:lnTo>
                  <a:cubicBezTo>
                    <a:pt x="11245977" y="74422"/>
                    <a:pt x="11196701" y="25400"/>
                    <a:pt x="11135614" y="25400"/>
                  </a:cubicBezTo>
                  <a:lnTo>
                    <a:pt x="135763" y="25400"/>
                  </a:lnTo>
                  <a:lnTo>
                    <a:pt x="135763" y="12700"/>
                  </a:lnTo>
                  <a:lnTo>
                    <a:pt x="135763" y="25400"/>
                  </a:lnTo>
                  <a:cubicBezTo>
                    <a:pt x="74676" y="25400"/>
                    <a:pt x="25400" y="74422"/>
                    <a:pt x="25400" y="134620"/>
                  </a:cubicBezTo>
                  <a:close/>
                </a:path>
              </a:pathLst>
            </a:custGeom>
            <a:solidFill>
              <a:srgbClr val="C8C9CF"/>
            </a:solidFill>
          </p:spPr>
        </p:sp>
      </p:grpSp>
      <p:grpSp>
        <p:nvGrpSpPr>
          <p:cNvPr name="Group 18" id="18"/>
          <p:cNvGrpSpPr>
            <a:grpSpLocks noChangeAspect="true"/>
          </p:cNvGrpSpPr>
          <p:nvPr/>
        </p:nvGrpSpPr>
        <p:grpSpPr>
          <a:xfrm rot="0">
            <a:off x="9203680" y="1923901"/>
            <a:ext cx="76200" cy="1561654"/>
            <a:chOff x="0" y="0"/>
            <a:chExt cx="101600" cy="2082205"/>
          </a:xfrm>
        </p:grpSpPr>
        <p:sp>
          <p:nvSpPr>
            <p:cNvPr name="Freeform 19" id="19" descr="preencoded.png"/>
            <p:cNvSpPr/>
            <p:nvPr/>
          </p:nvSpPr>
          <p:spPr>
            <a:xfrm flipH="false" flipV="false" rot="0">
              <a:off x="0" y="0"/>
              <a:ext cx="101600" cy="2082165"/>
            </a:xfrm>
            <a:custGeom>
              <a:avLst/>
              <a:gdLst/>
              <a:ahLst/>
              <a:cxnLst/>
              <a:rect r="r" b="b" t="t" l="l"/>
              <a:pathLst>
                <a:path h="2082165" w="101600">
                  <a:moveTo>
                    <a:pt x="0" y="0"/>
                  </a:moveTo>
                  <a:lnTo>
                    <a:pt x="101600" y="0"/>
                  </a:lnTo>
                  <a:lnTo>
                    <a:pt x="101600" y="2082165"/>
                  </a:lnTo>
                  <a:lnTo>
                    <a:pt x="0" y="2082165"/>
                  </a:lnTo>
                  <a:lnTo>
                    <a:pt x="0" y="0"/>
                  </a:lnTo>
                  <a:close/>
                </a:path>
              </a:pathLst>
            </a:custGeom>
            <a:blipFill>
              <a:blip r:embed="rId4"/>
              <a:stretch>
                <a:fillRect l="0" t="-14" r="0" b="-16"/>
              </a:stretch>
            </a:blipFill>
          </p:spPr>
        </p:sp>
      </p:grpSp>
      <p:sp>
        <p:nvSpPr>
          <p:cNvPr name="TextBox 20" id="20"/>
          <p:cNvSpPr txBox="true"/>
          <p:nvPr/>
        </p:nvSpPr>
        <p:spPr>
          <a:xfrm rot="0">
            <a:off x="9456539" y="2071985"/>
            <a:ext cx="1971229" cy="249238"/>
          </a:xfrm>
          <a:prstGeom prst="rect">
            <a:avLst/>
          </a:prstGeom>
        </p:spPr>
        <p:txBody>
          <a:bodyPr anchor="t" rtlCol="false" tIns="0" lIns="0" bIns="0" rIns="0">
            <a:spAutoFit/>
          </a:bodyPr>
          <a:lstStyle/>
          <a:p>
            <a:pPr algn="l">
              <a:lnSpc>
                <a:spcPts val="1937"/>
              </a:lnSpc>
            </a:pPr>
            <a:r>
              <a:rPr lang="en-US" sz="1500" b="true">
                <a:solidFill>
                  <a:srgbClr val="5B5F71"/>
                </a:solidFill>
                <a:latin typeface="Arimo Bold"/>
                <a:ea typeface="Arimo Bold"/>
                <a:cs typeface="Arimo Bold"/>
                <a:sym typeface="Arimo Bold"/>
              </a:rPr>
              <a:t>Exemple concret</a:t>
            </a:r>
          </a:p>
        </p:txBody>
      </p:sp>
      <p:sp>
        <p:nvSpPr>
          <p:cNvPr name="TextBox 21" id="21"/>
          <p:cNvSpPr txBox="true"/>
          <p:nvPr/>
        </p:nvSpPr>
        <p:spPr>
          <a:xfrm rot="0">
            <a:off x="9456539" y="2374850"/>
            <a:ext cx="8024069" cy="715963"/>
          </a:xfrm>
          <a:prstGeom prst="rect">
            <a:avLst/>
          </a:prstGeom>
        </p:spPr>
        <p:txBody>
          <a:bodyPr anchor="t" rtlCol="false" tIns="0" lIns="0" bIns="0" rIns="0">
            <a:spAutoFit/>
          </a:bodyPr>
          <a:lstStyle/>
          <a:p>
            <a:pPr algn="l">
              <a:lnSpc>
                <a:spcPts val="1937"/>
              </a:lnSpc>
            </a:pPr>
            <a:r>
              <a:rPr lang="en-US" sz="1187">
                <a:solidFill>
                  <a:srgbClr val="5B5F71"/>
                </a:solidFill>
                <a:latin typeface="Arimo"/>
                <a:ea typeface="Arimo"/>
                <a:cs typeface="Arimo"/>
                <a:sym typeface="Arimo"/>
              </a:rPr>
              <a:t>Analyse de la relation entre l'âge d'un employé et son salaire annuel au sein d'une entreprise. On pourrait aussi ajouter une troisième dimension via la couleur (par exemple, le département) pour voir si des tendances salariales diffèrent par département.</a:t>
            </a:r>
          </a:p>
        </p:txBody>
      </p:sp>
      <p:sp>
        <p:nvSpPr>
          <p:cNvPr name="TextBox 22" id="22"/>
          <p:cNvSpPr txBox="true"/>
          <p:nvPr/>
        </p:nvSpPr>
        <p:spPr>
          <a:xfrm rot="0">
            <a:off x="630734" y="3782466"/>
            <a:ext cx="2365474" cy="333673"/>
          </a:xfrm>
          <a:prstGeom prst="rect">
            <a:avLst/>
          </a:prstGeom>
        </p:spPr>
        <p:txBody>
          <a:bodyPr anchor="t" rtlCol="false" tIns="0" lIns="0" bIns="0" rIns="0">
            <a:spAutoFit/>
          </a:bodyPr>
          <a:lstStyle/>
          <a:p>
            <a:pPr algn="l">
              <a:lnSpc>
                <a:spcPts val="2312"/>
              </a:lnSpc>
            </a:pPr>
            <a:r>
              <a:rPr lang="en-US" sz="1812" b="true">
                <a:solidFill>
                  <a:srgbClr val="505468"/>
                </a:solidFill>
                <a:latin typeface="Arimo Bold"/>
                <a:ea typeface="Arimo Bold"/>
                <a:cs typeface="Arimo Bold"/>
                <a:sym typeface="Arimo Bold"/>
              </a:rPr>
              <a:t>Matplotlib</a:t>
            </a:r>
          </a:p>
        </p:txBody>
      </p:sp>
      <p:sp>
        <p:nvSpPr>
          <p:cNvPr name="TextBox 23" id="23"/>
          <p:cNvSpPr txBox="true"/>
          <p:nvPr/>
        </p:nvSpPr>
        <p:spPr>
          <a:xfrm rot="0">
            <a:off x="630734" y="4207074"/>
            <a:ext cx="8320980" cy="571500"/>
          </a:xfrm>
          <a:prstGeom prst="rect">
            <a:avLst/>
          </a:prstGeom>
        </p:spPr>
        <p:txBody>
          <a:bodyPr anchor="t" rtlCol="false" tIns="0" lIns="0" bIns="0" rIns="0">
            <a:spAutoFit/>
          </a:bodyPr>
          <a:lstStyle/>
          <a:p>
            <a:pPr algn="l">
              <a:lnSpc>
                <a:spcPts val="1937"/>
              </a:lnSpc>
            </a:pPr>
            <a:r>
              <a:rPr lang="en-US" sz="1187">
                <a:solidFill>
                  <a:srgbClr val="5B5F71"/>
                </a:solidFill>
                <a:latin typeface="Arimo"/>
                <a:ea typeface="Arimo"/>
                <a:cs typeface="Arimo"/>
                <a:sym typeface="Arimo"/>
              </a:rPr>
              <a:t>Matplotlib offre un contrôle précis sur la taille, la couleur et le style des marqueurs. Vous pouvez facilement ajouter des annotations spécifiques ou des lignes de régression manuelles.</a:t>
            </a:r>
          </a:p>
        </p:txBody>
      </p:sp>
      <p:grpSp>
        <p:nvGrpSpPr>
          <p:cNvPr name="Group 24" id="24"/>
          <p:cNvGrpSpPr/>
          <p:nvPr/>
        </p:nvGrpSpPr>
        <p:grpSpPr>
          <a:xfrm rot="0">
            <a:off x="630734" y="4955976"/>
            <a:ext cx="8320980" cy="3265289"/>
            <a:chOff x="0" y="0"/>
            <a:chExt cx="11094640" cy="4353718"/>
          </a:xfrm>
        </p:grpSpPr>
        <p:sp>
          <p:nvSpPr>
            <p:cNvPr name="Freeform 25" id="25"/>
            <p:cNvSpPr/>
            <p:nvPr/>
          </p:nvSpPr>
          <p:spPr>
            <a:xfrm flipH="false" flipV="false" rot="0">
              <a:off x="0" y="0"/>
              <a:ext cx="11094593" cy="4353687"/>
            </a:xfrm>
            <a:custGeom>
              <a:avLst/>
              <a:gdLst/>
              <a:ahLst/>
              <a:cxnLst/>
              <a:rect r="r" b="b" t="t" l="l"/>
              <a:pathLst>
                <a:path h="4353687" w="11094593">
                  <a:moveTo>
                    <a:pt x="0" y="88265"/>
                  </a:moveTo>
                  <a:cubicBezTo>
                    <a:pt x="0" y="39497"/>
                    <a:pt x="39497" y="0"/>
                    <a:pt x="88265" y="0"/>
                  </a:cubicBezTo>
                  <a:lnTo>
                    <a:pt x="11006328" y="0"/>
                  </a:lnTo>
                  <a:cubicBezTo>
                    <a:pt x="11055097" y="0"/>
                    <a:pt x="11094593" y="39497"/>
                    <a:pt x="11094593" y="88265"/>
                  </a:cubicBezTo>
                  <a:lnTo>
                    <a:pt x="11094593" y="4265422"/>
                  </a:lnTo>
                  <a:cubicBezTo>
                    <a:pt x="11094593" y="4314190"/>
                    <a:pt x="11055097" y="4353687"/>
                    <a:pt x="11006328" y="4353687"/>
                  </a:cubicBezTo>
                  <a:lnTo>
                    <a:pt x="88265" y="4353687"/>
                  </a:lnTo>
                  <a:cubicBezTo>
                    <a:pt x="39497" y="4353687"/>
                    <a:pt x="0" y="4314190"/>
                    <a:pt x="0" y="4265422"/>
                  </a:cubicBezTo>
                  <a:close/>
                </a:path>
              </a:pathLst>
            </a:custGeom>
            <a:solidFill>
              <a:srgbClr val="F2F2F2"/>
            </a:solidFill>
          </p:spPr>
        </p:sp>
      </p:grpSp>
      <p:sp>
        <p:nvSpPr>
          <p:cNvPr name="TextBox 26" id="26"/>
          <p:cNvSpPr txBox="true"/>
          <p:nvPr/>
        </p:nvSpPr>
        <p:spPr>
          <a:xfrm rot="0">
            <a:off x="9345811" y="3782466"/>
            <a:ext cx="2365474" cy="333673"/>
          </a:xfrm>
          <a:prstGeom prst="rect">
            <a:avLst/>
          </a:prstGeom>
        </p:spPr>
        <p:txBody>
          <a:bodyPr anchor="t" rtlCol="false" tIns="0" lIns="0" bIns="0" rIns="0">
            <a:spAutoFit/>
          </a:bodyPr>
          <a:lstStyle/>
          <a:p>
            <a:pPr algn="l">
              <a:lnSpc>
                <a:spcPts val="2312"/>
              </a:lnSpc>
            </a:pPr>
            <a:r>
              <a:rPr lang="en-US" sz="1812" b="true">
                <a:solidFill>
                  <a:srgbClr val="505468"/>
                </a:solidFill>
                <a:latin typeface="Arimo Bold"/>
                <a:ea typeface="Arimo Bold"/>
                <a:cs typeface="Arimo Bold"/>
                <a:sym typeface="Arimo Bold"/>
              </a:rPr>
              <a:t>Seaborn</a:t>
            </a:r>
          </a:p>
        </p:txBody>
      </p:sp>
      <p:sp>
        <p:nvSpPr>
          <p:cNvPr name="TextBox 27" id="27"/>
          <p:cNvSpPr txBox="true"/>
          <p:nvPr/>
        </p:nvSpPr>
        <p:spPr>
          <a:xfrm rot="0">
            <a:off x="9345811" y="4207074"/>
            <a:ext cx="8320980" cy="477837"/>
          </a:xfrm>
          <a:prstGeom prst="rect">
            <a:avLst/>
          </a:prstGeom>
        </p:spPr>
        <p:txBody>
          <a:bodyPr anchor="t" rtlCol="false" tIns="0" lIns="0" bIns="0" rIns="0">
            <a:spAutoFit/>
          </a:bodyPr>
          <a:lstStyle/>
          <a:p>
            <a:pPr algn="l">
              <a:lnSpc>
                <a:spcPts val="1937"/>
              </a:lnSpc>
            </a:pPr>
            <a:r>
              <a:rPr lang="en-US" sz="1187">
                <a:solidFill>
                  <a:srgbClr val="5B5F71"/>
                </a:solidFill>
                <a:latin typeface="Arimo"/>
                <a:ea typeface="Arimo"/>
                <a:cs typeface="Arimo"/>
                <a:sym typeface="Arimo"/>
              </a:rPr>
              <a:t>Seaborn simplifie l'inclusion de variables catégorielles (hue, size, style) et l'intégration de régressions linéaires avec </a:t>
            </a:r>
            <a:r>
              <a:rPr lang="en-US" sz="1187">
                <a:solidFill>
                  <a:srgbClr val="5B5F71"/>
                </a:solidFill>
                <a:latin typeface="Arimo"/>
                <a:ea typeface="Arimo"/>
                <a:cs typeface="Arimo"/>
                <a:sym typeface="Arimo"/>
              </a:rPr>
              <a:t>lmplot</a:t>
            </a:r>
            <a:r>
              <a:rPr lang="en-US" sz="1187">
                <a:solidFill>
                  <a:srgbClr val="5B5F71"/>
                </a:solidFill>
                <a:latin typeface="Arimo"/>
                <a:ea typeface="Arimo"/>
                <a:cs typeface="Arimo"/>
                <a:sym typeface="Arimo"/>
              </a:rPr>
              <a:t>. Ses esthétiques par défaut sont plus agréables.</a:t>
            </a:r>
          </a:p>
        </p:txBody>
      </p:sp>
      <p:grpSp>
        <p:nvGrpSpPr>
          <p:cNvPr name="Group 28" id="28"/>
          <p:cNvGrpSpPr/>
          <p:nvPr/>
        </p:nvGrpSpPr>
        <p:grpSpPr>
          <a:xfrm rot="0">
            <a:off x="9213205" y="4955976"/>
            <a:ext cx="8320980" cy="3265289"/>
            <a:chOff x="0" y="0"/>
            <a:chExt cx="11094640" cy="4353718"/>
          </a:xfrm>
        </p:grpSpPr>
        <p:sp>
          <p:nvSpPr>
            <p:cNvPr name="Freeform 29" id="29"/>
            <p:cNvSpPr/>
            <p:nvPr/>
          </p:nvSpPr>
          <p:spPr>
            <a:xfrm flipH="false" flipV="false" rot="0">
              <a:off x="0" y="0"/>
              <a:ext cx="11094720" cy="4353814"/>
            </a:xfrm>
            <a:custGeom>
              <a:avLst/>
              <a:gdLst/>
              <a:ahLst/>
              <a:cxnLst/>
              <a:rect r="r" b="b" t="t" l="l"/>
              <a:pathLst>
                <a:path h="4353814" w="11094720">
                  <a:moveTo>
                    <a:pt x="0" y="71752"/>
                  </a:moveTo>
                  <a:cubicBezTo>
                    <a:pt x="0" y="32062"/>
                    <a:pt x="39497" y="0"/>
                    <a:pt x="88392" y="0"/>
                  </a:cubicBezTo>
                  <a:lnTo>
                    <a:pt x="11006328" y="0"/>
                  </a:lnTo>
                  <a:cubicBezTo>
                    <a:pt x="11055097" y="0"/>
                    <a:pt x="11094720" y="32062"/>
                    <a:pt x="11094720" y="71752"/>
                  </a:cubicBezTo>
                  <a:lnTo>
                    <a:pt x="11094720" y="4282044"/>
                  </a:lnTo>
                  <a:cubicBezTo>
                    <a:pt x="11094720" y="4321631"/>
                    <a:pt x="11055223" y="4353814"/>
                    <a:pt x="11006328" y="4353814"/>
                  </a:cubicBezTo>
                  <a:lnTo>
                    <a:pt x="88392" y="4353814"/>
                  </a:lnTo>
                  <a:cubicBezTo>
                    <a:pt x="39624" y="4353814"/>
                    <a:pt x="0" y="4321734"/>
                    <a:pt x="0" y="4282044"/>
                  </a:cubicBezTo>
                  <a:close/>
                </a:path>
              </a:pathLst>
            </a:custGeom>
            <a:solidFill>
              <a:srgbClr val="F2F2F2"/>
            </a:solidFill>
          </p:spPr>
        </p:sp>
      </p:grpSp>
      <p:grpSp>
        <p:nvGrpSpPr>
          <p:cNvPr name="Group 30" id="30"/>
          <p:cNvGrpSpPr/>
          <p:nvPr/>
        </p:nvGrpSpPr>
        <p:grpSpPr>
          <a:xfrm rot="0">
            <a:off x="9338072" y="4975026"/>
            <a:ext cx="8336459" cy="3246239"/>
            <a:chOff x="0" y="0"/>
            <a:chExt cx="11115278" cy="4328318"/>
          </a:xfrm>
        </p:grpSpPr>
        <p:sp>
          <p:nvSpPr>
            <p:cNvPr name="Freeform 31" id="31"/>
            <p:cNvSpPr/>
            <p:nvPr/>
          </p:nvSpPr>
          <p:spPr>
            <a:xfrm flipH="false" flipV="false" rot="0">
              <a:off x="0" y="0"/>
              <a:ext cx="11115294" cy="4328293"/>
            </a:xfrm>
            <a:custGeom>
              <a:avLst/>
              <a:gdLst/>
              <a:ahLst/>
              <a:cxnLst/>
              <a:rect r="r" b="b" t="t" l="l"/>
              <a:pathLst>
                <a:path h="4328293" w="11115294">
                  <a:moveTo>
                    <a:pt x="0" y="25418"/>
                  </a:moveTo>
                  <a:cubicBezTo>
                    <a:pt x="0" y="11376"/>
                    <a:pt x="14097" y="0"/>
                    <a:pt x="31496" y="0"/>
                  </a:cubicBezTo>
                  <a:lnTo>
                    <a:pt x="11083798" y="0"/>
                  </a:lnTo>
                  <a:cubicBezTo>
                    <a:pt x="11101197" y="0"/>
                    <a:pt x="11115294" y="11376"/>
                    <a:pt x="11115294" y="25418"/>
                  </a:cubicBezTo>
                  <a:lnTo>
                    <a:pt x="11115294" y="4302875"/>
                  </a:lnTo>
                  <a:cubicBezTo>
                    <a:pt x="11115294" y="4316916"/>
                    <a:pt x="11101197" y="4328293"/>
                    <a:pt x="11083798" y="4328293"/>
                  </a:cubicBezTo>
                  <a:lnTo>
                    <a:pt x="31496" y="4328293"/>
                  </a:lnTo>
                  <a:cubicBezTo>
                    <a:pt x="14097" y="4328293"/>
                    <a:pt x="0" y="4316916"/>
                    <a:pt x="0" y="4302875"/>
                  </a:cubicBezTo>
                  <a:close/>
                </a:path>
              </a:pathLst>
            </a:custGeom>
            <a:solidFill>
              <a:srgbClr val="F2F2F2"/>
            </a:solidFill>
          </p:spPr>
        </p:sp>
      </p:grpSp>
      <p:sp>
        <p:nvSpPr>
          <p:cNvPr name="TextBox 32" id="32"/>
          <p:cNvSpPr txBox="true"/>
          <p:nvPr/>
        </p:nvSpPr>
        <p:spPr>
          <a:xfrm rot="0">
            <a:off x="630734" y="9285685"/>
            <a:ext cx="17026532" cy="477837"/>
          </a:xfrm>
          <a:prstGeom prst="rect">
            <a:avLst/>
          </a:prstGeom>
        </p:spPr>
        <p:txBody>
          <a:bodyPr anchor="t" rtlCol="false" tIns="0" lIns="0" bIns="0" rIns="0">
            <a:spAutoFit/>
          </a:bodyPr>
          <a:lstStyle/>
          <a:p>
            <a:pPr algn="l">
              <a:lnSpc>
                <a:spcPts val="1937"/>
              </a:lnSpc>
            </a:pPr>
            <a:r>
              <a:rPr lang="en-US" sz="1187" b="true">
                <a:solidFill>
                  <a:srgbClr val="5B5F71"/>
                </a:solidFill>
                <a:latin typeface="Arimo Bold"/>
                <a:ea typeface="Arimo Bold"/>
                <a:cs typeface="Arimo Bold"/>
                <a:sym typeface="Arimo Bold"/>
              </a:rPr>
              <a:t>Comparaison :</a:t>
            </a:r>
            <a:r>
              <a:rPr lang="en-US" sz="1187">
                <a:solidFill>
                  <a:srgbClr val="5B5F71"/>
                </a:solidFill>
                <a:latin typeface="Arimo"/>
                <a:ea typeface="Arimo"/>
                <a:cs typeface="Arimo"/>
                <a:sym typeface="Arimo"/>
              </a:rPr>
              <a:t> Matplotlib offre un contrôle plus granulaire pour des personnalisations spécifiques (ex. : taille de point variable, flèches d'annotation). Seaborn excelle dans la simplification des analyses multi-variables (couleur par catégorie, taille par valeur) et l'intégration facile de lignes de régression, produisant des graphiques plus esthétiques avec moins d'effort.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alpha val="90196"/>
              </a:srgbClr>
            </a:solidFill>
          </p:spPr>
        </p:sp>
      </p:grpSp>
      <p:sp>
        <p:nvSpPr>
          <p:cNvPr name="TextBox 6" id="6"/>
          <p:cNvSpPr txBox="true"/>
          <p:nvPr/>
        </p:nvSpPr>
        <p:spPr>
          <a:xfrm rot="0">
            <a:off x="601265" y="387400"/>
            <a:ext cx="7102924" cy="474663"/>
          </a:xfrm>
          <a:prstGeom prst="rect">
            <a:avLst/>
          </a:prstGeom>
        </p:spPr>
        <p:txBody>
          <a:bodyPr anchor="t" rtlCol="false" tIns="0" lIns="0" bIns="0" rIns="0">
            <a:spAutoFit/>
          </a:bodyPr>
          <a:lstStyle/>
          <a:p>
            <a:pPr algn="l">
              <a:lnSpc>
                <a:spcPts val="3687"/>
              </a:lnSpc>
            </a:pPr>
            <a:r>
              <a:rPr lang="en-US" sz="2937" b="true">
                <a:solidFill>
                  <a:srgbClr val="505468"/>
                </a:solidFill>
                <a:latin typeface="Arimo Bold"/>
                <a:ea typeface="Arimo Bold"/>
                <a:cs typeface="Arimo Bold"/>
                <a:sym typeface="Arimo Bold"/>
              </a:rPr>
              <a:t>Graphique en Lignes (Line Plot)</a:t>
            </a:r>
          </a:p>
        </p:txBody>
      </p:sp>
      <p:sp>
        <p:nvSpPr>
          <p:cNvPr name="TextBox 7" id="7"/>
          <p:cNvSpPr txBox="true"/>
          <p:nvPr/>
        </p:nvSpPr>
        <p:spPr>
          <a:xfrm rot="0">
            <a:off x="601265" y="1129308"/>
            <a:ext cx="17085469" cy="219075"/>
          </a:xfrm>
          <a:prstGeom prst="rect">
            <a:avLst/>
          </a:prstGeom>
        </p:spPr>
        <p:txBody>
          <a:bodyPr anchor="t" rtlCol="false" tIns="0" lIns="0" bIns="0" rIns="0">
            <a:spAutoFit/>
          </a:bodyPr>
          <a:lstStyle/>
          <a:p>
            <a:pPr algn="l">
              <a:lnSpc>
                <a:spcPts val="1874"/>
              </a:lnSpc>
            </a:pPr>
            <a:r>
              <a:rPr lang="en-US" sz="1124">
                <a:solidFill>
                  <a:srgbClr val="5B5F71"/>
                </a:solidFill>
                <a:latin typeface="Arimo"/>
                <a:ea typeface="Arimo"/>
                <a:cs typeface="Arimo"/>
                <a:sym typeface="Arimo"/>
              </a:rPr>
              <a:t>Le graphique en lignes est idéal pour visualiser l'évolution d'une ou plusieurs variables continues sur une période donnée ou un ordre séquentiel. Il met en évidence les tendances, les cycles, les pics et les creux.</a:t>
            </a:r>
          </a:p>
        </p:txBody>
      </p:sp>
      <p:grpSp>
        <p:nvGrpSpPr>
          <p:cNvPr name="Group 8" id="8"/>
          <p:cNvGrpSpPr/>
          <p:nvPr/>
        </p:nvGrpSpPr>
        <p:grpSpPr>
          <a:xfrm rot="0">
            <a:off x="591740" y="1586508"/>
            <a:ext cx="8486626" cy="1509415"/>
            <a:chOff x="0" y="0"/>
            <a:chExt cx="11315502" cy="2012553"/>
          </a:xfrm>
        </p:grpSpPr>
        <p:sp>
          <p:nvSpPr>
            <p:cNvPr name="Freeform 9" id="9"/>
            <p:cNvSpPr/>
            <p:nvPr/>
          </p:nvSpPr>
          <p:spPr>
            <a:xfrm flipH="false" flipV="false" rot="0">
              <a:off x="0" y="0"/>
              <a:ext cx="11315447" cy="2012569"/>
            </a:xfrm>
            <a:custGeom>
              <a:avLst/>
              <a:gdLst/>
              <a:ahLst/>
              <a:cxnLst/>
              <a:rect r="r" b="b" t="t" l="l"/>
              <a:pathLst>
                <a:path h="2012569" w="11315447">
                  <a:moveTo>
                    <a:pt x="0" y="134620"/>
                  </a:moveTo>
                  <a:cubicBezTo>
                    <a:pt x="0" y="60198"/>
                    <a:pt x="60960" y="0"/>
                    <a:pt x="135890" y="0"/>
                  </a:cubicBezTo>
                  <a:lnTo>
                    <a:pt x="11179556" y="0"/>
                  </a:lnTo>
                  <a:lnTo>
                    <a:pt x="11179556" y="12700"/>
                  </a:lnTo>
                  <a:lnTo>
                    <a:pt x="11179556" y="0"/>
                  </a:lnTo>
                  <a:cubicBezTo>
                    <a:pt x="11254487" y="0"/>
                    <a:pt x="11315447" y="60198"/>
                    <a:pt x="11315447" y="134620"/>
                  </a:cubicBezTo>
                  <a:lnTo>
                    <a:pt x="11302747" y="134620"/>
                  </a:lnTo>
                  <a:lnTo>
                    <a:pt x="11315447" y="134620"/>
                  </a:lnTo>
                  <a:lnTo>
                    <a:pt x="11315447" y="1877949"/>
                  </a:lnTo>
                  <a:lnTo>
                    <a:pt x="11302747" y="1877949"/>
                  </a:lnTo>
                  <a:lnTo>
                    <a:pt x="11315447" y="1877949"/>
                  </a:lnTo>
                  <a:cubicBezTo>
                    <a:pt x="11315447" y="1952371"/>
                    <a:pt x="11254487" y="2012569"/>
                    <a:pt x="11179556" y="2012569"/>
                  </a:cubicBezTo>
                  <a:lnTo>
                    <a:pt x="11179556" y="1999869"/>
                  </a:lnTo>
                  <a:lnTo>
                    <a:pt x="11179556" y="2012569"/>
                  </a:lnTo>
                  <a:lnTo>
                    <a:pt x="135890" y="2012569"/>
                  </a:lnTo>
                  <a:lnTo>
                    <a:pt x="135890" y="1999869"/>
                  </a:lnTo>
                  <a:lnTo>
                    <a:pt x="135890" y="2012569"/>
                  </a:lnTo>
                  <a:cubicBezTo>
                    <a:pt x="60960" y="2012569"/>
                    <a:pt x="0" y="1952371"/>
                    <a:pt x="0" y="1877949"/>
                  </a:cubicBezTo>
                  <a:lnTo>
                    <a:pt x="0" y="134620"/>
                  </a:lnTo>
                  <a:lnTo>
                    <a:pt x="12700" y="134620"/>
                  </a:lnTo>
                  <a:lnTo>
                    <a:pt x="0" y="134620"/>
                  </a:lnTo>
                  <a:moveTo>
                    <a:pt x="25400" y="134620"/>
                  </a:moveTo>
                  <a:lnTo>
                    <a:pt x="25400" y="1877949"/>
                  </a:lnTo>
                  <a:lnTo>
                    <a:pt x="12700" y="1877949"/>
                  </a:lnTo>
                  <a:lnTo>
                    <a:pt x="25400" y="1877949"/>
                  </a:lnTo>
                  <a:cubicBezTo>
                    <a:pt x="25400" y="1938147"/>
                    <a:pt x="74803" y="1987169"/>
                    <a:pt x="135890" y="1987169"/>
                  </a:cubicBezTo>
                  <a:lnTo>
                    <a:pt x="11179556" y="1987169"/>
                  </a:lnTo>
                  <a:cubicBezTo>
                    <a:pt x="11240643" y="1987169"/>
                    <a:pt x="11290047" y="1938147"/>
                    <a:pt x="11290047" y="1877949"/>
                  </a:cubicBezTo>
                  <a:lnTo>
                    <a:pt x="11290047" y="134620"/>
                  </a:lnTo>
                  <a:cubicBezTo>
                    <a:pt x="11290047" y="74422"/>
                    <a:pt x="11240643" y="25400"/>
                    <a:pt x="11179556" y="25400"/>
                  </a:cubicBezTo>
                  <a:lnTo>
                    <a:pt x="135890" y="25400"/>
                  </a:lnTo>
                  <a:lnTo>
                    <a:pt x="135890" y="12700"/>
                  </a:lnTo>
                  <a:lnTo>
                    <a:pt x="135890" y="25400"/>
                  </a:lnTo>
                  <a:cubicBezTo>
                    <a:pt x="74803" y="25400"/>
                    <a:pt x="25400" y="74422"/>
                    <a:pt x="25400" y="134620"/>
                  </a:cubicBezTo>
                  <a:close/>
                </a:path>
              </a:pathLst>
            </a:custGeom>
            <a:solidFill>
              <a:srgbClr val="C8C9CF"/>
            </a:solidFill>
          </p:spPr>
        </p:sp>
      </p:grpSp>
      <p:grpSp>
        <p:nvGrpSpPr>
          <p:cNvPr name="Group 10" id="10"/>
          <p:cNvGrpSpPr>
            <a:grpSpLocks noChangeAspect="true"/>
          </p:cNvGrpSpPr>
          <p:nvPr/>
        </p:nvGrpSpPr>
        <p:grpSpPr>
          <a:xfrm rot="0">
            <a:off x="582216" y="1596032"/>
            <a:ext cx="76200" cy="1490365"/>
            <a:chOff x="0" y="0"/>
            <a:chExt cx="101600" cy="1987153"/>
          </a:xfrm>
        </p:grpSpPr>
        <p:sp>
          <p:nvSpPr>
            <p:cNvPr name="Freeform 11" id="11" descr="preencoded.png"/>
            <p:cNvSpPr/>
            <p:nvPr/>
          </p:nvSpPr>
          <p:spPr>
            <a:xfrm flipH="false" flipV="false" rot="0">
              <a:off x="0" y="0"/>
              <a:ext cx="101600" cy="1987169"/>
            </a:xfrm>
            <a:custGeom>
              <a:avLst/>
              <a:gdLst/>
              <a:ahLst/>
              <a:cxnLst/>
              <a:rect r="r" b="b" t="t" l="l"/>
              <a:pathLst>
                <a:path h="1987169" w="101600">
                  <a:moveTo>
                    <a:pt x="0" y="0"/>
                  </a:moveTo>
                  <a:lnTo>
                    <a:pt x="101600" y="0"/>
                  </a:lnTo>
                  <a:lnTo>
                    <a:pt x="101600" y="1987169"/>
                  </a:lnTo>
                  <a:lnTo>
                    <a:pt x="0" y="1987169"/>
                  </a:lnTo>
                  <a:lnTo>
                    <a:pt x="0" y="0"/>
                  </a:lnTo>
                  <a:close/>
                </a:path>
              </a:pathLst>
            </a:custGeom>
            <a:blipFill>
              <a:blip r:embed="rId4"/>
              <a:stretch>
                <a:fillRect l="-150" t="0" r="-150" b="0"/>
              </a:stretch>
            </a:blipFill>
          </p:spPr>
        </p:sp>
      </p:grpSp>
      <p:sp>
        <p:nvSpPr>
          <p:cNvPr name="TextBox 12" id="12"/>
          <p:cNvSpPr txBox="true"/>
          <p:nvPr/>
        </p:nvSpPr>
        <p:spPr>
          <a:xfrm rot="0">
            <a:off x="827782" y="1746349"/>
            <a:ext cx="1879253" cy="253901"/>
          </a:xfrm>
          <a:prstGeom prst="rect">
            <a:avLst/>
          </a:prstGeom>
        </p:spPr>
        <p:txBody>
          <a:bodyPr anchor="t" rtlCol="false" tIns="0" lIns="0" bIns="0" rIns="0">
            <a:spAutoFit/>
          </a:bodyPr>
          <a:lstStyle/>
          <a:p>
            <a:pPr algn="l">
              <a:lnSpc>
                <a:spcPts val="1812"/>
              </a:lnSpc>
            </a:pPr>
            <a:r>
              <a:rPr lang="en-US" sz="1437" b="true">
                <a:solidFill>
                  <a:srgbClr val="5B5F71"/>
                </a:solidFill>
                <a:latin typeface="Arimo Bold"/>
                <a:ea typeface="Arimo Bold"/>
                <a:cs typeface="Arimo Bold"/>
                <a:sym typeface="Arimo Bold"/>
              </a:rPr>
              <a:t>Cas d'utilisation</a:t>
            </a:r>
          </a:p>
        </p:txBody>
      </p:sp>
      <p:sp>
        <p:nvSpPr>
          <p:cNvPr name="TextBox 13" id="13"/>
          <p:cNvSpPr txBox="true"/>
          <p:nvPr/>
        </p:nvSpPr>
        <p:spPr>
          <a:xfrm rot="0">
            <a:off x="827782" y="2033290"/>
            <a:ext cx="8071694" cy="219075"/>
          </a:xfrm>
          <a:prstGeom prst="rect">
            <a:avLst/>
          </a:prstGeom>
        </p:spPr>
        <p:txBody>
          <a:bodyPr anchor="t" rtlCol="false" tIns="0" lIns="0" bIns="0" rIns="0">
            <a:spAutoFit/>
          </a:bodyPr>
          <a:lstStyle/>
          <a:p>
            <a:pPr algn="l" marL="169664" indent="-84832" lvl="1">
              <a:lnSpc>
                <a:spcPts val="1874"/>
              </a:lnSpc>
              <a:buFont typeface="Arial"/>
              <a:buChar char="•"/>
            </a:pPr>
            <a:r>
              <a:rPr lang="en-US" sz="1124">
                <a:solidFill>
                  <a:srgbClr val="5B5F71"/>
                </a:solidFill>
                <a:latin typeface="Arimo"/>
                <a:ea typeface="Arimo"/>
                <a:cs typeface="Arimo"/>
                <a:sym typeface="Arimo"/>
              </a:rPr>
              <a:t>Afficher des séries temporelles (ex. : prix des actions, température).</a:t>
            </a:r>
          </a:p>
        </p:txBody>
      </p:sp>
      <p:sp>
        <p:nvSpPr>
          <p:cNvPr name="TextBox 14" id="14"/>
          <p:cNvSpPr txBox="true"/>
          <p:nvPr/>
        </p:nvSpPr>
        <p:spPr>
          <a:xfrm rot="0">
            <a:off x="827782" y="2326332"/>
            <a:ext cx="8071694" cy="219075"/>
          </a:xfrm>
          <a:prstGeom prst="rect">
            <a:avLst/>
          </a:prstGeom>
        </p:spPr>
        <p:txBody>
          <a:bodyPr anchor="t" rtlCol="false" tIns="0" lIns="0" bIns="0" rIns="0">
            <a:spAutoFit/>
          </a:bodyPr>
          <a:lstStyle/>
          <a:p>
            <a:pPr algn="l" marL="169664" indent="-84832" lvl="1">
              <a:lnSpc>
                <a:spcPts val="1874"/>
              </a:lnSpc>
              <a:buFont typeface="Arial"/>
              <a:buChar char="•"/>
            </a:pPr>
            <a:r>
              <a:rPr lang="en-US" sz="1124">
                <a:solidFill>
                  <a:srgbClr val="5B5F71"/>
                </a:solidFill>
                <a:latin typeface="Arimo"/>
                <a:ea typeface="Arimo"/>
                <a:cs typeface="Arimo"/>
                <a:sym typeface="Arimo"/>
              </a:rPr>
              <a:t>Comparer l'évolution de plusieurs catégories ou groupes au fil du temps.</a:t>
            </a:r>
          </a:p>
        </p:txBody>
      </p:sp>
      <p:sp>
        <p:nvSpPr>
          <p:cNvPr name="TextBox 15" id="15"/>
          <p:cNvSpPr txBox="true"/>
          <p:nvPr/>
        </p:nvSpPr>
        <p:spPr>
          <a:xfrm rot="0">
            <a:off x="827782" y="2619375"/>
            <a:ext cx="8071694" cy="219075"/>
          </a:xfrm>
          <a:prstGeom prst="rect">
            <a:avLst/>
          </a:prstGeom>
        </p:spPr>
        <p:txBody>
          <a:bodyPr anchor="t" rtlCol="false" tIns="0" lIns="0" bIns="0" rIns="0">
            <a:spAutoFit/>
          </a:bodyPr>
          <a:lstStyle/>
          <a:p>
            <a:pPr algn="l" marL="169664" indent="-84832" lvl="1">
              <a:lnSpc>
                <a:spcPts val="1874"/>
              </a:lnSpc>
              <a:buFont typeface="Arial"/>
              <a:buChar char="•"/>
            </a:pPr>
            <a:r>
              <a:rPr lang="en-US" sz="1124">
                <a:solidFill>
                  <a:srgbClr val="5B5F71"/>
                </a:solidFill>
                <a:latin typeface="Arimo"/>
                <a:ea typeface="Arimo"/>
                <a:cs typeface="Arimo"/>
                <a:sym typeface="Arimo"/>
              </a:rPr>
              <a:t>Identifier des motifs cycliques ou des changements brusques.</a:t>
            </a:r>
          </a:p>
        </p:txBody>
      </p:sp>
      <p:grpSp>
        <p:nvGrpSpPr>
          <p:cNvPr name="Group 16" id="16"/>
          <p:cNvGrpSpPr/>
          <p:nvPr/>
        </p:nvGrpSpPr>
        <p:grpSpPr>
          <a:xfrm rot="0">
            <a:off x="9209634" y="1586508"/>
            <a:ext cx="8486626" cy="1509415"/>
            <a:chOff x="0" y="0"/>
            <a:chExt cx="11315502" cy="2012553"/>
          </a:xfrm>
        </p:grpSpPr>
        <p:sp>
          <p:nvSpPr>
            <p:cNvPr name="Freeform 17" id="17"/>
            <p:cNvSpPr/>
            <p:nvPr/>
          </p:nvSpPr>
          <p:spPr>
            <a:xfrm flipH="false" flipV="false" rot="0">
              <a:off x="0" y="0"/>
              <a:ext cx="11315447" cy="2012569"/>
            </a:xfrm>
            <a:custGeom>
              <a:avLst/>
              <a:gdLst/>
              <a:ahLst/>
              <a:cxnLst/>
              <a:rect r="r" b="b" t="t" l="l"/>
              <a:pathLst>
                <a:path h="2012569" w="11315447">
                  <a:moveTo>
                    <a:pt x="0" y="134620"/>
                  </a:moveTo>
                  <a:cubicBezTo>
                    <a:pt x="0" y="60198"/>
                    <a:pt x="60960" y="0"/>
                    <a:pt x="135890" y="0"/>
                  </a:cubicBezTo>
                  <a:lnTo>
                    <a:pt x="11179556" y="0"/>
                  </a:lnTo>
                  <a:lnTo>
                    <a:pt x="11179556" y="12700"/>
                  </a:lnTo>
                  <a:lnTo>
                    <a:pt x="11179556" y="0"/>
                  </a:lnTo>
                  <a:cubicBezTo>
                    <a:pt x="11254487" y="0"/>
                    <a:pt x="11315447" y="60198"/>
                    <a:pt x="11315447" y="134620"/>
                  </a:cubicBezTo>
                  <a:lnTo>
                    <a:pt x="11302747" y="134620"/>
                  </a:lnTo>
                  <a:lnTo>
                    <a:pt x="11315447" y="134620"/>
                  </a:lnTo>
                  <a:lnTo>
                    <a:pt x="11315447" y="1877949"/>
                  </a:lnTo>
                  <a:lnTo>
                    <a:pt x="11302747" y="1877949"/>
                  </a:lnTo>
                  <a:lnTo>
                    <a:pt x="11315447" y="1877949"/>
                  </a:lnTo>
                  <a:cubicBezTo>
                    <a:pt x="11315447" y="1952371"/>
                    <a:pt x="11254487" y="2012569"/>
                    <a:pt x="11179556" y="2012569"/>
                  </a:cubicBezTo>
                  <a:lnTo>
                    <a:pt x="11179556" y="1999869"/>
                  </a:lnTo>
                  <a:lnTo>
                    <a:pt x="11179556" y="2012569"/>
                  </a:lnTo>
                  <a:lnTo>
                    <a:pt x="135890" y="2012569"/>
                  </a:lnTo>
                  <a:lnTo>
                    <a:pt x="135890" y="1999869"/>
                  </a:lnTo>
                  <a:lnTo>
                    <a:pt x="135890" y="2012569"/>
                  </a:lnTo>
                  <a:cubicBezTo>
                    <a:pt x="60960" y="2012569"/>
                    <a:pt x="0" y="1952371"/>
                    <a:pt x="0" y="1877949"/>
                  </a:cubicBezTo>
                  <a:lnTo>
                    <a:pt x="0" y="134620"/>
                  </a:lnTo>
                  <a:lnTo>
                    <a:pt x="12700" y="134620"/>
                  </a:lnTo>
                  <a:lnTo>
                    <a:pt x="0" y="134620"/>
                  </a:lnTo>
                  <a:moveTo>
                    <a:pt x="25400" y="134620"/>
                  </a:moveTo>
                  <a:lnTo>
                    <a:pt x="25400" y="1877949"/>
                  </a:lnTo>
                  <a:lnTo>
                    <a:pt x="12700" y="1877949"/>
                  </a:lnTo>
                  <a:lnTo>
                    <a:pt x="25400" y="1877949"/>
                  </a:lnTo>
                  <a:cubicBezTo>
                    <a:pt x="25400" y="1938147"/>
                    <a:pt x="74803" y="1987169"/>
                    <a:pt x="135890" y="1987169"/>
                  </a:cubicBezTo>
                  <a:lnTo>
                    <a:pt x="11179556" y="1987169"/>
                  </a:lnTo>
                  <a:cubicBezTo>
                    <a:pt x="11240643" y="1987169"/>
                    <a:pt x="11290047" y="1938147"/>
                    <a:pt x="11290047" y="1877949"/>
                  </a:cubicBezTo>
                  <a:lnTo>
                    <a:pt x="11290047" y="134620"/>
                  </a:lnTo>
                  <a:cubicBezTo>
                    <a:pt x="11290047" y="74422"/>
                    <a:pt x="11240643" y="25400"/>
                    <a:pt x="11179556" y="25400"/>
                  </a:cubicBezTo>
                  <a:lnTo>
                    <a:pt x="135890" y="25400"/>
                  </a:lnTo>
                  <a:lnTo>
                    <a:pt x="135890" y="12700"/>
                  </a:lnTo>
                  <a:lnTo>
                    <a:pt x="135890" y="25400"/>
                  </a:lnTo>
                  <a:cubicBezTo>
                    <a:pt x="74803" y="25400"/>
                    <a:pt x="25400" y="74422"/>
                    <a:pt x="25400" y="134620"/>
                  </a:cubicBezTo>
                  <a:close/>
                </a:path>
              </a:pathLst>
            </a:custGeom>
            <a:solidFill>
              <a:srgbClr val="C8C9CF"/>
            </a:solidFill>
          </p:spPr>
        </p:sp>
      </p:grpSp>
      <p:grpSp>
        <p:nvGrpSpPr>
          <p:cNvPr name="Group 18" id="18"/>
          <p:cNvGrpSpPr>
            <a:grpSpLocks noChangeAspect="true"/>
          </p:cNvGrpSpPr>
          <p:nvPr/>
        </p:nvGrpSpPr>
        <p:grpSpPr>
          <a:xfrm rot="0">
            <a:off x="9200109" y="1596032"/>
            <a:ext cx="76200" cy="1490365"/>
            <a:chOff x="0" y="0"/>
            <a:chExt cx="101600" cy="1987153"/>
          </a:xfrm>
        </p:grpSpPr>
        <p:sp>
          <p:nvSpPr>
            <p:cNvPr name="Freeform 19" id="19" descr="preencoded.png"/>
            <p:cNvSpPr/>
            <p:nvPr/>
          </p:nvSpPr>
          <p:spPr>
            <a:xfrm flipH="false" flipV="false" rot="0">
              <a:off x="0" y="0"/>
              <a:ext cx="101600" cy="1987169"/>
            </a:xfrm>
            <a:custGeom>
              <a:avLst/>
              <a:gdLst/>
              <a:ahLst/>
              <a:cxnLst/>
              <a:rect r="r" b="b" t="t" l="l"/>
              <a:pathLst>
                <a:path h="1987169" w="101600">
                  <a:moveTo>
                    <a:pt x="0" y="0"/>
                  </a:moveTo>
                  <a:lnTo>
                    <a:pt x="101600" y="0"/>
                  </a:lnTo>
                  <a:lnTo>
                    <a:pt x="101600" y="1987169"/>
                  </a:lnTo>
                  <a:lnTo>
                    <a:pt x="0" y="1987169"/>
                  </a:lnTo>
                  <a:lnTo>
                    <a:pt x="0" y="0"/>
                  </a:lnTo>
                  <a:close/>
                </a:path>
              </a:pathLst>
            </a:custGeom>
            <a:blipFill>
              <a:blip r:embed="rId4"/>
              <a:stretch>
                <a:fillRect l="-150" t="0" r="-150" b="0"/>
              </a:stretch>
            </a:blipFill>
          </p:spPr>
        </p:sp>
      </p:grpSp>
      <p:sp>
        <p:nvSpPr>
          <p:cNvPr name="TextBox 20" id="20"/>
          <p:cNvSpPr txBox="true"/>
          <p:nvPr/>
        </p:nvSpPr>
        <p:spPr>
          <a:xfrm rot="0">
            <a:off x="9445675" y="1746349"/>
            <a:ext cx="1879253" cy="253901"/>
          </a:xfrm>
          <a:prstGeom prst="rect">
            <a:avLst/>
          </a:prstGeom>
        </p:spPr>
        <p:txBody>
          <a:bodyPr anchor="t" rtlCol="false" tIns="0" lIns="0" bIns="0" rIns="0">
            <a:spAutoFit/>
          </a:bodyPr>
          <a:lstStyle/>
          <a:p>
            <a:pPr algn="l">
              <a:lnSpc>
                <a:spcPts val="1812"/>
              </a:lnSpc>
            </a:pPr>
            <a:r>
              <a:rPr lang="en-US" sz="1437" b="true">
                <a:solidFill>
                  <a:srgbClr val="5B5F71"/>
                </a:solidFill>
                <a:latin typeface="Arimo Bold"/>
                <a:ea typeface="Arimo Bold"/>
                <a:cs typeface="Arimo Bold"/>
                <a:sym typeface="Arimo Bold"/>
              </a:rPr>
              <a:t>Exemple concret</a:t>
            </a:r>
          </a:p>
        </p:txBody>
      </p:sp>
      <p:sp>
        <p:nvSpPr>
          <p:cNvPr name="TextBox 21" id="21"/>
          <p:cNvSpPr txBox="true"/>
          <p:nvPr/>
        </p:nvSpPr>
        <p:spPr>
          <a:xfrm rot="0">
            <a:off x="9445675" y="2033290"/>
            <a:ext cx="8071694" cy="447675"/>
          </a:xfrm>
          <a:prstGeom prst="rect">
            <a:avLst/>
          </a:prstGeom>
        </p:spPr>
        <p:txBody>
          <a:bodyPr anchor="t" rtlCol="false" tIns="0" lIns="0" bIns="0" rIns="0">
            <a:spAutoFit/>
          </a:bodyPr>
          <a:lstStyle/>
          <a:p>
            <a:pPr algn="l">
              <a:lnSpc>
                <a:spcPts val="1874"/>
              </a:lnSpc>
            </a:pPr>
            <a:r>
              <a:rPr lang="en-US" sz="1124">
                <a:solidFill>
                  <a:srgbClr val="5B5F71"/>
                </a:solidFill>
                <a:latin typeface="Arimo"/>
                <a:ea typeface="Arimo"/>
                <a:cs typeface="Arimo"/>
                <a:sym typeface="Arimo"/>
              </a:rPr>
              <a:t>Visualisation de l'évolution du nombre d'utilisateurs actifs mensuels (MAU) pour une application mobile sur les 12 derniers mois, avec une distinction entre utilisateurs iOS et Android.</a:t>
            </a:r>
          </a:p>
        </p:txBody>
      </p:sp>
      <p:sp>
        <p:nvSpPr>
          <p:cNvPr name="TextBox 22" id="22"/>
          <p:cNvSpPr txBox="true"/>
          <p:nvPr/>
        </p:nvSpPr>
        <p:spPr>
          <a:xfrm rot="0">
            <a:off x="601265" y="3377207"/>
            <a:ext cx="2255192" cy="310306"/>
          </a:xfrm>
          <a:prstGeom prst="rect">
            <a:avLst/>
          </a:prstGeom>
        </p:spPr>
        <p:txBody>
          <a:bodyPr anchor="t" rtlCol="false" tIns="0" lIns="0" bIns="0" rIns="0">
            <a:spAutoFit/>
          </a:bodyPr>
          <a:lstStyle/>
          <a:p>
            <a:pPr algn="l">
              <a:lnSpc>
                <a:spcPts val="2187"/>
              </a:lnSpc>
            </a:pPr>
            <a:r>
              <a:rPr lang="en-US" sz="1750" b="true">
                <a:solidFill>
                  <a:srgbClr val="505468"/>
                </a:solidFill>
                <a:latin typeface="Arimo Bold"/>
                <a:ea typeface="Arimo Bold"/>
                <a:cs typeface="Arimo Bold"/>
                <a:sym typeface="Arimo Bold"/>
              </a:rPr>
              <a:t>Matplotlib</a:t>
            </a:r>
          </a:p>
        </p:txBody>
      </p:sp>
      <p:sp>
        <p:nvSpPr>
          <p:cNvPr name="TextBox 23" id="23"/>
          <p:cNvSpPr txBox="true"/>
          <p:nvPr/>
        </p:nvSpPr>
        <p:spPr>
          <a:xfrm rot="0">
            <a:off x="601265" y="3780681"/>
            <a:ext cx="8359379" cy="538162"/>
          </a:xfrm>
          <a:prstGeom prst="rect">
            <a:avLst/>
          </a:prstGeom>
        </p:spPr>
        <p:txBody>
          <a:bodyPr anchor="t" rtlCol="false" tIns="0" lIns="0" bIns="0" rIns="0">
            <a:spAutoFit/>
          </a:bodyPr>
          <a:lstStyle/>
          <a:p>
            <a:pPr algn="l">
              <a:lnSpc>
                <a:spcPts val="1874"/>
              </a:lnSpc>
            </a:pPr>
            <a:r>
              <a:rPr lang="en-US" sz="1124">
                <a:solidFill>
                  <a:srgbClr val="5B5F71"/>
                </a:solidFill>
                <a:latin typeface="Arimo"/>
                <a:ea typeface="Arimo"/>
                <a:cs typeface="Arimo"/>
                <a:sym typeface="Arimo"/>
              </a:rPr>
              <a:t>Matplotlib permet un contrôle total sur l'apparence des lignes, des marqueurs et des zones ombrées. Utile pour superposer plusieurs lignes avec des styles différents.</a:t>
            </a:r>
          </a:p>
        </p:txBody>
      </p:sp>
      <p:grpSp>
        <p:nvGrpSpPr>
          <p:cNvPr name="Group 24" id="24"/>
          <p:cNvGrpSpPr/>
          <p:nvPr/>
        </p:nvGrpSpPr>
        <p:grpSpPr>
          <a:xfrm rot="0">
            <a:off x="601265" y="4487912"/>
            <a:ext cx="8359379" cy="3832920"/>
            <a:chOff x="0" y="0"/>
            <a:chExt cx="11145838" cy="5110560"/>
          </a:xfrm>
        </p:grpSpPr>
        <p:sp>
          <p:nvSpPr>
            <p:cNvPr name="Freeform 25" id="25"/>
            <p:cNvSpPr/>
            <p:nvPr/>
          </p:nvSpPr>
          <p:spPr>
            <a:xfrm flipH="false" flipV="false" rot="0">
              <a:off x="0" y="0"/>
              <a:ext cx="11145901" cy="5110607"/>
            </a:xfrm>
            <a:custGeom>
              <a:avLst/>
              <a:gdLst/>
              <a:ahLst/>
              <a:cxnLst/>
              <a:rect r="r" b="b" t="t" l="l"/>
              <a:pathLst>
                <a:path h="5110607" w="11145901">
                  <a:moveTo>
                    <a:pt x="0" y="84201"/>
                  </a:moveTo>
                  <a:cubicBezTo>
                    <a:pt x="0" y="37719"/>
                    <a:pt x="37719" y="0"/>
                    <a:pt x="84201" y="0"/>
                  </a:cubicBezTo>
                  <a:lnTo>
                    <a:pt x="11061700" y="0"/>
                  </a:lnTo>
                  <a:cubicBezTo>
                    <a:pt x="11108182" y="0"/>
                    <a:pt x="11145901" y="37719"/>
                    <a:pt x="11145901" y="84201"/>
                  </a:cubicBezTo>
                  <a:lnTo>
                    <a:pt x="11145901" y="5026406"/>
                  </a:lnTo>
                  <a:cubicBezTo>
                    <a:pt x="11145901" y="5072888"/>
                    <a:pt x="11108182" y="5110607"/>
                    <a:pt x="11061700" y="5110607"/>
                  </a:cubicBezTo>
                  <a:lnTo>
                    <a:pt x="84201" y="5110607"/>
                  </a:lnTo>
                  <a:cubicBezTo>
                    <a:pt x="37719" y="5110607"/>
                    <a:pt x="0" y="5072888"/>
                    <a:pt x="0" y="5026406"/>
                  </a:cubicBezTo>
                  <a:close/>
                </a:path>
              </a:pathLst>
            </a:custGeom>
            <a:solidFill>
              <a:srgbClr val="F2F2F2"/>
            </a:solidFill>
          </p:spPr>
        </p:sp>
      </p:grpSp>
      <p:grpSp>
        <p:nvGrpSpPr>
          <p:cNvPr name="Group 26" id="26"/>
          <p:cNvGrpSpPr/>
          <p:nvPr/>
        </p:nvGrpSpPr>
        <p:grpSpPr>
          <a:xfrm rot="0">
            <a:off x="593824" y="4487912"/>
            <a:ext cx="8374261" cy="3832920"/>
            <a:chOff x="0" y="0"/>
            <a:chExt cx="11165682" cy="5110560"/>
          </a:xfrm>
        </p:grpSpPr>
        <p:sp>
          <p:nvSpPr>
            <p:cNvPr name="Freeform 27" id="27"/>
            <p:cNvSpPr/>
            <p:nvPr/>
          </p:nvSpPr>
          <p:spPr>
            <a:xfrm flipH="false" flipV="false" rot="0">
              <a:off x="0" y="0"/>
              <a:ext cx="11165713" cy="5110607"/>
            </a:xfrm>
            <a:custGeom>
              <a:avLst/>
              <a:gdLst/>
              <a:ahLst/>
              <a:cxnLst/>
              <a:rect r="r" b="b" t="t" l="l"/>
              <a:pathLst>
                <a:path h="5110607" w="11165713">
                  <a:moveTo>
                    <a:pt x="0" y="30099"/>
                  </a:moveTo>
                  <a:cubicBezTo>
                    <a:pt x="0" y="13462"/>
                    <a:pt x="13462" y="0"/>
                    <a:pt x="30099" y="0"/>
                  </a:cubicBezTo>
                  <a:lnTo>
                    <a:pt x="11135614" y="0"/>
                  </a:lnTo>
                  <a:cubicBezTo>
                    <a:pt x="11152251" y="0"/>
                    <a:pt x="11165713" y="13462"/>
                    <a:pt x="11165713" y="30099"/>
                  </a:cubicBezTo>
                  <a:lnTo>
                    <a:pt x="11165713" y="5080508"/>
                  </a:lnTo>
                  <a:cubicBezTo>
                    <a:pt x="11165713" y="5097145"/>
                    <a:pt x="11152251" y="5110607"/>
                    <a:pt x="11135614" y="5110607"/>
                  </a:cubicBezTo>
                  <a:lnTo>
                    <a:pt x="30099" y="5110607"/>
                  </a:lnTo>
                  <a:cubicBezTo>
                    <a:pt x="13462" y="5110607"/>
                    <a:pt x="0" y="5097145"/>
                    <a:pt x="0" y="5080508"/>
                  </a:cubicBezTo>
                  <a:close/>
                </a:path>
              </a:pathLst>
            </a:custGeom>
            <a:solidFill>
              <a:srgbClr val="F2F2F2"/>
            </a:solidFill>
          </p:spPr>
        </p:sp>
      </p:grpSp>
      <p:sp>
        <p:nvSpPr>
          <p:cNvPr name="TextBox 28" id="28"/>
          <p:cNvSpPr txBox="true"/>
          <p:nvPr/>
        </p:nvSpPr>
        <p:spPr>
          <a:xfrm rot="0">
            <a:off x="9336881" y="3377207"/>
            <a:ext cx="2255192" cy="310306"/>
          </a:xfrm>
          <a:prstGeom prst="rect">
            <a:avLst/>
          </a:prstGeom>
        </p:spPr>
        <p:txBody>
          <a:bodyPr anchor="t" rtlCol="false" tIns="0" lIns="0" bIns="0" rIns="0">
            <a:spAutoFit/>
          </a:bodyPr>
          <a:lstStyle/>
          <a:p>
            <a:pPr algn="l">
              <a:lnSpc>
                <a:spcPts val="2187"/>
              </a:lnSpc>
            </a:pPr>
            <a:r>
              <a:rPr lang="en-US" sz="1750" b="true">
                <a:solidFill>
                  <a:srgbClr val="505468"/>
                </a:solidFill>
                <a:latin typeface="Arimo Bold"/>
                <a:ea typeface="Arimo Bold"/>
                <a:cs typeface="Arimo Bold"/>
                <a:sym typeface="Arimo Bold"/>
              </a:rPr>
              <a:t>Seaborn</a:t>
            </a:r>
          </a:p>
        </p:txBody>
      </p:sp>
      <p:sp>
        <p:nvSpPr>
          <p:cNvPr name="TextBox 29" id="29"/>
          <p:cNvSpPr txBox="true"/>
          <p:nvPr/>
        </p:nvSpPr>
        <p:spPr>
          <a:xfrm rot="0">
            <a:off x="9336881" y="3780681"/>
            <a:ext cx="8359379" cy="538162"/>
          </a:xfrm>
          <a:prstGeom prst="rect">
            <a:avLst/>
          </a:prstGeom>
        </p:spPr>
        <p:txBody>
          <a:bodyPr anchor="t" rtlCol="false" tIns="0" lIns="0" bIns="0" rIns="0">
            <a:spAutoFit/>
          </a:bodyPr>
          <a:lstStyle/>
          <a:p>
            <a:pPr algn="l">
              <a:lnSpc>
                <a:spcPts val="1874"/>
              </a:lnSpc>
            </a:pPr>
            <a:r>
              <a:rPr lang="en-US" sz="1124">
                <a:solidFill>
                  <a:srgbClr val="5B5F71"/>
                </a:solidFill>
                <a:latin typeface="Arimo"/>
                <a:ea typeface="Arimo"/>
                <a:cs typeface="Arimo"/>
                <a:sym typeface="Arimo"/>
              </a:rPr>
              <a:t>Seaborn excelle dans la gestion des données longues et des groupements par couleur ou style. Il calcule automatiquement des agrégats (ex. : moyennes) si nécessaire.</a:t>
            </a:r>
          </a:p>
        </p:txBody>
      </p:sp>
      <p:grpSp>
        <p:nvGrpSpPr>
          <p:cNvPr name="Group 30" id="30"/>
          <p:cNvGrpSpPr/>
          <p:nvPr/>
        </p:nvGrpSpPr>
        <p:grpSpPr>
          <a:xfrm rot="0">
            <a:off x="9336881" y="4487912"/>
            <a:ext cx="8359379" cy="3832920"/>
            <a:chOff x="0" y="0"/>
            <a:chExt cx="11145838" cy="5110560"/>
          </a:xfrm>
        </p:grpSpPr>
        <p:sp>
          <p:nvSpPr>
            <p:cNvPr name="Freeform 31" id="31"/>
            <p:cNvSpPr/>
            <p:nvPr/>
          </p:nvSpPr>
          <p:spPr>
            <a:xfrm flipH="false" flipV="false" rot="0">
              <a:off x="0" y="0"/>
              <a:ext cx="11145901" cy="5110607"/>
            </a:xfrm>
            <a:custGeom>
              <a:avLst/>
              <a:gdLst/>
              <a:ahLst/>
              <a:cxnLst/>
              <a:rect r="r" b="b" t="t" l="l"/>
              <a:pathLst>
                <a:path h="5110607" w="11145901">
                  <a:moveTo>
                    <a:pt x="0" y="70862"/>
                  </a:moveTo>
                  <a:cubicBezTo>
                    <a:pt x="0" y="31744"/>
                    <a:pt x="37719" y="0"/>
                    <a:pt x="84201" y="0"/>
                  </a:cubicBezTo>
                  <a:lnTo>
                    <a:pt x="11061700" y="0"/>
                  </a:lnTo>
                  <a:cubicBezTo>
                    <a:pt x="11108182" y="0"/>
                    <a:pt x="11145901" y="31744"/>
                    <a:pt x="11145901" y="70862"/>
                  </a:cubicBezTo>
                  <a:lnTo>
                    <a:pt x="11145901" y="5039738"/>
                  </a:lnTo>
                  <a:cubicBezTo>
                    <a:pt x="11145901" y="5078856"/>
                    <a:pt x="11108182" y="5110607"/>
                    <a:pt x="11061700" y="5110607"/>
                  </a:cubicBezTo>
                  <a:lnTo>
                    <a:pt x="84201" y="5110607"/>
                  </a:lnTo>
                  <a:cubicBezTo>
                    <a:pt x="37719" y="5110607"/>
                    <a:pt x="0" y="5078856"/>
                    <a:pt x="0" y="5039738"/>
                  </a:cubicBezTo>
                  <a:close/>
                </a:path>
              </a:pathLst>
            </a:custGeom>
            <a:solidFill>
              <a:srgbClr val="F2F2F2"/>
            </a:solidFill>
          </p:spPr>
        </p:sp>
      </p:grpSp>
      <p:grpSp>
        <p:nvGrpSpPr>
          <p:cNvPr name="Group 32" id="32"/>
          <p:cNvGrpSpPr/>
          <p:nvPr/>
        </p:nvGrpSpPr>
        <p:grpSpPr>
          <a:xfrm rot="0">
            <a:off x="9329440" y="4487912"/>
            <a:ext cx="8374261" cy="3832920"/>
            <a:chOff x="0" y="0"/>
            <a:chExt cx="11165682" cy="5110560"/>
          </a:xfrm>
        </p:grpSpPr>
        <p:sp>
          <p:nvSpPr>
            <p:cNvPr name="Freeform 33" id="33"/>
            <p:cNvSpPr/>
            <p:nvPr/>
          </p:nvSpPr>
          <p:spPr>
            <a:xfrm flipH="false" flipV="false" rot="0">
              <a:off x="0" y="0"/>
              <a:ext cx="11165713" cy="5110607"/>
            </a:xfrm>
            <a:custGeom>
              <a:avLst/>
              <a:gdLst/>
              <a:ahLst/>
              <a:cxnLst/>
              <a:rect r="r" b="b" t="t" l="l"/>
              <a:pathLst>
                <a:path h="5110607" w="11165713">
                  <a:moveTo>
                    <a:pt x="0" y="25331"/>
                  </a:moveTo>
                  <a:cubicBezTo>
                    <a:pt x="0" y="11329"/>
                    <a:pt x="13462" y="0"/>
                    <a:pt x="30099" y="0"/>
                  </a:cubicBezTo>
                  <a:lnTo>
                    <a:pt x="11135614" y="0"/>
                  </a:lnTo>
                  <a:cubicBezTo>
                    <a:pt x="11152251" y="0"/>
                    <a:pt x="11165713" y="11329"/>
                    <a:pt x="11165713" y="25331"/>
                  </a:cubicBezTo>
                  <a:lnTo>
                    <a:pt x="11165713" y="5085269"/>
                  </a:lnTo>
                  <a:cubicBezTo>
                    <a:pt x="11165713" y="5099270"/>
                    <a:pt x="11152251" y="5110607"/>
                    <a:pt x="11135614" y="5110607"/>
                  </a:cubicBezTo>
                  <a:lnTo>
                    <a:pt x="30099" y="5110607"/>
                  </a:lnTo>
                  <a:cubicBezTo>
                    <a:pt x="13462" y="5110607"/>
                    <a:pt x="0" y="5099270"/>
                    <a:pt x="0" y="5085269"/>
                  </a:cubicBezTo>
                  <a:close/>
                </a:path>
              </a:pathLst>
            </a:custGeom>
            <a:solidFill>
              <a:srgbClr val="F2F2F2"/>
            </a:solidFill>
          </p:spPr>
        </p:sp>
      </p:grpSp>
      <p:sp>
        <p:nvSpPr>
          <p:cNvPr name="TextBox 34" id="34"/>
          <p:cNvSpPr txBox="true"/>
          <p:nvPr/>
        </p:nvSpPr>
        <p:spPr>
          <a:xfrm rot="0">
            <a:off x="601265" y="9323337"/>
            <a:ext cx="17085469" cy="447675"/>
          </a:xfrm>
          <a:prstGeom prst="rect">
            <a:avLst/>
          </a:prstGeom>
        </p:spPr>
        <p:txBody>
          <a:bodyPr anchor="t" rtlCol="false" tIns="0" lIns="0" bIns="0" rIns="0">
            <a:spAutoFit/>
          </a:bodyPr>
          <a:lstStyle/>
          <a:p>
            <a:pPr algn="l">
              <a:lnSpc>
                <a:spcPts val="1874"/>
              </a:lnSpc>
            </a:pPr>
            <a:r>
              <a:rPr lang="en-US" sz="1124" b="true">
                <a:solidFill>
                  <a:srgbClr val="5B5F71"/>
                </a:solidFill>
                <a:latin typeface="Arimo Bold"/>
                <a:ea typeface="Arimo Bold"/>
                <a:cs typeface="Arimo Bold"/>
                <a:sym typeface="Arimo Bold"/>
              </a:rPr>
              <a:t>Comparaison :</a:t>
            </a:r>
            <a:r>
              <a:rPr lang="en-US" sz="1124">
                <a:solidFill>
                  <a:srgbClr val="5B5F71"/>
                </a:solidFill>
                <a:latin typeface="Arimo"/>
                <a:ea typeface="Arimo"/>
                <a:cs typeface="Arimo"/>
                <a:sym typeface="Arimo"/>
              </a:rPr>
              <a:t> Matplotlib offre un contrôle total pour les tracés ligne par ligne, idéal pour des séries temporelles avec des spécificités uniques. Seaborn, avec </a:t>
            </a:r>
            <a:r>
              <a:rPr lang="en-US" sz="1124">
                <a:solidFill>
                  <a:srgbClr val="5B5F71"/>
                </a:solidFill>
                <a:latin typeface="Arimo"/>
                <a:ea typeface="Arimo"/>
                <a:cs typeface="Arimo"/>
                <a:sym typeface="Arimo"/>
              </a:rPr>
              <a:t>lineplot</a:t>
            </a:r>
            <a:r>
              <a:rPr lang="en-US" sz="1124">
                <a:solidFill>
                  <a:srgbClr val="5B5F71"/>
                </a:solidFill>
                <a:latin typeface="Arimo"/>
                <a:ea typeface="Arimo"/>
                <a:cs typeface="Arimo"/>
                <a:sym typeface="Arimo"/>
              </a:rPr>
              <a:t>, est plus intuitif pour visualiser l'évolution de multiples groupes issus d'un DataFrame, calculant les agrégats et les intervalles de confiance par défaut.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alpha val="90196"/>
              </a:srgbClr>
            </a:solidFill>
          </p:spPr>
        </p:sp>
      </p:grpSp>
      <p:sp>
        <p:nvSpPr>
          <p:cNvPr name="TextBox 6" id="6"/>
          <p:cNvSpPr txBox="true"/>
          <p:nvPr/>
        </p:nvSpPr>
        <p:spPr>
          <a:xfrm rot="0">
            <a:off x="647700" y="407194"/>
            <a:ext cx="4048422" cy="519112"/>
          </a:xfrm>
          <a:prstGeom prst="rect">
            <a:avLst/>
          </a:prstGeom>
        </p:spPr>
        <p:txBody>
          <a:bodyPr anchor="t" rtlCol="false" tIns="0" lIns="0" bIns="0" rIns="0">
            <a:spAutoFit/>
          </a:bodyPr>
          <a:lstStyle/>
          <a:p>
            <a:pPr algn="l">
              <a:lnSpc>
                <a:spcPts val="3937"/>
              </a:lnSpc>
            </a:pPr>
            <a:r>
              <a:rPr lang="en-US" sz="3187" b="true">
                <a:solidFill>
                  <a:srgbClr val="505468"/>
                </a:solidFill>
                <a:latin typeface="Arimo Bold"/>
                <a:ea typeface="Arimo Bold"/>
                <a:cs typeface="Arimo Bold"/>
                <a:sym typeface="Arimo Bold"/>
              </a:rPr>
              <a:t>Histogramme</a:t>
            </a:r>
          </a:p>
        </p:txBody>
      </p:sp>
      <p:sp>
        <p:nvSpPr>
          <p:cNvPr name="TextBox 7" id="7"/>
          <p:cNvSpPr txBox="true"/>
          <p:nvPr/>
        </p:nvSpPr>
        <p:spPr>
          <a:xfrm rot="0">
            <a:off x="647700" y="1208485"/>
            <a:ext cx="16992600" cy="498475"/>
          </a:xfrm>
          <a:prstGeom prst="rect">
            <a:avLst/>
          </a:prstGeom>
        </p:spPr>
        <p:txBody>
          <a:bodyPr anchor="t" rtlCol="false" tIns="0" lIns="0" bIns="0" rIns="0">
            <a:spAutoFit/>
          </a:bodyPr>
          <a:lstStyle/>
          <a:p>
            <a:pPr algn="l">
              <a:lnSpc>
                <a:spcPts val="2000"/>
              </a:lnSpc>
            </a:pPr>
            <a:r>
              <a:rPr lang="en-US" sz="1249">
                <a:solidFill>
                  <a:srgbClr val="5B5F71"/>
                </a:solidFill>
                <a:latin typeface="Arimo"/>
                <a:ea typeface="Arimo"/>
                <a:cs typeface="Arimo"/>
                <a:sym typeface="Arimo"/>
              </a:rPr>
              <a:t>L'histogramme est utilisé pour visualiser la distribution d'une variable numérique continue. Il divise la plage de valeurs de la variable en intervalles (bins) et compte le nombre d'observations dans chaque intervalle, affichant ces comptes sous forme de barres. Il permet de comprendre la forme de la distribution (normale, asymétrique, multimodale), sa centralité et sa dispersion.</a:t>
            </a:r>
          </a:p>
        </p:txBody>
      </p:sp>
      <p:grpSp>
        <p:nvGrpSpPr>
          <p:cNvPr name="Group 8" id="8"/>
          <p:cNvGrpSpPr/>
          <p:nvPr/>
        </p:nvGrpSpPr>
        <p:grpSpPr>
          <a:xfrm rot="0">
            <a:off x="638175" y="1965722"/>
            <a:ext cx="8434388" cy="1621036"/>
            <a:chOff x="0" y="0"/>
            <a:chExt cx="11245850" cy="2161382"/>
          </a:xfrm>
        </p:grpSpPr>
        <p:sp>
          <p:nvSpPr>
            <p:cNvPr name="Freeform 9" id="9"/>
            <p:cNvSpPr/>
            <p:nvPr/>
          </p:nvSpPr>
          <p:spPr>
            <a:xfrm flipH="false" flipV="false" rot="0">
              <a:off x="0" y="0"/>
              <a:ext cx="11245850" cy="2161413"/>
            </a:xfrm>
            <a:custGeom>
              <a:avLst/>
              <a:gdLst/>
              <a:ahLst/>
              <a:cxnLst/>
              <a:rect r="r" b="b" t="t" l="l"/>
              <a:pathLst>
                <a:path h="2161413" w="11245850">
                  <a:moveTo>
                    <a:pt x="0" y="134620"/>
                  </a:moveTo>
                  <a:cubicBezTo>
                    <a:pt x="0" y="60198"/>
                    <a:pt x="60960" y="0"/>
                    <a:pt x="135763" y="0"/>
                  </a:cubicBezTo>
                  <a:lnTo>
                    <a:pt x="11110087" y="0"/>
                  </a:lnTo>
                  <a:lnTo>
                    <a:pt x="11110087" y="12700"/>
                  </a:lnTo>
                  <a:lnTo>
                    <a:pt x="11110087" y="0"/>
                  </a:lnTo>
                  <a:cubicBezTo>
                    <a:pt x="11185017" y="0"/>
                    <a:pt x="11245850" y="60198"/>
                    <a:pt x="11245850" y="134620"/>
                  </a:cubicBezTo>
                  <a:lnTo>
                    <a:pt x="11233150" y="134620"/>
                  </a:lnTo>
                  <a:lnTo>
                    <a:pt x="11245850" y="134620"/>
                  </a:lnTo>
                  <a:lnTo>
                    <a:pt x="11245850" y="2026793"/>
                  </a:lnTo>
                  <a:lnTo>
                    <a:pt x="11233150" y="2026793"/>
                  </a:lnTo>
                  <a:lnTo>
                    <a:pt x="11245850" y="2026793"/>
                  </a:lnTo>
                  <a:cubicBezTo>
                    <a:pt x="11245850" y="2101215"/>
                    <a:pt x="11184890" y="2161413"/>
                    <a:pt x="11110087" y="2161413"/>
                  </a:cubicBezTo>
                  <a:lnTo>
                    <a:pt x="11110087" y="2148713"/>
                  </a:lnTo>
                  <a:lnTo>
                    <a:pt x="11110087" y="2161413"/>
                  </a:lnTo>
                  <a:lnTo>
                    <a:pt x="135763" y="2161413"/>
                  </a:lnTo>
                  <a:lnTo>
                    <a:pt x="135763" y="2148713"/>
                  </a:lnTo>
                  <a:lnTo>
                    <a:pt x="135763" y="2161413"/>
                  </a:lnTo>
                  <a:cubicBezTo>
                    <a:pt x="60960" y="2161413"/>
                    <a:pt x="0" y="2101215"/>
                    <a:pt x="0" y="2026793"/>
                  </a:cubicBezTo>
                  <a:lnTo>
                    <a:pt x="0" y="134620"/>
                  </a:lnTo>
                  <a:lnTo>
                    <a:pt x="12700" y="134620"/>
                  </a:lnTo>
                  <a:lnTo>
                    <a:pt x="0" y="134620"/>
                  </a:lnTo>
                  <a:moveTo>
                    <a:pt x="25400" y="134620"/>
                  </a:moveTo>
                  <a:lnTo>
                    <a:pt x="25400" y="2026793"/>
                  </a:lnTo>
                  <a:lnTo>
                    <a:pt x="12700" y="2026793"/>
                  </a:lnTo>
                  <a:lnTo>
                    <a:pt x="25400" y="2026793"/>
                  </a:lnTo>
                  <a:cubicBezTo>
                    <a:pt x="25400" y="2086991"/>
                    <a:pt x="74676" y="2136013"/>
                    <a:pt x="135763" y="2136013"/>
                  </a:cubicBezTo>
                  <a:lnTo>
                    <a:pt x="11110087" y="2136013"/>
                  </a:lnTo>
                  <a:cubicBezTo>
                    <a:pt x="11171174" y="2136013"/>
                    <a:pt x="11220450" y="2086991"/>
                    <a:pt x="11220450" y="2026793"/>
                  </a:cubicBezTo>
                  <a:lnTo>
                    <a:pt x="11220450" y="134620"/>
                  </a:lnTo>
                  <a:cubicBezTo>
                    <a:pt x="11220450" y="74422"/>
                    <a:pt x="11171174" y="25400"/>
                    <a:pt x="11110087" y="25400"/>
                  </a:cubicBezTo>
                  <a:lnTo>
                    <a:pt x="135763" y="25400"/>
                  </a:lnTo>
                  <a:lnTo>
                    <a:pt x="135763" y="12700"/>
                  </a:lnTo>
                  <a:lnTo>
                    <a:pt x="135763" y="25400"/>
                  </a:lnTo>
                  <a:cubicBezTo>
                    <a:pt x="74676" y="25400"/>
                    <a:pt x="25400" y="74422"/>
                    <a:pt x="25400" y="134620"/>
                  </a:cubicBezTo>
                  <a:close/>
                </a:path>
              </a:pathLst>
            </a:custGeom>
            <a:solidFill>
              <a:srgbClr val="C8C9CF"/>
            </a:solidFill>
          </p:spPr>
        </p:sp>
      </p:grpSp>
      <p:grpSp>
        <p:nvGrpSpPr>
          <p:cNvPr name="Group 10" id="10"/>
          <p:cNvGrpSpPr>
            <a:grpSpLocks noChangeAspect="true"/>
          </p:cNvGrpSpPr>
          <p:nvPr/>
        </p:nvGrpSpPr>
        <p:grpSpPr>
          <a:xfrm rot="0">
            <a:off x="628650" y="1975247"/>
            <a:ext cx="76200" cy="1601986"/>
            <a:chOff x="0" y="0"/>
            <a:chExt cx="101600" cy="2135982"/>
          </a:xfrm>
        </p:grpSpPr>
        <p:sp>
          <p:nvSpPr>
            <p:cNvPr name="Freeform 11" id="11" descr="preencoded.png"/>
            <p:cNvSpPr/>
            <p:nvPr/>
          </p:nvSpPr>
          <p:spPr>
            <a:xfrm flipH="false" flipV="false" rot="0">
              <a:off x="0" y="0"/>
              <a:ext cx="101600" cy="2136013"/>
            </a:xfrm>
            <a:custGeom>
              <a:avLst/>
              <a:gdLst/>
              <a:ahLst/>
              <a:cxnLst/>
              <a:rect r="r" b="b" t="t" l="l"/>
              <a:pathLst>
                <a:path h="2136013" w="101600">
                  <a:moveTo>
                    <a:pt x="0" y="0"/>
                  </a:moveTo>
                  <a:lnTo>
                    <a:pt x="101600" y="0"/>
                  </a:lnTo>
                  <a:lnTo>
                    <a:pt x="101600" y="2136013"/>
                  </a:lnTo>
                  <a:lnTo>
                    <a:pt x="0" y="2136013"/>
                  </a:lnTo>
                  <a:lnTo>
                    <a:pt x="0" y="0"/>
                  </a:lnTo>
                  <a:close/>
                </a:path>
              </a:pathLst>
            </a:custGeom>
            <a:blipFill>
              <a:blip r:embed="rId4"/>
              <a:stretch>
                <a:fillRect l="-55" t="0" r="-55" b="1"/>
              </a:stretch>
            </a:blipFill>
          </p:spPr>
        </p:sp>
      </p:grpSp>
      <p:sp>
        <p:nvSpPr>
          <p:cNvPr name="TextBox 12" id="12"/>
          <p:cNvSpPr txBox="true"/>
          <p:nvPr/>
        </p:nvSpPr>
        <p:spPr>
          <a:xfrm rot="0">
            <a:off x="885825" y="2137172"/>
            <a:ext cx="2024211" cy="249238"/>
          </a:xfrm>
          <a:prstGeom prst="rect">
            <a:avLst/>
          </a:prstGeom>
        </p:spPr>
        <p:txBody>
          <a:bodyPr anchor="t" rtlCol="false" tIns="0" lIns="0" bIns="0" rIns="0">
            <a:spAutoFit/>
          </a:bodyPr>
          <a:lstStyle/>
          <a:p>
            <a:pPr algn="l">
              <a:lnSpc>
                <a:spcPts val="1937"/>
              </a:lnSpc>
            </a:pPr>
            <a:r>
              <a:rPr lang="en-US" sz="1562" b="true">
                <a:solidFill>
                  <a:srgbClr val="5B5F71"/>
                </a:solidFill>
                <a:latin typeface="Arimo Bold"/>
                <a:ea typeface="Arimo Bold"/>
                <a:cs typeface="Arimo Bold"/>
                <a:sym typeface="Arimo Bold"/>
              </a:rPr>
              <a:t>C</a:t>
            </a:r>
          </a:p>
        </p:txBody>
      </p:sp>
      <p:sp>
        <p:nvSpPr>
          <p:cNvPr name="TextBox 13" id="13"/>
          <p:cNvSpPr txBox="true"/>
          <p:nvPr/>
        </p:nvSpPr>
        <p:spPr>
          <a:xfrm rot="0">
            <a:off x="885825" y="2439591"/>
            <a:ext cx="7996237" cy="250825"/>
          </a:xfrm>
          <a:prstGeom prst="rect">
            <a:avLst/>
          </a:prstGeom>
        </p:spPr>
        <p:txBody>
          <a:bodyPr anchor="t" rtlCol="false" tIns="0" lIns="0" bIns="0" rIns="0">
            <a:spAutoFit/>
          </a:bodyPr>
          <a:lstStyle/>
          <a:p>
            <a:pPr algn="l" marL="188516" indent="-94258" lvl="1">
              <a:lnSpc>
                <a:spcPts val="2000"/>
              </a:lnSpc>
              <a:buFont typeface="Arial"/>
              <a:buChar char="•"/>
            </a:pPr>
            <a:r>
              <a:rPr lang="en-US" sz="1249">
                <a:solidFill>
                  <a:srgbClr val="5B5F71"/>
                </a:solidFill>
                <a:latin typeface="Arimo"/>
                <a:ea typeface="Arimo"/>
                <a:cs typeface="Arimo"/>
                <a:sym typeface="Arimo"/>
              </a:rPr>
              <a:t>Analyser la distribution d'une seule variable continue.</a:t>
            </a:r>
          </a:p>
        </p:txBody>
      </p:sp>
      <p:sp>
        <p:nvSpPr>
          <p:cNvPr name="TextBox 14" id="14"/>
          <p:cNvSpPr txBox="true"/>
          <p:nvPr/>
        </p:nvSpPr>
        <p:spPr>
          <a:xfrm rot="0">
            <a:off x="885825" y="2755106"/>
            <a:ext cx="7996237" cy="325636"/>
          </a:xfrm>
          <a:prstGeom prst="rect">
            <a:avLst/>
          </a:prstGeom>
        </p:spPr>
        <p:txBody>
          <a:bodyPr anchor="t" rtlCol="false" tIns="0" lIns="0" bIns="0" rIns="0">
            <a:spAutoFit/>
          </a:bodyPr>
          <a:lstStyle/>
          <a:p>
            <a:pPr algn="l" marL="188516" indent="-94258" lvl="1">
              <a:lnSpc>
                <a:spcPts val="2000"/>
              </a:lnSpc>
              <a:buFont typeface="Arial"/>
              <a:buChar char="•"/>
            </a:pPr>
            <a:r>
              <a:rPr lang="en-US" sz="1249">
                <a:solidFill>
                  <a:srgbClr val="5B5F71"/>
                </a:solidFill>
                <a:latin typeface="Arimo"/>
                <a:ea typeface="Arimo"/>
                <a:cs typeface="Arimo"/>
                <a:sym typeface="Arimo"/>
              </a:rPr>
              <a:t>Identifier la fréquence des valeurs ou des plages de valeurs.</a:t>
            </a:r>
          </a:p>
        </p:txBody>
      </p:sp>
      <p:sp>
        <p:nvSpPr>
          <p:cNvPr name="TextBox 15" id="15"/>
          <p:cNvSpPr txBox="true"/>
          <p:nvPr/>
        </p:nvSpPr>
        <p:spPr>
          <a:xfrm rot="0">
            <a:off x="885825" y="3070623"/>
            <a:ext cx="7996237" cy="250825"/>
          </a:xfrm>
          <a:prstGeom prst="rect">
            <a:avLst/>
          </a:prstGeom>
        </p:spPr>
        <p:txBody>
          <a:bodyPr anchor="t" rtlCol="false" tIns="0" lIns="0" bIns="0" rIns="0">
            <a:spAutoFit/>
          </a:bodyPr>
          <a:lstStyle/>
          <a:p>
            <a:pPr algn="l" marL="188516" indent="-94258" lvl="1">
              <a:lnSpc>
                <a:spcPts val="2000"/>
              </a:lnSpc>
              <a:buFont typeface="Arial"/>
              <a:buChar char="•"/>
            </a:pPr>
            <a:r>
              <a:rPr lang="en-US" sz="1249">
                <a:solidFill>
                  <a:srgbClr val="5B5F71"/>
                </a:solidFill>
                <a:latin typeface="Arimo"/>
                <a:ea typeface="Arimo"/>
                <a:cs typeface="Arimo"/>
                <a:sym typeface="Arimo"/>
              </a:rPr>
              <a:t>Détecter la skewness (asymétrie) ou la présence de multiples modes.</a:t>
            </a:r>
          </a:p>
        </p:txBody>
      </p:sp>
      <p:grpSp>
        <p:nvGrpSpPr>
          <p:cNvPr name="Group 16" id="16"/>
          <p:cNvGrpSpPr/>
          <p:nvPr/>
        </p:nvGrpSpPr>
        <p:grpSpPr>
          <a:xfrm rot="0">
            <a:off x="9215437" y="1965722"/>
            <a:ext cx="8434388" cy="1621036"/>
            <a:chOff x="0" y="0"/>
            <a:chExt cx="11245850" cy="2161382"/>
          </a:xfrm>
        </p:grpSpPr>
        <p:sp>
          <p:nvSpPr>
            <p:cNvPr name="Freeform 17" id="17"/>
            <p:cNvSpPr/>
            <p:nvPr/>
          </p:nvSpPr>
          <p:spPr>
            <a:xfrm flipH="false" flipV="false" rot="0">
              <a:off x="0" y="0"/>
              <a:ext cx="11245850" cy="2161413"/>
            </a:xfrm>
            <a:custGeom>
              <a:avLst/>
              <a:gdLst/>
              <a:ahLst/>
              <a:cxnLst/>
              <a:rect r="r" b="b" t="t" l="l"/>
              <a:pathLst>
                <a:path h="2161413" w="11245850">
                  <a:moveTo>
                    <a:pt x="0" y="134620"/>
                  </a:moveTo>
                  <a:cubicBezTo>
                    <a:pt x="0" y="60198"/>
                    <a:pt x="60960" y="0"/>
                    <a:pt x="135763" y="0"/>
                  </a:cubicBezTo>
                  <a:lnTo>
                    <a:pt x="11110087" y="0"/>
                  </a:lnTo>
                  <a:lnTo>
                    <a:pt x="11110087" y="12700"/>
                  </a:lnTo>
                  <a:lnTo>
                    <a:pt x="11110087" y="0"/>
                  </a:lnTo>
                  <a:cubicBezTo>
                    <a:pt x="11185017" y="0"/>
                    <a:pt x="11245850" y="60198"/>
                    <a:pt x="11245850" y="134620"/>
                  </a:cubicBezTo>
                  <a:lnTo>
                    <a:pt x="11233150" y="134620"/>
                  </a:lnTo>
                  <a:lnTo>
                    <a:pt x="11245850" y="134620"/>
                  </a:lnTo>
                  <a:lnTo>
                    <a:pt x="11245850" y="2026793"/>
                  </a:lnTo>
                  <a:lnTo>
                    <a:pt x="11233150" y="2026793"/>
                  </a:lnTo>
                  <a:lnTo>
                    <a:pt x="11245850" y="2026793"/>
                  </a:lnTo>
                  <a:cubicBezTo>
                    <a:pt x="11245850" y="2101215"/>
                    <a:pt x="11184890" y="2161413"/>
                    <a:pt x="11110087" y="2161413"/>
                  </a:cubicBezTo>
                  <a:lnTo>
                    <a:pt x="11110087" y="2148713"/>
                  </a:lnTo>
                  <a:lnTo>
                    <a:pt x="11110087" y="2161413"/>
                  </a:lnTo>
                  <a:lnTo>
                    <a:pt x="135763" y="2161413"/>
                  </a:lnTo>
                  <a:lnTo>
                    <a:pt x="135763" y="2148713"/>
                  </a:lnTo>
                  <a:lnTo>
                    <a:pt x="135763" y="2161413"/>
                  </a:lnTo>
                  <a:cubicBezTo>
                    <a:pt x="60960" y="2161413"/>
                    <a:pt x="0" y="2101215"/>
                    <a:pt x="0" y="2026793"/>
                  </a:cubicBezTo>
                  <a:lnTo>
                    <a:pt x="0" y="134620"/>
                  </a:lnTo>
                  <a:lnTo>
                    <a:pt x="12700" y="134620"/>
                  </a:lnTo>
                  <a:lnTo>
                    <a:pt x="0" y="134620"/>
                  </a:lnTo>
                  <a:moveTo>
                    <a:pt x="25400" y="134620"/>
                  </a:moveTo>
                  <a:lnTo>
                    <a:pt x="25400" y="2026793"/>
                  </a:lnTo>
                  <a:lnTo>
                    <a:pt x="12700" y="2026793"/>
                  </a:lnTo>
                  <a:lnTo>
                    <a:pt x="25400" y="2026793"/>
                  </a:lnTo>
                  <a:cubicBezTo>
                    <a:pt x="25400" y="2086991"/>
                    <a:pt x="74676" y="2136013"/>
                    <a:pt x="135763" y="2136013"/>
                  </a:cubicBezTo>
                  <a:lnTo>
                    <a:pt x="11110087" y="2136013"/>
                  </a:lnTo>
                  <a:cubicBezTo>
                    <a:pt x="11171174" y="2136013"/>
                    <a:pt x="11220450" y="2086991"/>
                    <a:pt x="11220450" y="2026793"/>
                  </a:cubicBezTo>
                  <a:lnTo>
                    <a:pt x="11220450" y="134620"/>
                  </a:lnTo>
                  <a:cubicBezTo>
                    <a:pt x="11220450" y="74422"/>
                    <a:pt x="11171174" y="25400"/>
                    <a:pt x="11110087" y="25400"/>
                  </a:cubicBezTo>
                  <a:lnTo>
                    <a:pt x="135763" y="25400"/>
                  </a:lnTo>
                  <a:lnTo>
                    <a:pt x="135763" y="12700"/>
                  </a:lnTo>
                  <a:lnTo>
                    <a:pt x="135763" y="25400"/>
                  </a:lnTo>
                  <a:cubicBezTo>
                    <a:pt x="74676" y="25400"/>
                    <a:pt x="25400" y="74422"/>
                    <a:pt x="25400" y="134620"/>
                  </a:cubicBezTo>
                  <a:close/>
                </a:path>
              </a:pathLst>
            </a:custGeom>
            <a:solidFill>
              <a:srgbClr val="C8C9CF"/>
            </a:solidFill>
          </p:spPr>
        </p:sp>
      </p:grpSp>
      <p:grpSp>
        <p:nvGrpSpPr>
          <p:cNvPr name="Group 18" id="18"/>
          <p:cNvGrpSpPr>
            <a:grpSpLocks noChangeAspect="true"/>
          </p:cNvGrpSpPr>
          <p:nvPr/>
        </p:nvGrpSpPr>
        <p:grpSpPr>
          <a:xfrm rot="0">
            <a:off x="9205912" y="1975247"/>
            <a:ext cx="76200" cy="1601986"/>
            <a:chOff x="0" y="0"/>
            <a:chExt cx="101600" cy="2135982"/>
          </a:xfrm>
        </p:grpSpPr>
        <p:sp>
          <p:nvSpPr>
            <p:cNvPr name="Freeform 19" id="19" descr="preencoded.png"/>
            <p:cNvSpPr/>
            <p:nvPr/>
          </p:nvSpPr>
          <p:spPr>
            <a:xfrm flipH="false" flipV="false" rot="0">
              <a:off x="0" y="0"/>
              <a:ext cx="101600" cy="2136013"/>
            </a:xfrm>
            <a:custGeom>
              <a:avLst/>
              <a:gdLst/>
              <a:ahLst/>
              <a:cxnLst/>
              <a:rect r="r" b="b" t="t" l="l"/>
              <a:pathLst>
                <a:path h="2136013" w="101600">
                  <a:moveTo>
                    <a:pt x="0" y="0"/>
                  </a:moveTo>
                  <a:lnTo>
                    <a:pt x="101600" y="0"/>
                  </a:lnTo>
                  <a:lnTo>
                    <a:pt x="101600" y="2136013"/>
                  </a:lnTo>
                  <a:lnTo>
                    <a:pt x="0" y="2136013"/>
                  </a:lnTo>
                  <a:lnTo>
                    <a:pt x="0" y="0"/>
                  </a:lnTo>
                  <a:close/>
                </a:path>
              </a:pathLst>
            </a:custGeom>
            <a:blipFill>
              <a:blip r:embed="rId4"/>
              <a:stretch>
                <a:fillRect l="-55" t="0" r="-55" b="1"/>
              </a:stretch>
            </a:blipFill>
          </p:spPr>
        </p:sp>
      </p:grpSp>
      <p:sp>
        <p:nvSpPr>
          <p:cNvPr name="TextBox 20" id="20"/>
          <p:cNvSpPr txBox="true"/>
          <p:nvPr/>
        </p:nvSpPr>
        <p:spPr>
          <a:xfrm rot="0">
            <a:off x="9463088" y="2137172"/>
            <a:ext cx="2024211" cy="249238"/>
          </a:xfrm>
          <a:prstGeom prst="rect">
            <a:avLst/>
          </a:prstGeom>
        </p:spPr>
        <p:txBody>
          <a:bodyPr anchor="t" rtlCol="false" tIns="0" lIns="0" bIns="0" rIns="0">
            <a:spAutoFit/>
          </a:bodyPr>
          <a:lstStyle/>
          <a:p>
            <a:pPr algn="l">
              <a:lnSpc>
                <a:spcPts val="1937"/>
              </a:lnSpc>
            </a:pPr>
            <a:r>
              <a:rPr lang="en-US" sz="1562" b="true">
                <a:solidFill>
                  <a:srgbClr val="5B5F71"/>
                </a:solidFill>
                <a:latin typeface="Arimo Bold"/>
                <a:ea typeface="Arimo Bold"/>
                <a:cs typeface="Arimo Bold"/>
                <a:sym typeface="Arimo Bold"/>
              </a:rPr>
              <a:t>Exemple concret</a:t>
            </a:r>
          </a:p>
        </p:txBody>
      </p:sp>
      <p:sp>
        <p:nvSpPr>
          <p:cNvPr name="TextBox 21" id="21"/>
          <p:cNvSpPr txBox="true"/>
          <p:nvPr/>
        </p:nvSpPr>
        <p:spPr>
          <a:xfrm rot="0">
            <a:off x="9463088" y="2439591"/>
            <a:ext cx="7996238" cy="498475"/>
          </a:xfrm>
          <a:prstGeom prst="rect">
            <a:avLst/>
          </a:prstGeom>
        </p:spPr>
        <p:txBody>
          <a:bodyPr anchor="t" rtlCol="false" tIns="0" lIns="0" bIns="0" rIns="0">
            <a:spAutoFit/>
          </a:bodyPr>
          <a:lstStyle/>
          <a:p>
            <a:pPr algn="l">
              <a:lnSpc>
                <a:spcPts val="2000"/>
              </a:lnSpc>
            </a:pPr>
            <a:r>
              <a:rPr lang="en-US" sz="1249">
                <a:solidFill>
                  <a:srgbClr val="5B5F71"/>
                </a:solidFill>
                <a:latin typeface="Arimo"/>
                <a:ea typeface="Arimo"/>
                <a:cs typeface="Arimo"/>
                <a:sym typeface="Arimo"/>
              </a:rPr>
              <a:t>Distribution des âges des clients dans une base de données, pour déterminer si la clientèle est majoritairement jeune, âgée, ou uniformément répartie.</a:t>
            </a:r>
          </a:p>
        </p:txBody>
      </p:sp>
      <p:sp>
        <p:nvSpPr>
          <p:cNvPr name="TextBox 22" id="22"/>
          <p:cNvSpPr txBox="true"/>
          <p:nvPr/>
        </p:nvSpPr>
        <p:spPr>
          <a:xfrm rot="0">
            <a:off x="647700" y="3883224"/>
            <a:ext cx="2429024" cy="341710"/>
          </a:xfrm>
          <a:prstGeom prst="rect">
            <a:avLst/>
          </a:prstGeom>
        </p:spPr>
        <p:txBody>
          <a:bodyPr anchor="t" rtlCol="false" tIns="0" lIns="0" bIns="0" rIns="0">
            <a:spAutoFit/>
          </a:bodyPr>
          <a:lstStyle/>
          <a:p>
            <a:pPr algn="l">
              <a:lnSpc>
                <a:spcPts val="2375"/>
              </a:lnSpc>
            </a:pPr>
            <a:r>
              <a:rPr lang="en-US" sz="1874" b="true">
                <a:solidFill>
                  <a:srgbClr val="505468"/>
                </a:solidFill>
                <a:latin typeface="Arimo Bold"/>
                <a:ea typeface="Arimo Bold"/>
                <a:cs typeface="Arimo Bold"/>
                <a:sym typeface="Arimo Bold"/>
              </a:rPr>
              <a:t>Matplotlib</a:t>
            </a:r>
          </a:p>
        </p:txBody>
      </p:sp>
      <p:sp>
        <p:nvSpPr>
          <p:cNvPr name="TextBox 23" id="23"/>
          <p:cNvSpPr txBox="true"/>
          <p:nvPr/>
        </p:nvSpPr>
        <p:spPr>
          <a:xfrm rot="0">
            <a:off x="647700" y="4320183"/>
            <a:ext cx="8298805" cy="594122"/>
          </a:xfrm>
          <a:prstGeom prst="rect">
            <a:avLst/>
          </a:prstGeom>
        </p:spPr>
        <p:txBody>
          <a:bodyPr anchor="t" rtlCol="false" tIns="0" lIns="0" bIns="0" rIns="0">
            <a:spAutoFit/>
          </a:bodyPr>
          <a:lstStyle/>
          <a:p>
            <a:pPr algn="l">
              <a:lnSpc>
                <a:spcPts val="2000"/>
              </a:lnSpc>
            </a:pPr>
            <a:r>
              <a:rPr lang="en-US" sz="1249">
                <a:solidFill>
                  <a:srgbClr val="5B5F71"/>
                </a:solidFill>
                <a:latin typeface="Arimo"/>
                <a:ea typeface="Arimo"/>
                <a:cs typeface="Arimo"/>
                <a:sym typeface="Arimo"/>
              </a:rPr>
              <a:t>Matplotlib's </a:t>
            </a:r>
            <a:r>
              <a:rPr lang="en-US" sz="1249">
                <a:solidFill>
                  <a:srgbClr val="5B5F71"/>
                </a:solidFill>
                <a:latin typeface="Arimo"/>
                <a:ea typeface="Arimo"/>
                <a:cs typeface="Arimo"/>
                <a:sym typeface="Arimo"/>
              </a:rPr>
              <a:t>hist()</a:t>
            </a:r>
            <a:r>
              <a:rPr lang="en-US" sz="1249">
                <a:solidFill>
                  <a:srgbClr val="5B5F71"/>
                </a:solidFill>
                <a:latin typeface="Arimo"/>
                <a:ea typeface="Arimo"/>
                <a:cs typeface="Arimo"/>
                <a:sym typeface="Arimo"/>
              </a:rPr>
              <a:t> offre un contrôle direct sur le nombre de bins, la normalisation, et l'affichage de densités ou de fréquences cumulées.</a:t>
            </a:r>
          </a:p>
        </p:txBody>
      </p:sp>
      <p:grpSp>
        <p:nvGrpSpPr>
          <p:cNvPr name="Group 24" id="24"/>
          <p:cNvGrpSpPr/>
          <p:nvPr/>
        </p:nvGrpSpPr>
        <p:grpSpPr>
          <a:xfrm rot="0">
            <a:off x="647700" y="5096470"/>
            <a:ext cx="8298805" cy="3350419"/>
            <a:chOff x="0" y="0"/>
            <a:chExt cx="11065073" cy="4467225"/>
          </a:xfrm>
        </p:grpSpPr>
        <p:sp>
          <p:nvSpPr>
            <p:cNvPr name="Freeform 25" id="25"/>
            <p:cNvSpPr/>
            <p:nvPr/>
          </p:nvSpPr>
          <p:spPr>
            <a:xfrm flipH="false" flipV="false" rot="0">
              <a:off x="0" y="0"/>
              <a:ext cx="11065129" cy="4467225"/>
            </a:xfrm>
            <a:custGeom>
              <a:avLst/>
              <a:gdLst/>
              <a:ahLst/>
              <a:cxnLst/>
              <a:rect r="r" b="b" t="t" l="l"/>
              <a:pathLst>
                <a:path h="4467225" w="11065129">
                  <a:moveTo>
                    <a:pt x="0" y="90678"/>
                  </a:moveTo>
                  <a:cubicBezTo>
                    <a:pt x="0" y="40640"/>
                    <a:pt x="40640" y="0"/>
                    <a:pt x="90678" y="0"/>
                  </a:cubicBezTo>
                  <a:lnTo>
                    <a:pt x="10974451" y="0"/>
                  </a:lnTo>
                  <a:cubicBezTo>
                    <a:pt x="11024489" y="0"/>
                    <a:pt x="11065129" y="40640"/>
                    <a:pt x="11065129" y="90678"/>
                  </a:cubicBezTo>
                  <a:lnTo>
                    <a:pt x="11065129" y="4376547"/>
                  </a:lnTo>
                  <a:cubicBezTo>
                    <a:pt x="11065129" y="4426585"/>
                    <a:pt x="11024489" y="4467225"/>
                    <a:pt x="10974451" y="4467225"/>
                  </a:cubicBezTo>
                  <a:lnTo>
                    <a:pt x="90678" y="4467225"/>
                  </a:lnTo>
                  <a:cubicBezTo>
                    <a:pt x="40640" y="4467225"/>
                    <a:pt x="0" y="4426585"/>
                    <a:pt x="0" y="4376547"/>
                  </a:cubicBezTo>
                  <a:close/>
                </a:path>
              </a:pathLst>
            </a:custGeom>
            <a:solidFill>
              <a:srgbClr val="F2F2F2"/>
            </a:solidFill>
          </p:spPr>
        </p:sp>
      </p:grpSp>
      <p:grpSp>
        <p:nvGrpSpPr>
          <p:cNvPr name="Group 26" id="26"/>
          <p:cNvGrpSpPr/>
          <p:nvPr/>
        </p:nvGrpSpPr>
        <p:grpSpPr>
          <a:xfrm rot="0">
            <a:off x="639664" y="5096470"/>
            <a:ext cx="8314879" cy="3350419"/>
            <a:chOff x="0" y="0"/>
            <a:chExt cx="11086505" cy="4467225"/>
          </a:xfrm>
        </p:grpSpPr>
        <p:sp>
          <p:nvSpPr>
            <p:cNvPr name="Freeform 27" id="27"/>
            <p:cNvSpPr/>
            <p:nvPr/>
          </p:nvSpPr>
          <p:spPr>
            <a:xfrm flipH="false" flipV="false" rot="0">
              <a:off x="0" y="0"/>
              <a:ext cx="11086465" cy="4467225"/>
            </a:xfrm>
            <a:custGeom>
              <a:avLst/>
              <a:gdLst/>
              <a:ahLst/>
              <a:cxnLst/>
              <a:rect r="r" b="b" t="t" l="l"/>
              <a:pathLst>
                <a:path h="4467225" w="11086465">
                  <a:moveTo>
                    <a:pt x="0" y="32385"/>
                  </a:moveTo>
                  <a:cubicBezTo>
                    <a:pt x="0" y="14478"/>
                    <a:pt x="14478" y="0"/>
                    <a:pt x="32385" y="0"/>
                  </a:cubicBezTo>
                  <a:lnTo>
                    <a:pt x="11054080" y="0"/>
                  </a:lnTo>
                  <a:cubicBezTo>
                    <a:pt x="11071987" y="0"/>
                    <a:pt x="11086465" y="14478"/>
                    <a:pt x="11086465" y="32385"/>
                  </a:cubicBezTo>
                  <a:lnTo>
                    <a:pt x="11086465" y="4434840"/>
                  </a:lnTo>
                  <a:cubicBezTo>
                    <a:pt x="11086465" y="4452747"/>
                    <a:pt x="11071987" y="4467225"/>
                    <a:pt x="11054080" y="4467225"/>
                  </a:cubicBezTo>
                  <a:lnTo>
                    <a:pt x="32385" y="4467225"/>
                  </a:lnTo>
                  <a:cubicBezTo>
                    <a:pt x="14478" y="4467225"/>
                    <a:pt x="0" y="4452747"/>
                    <a:pt x="0" y="4434840"/>
                  </a:cubicBezTo>
                  <a:close/>
                </a:path>
              </a:pathLst>
            </a:custGeom>
            <a:solidFill>
              <a:srgbClr val="F2F2F2"/>
            </a:solidFill>
          </p:spPr>
        </p:sp>
      </p:grpSp>
      <p:sp>
        <p:nvSpPr>
          <p:cNvPr name="TextBox 28" id="28"/>
          <p:cNvSpPr txBox="true"/>
          <p:nvPr/>
        </p:nvSpPr>
        <p:spPr>
          <a:xfrm rot="0">
            <a:off x="9351020" y="3883224"/>
            <a:ext cx="2429024" cy="341710"/>
          </a:xfrm>
          <a:prstGeom prst="rect">
            <a:avLst/>
          </a:prstGeom>
        </p:spPr>
        <p:txBody>
          <a:bodyPr anchor="t" rtlCol="false" tIns="0" lIns="0" bIns="0" rIns="0">
            <a:spAutoFit/>
          </a:bodyPr>
          <a:lstStyle/>
          <a:p>
            <a:pPr algn="l">
              <a:lnSpc>
                <a:spcPts val="2375"/>
              </a:lnSpc>
            </a:pPr>
            <a:r>
              <a:rPr lang="en-US" sz="1874" b="true">
                <a:solidFill>
                  <a:srgbClr val="505468"/>
                </a:solidFill>
                <a:latin typeface="Arimo Bold"/>
                <a:ea typeface="Arimo Bold"/>
                <a:cs typeface="Arimo Bold"/>
                <a:sym typeface="Arimo Bold"/>
              </a:rPr>
              <a:t>Seaborn</a:t>
            </a:r>
          </a:p>
        </p:txBody>
      </p:sp>
      <p:sp>
        <p:nvSpPr>
          <p:cNvPr name="TextBox 29" id="29"/>
          <p:cNvSpPr txBox="true"/>
          <p:nvPr/>
        </p:nvSpPr>
        <p:spPr>
          <a:xfrm rot="0">
            <a:off x="9351020" y="4320183"/>
            <a:ext cx="8298805" cy="594122"/>
          </a:xfrm>
          <a:prstGeom prst="rect">
            <a:avLst/>
          </a:prstGeom>
        </p:spPr>
        <p:txBody>
          <a:bodyPr anchor="t" rtlCol="false" tIns="0" lIns="0" bIns="0" rIns="0">
            <a:spAutoFit/>
          </a:bodyPr>
          <a:lstStyle/>
          <a:p>
            <a:pPr algn="l">
              <a:lnSpc>
                <a:spcPts val="2000"/>
              </a:lnSpc>
            </a:pPr>
            <a:r>
              <a:rPr lang="en-US" sz="1249">
                <a:solidFill>
                  <a:srgbClr val="5B5F71"/>
                </a:solidFill>
                <a:latin typeface="Arimo"/>
                <a:ea typeface="Arimo"/>
                <a:cs typeface="Arimo"/>
                <a:sym typeface="Arimo"/>
              </a:rPr>
              <a:t>Seaborn's </a:t>
            </a:r>
            <a:r>
              <a:rPr lang="en-US" sz="1249">
                <a:solidFill>
                  <a:srgbClr val="5B5F71"/>
                </a:solidFill>
                <a:latin typeface="Arimo"/>
                <a:ea typeface="Arimo"/>
                <a:cs typeface="Arimo"/>
                <a:sym typeface="Arimo"/>
              </a:rPr>
              <a:t>histplot()</a:t>
            </a:r>
            <a:r>
              <a:rPr lang="en-US" sz="1249">
                <a:solidFill>
                  <a:srgbClr val="5B5F71"/>
                </a:solidFill>
                <a:latin typeface="Arimo"/>
                <a:ea typeface="Arimo"/>
                <a:cs typeface="Arimo"/>
                <a:sym typeface="Arimo"/>
              </a:rPr>
              <a:t> ou </a:t>
            </a:r>
            <a:r>
              <a:rPr lang="en-US" sz="1249">
                <a:solidFill>
                  <a:srgbClr val="5B5F71"/>
                </a:solidFill>
                <a:latin typeface="Arimo"/>
                <a:ea typeface="Arimo"/>
                <a:cs typeface="Arimo"/>
                <a:sym typeface="Arimo"/>
              </a:rPr>
              <a:t>displot()</a:t>
            </a:r>
            <a:r>
              <a:rPr lang="en-US" sz="1249">
                <a:solidFill>
                  <a:srgbClr val="5B5F71"/>
                </a:solidFill>
                <a:latin typeface="Arimo"/>
                <a:ea typeface="Arimo"/>
                <a:cs typeface="Arimo"/>
                <a:sym typeface="Arimo"/>
              </a:rPr>
              <a:t> peut ajouter automatiquement une estimation de la densité de noyau (KDE) pour lisser la distribution, et il gère facilement les groupements par catégories.</a:t>
            </a:r>
          </a:p>
        </p:txBody>
      </p:sp>
      <p:grpSp>
        <p:nvGrpSpPr>
          <p:cNvPr name="Group 30" id="30"/>
          <p:cNvGrpSpPr/>
          <p:nvPr/>
        </p:nvGrpSpPr>
        <p:grpSpPr>
          <a:xfrm rot="0">
            <a:off x="9351020" y="5096470"/>
            <a:ext cx="8298805" cy="3350419"/>
            <a:chOff x="0" y="0"/>
            <a:chExt cx="11065073" cy="4467225"/>
          </a:xfrm>
        </p:grpSpPr>
        <p:sp>
          <p:nvSpPr>
            <p:cNvPr name="Freeform 31" id="31"/>
            <p:cNvSpPr/>
            <p:nvPr/>
          </p:nvSpPr>
          <p:spPr>
            <a:xfrm flipH="false" flipV="false" rot="0">
              <a:off x="0" y="0"/>
              <a:ext cx="11065129" cy="4467288"/>
            </a:xfrm>
            <a:custGeom>
              <a:avLst/>
              <a:gdLst/>
              <a:ahLst/>
              <a:cxnLst/>
              <a:rect r="r" b="b" t="t" l="l"/>
              <a:pathLst>
                <a:path h="4467288" w="11065129">
                  <a:moveTo>
                    <a:pt x="0" y="78537"/>
                  </a:moveTo>
                  <a:cubicBezTo>
                    <a:pt x="0" y="35199"/>
                    <a:pt x="40640" y="0"/>
                    <a:pt x="90678" y="0"/>
                  </a:cubicBezTo>
                  <a:lnTo>
                    <a:pt x="10974451" y="0"/>
                  </a:lnTo>
                  <a:cubicBezTo>
                    <a:pt x="11024489" y="0"/>
                    <a:pt x="11065129" y="35199"/>
                    <a:pt x="11065129" y="78537"/>
                  </a:cubicBezTo>
                  <a:lnTo>
                    <a:pt x="11065129" y="4388742"/>
                  </a:lnTo>
                  <a:cubicBezTo>
                    <a:pt x="11065129" y="4432080"/>
                    <a:pt x="11024489" y="4467288"/>
                    <a:pt x="10974451" y="4467288"/>
                  </a:cubicBezTo>
                  <a:lnTo>
                    <a:pt x="90678" y="4467288"/>
                  </a:lnTo>
                  <a:cubicBezTo>
                    <a:pt x="40640" y="4467288"/>
                    <a:pt x="0" y="4432080"/>
                    <a:pt x="0" y="4388742"/>
                  </a:cubicBezTo>
                  <a:close/>
                </a:path>
              </a:pathLst>
            </a:custGeom>
            <a:solidFill>
              <a:srgbClr val="F2F2F2"/>
            </a:solidFill>
          </p:spPr>
        </p:sp>
      </p:grpSp>
      <p:grpSp>
        <p:nvGrpSpPr>
          <p:cNvPr name="Group 32" id="32"/>
          <p:cNvGrpSpPr/>
          <p:nvPr/>
        </p:nvGrpSpPr>
        <p:grpSpPr>
          <a:xfrm rot="0">
            <a:off x="9342984" y="5096470"/>
            <a:ext cx="8314879" cy="3350419"/>
            <a:chOff x="0" y="0"/>
            <a:chExt cx="11086505" cy="4467225"/>
          </a:xfrm>
        </p:grpSpPr>
        <p:sp>
          <p:nvSpPr>
            <p:cNvPr name="Freeform 33" id="33"/>
            <p:cNvSpPr/>
            <p:nvPr/>
          </p:nvSpPr>
          <p:spPr>
            <a:xfrm flipH="false" flipV="false" rot="0">
              <a:off x="0" y="0"/>
              <a:ext cx="11086465" cy="4467169"/>
            </a:xfrm>
            <a:custGeom>
              <a:avLst/>
              <a:gdLst/>
              <a:ahLst/>
              <a:cxnLst/>
              <a:rect r="r" b="b" t="t" l="l"/>
              <a:pathLst>
                <a:path h="4467169" w="11086465">
                  <a:moveTo>
                    <a:pt x="0" y="28049"/>
                  </a:moveTo>
                  <a:cubicBezTo>
                    <a:pt x="0" y="12540"/>
                    <a:pt x="14478" y="0"/>
                    <a:pt x="32385" y="0"/>
                  </a:cubicBezTo>
                  <a:lnTo>
                    <a:pt x="11054080" y="0"/>
                  </a:lnTo>
                  <a:cubicBezTo>
                    <a:pt x="11071987" y="0"/>
                    <a:pt x="11086465" y="12540"/>
                    <a:pt x="11086465" y="28049"/>
                  </a:cubicBezTo>
                  <a:lnTo>
                    <a:pt x="11086465" y="4439120"/>
                  </a:lnTo>
                  <a:cubicBezTo>
                    <a:pt x="11086465" y="4454630"/>
                    <a:pt x="11071987" y="4467169"/>
                    <a:pt x="11054080" y="4467169"/>
                  </a:cubicBezTo>
                  <a:lnTo>
                    <a:pt x="32385" y="4467169"/>
                  </a:lnTo>
                  <a:cubicBezTo>
                    <a:pt x="14478" y="4467169"/>
                    <a:pt x="0" y="4454630"/>
                    <a:pt x="0" y="4439120"/>
                  </a:cubicBezTo>
                  <a:close/>
                </a:path>
              </a:pathLst>
            </a:custGeom>
            <a:solidFill>
              <a:srgbClr val="F2F2F2"/>
            </a:solidFill>
          </p:spPr>
        </p:sp>
      </p:grpSp>
      <p:sp>
        <p:nvSpPr>
          <p:cNvPr name="TextBox 34" id="34"/>
          <p:cNvSpPr txBox="true"/>
          <p:nvPr/>
        </p:nvSpPr>
        <p:spPr>
          <a:xfrm rot="0">
            <a:off x="647700" y="9262467"/>
            <a:ext cx="16992600" cy="498475"/>
          </a:xfrm>
          <a:prstGeom prst="rect">
            <a:avLst/>
          </a:prstGeom>
        </p:spPr>
        <p:txBody>
          <a:bodyPr anchor="t" rtlCol="false" tIns="0" lIns="0" bIns="0" rIns="0">
            <a:spAutoFit/>
          </a:bodyPr>
          <a:lstStyle/>
          <a:p>
            <a:pPr algn="l">
              <a:lnSpc>
                <a:spcPts val="2000"/>
              </a:lnSpc>
            </a:pPr>
            <a:r>
              <a:rPr lang="en-US" sz="1249" b="true">
                <a:solidFill>
                  <a:srgbClr val="5B5F71"/>
                </a:solidFill>
                <a:latin typeface="Arimo Bold"/>
                <a:ea typeface="Arimo Bold"/>
                <a:cs typeface="Arimo Bold"/>
                <a:sym typeface="Arimo Bold"/>
              </a:rPr>
              <a:t>Comparaison :</a:t>
            </a:r>
            <a:r>
              <a:rPr lang="en-US" sz="1249">
                <a:solidFill>
                  <a:srgbClr val="5B5F71"/>
                </a:solidFill>
                <a:latin typeface="Arimo"/>
                <a:ea typeface="Arimo"/>
                <a:cs typeface="Arimo"/>
                <a:sym typeface="Arimo"/>
              </a:rPr>
              <a:t> Matplotlib est parfait pour un contrôle précis sur les bins et l'apparence brute de l'histogramme. Seaborn enrichit l'histogramme avec des fonctionnalités statistiques comme l'estimation de densité de noyau (KDE) et la facilité de superposition de distributions pour différentes catégories, le rendant idéal pour l'EDA.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alpha val="90196"/>
              </a:srgbClr>
            </a:solidFill>
          </p:spPr>
        </p:sp>
      </p:grpSp>
      <p:sp>
        <p:nvSpPr>
          <p:cNvPr name="TextBox 6" id="6"/>
          <p:cNvSpPr txBox="true"/>
          <p:nvPr/>
        </p:nvSpPr>
        <p:spPr>
          <a:xfrm rot="0">
            <a:off x="601116" y="384571"/>
            <a:ext cx="7008558" cy="474663"/>
          </a:xfrm>
          <a:prstGeom prst="rect">
            <a:avLst/>
          </a:prstGeom>
        </p:spPr>
        <p:txBody>
          <a:bodyPr anchor="t" rtlCol="false" tIns="0" lIns="0" bIns="0" rIns="0">
            <a:spAutoFit/>
          </a:bodyPr>
          <a:lstStyle/>
          <a:p>
            <a:pPr algn="l">
              <a:lnSpc>
                <a:spcPts val="3687"/>
              </a:lnSpc>
            </a:pPr>
            <a:r>
              <a:rPr lang="en-US" sz="2937" b="true">
                <a:solidFill>
                  <a:srgbClr val="505468"/>
                </a:solidFill>
                <a:latin typeface="Arimo Bold"/>
                <a:ea typeface="Arimo Bold"/>
                <a:cs typeface="Arimo Bold"/>
                <a:sym typeface="Arimo Bold"/>
              </a:rPr>
              <a:t>Boîte à Moustaches (Box Plot)</a:t>
            </a:r>
          </a:p>
        </p:txBody>
      </p:sp>
      <p:sp>
        <p:nvSpPr>
          <p:cNvPr name="TextBox 7" id="7"/>
          <p:cNvSpPr txBox="true"/>
          <p:nvPr/>
        </p:nvSpPr>
        <p:spPr>
          <a:xfrm rot="0">
            <a:off x="601116" y="1126034"/>
            <a:ext cx="17085766" cy="447675"/>
          </a:xfrm>
          <a:prstGeom prst="rect">
            <a:avLst/>
          </a:prstGeom>
        </p:spPr>
        <p:txBody>
          <a:bodyPr anchor="t" rtlCol="false" tIns="0" lIns="0" bIns="0" rIns="0">
            <a:spAutoFit/>
          </a:bodyPr>
          <a:lstStyle/>
          <a:p>
            <a:pPr algn="l">
              <a:lnSpc>
                <a:spcPts val="1874"/>
              </a:lnSpc>
            </a:pPr>
            <a:r>
              <a:rPr lang="en-US" sz="1124">
                <a:solidFill>
                  <a:srgbClr val="5B5F71"/>
                </a:solidFill>
                <a:latin typeface="Arimo"/>
                <a:ea typeface="Arimo"/>
                <a:cs typeface="Arimo"/>
                <a:sym typeface="Arimo"/>
              </a:rPr>
              <a:t>Le box plot (ou diagramme en boîtes) est un moyen standardisé de représenter la distribution d'une variable numérique et de comparer les distributions entre différentes catégories. Il affiche les quartiles (Q1, médiane, Q3), les valeurs minimales/maximales (sans les outliers) et les outliers individuels.</a:t>
            </a:r>
          </a:p>
        </p:txBody>
      </p:sp>
      <p:grpSp>
        <p:nvGrpSpPr>
          <p:cNvPr name="Group 8" id="8"/>
          <p:cNvGrpSpPr/>
          <p:nvPr/>
        </p:nvGrpSpPr>
        <p:grpSpPr>
          <a:xfrm rot="0">
            <a:off x="591591" y="1823591"/>
            <a:ext cx="8486775" cy="1508820"/>
            <a:chOff x="0" y="0"/>
            <a:chExt cx="11315700" cy="2011760"/>
          </a:xfrm>
        </p:grpSpPr>
        <p:sp>
          <p:nvSpPr>
            <p:cNvPr name="Freeform 9" id="9"/>
            <p:cNvSpPr/>
            <p:nvPr/>
          </p:nvSpPr>
          <p:spPr>
            <a:xfrm flipH="false" flipV="false" rot="0">
              <a:off x="0" y="0"/>
              <a:ext cx="11315700" cy="2011807"/>
            </a:xfrm>
            <a:custGeom>
              <a:avLst/>
              <a:gdLst/>
              <a:ahLst/>
              <a:cxnLst/>
              <a:rect r="r" b="b" t="t" l="l"/>
              <a:pathLst>
                <a:path h="2011807" w="11315700">
                  <a:moveTo>
                    <a:pt x="0" y="134620"/>
                  </a:moveTo>
                  <a:cubicBezTo>
                    <a:pt x="0" y="60198"/>
                    <a:pt x="60960" y="0"/>
                    <a:pt x="135890" y="0"/>
                  </a:cubicBezTo>
                  <a:lnTo>
                    <a:pt x="11179810" y="0"/>
                  </a:lnTo>
                  <a:lnTo>
                    <a:pt x="11179810" y="12700"/>
                  </a:lnTo>
                  <a:lnTo>
                    <a:pt x="11179810" y="0"/>
                  </a:lnTo>
                  <a:cubicBezTo>
                    <a:pt x="11254740" y="0"/>
                    <a:pt x="11315700" y="60198"/>
                    <a:pt x="11315700" y="134620"/>
                  </a:cubicBezTo>
                  <a:lnTo>
                    <a:pt x="11303000" y="134620"/>
                  </a:lnTo>
                  <a:lnTo>
                    <a:pt x="11315700" y="134620"/>
                  </a:lnTo>
                  <a:lnTo>
                    <a:pt x="11315700" y="1877187"/>
                  </a:lnTo>
                  <a:lnTo>
                    <a:pt x="11303000" y="1877187"/>
                  </a:lnTo>
                  <a:lnTo>
                    <a:pt x="11315700" y="1877187"/>
                  </a:lnTo>
                  <a:cubicBezTo>
                    <a:pt x="11315700" y="1951609"/>
                    <a:pt x="11254740" y="2011807"/>
                    <a:pt x="11179810" y="2011807"/>
                  </a:cubicBezTo>
                  <a:lnTo>
                    <a:pt x="11179810" y="1999107"/>
                  </a:lnTo>
                  <a:lnTo>
                    <a:pt x="11179810" y="2011807"/>
                  </a:lnTo>
                  <a:lnTo>
                    <a:pt x="135890" y="2011807"/>
                  </a:lnTo>
                  <a:lnTo>
                    <a:pt x="135890" y="1999107"/>
                  </a:lnTo>
                  <a:lnTo>
                    <a:pt x="135890" y="2011807"/>
                  </a:lnTo>
                  <a:cubicBezTo>
                    <a:pt x="60960" y="2011807"/>
                    <a:pt x="0" y="1951609"/>
                    <a:pt x="0" y="1877187"/>
                  </a:cubicBezTo>
                  <a:lnTo>
                    <a:pt x="0" y="134620"/>
                  </a:lnTo>
                  <a:lnTo>
                    <a:pt x="12700" y="134620"/>
                  </a:lnTo>
                  <a:lnTo>
                    <a:pt x="0" y="134620"/>
                  </a:lnTo>
                  <a:moveTo>
                    <a:pt x="25400" y="134620"/>
                  </a:moveTo>
                  <a:lnTo>
                    <a:pt x="25400" y="1877187"/>
                  </a:lnTo>
                  <a:lnTo>
                    <a:pt x="12700" y="1877187"/>
                  </a:lnTo>
                  <a:lnTo>
                    <a:pt x="25400" y="1877187"/>
                  </a:lnTo>
                  <a:cubicBezTo>
                    <a:pt x="25400" y="1937385"/>
                    <a:pt x="74803" y="1986407"/>
                    <a:pt x="135890" y="1986407"/>
                  </a:cubicBezTo>
                  <a:lnTo>
                    <a:pt x="11179810" y="1986407"/>
                  </a:lnTo>
                  <a:cubicBezTo>
                    <a:pt x="11241024" y="1986407"/>
                    <a:pt x="11290300" y="1937385"/>
                    <a:pt x="11290300" y="1877187"/>
                  </a:cubicBezTo>
                  <a:lnTo>
                    <a:pt x="11290300" y="134620"/>
                  </a:lnTo>
                  <a:cubicBezTo>
                    <a:pt x="11290300" y="74422"/>
                    <a:pt x="11240897" y="25400"/>
                    <a:pt x="11179810" y="25400"/>
                  </a:cubicBezTo>
                  <a:lnTo>
                    <a:pt x="135890" y="25400"/>
                  </a:lnTo>
                  <a:lnTo>
                    <a:pt x="135890" y="12700"/>
                  </a:lnTo>
                  <a:lnTo>
                    <a:pt x="135890" y="25400"/>
                  </a:lnTo>
                  <a:cubicBezTo>
                    <a:pt x="74803" y="25400"/>
                    <a:pt x="25400" y="74422"/>
                    <a:pt x="25400" y="134620"/>
                  </a:cubicBezTo>
                  <a:close/>
                </a:path>
              </a:pathLst>
            </a:custGeom>
            <a:solidFill>
              <a:srgbClr val="C8C9CF"/>
            </a:solidFill>
          </p:spPr>
        </p:sp>
      </p:grpSp>
      <p:grpSp>
        <p:nvGrpSpPr>
          <p:cNvPr name="Group 10" id="10"/>
          <p:cNvGrpSpPr>
            <a:grpSpLocks noChangeAspect="true"/>
          </p:cNvGrpSpPr>
          <p:nvPr/>
        </p:nvGrpSpPr>
        <p:grpSpPr>
          <a:xfrm rot="0">
            <a:off x="582066" y="1833116"/>
            <a:ext cx="76200" cy="1489770"/>
            <a:chOff x="0" y="0"/>
            <a:chExt cx="101600" cy="1986360"/>
          </a:xfrm>
        </p:grpSpPr>
        <p:sp>
          <p:nvSpPr>
            <p:cNvPr name="Freeform 11" id="11" descr="preencoded.png"/>
            <p:cNvSpPr/>
            <p:nvPr/>
          </p:nvSpPr>
          <p:spPr>
            <a:xfrm flipH="false" flipV="false" rot="0">
              <a:off x="0" y="0"/>
              <a:ext cx="101600" cy="1986407"/>
            </a:xfrm>
            <a:custGeom>
              <a:avLst/>
              <a:gdLst/>
              <a:ahLst/>
              <a:cxnLst/>
              <a:rect r="r" b="b" t="t" l="l"/>
              <a:pathLst>
                <a:path h="1986407" w="101600">
                  <a:moveTo>
                    <a:pt x="0" y="0"/>
                  </a:moveTo>
                  <a:lnTo>
                    <a:pt x="101600" y="0"/>
                  </a:lnTo>
                  <a:lnTo>
                    <a:pt x="101600" y="1986407"/>
                  </a:lnTo>
                  <a:lnTo>
                    <a:pt x="0" y="1986407"/>
                  </a:lnTo>
                  <a:lnTo>
                    <a:pt x="0" y="0"/>
                  </a:lnTo>
                  <a:close/>
                </a:path>
              </a:pathLst>
            </a:custGeom>
            <a:blipFill>
              <a:blip r:embed="rId4"/>
              <a:stretch>
                <a:fillRect l="-130" t="0" r="-130" b="2"/>
              </a:stretch>
            </a:blipFill>
          </p:spPr>
        </p:sp>
      </p:grpSp>
      <p:sp>
        <p:nvSpPr>
          <p:cNvPr name="TextBox 12" id="12"/>
          <p:cNvSpPr txBox="true"/>
          <p:nvPr/>
        </p:nvSpPr>
        <p:spPr>
          <a:xfrm rot="0">
            <a:off x="827484" y="1983284"/>
            <a:ext cx="1878360" cy="253752"/>
          </a:xfrm>
          <a:prstGeom prst="rect">
            <a:avLst/>
          </a:prstGeom>
        </p:spPr>
        <p:txBody>
          <a:bodyPr anchor="t" rtlCol="false" tIns="0" lIns="0" bIns="0" rIns="0">
            <a:spAutoFit/>
          </a:bodyPr>
          <a:lstStyle/>
          <a:p>
            <a:pPr algn="l">
              <a:lnSpc>
                <a:spcPts val="1812"/>
              </a:lnSpc>
            </a:pPr>
            <a:r>
              <a:rPr lang="en-US" sz="1437" b="true">
                <a:solidFill>
                  <a:srgbClr val="5B5F71"/>
                </a:solidFill>
                <a:latin typeface="Arimo Bold"/>
                <a:ea typeface="Arimo Bold"/>
                <a:cs typeface="Arimo Bold"/>
                <a:sym typeface="Arimo Bold"/>
              </a:rPr>
              <a:t>Cas d'utilisation</a:t>
            </a:r>
          </a:p>
        </p:txBody>
      </p:sp>
      <p:sp>
        <p:nvSpPr>
          <p:cNvPr name="TextBox 13" id="13"/>
          <p:cNvSpPr txBox="true"/>
          <p:nvPr/>
        </p:nvSpPr>
        <p:spPr>
          <a:xfrm rot="0">
            <a:off x="827484" y="2269926"/>
            <a:ext cx="8072140" cy="219075"/>
          </a:xfrm>
          <a:prstGeom prst="rect">
            <a:avLst/>
          </a:prstGeom>
        </p:spPr>
        <p:txBody>
          <a:bodyPr anchor="t" rtlCol="false" tIns="0" lIns="0" bIns="0" rIns="0">
            <a:spAutoFit/>
          </a:bodyPr>
          <a:lstStyle/>
          <a:p>
            <a:pPr algn="l" marL="169664" indent="-84832" lvl="1">
              <a:lnSpc>
                <a:spcPts val="1874"/>
              </a:lnSpc>
              <a:buFont typeface="Arial"/>
              <a:buChar char="•"/>
            </a:pPr>
            <a:r>
              <a:rPr lang="en-US" sz="1124">
                <a:solidFill>
                  <a:srgbClr val="5B5F71"/>
                </a:solidFill>
                <a:latin typeface="Arimo"/>
                <a:ea typeface="Arimo"/>
                <a:cs typeface="Arimo"/>
                <a:sym typeface="Arimo"/>
              </a:rPr>
              <a:t>Visualiser la distribution d'une variable numérique.</a:t>
            </a:r>
          </a:p>
        </p:txBody>
      </p:sp>
      <p:sp>
        <p:nvSpPr>
          <p:cNvPr name="TextBox 14" id="14"/>
          <p:cNvSpPr txBox="true"/>
          <p:nvPr/>
        </p:nvSpPr>
        <p:spPr>
          <a:xfrm rot="0">
            <a:off x="827484" y="2562969"/>
            <a:ext cx="8072140" cy="219075"/>
          </a:xfrm>
          <a:prstGeom prst="rect">
            <a:avLst/>
          </a:prstGeom>
        </p:spPr>
        <p:txBody>
          <a:bodyPr anchor="t" rtlCol="false" tIns="0" lIns="0" bIns="0" rIns="0">
            <a:spAutoFit/>
          </a:bodyPr>
          <a:lstStyle/>
          <a:p>
            <a:pPr algn="l" marL="169664" indent="-84832" lvl="1">
              <a:lnSpc>
                <a:spcPts val="1874"/>
              </a:lnSpc>
              <a:buFont typeface="Arial"/>
              <a:buChar char="•"/>
            </a:pPr>
            <a:r>
              <a:rPr lang="en-US" sz="1124">
                <a:solidFill>
                  <a:srgbClr val="5B5F71"/>
                </a:solidFill>
                <a:latin typeface="Arimo"/>
                <a:ea typeface="Arimo"/>
                <a:cs typeface="Arimo"/>
                <a:sym typeface="Arimo"/>
              </a:rPr>
              <a:t>Comparer les distributions entre plusieurs groupes ou catégories.</a:t>
            </a:r>
          </a:p>
        </p:txBody>
      </p:sp>
      <p:sp>
        <p:nvSpPr>
          <p:cNvPr name="TextBox 15" id="15"/>
          <p:cNvSpPr txBox="true"/>
          <p:nvPr/>
        </p:nvSpPr>
        <p:spPr>
          <a:xfrm rot="0">
            <a:off x="827484" y="2856011"/>
            <a:ext cx="8072140" cy="219075"/>
          </a:xfrm>
          <a:prstGeom prst="rect">
            <a:avLst/>
          </a:prstGeom>
        </p:spPr>
        <p:txBody>
          <a:bodyPr anchor="t" rtlCol="false" tIns="0" lIns="0" bIns="0" rIns="0">
            <a:spAutoFit/>
          </a:bodyPr>
          <a:lstStyle/>
          <a:p>
            <a:pPr algn="l" marL="169664" indent="-84832" lvl="1">
              <a:lnSpc>
                <a:spcPts val="1874"/>
              </a:lnSpc>
              <a:buFont typeface="Arial"/>
              <a:buChar char="•"/>
            </a:pPr>
            <a:r>
              <a:rPr lang="en-US" sz="1124">
                <a:solidFill>
                  <a:srgbClr val="5B5F71"/>
                </a:solidFill>
                <a:latin typeface="Arimo"/>
                <a:ea typeface="Arimo"/>
                <a:cs typeface="Arimo"/>
                <a:sym typeface="Arimo"/>
              </a:rPr>
              <a:t>Identifier la présence d'outliers et évaluer la dispersion.</a:t>
            </a:r>
          </a:p>
        </p:txBody>
      </p:sp>
      <p:grpSp>
        <p:nvGrpSpPr>
          <p:cNvPr name="Group 16" id="16"/>
          <p:cNvGrpSpPr/>
          <p:nvPr/>
        </p:nvGrpSpPr>
        <p:grpSpPr>
          <a:xfrm rot="0">
            <a:off x="9209485" y="1823591"/>
            <a:ext cx="8486924" cy="1508820"/>
            <a:chOff x="0" y="0"/>
            <a:chExt cx="11315898" cy="2011760"/>
          </a:xfrm>
        </p:grpSpPr>
        <p:sp>
          <p:nvSpPr>
            <p:cNvPr name="Freeform 17" id="17"/>
            <p:cNvSpPr/>
            <p:nvPr/>
          </p:nvSpPr>
          <p:spPr>
            <a:xfrm flipH="false" flipV="false" rot="0">
              <a:off x="0" y="0"/>
              <a:ext cx="11315827" cy="2011807"/>
            </a:xfrm>
            <a:custGeom>
              <a:avLst/>
              <a:gdLst/>
              <a:ahLst/>
              <a:cxnLst/>
              <a:rect r="r" b="b" t="t" l="l"/>
              <a:pathLst>
                <a:path h="2011807" w="11315827">
                  <a:moveTo>
                    <a:pt x="0" y="134620"/>
                  </a:moveTo>
                  <a:cubicBezTo>
                    <a:pt x="0" y="60198"/>
                    <a:pt x="60960" y="0"/>
                    <a:pt x="135890" y="0"/>
                  </a:cubicBezTo>
                  <a:lnTo>
                    <a:pt x="11179937" y="0"/>
                  </a:lnTo>
                  <a:lnTo>
                    <a:pt x="11179937" y="12700"/>
                  </a:lnTo>
                  <a:lnTo>
                    <a:pt x="11179937" y="0"/>
                  </a:lnTo>
                  <a:cubicBezTo>
                    <a:pt x="11254867" y="0"/>
                    <a:pt x="11315827" y="60198"/>
                    <a:pt x="11315827" y="134620"/>
                  </a:cubicBezTo>
                  <a:lnTo>
                    <a:pt x="11303127" y="134620"/>
                  </a:lnTo>
                  <a:lnTo>
                    <a:pt x="11315827" y="134620"/>
                  </a:lnTo>
                  <a:lnTo>
                    <a:pt x="11315827" y="1877187"/>
                  </a:lnTo>
                  <a:lnTo>
                    <a:pt x="11303127" y="1877187"/>
                  </a:lnTo>
                  <a:lnTo>
                    <a:pt x="11315827" y="1877187"/>
                  </a:lnTo>
                  <a:cubicBezTo>
                    <a:pt x="11315827" y="1951609"/>
                    <a:pt x="11254867" y="2011807"/>
                    <a:pt x="11179937" y="2011807"/>
                  </a:cubicBezTo>
                  <a:lnTo>
                    <a:pt x="11179937" y="1999107"/>
                  </a:lnTo>
                  <a:lnTo>
                    <a:pt x="11179937" y="2011807"/>
                  </a:lnTo>
                  <a:lnTo>
                    <a:pt x="135890" y="2011807"/>
                  </a:lnTo>
                  <a:lnTo>
                    <a:pt x="135890" y="1999107"/>
                  </a:lnTo>
                  <a:lnTo>
                    <a:pt x="135890" y="2011807"/>
                  </a:lnTo>
                  <a:cubicBezTo>
                    <a:pt x="60960" y="2011807"/>
                    <a:pt x="0" y="1951609"/>
                    <a:pt x="0" y="1877187"/>
                  </a:cubicBezTo>
                  <a:lnTo>
                    <a:pt x="0" y="134620"/>
                  </a:lnTo>
                  <a:lnTo>
                    <a:pt x="12700" y="134620"/>
                  </a:lnTo>
                  <a:lnTo>
                    <a:pt x="0" y="134620"/>
                  </a:lnTo>
                  <a:moveTo>
                    <a:pt x="25400" y="134620"/>
                  </a:moveTo>
                  <a:lnTo>
                    <a:pt x="25400" y="1877187"/>
                  </a:lnTo>
                  <a:lnTo>
                    <a:pt x="12700" y="1877187"/>
                  </a:lnTo>
                  <a:lnTo>
                    <a:pt x="25400" y="1877187"/>
                  </a:lnTo>
                  <a:cubicBezTo>
                    <a:pt x="25400" y="1937385"/>
                    <a:pt x="74803" y="1986407"/>
                    <a:pt x="135890" y="1986407"/>
                  </a:cubicBezTo>
                  <a:lnTo>
                    <a:pt x="11179937" y="1986407"/>
                  </a:lnTo>
                  <a:cubicBezTo>
                    <a:pt x="11241151" y="1986407"/>
                    <a:pt x="11290427" y="1937385"/>
                    <a:pt x="11290427" y="1877187"/>
                  </a:cubicBezTo>
                  <a:lnTo>
                    <a:pt x="11290427" y="134620"/>
                  </a:lnTo>
                  <a:cubicBezTo>
                    <a:pt x="11290427" y="74422"/>
                    <a:pt x="11241024" y="25400"/>
                    <a:pt x="11179937" y="25400"/>
                  </a:cubicBezTo>
                  <a:lnTo>
                    <a:pt x="135890" y="25400"/>
                  </a:lnTo>
                  <a:lnTo>
                    <a:pt x="135890" y="12700"/>
                  </a:lnTo>
                  <a:lnTo>
                    <a:pt x="135890" y="25400"/>
                  </a:lnTo>
                  <a:cubicBezTo>
                    <a:pt x="74803" y="25400"/>
                    <a:pt x="25400" y="74422"/>
                    <a:pt x="25400" y="134620"/>
                  </a:cubicBezTo>
                  <a:close/>
                </a:path>
              </a:pathLst>
            </a:custGeom>
            <a:solidFill>
              <a:srgbClr val="C8C9CF"/>
            </a:solidFill>
          </p:spPr>
        </p:sp>
      </p:grpSp>
      <p:grpSp>
        <p:nvGrpSpPr>
          <p:cNvPr name="Group 18" id="18"/>
          <p:cNvGrpSpPr>
            <a:grpSpLocks noChangeAspect="true"/>
          </p:cNvGrpSpPr>
          <p:nvPr/>
        </p:nvGrpSpPr>
        <p:grpSpPr>
          <a:xfrm rot="0">
            <a:off x="9199960" y="1833116"/>
            <a:ext cx="76200" cy="1489770"/>
            <a:chOff x="0" y="0"/>
            <a:chExt cx="101600" cy="1986360"/>
          </a:xfrm>
        </p:grpSpPr>
        <p:sp>
          <p:nvSpPr>
            <p:cNvPr name="Freeform 19" id="19" descr="preencoded.png"/>
            <p:cNvSpPr/>
            <p:nvPr/>
          </p:nvSpPr>
          <p:spPr>
            <a:xfrm flipH="false" flipV="false" rot="0">
              <a:off x="0" y="0"/>
              <a:ext cx="101600" cy="1986407"/>
            </a:xfrm>
            <a:custGeom>
              <a:avLst/>
              <a:gdLst/>
              <a:ahLst/>
              <a:cxnLst/>
              <a:rect r="r" b="b" t="t" l="l"/>
              <a:pathLst>
                <a:path h="1986407" w="101600">
                  <a:moveTo>
                    <a:pt x="0" y="0"/>
                  </a:moveTo>
                  <a:lnTo>
                    <a:pt x="101600" y="0"/>
                  </a:lnTo>
                  <a:lnTo>
                    <a:pt x="101600" y="1986407"/>
                  </a:lnTo>
                  <a:lnTo>
                    <a:pt x="0" y="1986407"/>
                  </a:lnTo>
                  <a:lnTo>
                    <a:pt x="0" y="0"/>
                  </a:lnTo>
                  <a:close/>
                </a:path>
              </a:pathLst>
            </a:custGeom>
            <a:blipFill>
              <a:blip r:embed="rId4"/>
              <a:stretch>
                <a:fillRect l="-130" t="0" r="-130" b="2"/>
              </a:stretch>
            </a:blipFill>
          </p:spPr>
        </p:sp>
      </p:grpSp>
      <p:sp>
        <p:nvSpPr>
          <p:cNvPr name="TextBox 20" id="20"/>
          <p:cNvSpPr txBox="true"/>
          <p:nvPr/>
        </p:nvSpPr>
        <p:spPr>
          <a:xfrm rot="0">
            <a:off x="9445378" y="1983284"/>
            <a:ext cx="1878360" cy="236538"/>
          </a:xfrm>
          <a:prstGeom prst="rect">
            <a:avLst/>
          </a:prstGeom>
        </p:spPr>
        <p:txBody>
          <a:bodyPr anchor="t" rtlCol="false" tIns="0" lIns="0" bIns="0" rIns="0">
            <a:spAutoFit/>
          </a:bodyPr>
          <a:lstStyle/>
          <a:p>
            <a:pPr algn="l">
              <a:lnSpc>
                <a:spcPts val="1812"/>
              </a:lnSpc>
            </a:pPr>
            <a:r>
              <a:rPr lang="en-US" sz="1437" b="true">
                <a:solidFill>
                  <a:srgbClr val="5B5F71"/>
                </a:solidFill>
                <a:latin typeface="Arimo Bold"/>
                <a:ea typeface="Arimo Bold"/>
                <a:cs typeface="Arimo Bold"/>
                <a:sym typeface="Arimo Bold"/>
              </a:rPr>
              <a:t>Exemple concret</a:t>
            </a:r>
          </a:p>
        </p:txBody>
      </p:sp>
      <p:sp>
        <p:nvSpPr>
          <p:cNvPr name="TextBox 21" id="21"/>
          <p:cNvSpPr txBox="true"/>
          <p:nvPr/>
        </p:nvSpPr>
        <p:spPr>
          <a:xfrm rot="0">
            <a:off x="9445378" y="2269926"/>
            <a:ext cx="8072289" cy="676275"/>
          </a:xfrm>
          <a:prstGeom prst="rect">
            <a:avLst/>
          </a:prstGeom>
        </p:spPr>
        <p:txBody>
          <a:bodyPr anchor="t" rtlCol="false" tIns="0" lIns="0" bIns="0" rIns="0">
            <a:spAutoFit/>
          </a:bodyPr>
          <a:lstStyle/>
          <a:p>
            <a:pPr algn="l">
              <a:lnSpc>
                <a:spcPts val="1874"/>
              </a:lnSpc>
            </a:pPr>
            <a:r>
              <a:rPr lang="en-US" sz="1124">
                <a:solidFill>
                  <a:srgbClr val="5B5F71"/>
                </a:solidFill>
                <a:latin typeface="Arimo"/>
                <a:ea typeface="Arimo"/>
                <a:cs typeface="Arimo"/>
                <a:sym typeface="Arimo"/>
              </a:rPr>
              <a:t>Comparaison des salaires médians et de la dispersion salariale entre différents départements d'une entreprise (par exemple, IT, Ventes, RH). Cela permet de voir rapidement où les salaires sont les plus élevés, où la variabilité est la plus grande, et s'il existe des outliers.</a:t>
            </a:r>
          </a:p>
        </p:txBody>
      </p:sp>
      <p:sp>
        <p:nvSpPr>
          <p:cNvPr name="TextBox 22" id="22"/>
          <p:cNvSpPr txBox="true"/>
          <p:nvPr/>
        </p:nvSpPr>
        <p:spPr>
          <a:xfrm rot="0">
            <a:off x="601116" y="3613397"/>
            <a:ext cx="2254151" cy="310306"/>
          </a:xfrm>
          <a:prstGeom prst="rect">
            <a:avLst/>
          </a:prstGeom>
        </p:spPr>
        <p:txBody>
          <a:bodyPr anchor="t" rtlCol="false" tIns="0" lIns="0" bIns="0" rIns="0">
            <a:spAutoFit/>
          </a:bodyPr>
          <a:lstStyle/>
          <a:p>
            <a:pPr algn="l">
              <a:lnSpc>
                <a:spcPts val="2187"/>
              </a:lnSpc>
            </a:pPr>
            <a:r>
              <a:rPr lang="en-US" sz="1750" b="true">
                <a:solidFill>
                  <a:srgbClr val="505468"/>
                </a:solidFill>
                <a:latin typeface="Arimo Bold"/>
                <a:ea typeface="Arimo Bold"/>
                <a:cs typeface="Arimo Bold"/>
                <a:sym typeface="Arimo Bold"/>
              </a:rPr>
              <a:t>Matplotlib</a:t>
            </a:r>
          </a:p>
        </p:txBody>
      </p:sp>
      <p:sp>
        <p:nvSpPr>
          <p:cNvPr name="TextBox 23" id="23"/>
          <p:cNvSpPr txBox="true"/>
          <p:nvPr/>
        </p:nvSpPr>
        <p:spPr>
          <a:xfrm rot="0">
            <a:off x="601116" y="4016722"/>
            <a:ext cx="8359676" cy="538162"/>
          </a:xfrm>
          <a:prstGeom prst="rect">
            <a:avLst/>
          </a:prstGeom>
        </p:spPr>
        <p:txBody>
          <a:bodyPr anchor="t" rtlCol="false" tIns="0" lIns="0" bIns="0" rIns="0">
            <a:spAutoFit/>
          </a:bodyPr>
          <a:lstStyle/>
          <a:p>
            <a:pPr algn="l">
              <a:lnSpc>
                <a:spcPts val="1874"/>
              </a:lnSpc>
            </a:pPr>
            <a:r>
              <a:rPr lang="en-US" sz="1124">
                <a:solidFill>
                  <a:srgbClr val="5B5F71"/>
                </a:solidFill>
                <a:latin typeface="Arimo"/>
                <a:ea typeface="Arimo"/>
                <a:cs typeface="Arimo"/>
                <a:sym typeface="Arimo"/>
              </a:rPr>
              <a:t>Matplotlib offre un contrôle fin sur les propriétés visuelles de la boîte, des moustaches et des outliers, permettant de créer des box plots très personnalisés.</a:t>
            </a:r>
          </a:p>
        </p:txBody>
      </p:sp>
      <p:grpSp>
        <p:nvGrpSpPr>
          <p:cNvPr name="Group 24" id="24"/>
          <p:cNvGrpSpPr/>
          <p:nvPr/>
        </p:nvGrpSpPr>
        <p:grpSpPr>
          <a:xfrm rot="0">
            <a:off x="601116" y="4723805"/>
            <a:ext cx="8359676" cy="3832920"/>
            <a:chOff x="0" y="0"/>
            <a:chExt cx="11146235" cy="5110560"/>
          </a:xfrm>
        </p:grpSpPr>
        <p:sp>
          <p:nvSpPr>
            <p:cNvPr name="Freeform 25" id="25"/>
            <p:cNvSpPr/>
            <p:nvPr/>
          </p:nvSpPr>
          <p:spPr>
            <a:xfrm flipH="false" flipV="false" rot="0">
              <a:off x="0" y="0"/>
              <a:ext cx="11146282" cy="5110607"/>
            </a:xfrm>
            <a:custGeom>
              <a:avLst/>
              <a:gdLst/>
              <a:ahLst/>
              <a:cxnLst/>
              <a:rect r="r" b="b" t="t" l="l"/>
              <a:pathLst>
                <a:path h="5110607" w="11146282">
                  <a:moveTo>
                    <a:pt x="0" y="84201"/>
                  </a:moveTo>
                  <a:cubicBezTo>
                    <a:pt x="0" y="37719"/>
                    <a:pt x="37719" y="0"/>
                    <a:pt x="84201" y="0"/>
                  </a:cubicBezTo>
                  <a:lnTo>
                    <a:pt x="11062081" y="0"/>
                  </a:lnTo>
                  <a:cubicBezTo>
                    <a:pt x="11108563" y="0"/>
                    <a:pt x="11146282" y="37719"/>
                    <a:pt x="11146282" y="84201"/>
                  </a:cubicBezTo>
                  <a:lnTo>
                    <a:pt x="11146282" y="5026406"/>
                  </a:lnTo>
                  <a:cubicBezTo>
                    <a:pt x="11146282" y="5072888"/>
                    <a:pt x="11108563" y="5110607"/>
                    <a:pt x="11062081" y="5110607"/>
                  </a:cubicBezTo>
                  <a:lnTo>
                    <a:pt x="84201" y="5110607"/>
                  </a:lnTo>
                  <a:cubicBezTo>
                    <a:pt x="37719" y="5110607"/>
                    <a:pt x="0" y="5072888"/>
                    <a:pt x="0" y="5026406"/>
                  </a:cubicBezTo>
                  <a:close/>
                </a:path>
              </a:pathLst>
            </a:custGeom>
            <a:solidFill>
              <a:srgbClr val="F2F2F2"/>
            </a:solidFill>
          </p:spPr>
        </p:sp>
      </p:grpSp>
      <p:grpSp>
        <p:nvGrpSpPr>
          <p:cNvPr name="Group 26" id="26"/>
          <p:cNvGrpSpPr/>
          <p:nvPr/>
        </p:nvGrpSpPr>
        <p:grpSpPr>
          <a:xfrm rot="0">
            <a:off x="593675" y="4723805"/>
            <a:ext cx="8374559" cy="3832920"/>
            <a:chOff x="0" y="0"/>
            <a:chExt cx="11166078" cy="5110560"/>
          </a:xfrm>
        </p:grpSpPr>
        <p:sp>
          <p:nvSpPr>
            <p:cNvPr name="Freeform 27" id="27"/>
            <p:cNvSpPr/>
            <p:nvPr/>
          </p:nvSpPr>
          <p:spPr>
            <a:xfrm flipH="false" flipV="false" rot="0">
              <a:off x="0" y="0"/>
              <a:ext cx="11166094" cy="5110607"/>
            </a:xfrm>
            <a:custGeom>
              <a:avLst/>
              <a:gdLst/>
              <a:ahLst/>
              <a:cxnLst/>
              <a:rect r="r" b="b" t="t" l="l"/>
              <a:pathLst>
                <a:path h="5110607" w="11166094">
                  <a:moveTo>
                    <a:pt x="0" y="30099"/>
                  </a:moveTo>
                  <a:cubicBezTo>
                    <a:pt x="0" y="13462"/>
                    <a:pt x="13462" y="0"/>
                    <a:pt x="30099" y="0"/>
                  </a:cubicBezTo>
                  <a:lnTo>
                    <a:pt x="11135995" y="0"/>
                  </a:lnTo>
                  <a:cubicBezTo>
                    <a:pt x="11152632" y="0"/>
                    <a:pt x="11166094" y="13462"/>
                    <a:pt x="11166094" y="30099"/>
                  </a:cubicBezTo>
                  <a:lnTo>
                    <a:pt x="11166094" y="5080508"/>
                  </a:lnTo>
                  <a:cubicBezTo>
                    <a:pt x="11166094" y="5097145"/>
                    <a:pt x="11152632" y="5110607"/>
                    <a:pt x="11135995" y="5110607"/>
                  </a:cubicBezTo>
                  <a:lnTo>
                    <a:pt x="30099" y="5110607"/>
                  </a:lnTo>
                  <a:cubicBezTo>
                    <a:pt x="13462" y="5110607"/>
                    <a:pt x="0" y="5097145"/>
                    <a:pt x="0" y="5080508"/>
                  </a:cubicBezTo>
                  <a:close/>
                </a:path>
              </a:pathLst>
            </a:custGeom>
            <a:solidFill>
              <a:srgbClr val="F2F2F2"/>
            </a:solidFill>
          </p:spPr>
        </p:sp>
      </p:grpSp>
      <p:sp>
        <p:nvSpPr>
          <p:cNvPr name="TextBox 28" id="28"/>
          <p:cNvSpPr txBox="true"/>
          <p:nvPr/>
        </p:nvSpPr>
        <p:spPr>
          <a:xfrm rot="0">
            <a:off x="9336732" y="3613397"/>
            <a:ext cx="2254151" cy="310306"/>
          </a:xfrm>
          <a:prstGeom prst="rect">
            <a:avLst/>
          </a:prstGeom>
        </p:spPr>
        <p:txBody>
          <a:bodyPr anchor="t" rtlCol="false" tIns="0" lIns="0" bIns="0" rIns="0">
            <a:spAutoFit/>
          </a:bodyPr>
          <a:lstStyle/>
          <a:p>
            <a:pPr algn="l">
              <a:lnSpc>
                <a:spcPts val="2187"/>
              </a:lnSpc>
            </a:pPr>
            <a:r>
              <a:rPr lang="en-US" sz="1750" b="true">
                <a:solidFill>
                  <a:srgbClr val="505468"/>
                </a:solidFill>
                <a:latin typeface="Arimo Bold"/>
                <a:ea typeface="Arimo Bold"/>
                <a:cs typeface="Arimo Bold"/>
                <a:sym typeface="Arimo Bold"/>
              </a:rPr>
              <a:t>Seaborn</a:t>
            </a:r>
          </a:p>
        </p:txBody>
      </p:sp>
      <p:sp>
        <p:nvSpPr>
          <p:cNvPr name="TextBox 29" id="29"/>
          <p:cNvSpPr txBox="true"/>
          <p:nvPr/>
        </p:nvSpPr>
        <p:spPr>
          <a:xfrm rot="0">
            <a:off x="9336732" y="4016722"/>
            <a:ext cx="8359676" cy="538162"/>
          </a:xfrm>
          <a:prstGeom prst="rect">
            <a:avLst/>
          </a:prstGeom>
        </p:spPr>
        <p:txBody>
          <a:bodyPr anchor="t" rtlCol="false" tIns="0" lIns="0" bIns="0" rIns="0">
            <a:spAutoFit/>
          </a:bodyPr>
          <a:lstStyle/>
          <a:p>
            <a:pPr algn="l">
              <a:lnSpc>
                <a:spcPts val="1874"/>
              </a:lnSpc>
            </a:pPr>
            <a:r>
              <a:rPr lang="en-US" sz="1124">
                <a:solidFill>
                  <a:srgbClr val="5B5F71"/>
                </a:solidFill>
                <a:latin typeface="Arimo"/>
                <a:ea typeface="Arimo"/>
                <a:cs typeface="Arimo"/>
                <a:sym typeface="Arimo"/>
              </a:rPr>
              <a:t>Seaborn simplifie la création de box plots groupés à partir de DataFrames Pandas, avec des options pour ajouter des points de données (swarmplot ou stripplot) pour une meilleure visualisation de la densité.</a:t>
            </a:r>
          </a:p>
        </p:txBody>
      </p:sp>
      <p:grpSp>
        <p:nvGrpSpPr>
          <p:cNvPr name="Group 30" id="30"/>
          <p:cNvGrpSpPr/>
          <p:nvPr/>
        </p:nvGrpSpPr>
        <p:grpSpPr>
          <a:xfrm rot="0">
            <a:off x="9336732" y="4723805"/>
            <a:ext cx="8359676" cy="3832920"/>
            <a:chOff x="0" y="0"/>
            <a:chExt cx="11146235" cy="5110560"/>
          </a:xfrm>
        </p:grpSpPr>
        <p:sp>
          <p:nvSpPr>
            <p:cNvPr name="Freeform 31" id="31"/>
            <p:cNvSpPr/>
            <p:nvPr/>
          </p:nvSpPr>
          <p:spPr>
            <a:xfrm flipH="false" flipV="false" rot="0">
              <a:off x="0" y="0"/>
              <a:ext cx="11146282" cy="5110607"/>
            </a:xfrm>
            <a:custGeom>
              <a:avLst/>
              <a:gdLst/>
              <a:ahLst/>
              <a:cxnLst/>
              <a:rect r="r" b="b" t="t" l="l"/>
              <a:pathLst>
                <a:path h="5110607" w="11146282">
                  <a:moveTo>
                    <a:pt x="0" y="74812"/>
                  </a:moveTo>
                  <a:cubicBezTo>
                    <a:pt x="0" y="33513"/>
                    <a:pt x="37719" y="0"/>
                    <a:pt x="84201" y="0"/>
                  </a:cubicBezTo>
                  <a:lnTo>
                    <a:pt x="11062081" y="0"/>
                  </a:lnTo>
                  <a:cubicBezTo>
                    <a:pt x="11108563" y="0"/>
                    <a:pt x="11146282" y="33513"/>
                    <a:pt x="11146282" y="74812"/>
                  </a:cubicBezTo>
                  <a:lnTo>
                    <a:pt x="11146282" y="5035790"/>
                  </a:lnTo>
                  <a:cubicBezTo>
                    <a:pt x="11146282" y="5077089"/>
                    <a:pt x="11108563" y="5110607"/>
                    <a:pt x="11062081" y="5110607"/>
                  </a:cubicBezTo>
                  <a:lnTo>
                    <a:pt x="84201" y="5110607"/>
                  </a:lnTo>
                  <a:cubicBezTo>
                    <a:pt x="37719" y="5110607"/>
                    <a:pt x="0" y="5077089"/>
                    <a:pt x="0" y="5035790"/>
                  </a:cubicBezTo>
                  <a:close/>
                </a:path>
              </a:pathLst>
            </a:custGeom>
            <a:solidFill>
              <a:srgbClr val="F2F2F2"/>
            </a:solidFill>
          </p:spPr>
        </p:sp>
      </p:grpSp>
      <p:sp>
        <p:nvSpPr>
          <p:cNvPr name="TextBox 32" id="32"/>
          <p:cNvSpPr txBox="true"/>
          <p:nvPr/>
        </p:nvSpPr>
        <p:spPr>
          <a:xfrm rot="0">
            <a:off x="601116" y="9318426"/>
            <a:ext cx="17085766" cy="447675"/>
          </a:xfrm>
          <a:prstGeom prst="rect">
            <a:avLst/>
          </a:prstGeom>
        </p:spPr>
        <p:txBody>
          <a:bodyPr anchor="t" rtlCol="false" tIns="0" lIns="0" bIns="0" rIns="0">
            <a:spAutoFit/>
          </a:bodyPr>
          <a:lstStyle/>
          <a:p>
            <a:pPr algn="l">
              <a:lnSpc>
                <a:spcPts val="1874"/>
              </a:lnSpc>
            </a:pPr>
            <a:r>
              <a:rPr lang="en-US" sz="1124" b="true">
                <a:solidFill>
                  <a:srgbClr val="5B5F71"/>
                </a:solidFill>
                <a:latin typeface="Arimo Bold"/>
                <a:ea typeface="Arimo Bold"/>
                <a:cs typeface="Arimo Bold"/>
                <a:sym typeface="Arimo Bold"/>
              </a:rPr>
              <a:t>Comparaison :</a:t>
            </a:r>
            <a:r>
              <a:rPr lang="en-US" sz="1124">
                <a:solidFill>
                  <a:srgbClr val="5B5F71"/>
                </a:solidFill>
                <a:latin typeface="Arimo"/>
                <a:ea typeface="Arimo"/>
                <a:cs typeface="Arimo"/>
                <a:sym typeface="Arimo"/>
              </a:rPr>
              <a:t> Matplotlib offre un contrôle plus direct pour la personnalisation de chaque élément du box plot. Seaborn, cependant, est plus performant pour la comparaison rapide de distributions entre plusieurs catégories et peut être combiné avec d'autres types de tracés pour une visualisation plus riche (ex. : </a:t>
            </a:r>
            <a:r>
              <a:rPr lang="en-US" sz="1124">
                <a:solidFill>
                  <a:srgbClr val="5B5F71"/>
                </a:solidFill>
                <a:latin typeface="Arimo"/>
                <a:ea typeface="Arimo"/>
                <a:cs typeface="Arimo"/>
                <a:sym typeface="Arimo"/>
              </a:rPr>
              <a:t>swarmplot</a:t>
            </a:r>
            <a:r>
              <a:rPr lang="en-US" sz="1124">
                <a:solidFill>
                  <a:srgbClr val="5B5F71"/>
                </a:solidFill>
                <a:latin typeface="Arimo"/>
                <a:ea typeface="Arimo"/>
                <a:cs typeface="Arimo"/>
                <a:sym typeface="Arimo"/>
              </a:rPr>
              <a:t> ou </a:t>
            </a:r>
            <a:r>
              <a:rPr lang="en-US" sz="1124">
                <a:solidFill>
                  <a:srgbClr val="5B5F71"/>
                </a:solidFill>
                <a:latin typeface="Arimo"/>
                <a:ea typeface="Arimo"/>
                <a:cs typeface="Arimo"/>
                <a:sym typeface="Arimo"/>
              </a:rPr>
              <a:t>stripplot</a:t>
            </a:r>
            <a:r>
              <a:rPr lang="en-US" sz="1124">
                <a:solidFill>
                  <a:srgbClr val="5B5F71"/>
                </a:solidFill>
                <a:latin typeface="Arimo"/>
                <a:ea typeface="Arimo"/>
                <a:cs typeface="Arimo"/>
                <a:sym typeface="Arimo"/>
              </a:rPr>
              <a:t> superposés).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alpha val="90196"/>
              </a:srgbClr>
            </a:solidFill>
          </p:spPr>
        </p:sp>
      </p:grpSp>
      <p:sp>
        <p:nvSpPr>
          <p:cNvPr name="TextBox 6" id="6"/>
          <p:cNvSpPr txBox="true"/>
          <p:nvPr/>
        </p:nvSpPr>
        <p:spPr>
          <a:xfrm rot="0">
            <a:off x="631329" y="395882"/>
            <a:ext cx="7224913" cy="498475"/>
          </a:xfrm>
          <a:prstGeom prst="rect">
            <a:avLst/>
          </a:prstGeom>
        </p:spPr>
        <p:txBody>
          <a:bodyPr anchor="t" rtlCol="false" tIns="0" lIns="0" bIns="0" rIns="0">
            <a:spAutoFit/>
          </a:bodyPr>
          <a:lstStyle/>
          <a:p>
            <a:pPr algn="l">
              <a:lnSpc>
                <a:spcPts val="3875"/>
              </a:lnSpc>
            </a:pPr>
            <a:r>
              <a:rPr lang="en-US" sz="3062" b="true">
                <a:solidFill>
                  <a:srgbClr val="505468"/>
                </a:solidFill>
                <a:latin typeface="Arimo Bold"/>
                <a:ea typeface="Arimo Bold"/>
                <a:cs typeface="Arimo Bold"/>
                <a:sym typeface="Arimo Bold"/>
              </a:rPr>
              <a:t>Diagramme en Barres (Bar Plot)</a:t>
            </a:r>
          </a:p>
        </p:txBody>
      </p:sp>
      <p:sp>
        <p:nvSpPr>
          <p:cNvPr name="TextBox 7" id="7"/>
          <p:cNvSpPr txBox="true"/>
          <p:nvPr/>
        </p:nvSpPr>
        <p:spPr>
          <a:xfrm rot="0">
            <a:off x="631329" y="1176337"/>
            <a:ext cx="17025342" cy="477837"/>
          </a:xfrm>
          <a:prstGeom prst="rect">
            <a:avLst/>
          </a:prstGeom>
        </p:spPr>
        <p:txBody>
          <a:bodyPr anchor="t" rtlCol="false" tIns="0" lIns="0" bIns="0" rIns="0">
            <a:spAutoFit/>
          </a:bodyPr>
          <a:lstStyle/>
          <a:p>
            <a:pPr algn="l">
              <a:lnSpc>
                <a:spcPts val="1937"/>
              </a:lnSpc>
            </a:pPr>
            <a:r>
              <a:rPr lang="en-US" sz="1187">
                <a:solidFill>
                  <a:srgbClr val="5B5F71"/>
                </a:solidFill>
                <a:latin typeface="Arimo"/>
                <a:ea typeface="Arimo"/>
                <a:cs typeface="Arimo"/>
                <a:sym typeface="Arimo"/>
              </a:rPr>
              <a:t>Les diagrammes en barres sont utilisés pour représenter et comparer les quantités ou fréquences de différentes catégories. La longueur de chaque barre est proportionnelle à la valeur qu'elle représente. Ils sont particulièrement efficaces pour des comparaisons claires entre des groupes discrets.</a:t>
            </a:r>
          </a:p>
        </p:txBody>
      </p:sp>
      <p:grpSp>
        <p:nvGrpSpPr>
          <p:cNvPr name="Group 8" id="8"/>
          <p:cNvGrpSpPr/>
          <p:nvPr/>
        </p:nvGrpSpPr>
        <p:grpSpPr>
          <a:xfrm rot="0">
            <a:off x="621804" y="1916162"/>
            <a:ext cx="8452842" cy="1582042"/>
            <a:chOff x="0" y="0"/>
            <a:chExt cx="11270457" cy="2109390"/>
          </a:xfrm>
        </p:grpSpPr>
        <p:sp>
          <p:nvSpPr>
            <p:cNvPr name="Freeform 9" id="9"/>
            <p:cNvSpPr/>
            <p:nvPr/>
          </p:nvSpPr>
          <p:spPr>
            <a:xfrm flipH="false" flipV="false" rot="0">
              <a:off x="0" y="0"/>
              <a:ext cx="11270361" cy="2109343"/>
            </a:xfrm>
            <a:custGeom>
              <a:avLst/>
              <a:gdLst/>
              <a:ahLst/>
              <a:cxnLst/>
              <a:rect r="r" b="b" t="t" l="l"/>
              <a:pathLst>
                <a:path h="2109343" w="11270361">
                  <a:moveTo>
                    <a:pt x="0" y="134620"/>
                  </a:moveTo>
                  <a:cubicBezTo>
                    <a:pt x="0" y="60198"/>
                    <a:pt x="60960" y="0"/>
                    <a:pt x="135763" y="0"/>
                  </a:cubicBezTo>
                  <a:lnTo>
                    <a:pt x="11134598" y="0"/>
                  </a:lnTo>
                  <a:lnTo>
                    <a:pt x="11134598" y="12700"/>
                  </a:lnTo>
                  <a:lnTo>
                    <a:pt x="11134598" y="0"/>
                  </a:lnTo>
                  <a:cubicBezTo>
                    <a:pt x="11209528" y="0"/>
                    <a:pt x="11270361" y="60198"/>
                    <a:pt x="11270361" y="134620"/>
                  </a:cubicBezTo>
                  <a:lnTo>
                    <a:pt x="11257661" y="134620"/>
                  </a:lnTo>
                  <a:lnTo>
                    <a:pt x="11270361" y="134620"/>
                  </a:lnTo>
                  <a:lnTo>
                    <a:pt x="11270361" y="1974723"/>
                  </a:lnTo>
                  <a:lnTo>
                    <a:pt x="11257661" y="1974723"/>
                  </a:lnTo>
                  <a:lnTo>
                    <a:pt x="11270361" y="1974723"/>
                  </a:lnTo>
                  <a:cubicBezTo>
                    <a:pt x="11270361" y="2049145"/>
                    <a:pt x="11209401" y="2109343"/>
                    <a:pt x="11134598" y="2109343"/>
                  </a:cubicBezTo>
                  <a:lnTo>
                    <a:pt x="11134598" y="2096643"/>
                  </a:lnTo>
                  <a:lnTo>
                    <a:pt x="11134598" y="2109343"/>
                  </a:lnTo>
                  <a:lnTo>
                    <a:pt x="135763" y="2109343"/>
                  </a:lnTo>
                  <a:lnTo>
                    <a:pt x="135763" y="2096643"/>
                  </a:lnTo>
                  <a:lnTo>
                    <a:pt x="135763" y="2109343"/>
                  </a:lnTo>
                  <a:cubicBezTo>
                    <a:pt x="60960" y="2109343"/>
                    <a:pt x="0" y="2049272"/>
                    <a:pt x="0" y="1974723"/>
                  </a:cubicBezTo>
                  <a:lnTo>
                    <a:pt x="0" y="134620"/>
                  </a:lnTo>
                  <a:lnTo>
                    <a:pt x="12700" y="134620"/>
                  </a:lnTo>
                  <a:lnTo>
                    <a:pt x="0" y="134620"/>
                  </a:lnTo>
                  <a:moveTo>
                    <a:pt x="25400" y="134620"/>
                  </a:moveTo>
                  <a:lnTo>
                    <a:pt x="25400" y="1974723"/>
                  </a:lnTo>
                  <a:lnTo>
                    <a:pt x="12700" y="1974723"/>
                  </a:lnTo>
                  <a:lnTo>
                    <a:pt x="25400" y="1974723"/>
                  </a:lnTo>
                  <a:cubicBezTo>
                    <a:pt x="25400" y="2034921"/>
                    <a:pt x="74676" y="2083943"/>
                    <a:pt x="135763" y="2083943"/>
                  </a:cubicBezTo>
                  <a:lnTo>
                    <a:pt x="11134598" y="2083943"/>
                  </a:lnTo>
                  <a:cubicBezTo>
                    <a:pt x="11195685" y="2083943"/>
                    <a:pt x="11244961" y="2034921"/>
                    <a:pt x="11244961" y="1974723"/>
                  </a:cubicBezTo>
                  <a:lnTo>
                    <a:pt x="11244961" y="134620"/>
                  </a:lnTo>
                  <a:cubicBezTo>
                    <a:pt x="11244961" y="74422"/>
                    <a:pt x="11195685" y="25400"/>
                    <a:pt x="11134598" y="25400"/>
                  </a:cubicBezTo>
                  <a:lnTo>
                    <a:pt x="135763" y="25400"/>
                  </a:lnTo>
                  <a:lnTo>
                    <a:pt x="135763" y="12700"/>
                  </a:lnTo>
                  <a:lnTo>
                    <a:pt x="135763" y="25400"/>
                  </a:lnTo>
                  <a:cubicBezTo>
                    <a:pt x="74676" y="25400"/>
                    <a:pt x="25400" y="74422"/>
                    <a:pt x="25400" y="134620"/>
                  </a:cubicBezTo>
                  <a:close/>
                </a:path>
              </a:pathLst>
            </a:custGeom>
            <a:solidFill>
              <a:srgbClr val="C8C9CF"/>
            </a:solidFill>
          </p:spPr>
        </p:sp>
      </p:grpSp>
      <p:grpSp>
        <p:nvGrpSpPr>
          <p:cNvPr name="Group 10" id="10"/>
          <p:cNvGrpSpPr>
            <a:grpSpLocks noChangeAspect="true"/>
          </p:cNvGrpSpPr>
          <p:nvPr/>
        </p:nvGrpSpPr>
        <p:grpSpPr>
          <a:xfrm rot="0">
            <a:off x="612279" y="1925688"/>
            <a:ext cx="76200" cy="1562992"/>
            <a:chOff x="0" y="0"/>
            <a:chExt cx="101600" cy="2083990"/>
          </a:xfrm>
        </p:grpSpPr>
        <p:sp>
          <p:nvSpPr>
            <p:cNvPr name="Freeform 11" id="11" descr="preencoded.png"/>
            <p:cNvSpPr/>
            <p:nvPr/>
          </p:nvSpPr>
          <p:spPr>
            <a:xfrm flipH="false" flipV="false" rot="0">
              <a:off x="0" y="0"/>
              <a:ext cx="101600" cy="2083943"/>
            </a:xfrm>
            <a:custGeom>
              <a:avLst/>
              <a:gdLst/>
              <a:ahLst/>
              <a:cxnLst/>
              <a:rect r="r" b="b" t="t" l="l"/>
              <a:pathLst>
                <a:path h="2083943" w="101600">
                  <a:moveTo>
                    <a:pt x="0" y="0"/>
                  </a:moveTo>
                  <a:lnTo>
                    <a:pt x="101600" y="0"/>
                  </a:lnTo>
                  <a:lnTo>
                    <a:pt x="101600" y="2083943"/>
                  </a:lnTo>
                  <a:lnTo>
                    <a:pt x="0" y="2083943"/>
                  </a:lnTo>
                  <a:lnTo>
                    <a:pt x="0" y="0"/>
                  </a:lnTo>
                  <a:close/>
                </a:path>
              </a:pathLst>
            </a:custGeom>
            <a:blipFill>
              <a:blip r:embed="rId4"/>
              <a:stretch>
                <a:fillRect l="-28" t="0" r="-28" b="-2"/>
              </a:stretch>
            </a:blipFill>
          </p:spPr>
        </p:sp>
      </p:grpSp>
      <p:sp>
        <p:nvSpPr>
          <p:cNvPr name="TextBox 12" id="12"/>
          <p:cNvSpPr txBox="true"/>
          <p:nvPr/>
        </p:nvSpPr>
        <p:spPr>
          <a:xfrm rot="0">
            <a:off x="865286" y="2073920"/>
            <a:ext cx="1973164" cy="249238"/>
          </a:xfrm>
          <a:prstGeom prst="rect">
            <a:avLst/>
          </a:prstGeom>
        </p:spPr>
        <p:txBody>
          <a:bodyPr anchor="t" rtlCol="false" tIns="0" lIns="0" bIns="0" rIns="0">
            <a:spAutoFit/>
          </a:bodyPr>
          <a:lstStyle/>
          <a:p>
            <a:pPr algn="l">
              <a:lnSpc>
                <a:spcPts val="1937"/>
              </a:lnSpc>
            </a:pPr>
            <a:r>
              <a:rPr lang="en-US" sz="1500" b="true">
                <a:solidFill>
                  <a:srgbClr val="5B5F71"/>
                </a:solidFill>
                <a:latin typeface="Arimo Bold"/>
                <a:ea typeface="Arimo Bold"/>
                <a:cs typeface="Arimo Bold"/>
                <a:sym typeface="Arimo Bold"/>
              </a:rPr>
              <a:t>Cas d'utilisation</a:t>
            </a:r>
          </a:p>
        </p:txBody>
      </p:sp>
      <p:sp>
        <p:nvSpPr>
          <p:cNvPr name="TextBox 13" id="13"/>
          <p:cNvSpPr txBox="true"/>
          <p:nvPr/>
        </p:nvSpPr>
        <p:spPr>
          <a:xfrm rot="0">
            <a:off x="865286" y="2377082"/>
            <a:ext cx="8023026" cy="239713"/>
          </a:xfrm>
          <a:prstGeom prst="rect">
            <a:avLst/>
          </a:prstGeom>
        </p:spPr>
        <p:txBody>
          <a:bodyPr anchor="t" rtlCol="false" tIns="0" lIns="0" bIns="0" rIns="0">
            <a:spAutoFit/>
          </a:bodyPr>
          <a:lstStyle/>
          <a:p>
            <a:pPr algn="l" marL="179090" indent="-89545" lvl="1">
              <a:lnSpc>
                <a:spcPts val="1937"/>
              </a:lnSpc>
              <a:buFont typeface="Arial"/>
              <a:buChar char="•"/>
            </a:pPr>
            <a:r>
              <a:rPr lang="en-US" sz="1187">
                <a:solidFill>
                  <a:srgbClr val="5B5F71"/>
                </a:solidFill>
                <a:latin typeface="Arimo"/>
                <a:ea typeface="Arimo"/>
                <a:cs typeface="Arimo"/>
                <a:sym typeface="Arimo"/>
              </a:rPr>
              <a:t>Comparer des valeurs entre différentes catégories.</a:t>
            </a:r>
          </a:p>
        </p:txBody>
      </p:sp>
      <p:sp>
        <p:nvSpPr>
          <p:cNvPr name="TextBox 14" id="14"/>
          <p:cNvSpPr txBox="true"/>
          <p:nvPr/>
        </p:nvSpPr>
        <p:spPr>
          <a:xfrm rot="0">
            <a:off x="865286" y="2684860"/>
            <a:ext cx="8023026" cy="239713"/>
          </a:xfrm>
          <a:prstGeom prst="rect">
            <a:avLst/>
          </a:prstGeom>
        </p:spPr>
        <p:txBody>
          <a:bodyPr anchor="t" rtlCol="false" tIns="0" lIns="0" bIns="0" rIns="0">
            <a:spAutoFit/>
          </a:bodyPr>
          <a:lstStyle/>
          <a:p>
            <a:pPr algn="l" marL="179090" indent="-89545" lvl="1">
              <a:lnSpc>
                <a:spcPts val="1937"/>
              </a:lnSpc>
              <a:buFont typeface="Arial"/>
              <a:buChar char="•"/>
            </a:pPr>
            <a:r>
              <a:rPr lang="en-US" sz="1187">
                <a:solidFill>
                  <a:srgbClr val="5B5F71"/>
                </a:solidFill>
                <a:latin typeface="Arimo"/>
                <a:ea typeface="Arimo"/>
                <a:cs typeface="Arimo"/>
                <a:sym typeface="Arimo"/>
              </a:rPr>
              <a:t>Afficher des fréquences ou des comptes pour des données catégorielles.</a:t>
            </a:r>
          </a:p>
        </p:txBody>
      </p:sp>
      <p:sp>
        <p:nvSpPr>
          <p:cNvPr name="TextBox 15" id="15"/>
          <p:cNvSpPr txBox="true"/>
          <p:nvPr/>
        </p:nvSpPr>
        <p:spPr>
          <a:xfrm rot="0">
            <a:off x="865286" y="2992636"/>
            <a:ext cx="8023026" cy="239713"/>
          </a:xfrm>
          <a:prstGeom prst="rect">
            <a:avLst/>
          </a:prstGeom>
        </p:spPr>
        <p:txBody>
          <a:bodyPr anchor="t" rtlCol="false" tIns="0" lIns="0" bIns="0" rIns="0">
            <a:spAutoFit/>
          </a:bodyPr>
          <a:lstStyle/>
          <a:p>
            <a:pPr algn="l" marL="179090" indent="-89545" lvl="1">
              <a:lnSpc>
                <a:spcPts val="1937"/>
              </a:lnSpc>
              <a:buFont typeface="Arial"/>
              <a:buChar char="•"/>
            </a:pPr>
            <a:r>
              <a:rPr lang="en-US" sz="1187">
                <a:solidFill>
                  <a:srgbClr val="5B5F71"/>
                </a:solidFill>
                <a:latin typeface="Arimo"/>
                <a:ea typeface="Arimo"/>
                <a:cs typeface="Arimo"/>
                <a:sym typeface="Arimo"/>
              </a:rPr>
              <a:t>Visualiser des totaux ou des moyennes par groupe.</a:t>
            </a:r>
          </a:p>
        </p:txBody>
      </p:sp>
      <p:grpSp>
        <p:nvGrpSpPr>
          <p:cNvPr name="Group 16" id="16"/>
          <p:cNvGrpSpPr/>
          <p:nvPr/>
        </p:nvGrpSpPr>
        <p:grpSpPr>
          <a:xfrm rot="0">
            <a:off x="9213354" y="1916162"/>
            <a:ext cx="8452843" cy="1582042"/>
            <a:chOff x="0" y="0"/>
            <a:chExt cx="11270457" cy="2109390"/>
          </a:xfrm>
        </p:grpSpPr>
        <p:sp>
          <p:nvSpPr>
            <p:cNvPr name="Freeform 17" id="17"/>
            <p:cNvSpPr/>
            <p:nvPr/>
          </p:nvSpPr>
          <p:spPr>
            <a:xfrm flipH="false" flipV="false" rot="0">
              <a:off x="0" y="0"/>
              <a:ext cx="11270361" cy="2109343"/>
            </a:xfrm>
            <a:custGeom>
              <a:avLst/>
              <a:gdLst/>
              <a:ahLst/>
              <a:cxnLst/>
              <a:rect r="r" b="b" t="t" l="l"/>
              <a:pathLst>
                <a:path h="2109343" w="11270361">
                  <a:moveTo>
                    <a:pt x="0" y="134620"/>
                  </a:moveTo>
                  <a:cubicBezTo>
                    <a:pt x="0" y="60198"/>
                    <a:pt x="60960" y="0"/>
                    <a:pt x="135763" y="0"/>
                  </a:cubicBezTo>
                  <a:lnTo>
                    <a:pt x="11134598" y="0"/>
                  </a:lnTo>
                  <a:lnTo>
                    <a:pt x="11134598" y="12700"/>
                  </a:lnTo>
                  <a:lnTo>
                    <a:pt x="11134598" y="0"/>
                  </a:lnTo>
                  <a:cubicBezTo>
                    <a:pt x="11209528" y="0"/>
                    <a:pt x="11270361" y="60198"/>
                    <a:pt x="11270361" y="134620"/>
                  </a:cubicBezTo>
                  <a:lnTo>
                    <a:pt x="11257661" y="134620"/>
                  </a:lnTo>
                  <a:lnTo>
                    <a:pt x="11270361" y="134620"/>
                  </a:lnTo>
                  <a:lnTo>
                    <a:pt x="11270361" y="1974723"/>
                  </a:lnTo>
                  <a:lnTo>
                    <a:pt x="11257661" y="1974723"/>
                  </a:lnTo>
                  <a:lnTo>
                    <a:pt x="11270361" y="1974723"/>
                  </a:lnTo>
                  <a:cubicBezTo>
                    <a:pt x="11270361" y="2049145"/>
                    <a:pt x="11209401" y="2109343"/>
                    <a:pt x="11134598" y="2109343"/>
                  </a:cubicBezTo>
                  <a:lnTo>
                    <a:pt x="11134598" y="2096643"/>
                  </a:lnTo>
                  <a:lnTo>
                    <a:pt x="11134598" y="2109343"/>
                  </a:lnTo>
                  <a:lnTo>
                    <a:pt x="135763" y="2109343"/>
                  </a:lnTo>
                  <a:lnTo>
                    <a:pt x="135763" y="2096643"/>
                  </a:lnTo>
                  <a:lnTo>
                    <a:pt x="135763" y="2109343"/>
                  </a:lnTo>
                  <a:cubicBezTo>
                    <a:pt x="60960" y="2109343"/>
                    <a:pt x="0" y="2049272"/>
                    <a:pt x="0" y="1974723"/>
                  </a:cubicBezTo>
                  <a:lnTo>
                    <a:pt x="0" y="134620"/>
                  </a:lnTo>
                  <a:lnTo>
                    <a:pt x="12700" y="134620"/>
                  </a:lnTo>
                  <a:lnTo>
                    <a:pt x="0" y="134620"/>
                  </a:lnTo>
                  <a:moveTo>
                    <a:pt x="25400" y="134620"/>
                  </a:moveTo>
                  <a:lnTo>
                    <a:pt x="25400" y="1974723"/>
                  </a:lnTo>
                  <a:lnTo>
                    <a:pt x="12700" y="1974723"/>
                  </a:lnTo>
                  <a:lnTo>
                    <a:pt x="25400" y="1974723"/>
                  </a:lnTo>
                  <a:cubicBezTo>
                    <a:pt x="25400" y="2034921"/>
                    <a:pt x="74676" y="2083943"/>
                    <a:pt x="135763" y="2083943"/>
                  </a:cubicBezTo>
                  <a:lnTo>
                    <a:pt x="11134598" y="2083943"/>
                  </a:lnTo>
                  <a:cubicBezTo>
                    <a:pt x="11195685" y="2083943"/>
                    <a:pt x="11244961" y="2034921"/>
                    <a:pt x="11244961" y="1974723"/>
                  </a:cubicBezTo>
                  <a:lnTo>
                    <a:pt x="11244961" y="134620"/>
                  </a:lnTo>
                  <a:cubicBezTo>
                    <a:pt x="11244961" y="74422"/>
                    <a:pt x="11195685" y="25400"/>
                    <a:pt x="11134598" y="25400"/>
                  </a:cubicBezTo>
                  <a:lnTo>
                    <a:pt x="135763" y="25400"/>
                  </a:lnTo>
                  <a:lnTo>
                    <a:pt x="135763" y="12700"/>
                  </a:lnTo>
                  <a:lnTo>
                    <a:pt x="135763" y="25400"/>
                  </a:lnTo>
                  <a:cubicBezTo>
                    <a:pt x="74676" y="25400"/>
                    <a:pt x="25400" y="74422"/>
                    <a:pt x="25400" y="134620"/>
                  </a:cubicBezTo>
                  <a:close/>
                </a:path>
              </a:pathLst>
            </a:custGeom>
            <a:solidFill>
              <a:srgbClr val="C8C9CF"/>
            </a:solidFill>
          </p:spPr>
        </p:sp>
      </p:grpSp>
      <p:grpSp>
        <p:nvGrpSpPr>
          <p:cNvPr name="Group 18" id="18"/>
          <p:cNvGrpSpPr>
            <a:grpSpLocks noChangeAspect="true"/>
          </p:cNvGrpSpPr>
          <p:nvPr/>
        </p:nvGrpSpPr>
        <p:grpSpPr>
          <a:xfrm rot="0">
            <a:off x="9203829" y="1925688"/>
            <a:ext cx="76200" cy="1562992"/>
            <a:chOff x="0" y="0"/>
            <a:chExt cx="101600" cy="2083990"/>
          </a:xfrm>
        </p:grpSpPr>
        <p:sp>
          <p:nvSpPr>
            <p:cNvPr name="Freeform 19" id="19" descr="preencoded.png"/>
            <p:cNvSpPr/>
            <p:nvPr/>
          </p:nvSpPr>
          <p:spPr>
            <a:xfrm flipH="false" flipV="false" rot="0">
              <a:off x="0" y="0"/>
              <a:ext cx="101600" cy="2083943"/>
            </a:xfrm>
            <a:custGeom>
              <a:avLst/>
              <a:gdLst/>
              <a:ahLst/>
              <a:cxnLst/>
              <a:rect r="r" b="b" t="t" l="l"/>
              <a:pathLst>
                <a:path h="2083943" w="101600">
                  <a:moveTo>
                    <a:pt x="0" y="0"/>
                  </a:moveTo>
                  <a:lnTo>
                    <a:pt x="101600" y="0"/>
                  </a:lnTo>
                  <a:lnTo>
                    <a:pt x="101600" y="2083943"/>
                  </a:lnTo>
                  <a:lnTo>
                    <a:pt x="0" y="2083943"/>
                  </a:lnTo>
                  <a:lnTo>
                    <a:pt x="0" y="0"/>
                  </a:lnTo>
                  <a:close/>
                </a:path>
              </a:pathLst>
            </a:custGeom>
            <a:blipFill>
              <a:blip r:embed="rId4"/>
              <a:stretch>
                <a:fillRect l="-28" t="0" r="-28" b="-2"/>
              </a:stretch>
            </a:blipFill>
          </p:spPr>
        </p:sp>
      </p:grpSp>
      <p:sp>
        <p:nvSpPr>
          <p:cNvPr name="TextBox 20" id="20"/>
          <p:cNvSpPr txBox="true"/>
          <p:nvPr/>
        </p:nvSpPr>
        <p:spPr>
          <a:xfrm rot="0">
            <a:off x="9456836" y="2073920"/>
            <a:ext cx="1973164" cy="249238"/>
          </a:xfrm>
          <a:prstGeom prst="rect">
            <a:avLst/>
          </a:prstGeom>
        </p:spPr>
        <p:txBody>
          <a:bodyPr anchor="t" rtlCol="false" tIns="0" lIns="0" bIns="0" rIns="0">
            <a:spAutoFit/>
          </a:bodyPr>
          <a:lstStyle/>
          <a:p>
            <a:pPr algn="l">
              <a:lnSpc>
                <a:spcPts val="1937"/>
              </a:lnSpc>
            </a:pPr>
            <a:r>
              <a:rPr lang="en-US" sz="1500" b="true">
                <a:solidFill>
                  <a:srgbClr val="5B5F71"/>
                </a:solidFill>
                <a:latin typeface="Arimo Bold"/>
                <a:ea typeface="Arimo Bold"/>
                <a:cs typeface="Arimo Bold"/>
                <a:sym typeface="Arimo Bold"/>
              </a:rPr>
              <a:t>Exemple concret</a:t>
            </a:r>
          </a:p>
        </p:txBody>
      </p:sp>
      <p:sp>
        <p:nvSpPr>
          <p:cNvPr name="TextBox 21" id="21"/>
          <p:cNvSpPr txBox="true"/>
          <p:nvPr/>
        </p:nvSpPr>
        <p:spPr>
          <a:xfrm rot="0">
            <a:off x="9456836" y="2377082"/>
            <a:ext cx="8023026" cy="477837"/>
          </a:xfrm>
          <a:prstGeom prst="rect">
            <a:avLst/>
          </a:prstGeom>
        </p:spPr>
        <p:txBody>
          <a:bodyPr anchor="t" rtlCol="false" tIns="0" lIns="0" bIns="0" rIns="0">
            <a:spAutoFit/>
          </a:bodyPr>
          <a:lstStyle/>
          <a:p>
            <a:pPr algn="l">
              <a:lnSpc>
                <a:spcPts val="1937"/>
              </a:lnSpc>
            </a:pPr>
            <a:r>
              <a:rPr lang="en-US" sz="1187">
                <a:solidFill>
                  <a:srgbClr val="5B5F71"/>
                </a:solidFill>
                <a:latin typeface="Arimo"/>
                <a:ea typeface="Arimo"/>
                <a:cs typeface="Arimo"/>
                <a:sym typeface="Arimo"/>
              </a:rPr>
              <a:t>Nombre de ventes réalisées par chaque région (Nord, Sud, Est, Ouest) au cours d'un trimestre. On peut aussi empiler des barres pour montrer les ventes par produit dans chaque région.</a:t>
            </a:r>
          </a:p>
        </p:txBody>
      </p:sp>
      <p:sp>
        <p:nvSpPr>
          <p:cNvPr name="TextBox 22" id="22"/>
          <p:cNvSpPr txBox="true"/>
          <p:nvPr/>
        </p:nvSpPr>
        <p:spPr>
          <a:xfrm rot="0">
            <a:off x="631329" y="3785890"/>
            <a:ext cx="2367706" cy="333970"/>
          </a:xfrm>
          <a:prstGeom prst="rect">
            <a:avLst/>
          </a:prstGeom>
        </p:spPr>
        <p:txBody>
          <a:bodyPr anchor="t" rtlCol="false" tIns="0" lIns="0" bIns="0" rIns="0">
            <a:spAutoFit/>
          </a:bodyPr>
          <a:lstStyle/>
          <a:p>
            <a:pPr algn="l">
              <a:lnSpc>
                <a:spcPts val="2312"/>
              </a:lnSpc>
            </a:pPr>
            <a:r>
              <a:rPr lang="en-US" sz="1812" b="true">
                <a:solidFill>
                  <a:srgbClr val="505468"/>
                </a:solidFill>
                <a:latin typeface="Arimo Bold"/>
                <a:ea typeface="Arimo Bold"/>
                <a:cs typeface="Arimo Bold"/>
                <a:sym typeface="Arimo Bold"/>
              </a:rPr>
              <a:t>Matplotlib</a:t>
            </a:r>
          </a:p>
        </p:txBody>
      </p:sp>
      <p:sp>
        <p:nvSpPr>
          <p:cNvPr name="TextBox 23" id="23"/>
          <p:cNvSpPr txBox="true"/>
          <p:nvPr/>
        </p:nvSpPr>
        <p:spPr>
          <a:xfrm rot="0">
            <a:off x="631329" y="4210942"/>
            <a:ext cx="8320236" cy="590848"/>
          </a:xfrm>
          <a:prstGeom prst="rect">
            <a:avLst/>
          </a:prstGeom>
        </p:spPr>
        <p:txBody>
          <a:bodyPr anchor="t" rtlCol="false" tIns="0" lIns="0" bIns="0" rIns="0">
            <a:spAutoFit/>
          </a:bodyPr>
          <a:lstStyle/>
          <a:p>
            <a:pPr algn="l">
              <a:lnSpc>
                <a:spcPts val="1937"/>
              </a:lnSpc>
            </a:pPr>
            <a:r>
              <a:rPr lang="en-US" sz="1187">
                <a:solidFill>
                  <a:srgbClr val="5B5F71"/>
                </a:solidFill>
                <a:latin typeface="Arimo"/>
                <a:ea typeface="Arimo"/>
                <a:cs typeface="Arimo"/>
                <a:sym typeface="Arimo"/>
              </a:rPr>
              <a:t>Matplotlib offre la fonction </a:t>
            </a:r>
            <a:r>
              <a:rPr lang="en-US" sz="1187">
                <a:solidFill>
                  <a:srgbClr val="5B5F71"/>
                </a:solidFill>
                <a:latin typeface="Arimo"/>
                <a:ea typeface="Arimo"/>
                <a:cs typeface="Arimo"/>
                <a:sym typeface="Arimo"/>
              </a:rPr>
              <a:t>bar()</a:t>
            </a:r>
            <a:r>
              <a:rPr lang="en-US" sz="1187">
                <a:solidFill>
                  <a:srgbClr val="5B5F71"/>
                </a:solidFill>
                <a:latin typeface="Arimo"/>
                <a:ea typeface="Arimo"/>
                <a:cs typeface="Arimo"/>
                <a:sym typeface="Arimo"/>
              </a:rPr>
              <a:t> pour créer des diagrammes en barres verticaux ou horizontaux, avec un contrôle total sur les couleurs, les largeurs et les étiquettes.</a:t>
            </a:r>
          </a:p>
        </p:txBody>
      </p:sp>
      <p:grpSp>
        <p:nvGrpSpPr>
          <p:cNvPr name="Group 24" id="24"/>
          <p:cNvGrpSpPr/>
          <p:nvPr/>
        </p:nvGrpSpPr>
        <p:grpSpPr>
          <a:xfrm rot="0">
            <a:off x="631329" y="4979342"/>
            <a:ext cx="8320236" cy="3014811"/>
            <a:chOff x="0" y="0"/>
            <a:chExt cx="11093648" cy="4019748"/>
          </a:xfrm>
        </p:grpSpPr>
        <p:sp>
          <p:nvSpPr>
            <p:cNvPr name="Freeform 25" id="25"/>
            <p:cNvSpPr/>
            <p:nvPr/>
          </p:nvSpPr>
          <p:spPr>
            <a:xfrm flipH="false" flipV="false" rot="0">
              <a:off x="0" y="0"/>
              <a:ext cx="11093703" cy="4019804"/>
            </a:xfrm>
            <a:custGeom>
              <a:avLst/>
              <a:gdLst/>
              <a:ahLst/>
              <a:cxnLst/>
              <a:rect r="r" b="b" t="t" l="l"/>
              <a:pathLst>
                <a:path h="4019804" w="11093703">
                  <a:moveTo>
                    <a:pt x="0" y="88392"/>
                  </a:moveTo>
                  <a:cubicBezTo>
                    <a:pt x="0" y="39624"/>
                    <a:pt x="39624" y="0"/>
                    <a:pt x="88392" y="0"/>
                  </a:cubicBezTo>
                  <a:lnTo>
                    <a:pt x="11005312" y="0"/>
                  </a:lnTo>
                  <a:cubicBezTo>
                    <a:pt x="11054080" y="0"/>
                    <a:pt x="11093703" y="39624"/>
                    <a:pt x="11093703" y="88392"/>
                  </a:cubicBezTo>
                  <a:lnTo>
                    <a:pt x="11093703" y="3931412"/>
                  </a:lnTo>
                  <a:cubicBezTo>
                    <a:pt x="11093703" y="3980180"/>
                    <a:pt x="11054080" y="4019804"/>
                    <a:pt x="11005312" y="4019804"/>
                  </a:cubicBezTo>
                  <a:lnTo>
                    <a:pt x="88392" y="4019804"/>
                  </a:lnTo>
                  <a:cubicBezTo>
                    <a:pt x="39624" y="4019804"/>
                    <a:pt x="0" y="3980180"/>
                    <a:pt x="0" y="3931412"/>
                  </a:cubicBezTo>
                  <a:close/>
                </a:path>
              </a:pathLst>
            </a:custGeom>
            <a:solidFill>
              <a:srgbClr val="F2F2F2"/>
            </a:solidFill>
          </p:spPr>
        </p:sp>
      </p:grpSp>
      <p:grpSp>
        <p:nvGrpSpPr>
          <p:cNvPr name="Group 26" id="26"/>
          <p:cNvGrpSpPr/>
          <p:nvPr/>
        </p:nvGrpSpPr>
        <p:grpSpPr>
          <a:xfrm rot="0">
            <a:off x="623441" y="4979342"/>
            <a:ext cx="8336012" cy="3014811"/>
            <a:chOff x="0" y="0"/>
            <a:chExt cx="11114683" cy="4019748"/>
          </a:xfrm>
        </p:grpSpPr>
        <p:sp>
          <p:nvSpPr>
            <p:cNvPr name="Freeform 27" id="27"/>
            <p:cNvSpPr/>
            <p:nvPr/>
          </p:nvSpPr>
          <p:spPr>
            <a:xfrm flipH="false" flipV="false" rot="0">
              <a:off x="0" y="0"/>
              <a:ext cx="11114532" cy="4019677"/>
            </a:xfrm>
            <a:custGeom>
              <a:avLst/>
              <a:gdLst/>
              <a:ahLst/>
              <a:cxnLst/>
              <a:rect r="r" b="b" t="t" l="l"/>
              <a:pathLst>
                <a:path h="4019677" w="11114532">
                  <a:moveTo>
                    <a:pt x="0" y="31496"/>
                  </a:moveTo>
                  <a:cubicBezTo>
                    <a:pt x="0" y="14097"/>
                    <a:pt x="14097" y="0"/>
                    <a:pt x="31496" y="0"/>
                  </a:cubicBezTo>
                  <a:lnTo>
                    <a:pt x="11083036" y="0"/>
                  </a:lnTo>
                  <a:cubicBezTo>
                    <a:pt x="11100435" y="0"/>
                    <a:pt x="11114532" y="14097"/>
                    <a:pt x="11114532" y="31496"/>
                  </a:cubicBezTo>
                  <a:lnTo>
                    <a:pt x="11114532" y="3988181"/>
                  </a:lnTo>
                  <a:cubicBezTo>
                    <a:pt x="11114532" y="4005580"/>
                    <a:pt x="11100435" y="4019677"/>
                    <a:pt x="11083036" y="4019677"/>
                  </a:cubicBezTo>
                  <a:lnTo>
                    <a:pt x="31496" y="4019677"/>
                  </a:lnTo>
                  <a:cubicBezTo>
                    <a:pt x="14097" y="4019677"/>
                    <a:pt x="0" y="4005580"/>
                    <a:pt x="0" y="3988181"/>
                  </a:cubicBezTo>
                  <a:close/>
                </a:path>
              </a:pathLst>
            </a:custGeom>
            <a:solidFill>
              <a:srgbClr val="F2F2F2"/>
            </a:solidFill>
          </p:spPr>
        </p:sp>
      </p:grpSp>
      <p:sp>
        <p:nvSpPr>
          <p:cNvPr name="TextBox 28" id="28"/>
          <p:cNvSpPr txBox="true"/>
          <p:nvPr/>
        </p:nvSpPr>
        <p:spPr>
          <a:xfrm rot="0">
            <a:off x="9345960" y="3785890"/>
            <a:ext cx="2367706" cy="333970"/>
          </a:xfrm>
          <a:prstGeom prst="rect">
            <a:avLst/>
          </a:prstGeom>
        </p:spPr>
        <p:txBody>
          <a:bodyPr anchor="t" rtlCol="false" tIns="0" lIns="0" bIns="0" rIns="0">
            <a:spAutoFit/>
          </a:bodyPr>
          <a:lstStyle/>
          <a:p>
            <a:pPr algn="l">
              <a:lnSpc>
                <a:spcPts val="2312"/>
              </a:lnSpc>
            </a:pPr>
            <a:r>
              <a:rPr lang="en-US" sz="1812" b="true">
                <a:solidFill>
                  <a:srgbClr val="505468"/>
                </a:solidFill>
                <a:latin typeface="Arimo Bold"/>
                <a:ea typeface="Arimo Bold"/>
                <a:cs typeface="Arimo Bold"/>
                <a:sym typeface="Arimo Bold"/>
              </a:rPr>
              <a:t>Seaborn</a:t>
            </a:r>
          </a:p>
        </p:txBody>
      </p:sp>
      <p:sp>
        <p:nvSpPr>
          <p:cNvPr name="TextBox 29" id="29"/>
          <p:cNvSpPr txBox="true"/>
          <p:nvPr/>
        </p:nvSpPr>
        <p:spPr>
          <a:xfrm rot="0">
            <a:off x="9345960" y="4210942"/>
            <a:ext cx="8320236" cy="590848"/>
          </a:xfrm>
          <a:prstGeom prst="rect">
            <a:avLst/>
          </a:prstGeom>
        </p:spPr>
        <p:txBody>
          <a:bodyPr anchor="t" rtlCol="false" tIns="0" lIns="0" bIns="0" rIns="0">
            <a:spAutoFit/>
          </a:bodyPr>
          <a:lstStyle/>
          <a:p>
            <a:pPr algn="l">
              <a:lnSpc>
                <a:spcPts val="1937"/>
              </a:lnSpc>
            </a:pPr>
            <a:r>
              <a:rPr lang="en-US" sz="1187">
                <a:solidFill>
                  <a:srgbClr val="5B5F71"/>
                </a:solidFill>
                <a:latin typeface="Arimo"/>
                <a:ea typeface="Arimo"/>
                <a:cs typeface="Arimo"/>
                <a:sym typeface="Arimo"/>
              </a:rPr>
              <a:t>Seaborn's </a:t>
            </a:r>
            <a:r>
              <a:rPr lang="en-US" sz="1187">
                <a:solidFill>
                  <a:srgbClr val="5B5F71"/>
                </a:solidFill>
                <a:latin typeface="Arimo"/>
                <a:ea typeface="Arimo"/>
                <a:cs typeface="Arimo"/>
                <a:sym typeface="Arimo"/>
              </a:rPr>
              <a:t>barplot()</a:t>
            </a:r>
            <a:r>
              <a:rPr lang="en-US" sz="1187">
                <a:solidFill>
                  <a:srgbClr val="5B5F71"/>
                </a:solidFill>
                <a:latin typeface="Arimo"/>
                <a:ea typeface="Arimo"/>
                <a:cs typeface="Arimo"/>
                <a:sym typeface="Arimo"/>
              </a:rPr>
              <a:t> ou </a:t>
            </a:r>
            <a:r>
              <a:rPr lang="en-US" sz="1187">
                <a:solidFill>
                  <a:srgbClr val="5B5F71"/>
                </a:solidFill>
                <a:latin typeface="Arimo"/>
                <a:ea typeface="Arimo"/>
                <a:cs typeface="Arimo"/>
                <a:sym typeface="Arimo"/>
              </a:rPr>
              <a:t>countplot()</a:t>
            </a:r>
            <a:r>
              <a:rPr lang="en-US" sz="1187">
                <a:solidFill>
                  <a:srgbClr val="5B5F71"/>
                </a:solidFill>
                <a:latin typeface="Arimo"/>
                <a:ea typeface="Arimo"/>
                <a:cs typeface="Arimo"/>
                <a:sym typeface="Arimo"/>
              </a:rPr>
              <a:t> est idéal pour les DataFrames, calculant automatiquement les moyennes et les intervalles de confiance. Il facilite la création de barres empilées ou groupées.</a:t>
            </a:r>
          </a:p>
        </p:txBody>
      </p:sp>
      <p:grpSp>
        <p:nvGrpSpPr>
          <p:cNvPr name="Group 30" id="30"/>
          <p:cNvGrpSpPr/>
          <p:nvPr/>
        </p:nvGrpSpPr>
        <p:grpSpPr>
          <a:xfrm rot="0">
            <a:off x="9345960" y="4979342"/>
            <a:ext cx="8320236" cy="3014811"/>
            <a:chOff x="0" y="0"/>
            <a:chExt cx="11093648" cy="4019748"/>
          </a:xfrm>
        </p:grpSpPr>
        <p:sp>
          <p:nvSpPr>
            <p:cNvPr name="Freeform 31" id="31"/>
            <p:cNvSpPr/>
            <p:nvPr/>
          </p:nvSpPr>
          <p:spPr>
            <a:xfrm flipH="false" flipV="false" rot="0">
              <a:off x="0" y="0"/>
              <a:ext cx="11093703" cy="4019772"/>
            </a:xfrm>
            <a:custGeom>
              <a:avLst/>
              <a:gdLst/>
              <a:ahLst/>
              <a:cxnLst/>
              <a:rect r="r" b="b" t="t" l="l"/>
              <a:pathLst>
                <a:path h="4019772" w="11093703">
                  <a:moveTo>
                    <a:pt x="0" y="66207"/>
                  </a:moveTo>
                  <a:cubicBezTo>
                    <a:pt x="0" y="29679"/>
                    <a:pt x="39624" y="0"/>
                    <a:pt x="88392" y="0"/>
                  </a:cubicBezTo>
                  <a:lnTo>
                    <a:pt x="11005312" y="0"/>
                  </a:lnTo>
                  <a:cubicBezTo>
                    <a:pt x="11054080" y="0"/>
                    <a:pt x="11093703" y="29679"/>
                    <a:pt x="11093703" y="66207"/>
                  </a:cubicBezTo>
                  <a:lnTo>
                    <a:pt x="11093703" y="3953560"/>
                  </a:lnTo>
                  <a:cubicBezTo>
                    <a:pt x="11093703" y="3990088"/>
                    <a:pt x="11054080" y="4019772"/>
                    <a:pt x="11005312" y="4019772"/>
                  </a:cubicBezTo>
                  <a:lnTo>
                    <a:pt x="88392" y="4019772"/>
                  </a:lnTo>
                  <a:cubicBezTo>
                    <a:pt x="39624" y="4019772"/>
                    <a:pt x="0" y="3990088"/>
                    <a:pt x="0" y="3953560"/>
                  </a:cubicBezTo>
                  <a:close/>
                </a:path>
              </a:pathLst>
            </a:custGeom>
            <a:solidFill>
              <a:srgbClr val="F2F2F2"/>
            </a:solidFill>
          </p:spPr>
        </p:sp>
      </p:grpSp>
      <p:grpSp>
        <p:nvGrpSpPr>
          <p:cNvPr name="Group 32" id="32"/>
          <p:cNvGrpSpPr/>
          <p:nvPr/>
        </p:nvGrpSpPr>
        <p:grpSpPr>
          <a:xfrm rot="0">
            <a:off x="9338072" y="4979342"/>
            <a:ext cx="8336013" cy="3014811"/>
            <a:chOff x="0" y="0"/>
            <a:chExt cx="11114683" cy="4019748"/>
          </a:xfrm>
        </p:grpSpPr>
        <p:sp>
          <p:nvSpPr>
            <p:cNvPr name="Freeform 33" id="33"/>
            <p:cNvSpPr/>
            <p:nvPr/>
          </p:nvSpPr>
          <p:spPr>
            <a:xfrm flipH="false" flipV="false" rot="0">
              <a:off x="0" y="0"/>
              <a:ext cx="11114532" cy="4019672"/>
            </a:xfrm>
            <a:custGeom>
              <a:avLst/>
              <a:gdLst/>
              <a:ahLst/>
              <a:cxnLst/>
              <a:rect r="r" b="b" t="t" l="l"/>
              <a:pathLst>
                <a:path h="4019672" w="11114532">
                  <a:moveTo>
                    <a:pt x="0" y="23591"/>
                  </a:moveTo>
                  <a:cubicBezTo>
                    <a:pt x="0" y="10559"/>
                    <a:pt x="14097" y="0"/>
                    <a:pt x="31496" y="0"/>
                  </a:cubicBezTo>
                  <a:lnTo>
                    <a:pt x="11083036" y="0"/>
                  </a:lnTo>
                  <a:cubicBezTo>
                    <a:pt x="11100435" y="0"/>
                    <a:pt x="11114532" y="10559"/>
                    <a:pt x="11114532" y="23591"/>
                  </a:cubicBezTo>
                  <a:lnTo>
                    <a:pt x="11114532" y="3996081"/>
                  </a:lnTo>
                  <a:cubicBezTo>
                    <a:pt x="11114532" y="4009113"/>
                    <a:pt x="11100435" y="4019672"/>
                    <a:pt x="11083036" y="4019672"/>
                  </a:cubicBezTo>
                  <a:lnTo>
                    <a:pt x="31496" y="4019672"/>
                  </a:lnTo>
                  <a:cubicBezTo>
                    <a:pt x="14097" y="4019672"/>
                    <a:pt x="0" y="4009113"/>
                    <a:pt x="0" y="3996081"/>
                  </a:cubicBezTo>
                  <a:close/>
                </a:path>
              </a:pathLst>
            </a:custGeom>
            <a:solidFill>
              <a:srgbClr val="F2F2F2"/>
            </a:solidFill>
          </p:spPr>
        </p:sp>
      </p:grpSp>
      <p:sp>
        <p:nvSpPr>
          <p:cNvPr name="TextBox 34" id="34"/>
          <p:cNvSpPr txBox="true"/>
          <p:nvPr/>
        </p:nvSpPr>
        <p:spPr>
          <a:xfrm rot="0">
            <a:off x="631329" y="9292829"/>
            <a:ext cx="17025342" cy="477837"/>
          </a:xfrm>
          <a:prstGeom prst="rect">
            <a:avLst/>
          </a:prstGeom>
        </p:spPr>
        <p:txBody>
          <a:bodyPr anchor="t" rtlCol="false" tIns="0" lIns="0" bIns="0" rIns="0">
            <a:spAutoFit/>
          </a:bodyPr>
          <a:lstStyle/>
          <a:p>
            <a:pPr algn="l">
              <a:lnSpc>
                <a:spcPts val="1937"/>
              </a:lnSpc>
            </a:pPr>
            <a:r>
              <a:rPr lang="en-US" sz="1187" b="true">
                <a:solidFill>
                  <a:srgbClr val="5B5F71"/>
                </a:solidFill>
                <a:latin typeface="Arimo Bold"/>
                <a:ea typeface="Arimo Bold"/>
                <a:cs typeface="Arimo Bold"/>
                <a:sym typeface="Arimo Bold"/>
              </a:rPr>
              <a:t>Comparaison :</a:t>
            </a:r>
            <a:r>
              <a:rPr lang="en-US" sz="1187">
                <a:solidFill>
                  <a:srgbClr val="5B5F71"/>
                </a:solidFill>
                <a:latin typeface="Arimo"/>
                <a:ea typeface="Arimo"/>
                <a:cs typeface="Arimo"/>
                <a:sym typeface="Arimo"/>
              </a:rPr>
              <a:t> Matplotlib est préférable pour des ensembles de données plus petits ou quand une personnalisation très spécifique de chaque barre est requise. Seaborn excelle avec les DataFrames Pandas, fournissant des fonctions pour des bar plots statistiques complexes (moyennes, erreurs standard, groupements) avec des esthétiques intégrées.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alpha val="90196"/>
              </a:srgbClr>
            </a:solidFill>
          </p:spPr>
        </p:sp>
      </p:grpSp>
      <p:sp>
        <p:nvSpPr>
          <p:cNvPr name="TextBox 6" id="6"/>
          <p:cNvSpPr txBox="true"/>
          <p:nvPr/>
        </p:nvSpPr>
        <p:spPr>
          <a:xfrm rot="0">
            <a:off x="764232" y="486966"/>
            <a:ext cx="15492696" cy="614363"/>
          </a:xfrm>
          <a:prstGeom prst="rect">
            <a:avLst/>
          </a:prstGeom>
        </p:spPr>
        <p:txBody>
          <a:bodyPr anchor="t" rtlCol="false" tIns="0" lIns="0" bIns="0" rIns="0">
            <a:spAutoFit/>
          </a:bodyPr>
          <a:lstStyle/>
          <a:p>
            <a:pPr algn="l">
              <a:lnSpc>
                <a:spcPts val="4687"/>
              </a:lnSpc>
            </a:pPr>
            <a:r>
              <a:rPr lang="en-US" sz="3749" b="true">
                <a:solidFill>
                  <a:srgbClr val="505468"/>
                </a:solidFill>
                <a:latin typeface="Arimo Bold"/>
                <a:ea typeface="Arimo Bold"/>
                <a:cs typeface="Arimo Bold"/>
                <a:sym typeface="Arimo Bold"/>
              </a:rPr>
              <a:t>Carte de Chaleur (Heatmap) et Diagramme en Violon (Violin Plot)</a:t>
            </a:r>
          </a:p>
        </p:txBody>
      </p:sp>
      <p:sp>
        <p:nvSpPr>
          <p:cNvPr name="TextBox 7" id="7"/>
          <p:cNvSpPr txBox="true"/>
          <p:nvPr/>
        </p:nvSpPr>
        <p:spPr>
          <a:xfrm rot="0">
            <a:off x="764232" y="1447056"/>
            <a:ext cx="16759535" cy="288925"/>
          </a:xfrm>
          <a:prstGeom prst="rect">
            <a:avLst/>
          </a:prstGeom>
        </p:spPr>
        <p:txBody>
          <a:bodyPr anchor="t" rtlCol="false" tIns="0" lIns="0" bIns="0" rIns="0">
            <a:spAutoFit/>
          </a:bodyPr>
          <a:lstStyle/>
          <a:p>
            <a:pPr algn="l">
              <a:lnSpc>
                <a:spcPts val="2375"/>
              </a:lnSpc>
            </a:pPr>
            <a:r>
              <a:rPr lang="en-US" sz="1500">
                <a:solidFill>
                  <a:srgbClr val="5B5F71"/>
                </a:solidFill>
                <a:latin typeface="Arimo"/>
                <a:ea typeface="Arimo"/>
                <a:cs typeface="Arimo"/>
                <a:sym typeface="Arimo"/>
              </a:rPr>
              <a:t>Ces deux types de graphiques offrent des perspectives uniques sur les distributions et les corrélations de données, chacun ayant ses forces spécifiques pour des cas d'utilisation distincts.</a:t>
            </a:r>
          </a:p>
        </p:txBody>
      </p:sp>
      <p:sp>
        <p:nvSpPr>
          <p:cNvPr name="TextBox 8" id="8"/>
          <p:cNvSpPr txBox="true"/>
          <p:nvPr/>
        </p:nvSpPr>
        <p:spPr>
          <a:xfrm rot="0">
            <a:off x="764232" y="2196703"/>
            <a:ext cx="3801815" cy="366713"/>
          </a:xfrm>
          <a:prstGeom prst="rect">
            <a:avLst/>
          </a:prstGeom>
        </p:spPr>
        <p:txBody>
          <a:bodyPr anchor="t" rtlCol="false" tIns="0" lIns="0" bIns="0" rIns="0">
            <a:spAutoFit/>
          </a:bodyPr>
          <a:lstStyle/>
          <a:p>
            <a:pPr algn="l">
              <a:lnSpc>
                <a:spcPts val="2812"/>
              </a:lnSpc>
            </a:pPr>
            <a:r>
              <a:rPr lang="en-US" sz="2249" b="true">
                <a:solidFill>
                  <a:srgbClr val="505468"/>
                </a:solidFill>
                <a:latin typeface="Arimo Bold"/>
                <a:ea typeface="Arimo Bold"/>
                <a:cs typeface="Arimo Bold"/>
                <a:sym typeface="Arimo Bold"/>
              </a:rPr>
              <a:t>Carte de Chaleur (Heatmap)</a:t>
            </a:r>
          </a:p>
        </p:txBody>
      </p:sp>
      <p:sp>
        <p:nvSpPr>
          <p:cNvPr name="TextBox 9" id="9"/>
          <p:cNvSpPr txBox="true"/>
          <p:nvPr/>
        </p:nvSpPr>
        <p:spPr>
          <a:xfrm rot="0">
            <a:off x="764233" y="2707779"/>
            <a:ext cx="8146702" cy="1174750"/>
          </a:xfrm>
          <a:prstGeom prst="rect">
            <a:avLst/>
          </a:prstGeom>
        </p:spPr>
        <p:txBody>
          <a:bodyPr anchor="t" rtlCol="false" tIns="0" lIns="0" bIns="0" rIns="0">
            <a:spAutoFit/>
          </a:bodyPr>
          <a:lstStyle/>
          <a:p>
            <a:pPr algn="l">
              <a:lnSpc>
                <a:spcPts val="2375"/>
              </a:lnSpc>
            </a:pPr>
            <a:r>
              <a:rPr lang="en-US" sz="1500">
                <a:solidFill>
                  <a:srgbClr val="5B5F71"/>
                </a:solidFill>
                <a:latin typeface="Arimo"/>
                <a:ea typeface="Arimo"/>
                <a:cs typeface="Arimo"/>
                <a:sym typeface="Arimo"/>
              </a:rPr>
              <a:t>Une carte de chaleur est une représentation graphique de données où les valeurs individuelles d'une matrice sont représentées sous forme de couleurs. Elle est particulièrement utile pour visualiser des matrices de corrélation, l'importance des caractéristiques, ou des données tabulaires complexes.</a:t>
            </a:r>
          </a:p>
        </p:txBody>
      </p:sp>
      <p:sp>
        <p:nvSpPr>
          <p:cNvPr name="TextBox 10" id="10"/>
          <p:cNvSpPr txBox="true"/>
          <p:nvPr/>
        </p:nvSpPr>
        <p:spPr>
          <a:xfrm rot="0">
            <a:off x="764233" y="4102447"/>
            <a:ext cx="8146702" cy="879475"/>
          </a:xfrm>
          <a:prstGeom prst="rect">
            <a:avLst/>
          </a:prstGeom>
        </p:spPr>
        <p:txBody>
          <a:bodyPr anchor="t" rtlCol="false" tIns="0" lIns="0" bIns="0" rIns="0">
            <a:spAutoFit/>
          </a:bodyPr>
          <a:lstStyle/>
          <a:p>
            <a:pPr algn="l" marL="226219" indent="-113109" lvl="1">
              <a:lnSpc>
                <a:spcPts val="2375"/>
              </a:lnSpc>
              <a:buFont typeface="Arial"/>
              <a:buChar char="•"/>
            </a:pPr>
            <a:r>
              <a:rPr lang="en-US" b="true" sz="1500">
                <a:solidFill>
                  <a:srgbClr val="5B5F71"/>
                </a:solidFill>
                <a:latin typeface="Arimo Bold"/>
                <a:ea typeface="Arimo Bold"/>
                <a:cs typeface="Arimo Bold"/>
                <a:sym typeface="Arimo Bold"/>
              </a:rPr>
              <a:t>Cas d'utilisation :</a:t>
            </a:r>
            <a:r>
              <a:rPr lang="en-US" sz="1500">
                <a:solidFill>
                  <a:srgbClr val="5B5F71"/>
                </a:solidFill>
                <a:latin typeface="Arimo"/>
                <a:ea typeface="Arimo"/>
                <a:cs typeface="Arimo"/>
                <a:sym typeface="Arimo"/>
              </a:rPr>
              <a:t> Visualiser des matrices de corrélation entre variables, l'activité d'un utilisateur sur un calendrier, ou des données tabulaires avec de nombreuses colonnes et lignes.</a:t>
            </a:r>
          </a:p>
        </p:txBody>
      </p:sp>
      <p:sp>
        <p:nvSpPr>
          <p:cNvPr name="TextBox 11" id="11"/>
          <p:cNvSpPr txBox="true"/>
          <p:nvPr/>
        </p:nvSpPr>
        <p:spPr>
          <a:xfrm rot="0">
            <a:off x="764233" y="5086350"/>
            <a:ext cx="8146702" cy="584200"/>
          </a:xfrm>
          <a:prstGeom prst="rect">
            <a:avLst/>
          </a:prstGeom>
        </p:spPr>
        <p:txBody>
          <a:bodyPr anchor="t" rtlCol="false" tIns="0" lIns="0" bIns="0" rIns="0">
            <a:spAutoFit/>
          </a:bodyPr>
          <a:lstStyle/>
          <a:p>
            <a:pPr algn="l" marL="226219" indent="-113109" lvl="1">
              <a:lnSpc>
                <a:spcPts val="2375"/>
              </a:lnSpc>
              <a:buFont typeface="Arial"/>
              <a:buChar char="•"/>
            </a:pPr>
            <a:r>
              <a:rPr lang="en-US" b="true" sz="1500">
                <a:solidFill>
                  <a:srgbClr val="5B5F71"/>
                </a:solidFill>
                <a:latin typeface="Arimo Bold"/>
                <a:ea typeface="Arimo Bold"/>
                <a:cs typeface="Arimo Bold"/>
                <a:sym typeface="Arimo Bold"/>
              </a:rPr>
              <a:t>Exemple concret :</a:t>
            </a:r>
            <a:r>
              <a:rPr lang="en-US" sz="1500">
                <a:solidFill>
                  <a:srgbClr val="5B5F71"/>
                </a:solidFill>
                <a:latin typeface="Arimo"/>
                <a:ea typeface="Arimo"/>
                <a:cs typeface="Arimo"/>
                <a:sym typeface="Arimo"/>
              </a:rPr>
              <a:t> Matrice de corrélation des caractéristiques d'un dataset pour identifier les relations entre elles.</a:t>
            </a:r>
          </a:p>
        </p:txBody>
      </p:sp>
      <p:grpSp>
        <p:nvGrpSpPr>
          <p:cNvPr name="Group 12" id="12"/>
          <p:cNvGrpSpPr/>
          <p:nvPr/>
        </p:nvGrpSpPr>
        <p:grpSpPr>
          <a:xfrm rot="0">
            <a:off x="764232" y="5979319"/>
            <a:ext cx="8146702" cy="2426196"/>
            <a:chOff x="0" y="0"/>
            <a:chExt cx="10862270" cy="3234928"/>
          </a:xfrm>
        </p:grpSpPr>
        <p:sp>
          <p:nvSpPr>
            <p:cNvPr name="Freeform 13" id="13"/>
            <p:cNvSpPr/>
            <p:nvPr/>
          </p:nvSpPr>
          <p:spPr>
            <a:xfrm flipH="false" flipV="false" rot="0">
              <a:off x="0" y="0"/>
              <a:ext cx="10862310" cy="3234944"/>
            </a:xfrm>
            <a:custGeom>
              <a:avLst/>
              <a:gdLst/>
              <a:ahLst/>
              <a:cxnLst/>
              <a:rect r="r" b="b" t="t" l="l"/>
              <a:pathLst>
                <a:path h="3234944" w="10862310">
                  <a:moveTo>
                    <a:pt x="0" y="107061"/>
                  </a:moveTo>
                  <a:cubicBezTo>
                    <a:pt x="0" y="47879"/>
                    <a:pt x="47879" y="0"/>
                    <a:pt x="107061" y="0"/>
                  </a:cubicBezTo>
                  <a:lnTo>
                    <a:pt x="10755249" y="0"/>
                  </a:lnTo>
                  <a:cubicBezTo>
                    <a:pt x="10814304" y="0"/>
                    <a:pt x="10862310" y="47879"/>
                    <a:pt x="10862310" y="107061"/>
                  </a:cubicBezTo>
                  <a:lnTo>
                    <a:pt x="10862310" y="3127883"/>
                  </a:lnTo>
                  <a:cubicBezTo>
                    <a:pt x="10862310" y="3186938"/>
                    <a:pt x="10814431" y="3234944"/>
                    <a:pt x="10755249" y="3234944"/>
                  </a:cubicBezTo>
                  <a:lnTo>
                    <a:pt x="107061" y="3234944"/>
                  </a:lnTo>
                  <a:cubicBezTo>
                    <a:pt x="48006" y="3234944"/>
                    <a:pt x="0" y="3187065"/>
                    <a:pt x="0" y="3127883"/>
                  </a:cubicBezTo>
                  <a:close/>
                </a:path>
              </a:pathLst>
            </a:custGeom>
            <a:solidFill>
              <a:srgbClr val="F2F2F2"/>
            </a:solidFill>
          </p:spPr>
        </p:sp>
      </p:grpSp>
      <p:grpSp>
        <p:nvGrpSpPr>
          <p:cNvPr name="Group 14" id="14"/>
          <p:cNvGrpSpPr/>
          <p:nvPr/>
        </p:nvGrpSpPr>
        <p:grpSpPr>
          <a:xfrm rot="0">
            <a:off x="754708" y="5979319"/>
            <a:ext cx="8165752" cy="2426196"/>
            <a:chOff x="0" y="0"/>
            <a:chExt cx="10887670" cy="3234928"/>
          </a:xfrm>
        </p:grpSpPr>
        <p:sp>
          <p:nvSpPr>
            <p:cNvPr name="Freeform 15" id="15"/>
            <p:cNvSpPr/>
            <p:nvPr/>
          </p:nvSpPr>
          <p:spPr>
            <a:xfrm flipH="false" flipV="false" rot="0">
              <a:off x="0" y="0"/>
              <a:ext cx="10887710" cy="3234944"/>
            </a:xfrm>
            <a:custGeom>
              <a:avLst/>
              <a:gdLst/>
              <a:ahLst/>
              <a:cxnLst/>
              <a:rect r="r" b="b" t="t" l="l"/>
              <a:pathLst>
                <a:path h="3234944" w="10887710">
                  <a:moveTo>
                    <a:pt x="0" y="38227"/>
                  </a:moveTo>
                  <a:cubicBezTo>
                    <a:pt x="0" y="17145"/>
                    <a:pt x="17145" y="0"/>
                    <a:pt x="38227" y="0"/>
                  </a:cubicBezTo>
                  <a:lnTo>
                    <a:pt x="10849483" y="0"/>
                  </a:lnTo>
                  <a:cubicBezTo>
                    <a:pt x="10870564" y="0"/>
                    <a:pt x="10887710" y="17145"/>
                    <a:pt x="10887710" y="38227"/>
                  </a:cubicBezTo>
                  <a:lnTo>
                    <a:pt x="10887710" y="3196717"/>
                  </a:lnTo>
                  <a:cubicBezTo>
                    <a:pt x="10887710" y="3217799"/>
                    <a:pt x="10870564" y="3234944"/>
                    <a:pt x="10849483" y="3234944"/>
                  </a:cubicBezTo>
                  <a:lnTo>
                    <a:pt x="38227" y="3234944"/>
                  </a:lnTo>
                  <a:cubicBezTo>
                    <a:pt x="17145" y="3234944"/>
                    <a:pt x="0" y="3217799"/>
                    <a:pt x="0" y="3196717"/>
                  </a:cubicBezTo>
                  <a:close/>
                </a:path>
              </a:pathLst>
            </a:custGeom>
            <a:solidFill>
              <a:srgbClr val="F2F2F2"/>
            </a:solidFill>
          </p:spPr>
        </p:sp>
      </p:grpSp>
      <p:sp>
        <p:nvSpPr>
          <p:cNvPr name="TextBox 16" id="16"/>
          <p:cNvSpPr txBox="true"/>
          <p:nvPr/>
        </p:nvSpPr>
        <p:spPr>
          <a:xfrm rot="0">
            <a:off x="9386590" y="2196703"/>
            <a:ext cx="5289287" cy="366713"/>
          </a:xfrm>
          <a:prstGeom prst="rect">
            <a:avLst/>
          </a:prstGeom>
        </p:spPr>
        <p:txBody>
          <a:bodyPr anchor="t" rtlCol="false" tIns="0" lIns="0" bIns="0" rIns="0">
            <a:spAutoFit/>
          </a:bodyPr>
          <a:lstStyle/>
          <a:p>
            <a:pPr algn="l">
              <a:lnSpc>
                <a:spcPts val="2812"/>
              </a:lnSpc>
            </a:pPr>
            <a:r>
              <a:rPr lang="en-US" sz="2249" b="true">
                <a:solidFill>
                  <a:srgbClr val="505468"/>
                </a:solidFill>
                <a:latin typeface="Arimo Bold"/>
                <a:ea typeface="Arimo Bold"/>
                <a:cs typeface="Arimo Bold"/>
                <a:sym typeface="Arimo Bold"/>
              </a:rPr>
              <a:t>Diagramme en Violon (Violin Plot)</a:t>
            </a:r>
          </a:p>
        </p:txBody>
      </p:sp>
      <p:sp>
        <p:nvSpPr>
          <p:cNvPr name="TextBox 17" id="17"/>
          <p:cNvSpPr txBox="true"/>
          <p:nvPr/>
        </p:nvSpPr>
        <p:spPr>
          <a:xfrm rot="0">
            <a:off x="9386590" y="2707779"/>
            <a:ext cx="8146703" cy="879475"/>
          </a:xfrm>
          <a:prstGeom prst="rect">
            <a:avLst/>
          </a:prstGeom>
        </p:spPr>
        <p:txBody>
          <a:bodyPr anchor="t" rtlCol="false" tIns="0" lIns="0" bIns="0" rIns="0">
            <a:spAutoFit/>
          </a:bodyPr>
          <a:lstStyle/>
          <a:p>
            <a:pPr algn="l">
              <a:lnSpc>
                <a:spcPts val="2375"/>
              </a:lnSpc>
            </a:pPr>
            <a:r>
              <a:rPr lang="en-US" sz="1500">
                <a:solidFill>
                  <a:srgbClr val="5B5F71"/>
                </a:solidFill>
                <a:latin typeface="Arimo"/>
                <a:ea typeface="Arimo"/>
                <a:cs typeface="Arimo"/>
                <a:sym typeface="Arimo"/>
              </a:rPr>
              <a:t>Le diagramme en violon combine un box plot avec une estimation de la densité de noyau (KDE) de la distribution des données. Il montre non seulement les statistiques résumées (médiane, quartiles) mais aussi la forme de la distribution, offrant une vue plus riche que le box plot seul.</a:t>
            </a:r>
          </a:p>
        </p:txBody>
      </p:sp>
      <p:sp>
        <p:nvSpPr>
          <p:cNvPr name="TextBox 18" id="18"/>
          <p:cNvSpPr txBox="true"/>
          <p:nvPr/>
        </p:nvSpPr>
        <p:spPr>
          <a:xfrm rot="0">
            <a:off x="9386590" y="4102447"/>
            <a:ext cx="8146703" cy="879475"/>
          </a:xfrm>
          <a:prstGeom prst="rect">
            <a:avLst/>
          </a:prstGeom>
        </p:spPr>
        <p:txBody>
          <a:bodyPr anchor="t" rtlCol="false" tIns="0" lIns="0" bIns="0" rIns="0">
            <a:spAutoFit/>
          </a:bodyPr>
          <a:lstStyle/>
          <a:p>
            <a:pPr algn="l" marL="226219" indent="-113109" lvl="1">
              <a:lnSpc>
                <a:spcPts val="2375"/>
              </a:lnSpc>
              <a:buFont typeface="Arial"/>
              <a:buChar char="•"/>
            </a:pPr>
            <a:r>
              <a:rPr lang="en-US" b="true" sz="1500">
                <a:solidFill>
                  <a:srgbClr val="5B5F71"/>
                </a:solidFill>
                <a:latin typeface="Arimo Bold"/>
                <a:ea typeface="Arimo Bold"/>
                <a:cs typeface="Arimo Bold"/>
                <a:sym typeface="Arimo Bold"/>
              </a:rPr>
              <a:t>Cas d'utilisation :</a:t>
            </a:r>
            <a:r>
              <a:rPr lang="en-US" sz="1500">
                <a:solidFill>
                  <a:srgbClr val="5B5F71"/>
                </a:solidFill>
                <a:latin typeface="Arimo"/>
                <a:ea typeface="Arimo"/>
                <a:cs typeface="Arimo"/>
                <a:sym typeface="Arimo"/>
              </a:rPr>
              <a:t> Comparer la distribution d'une variable numérique à travers différentes catégories, particulièrement lorsque la forme de la distribution est importante (ex. : multimodale).</a:t>
            </a:r>
          </a:p>
        </p:txBody>
      </p:sp>
      <p:sp>
        <p:nvSpPr>
          <p:cNvPr name="TextBox 19" id="19"/>
          <p:cNvSpPr txBox="true"/>
          <p:nvPr/>
        </p:nvSpPr>
        <p:spPr>
          <a:xfrm rot="0">
            <a:off x="9386590" y="5086350"/>
            <a:ext cx="8146703" cy="584200"/>
          </a:xfrm>
          <a:prstGeom prst="rect">
            <a:avLst/>
          </a:prstGeom>
        </p:spPr>
        <p:txBody>
          <a:bodyPr anchor="t" rtlCol="false" tIns="0" lIns="0" bIns="0" rIns="0">
            <a:spAutoFit/>
          </a:bodyPr>
          <a:lstStyle/>
          <a:p>
            <a:pPr algn="l" marL="226219" indent="-113109" lvl="1">
              <a:lnSpc>
                <a:spcPts val="2375"/>
              </a:lnSpc>
              <a:buFont typeface="Arial"/>
              <a:buChar char="•"/>
            </a:pPr>
            <a:r>
              <a:rPr lang="en-US" b="true" sz="1500">
                <a:solidFill>
                  <a:srgbClr val="5B5F71"/>
                </a:solidFill>
                <a:latin typeface="Arimo Bold"/>
                <a:ea typeface="Arimo Bold"/>
                <a:cs typeface="Arimo Bold"/>
                <a:sym typeface="Arimo Bold"/>
              </a:rPr>
              <a:t>Exemple concret :</a:t>
            </a:r>
            <a:r>
              <a:rPr lang="en-US" sz="1500">
                <a:solidFill>
                  <a:srgbClr val="5B5F71"/>
                </a:solidFill>
                <a:latin typeface="Arimo"/>
                <a:ea typeface="Arimo"/>
                <a:cs typeface="Arimo"/>
                <a:sym typeface="Arimo"/>
              </a:rPr>
              <a:t> Comparer la distribution des prix de logements par quartier, pour voir non seulement le prix médian mais aussi la concentration des prix dans chaque quartier.</a:t>
            </a:r>
          </a:p>
        </p:txBody>
      </p:sp>
      <p:grpSp>
        <p:nvGrpSpPr>
          <p:cNvPr name="Group 20" id="20"/>
          <p:cNvGrpSpPr/>
          <p:nvPr/>
        </p:nvGrpSpPr>
        <p:grpSpPr>
          <a:xfrm rot="0">
            <a:off x="9386590" y="5979319"/>
            <a:ext cx="8146703" cy="2120504"/>
            <a:chOff x="0" y="0"/>
            <a:chExt cx="10862270" cy="2827338"/>
          </a:xfrm>
        </p:grpSpPr>
        <p:sp>
          <p:nvSpPr>
            <p:cNvPr name="Freeform 21" id="21"/>
            <p:cNvSpPr/>
            <p:nvPr/>
          </p:nvSpPr>
          <p:spPr>
            <a:xfrm flipH="false" flipV="false" rot="0">
              <a:off x="0" y="0"/>
              <a:ext cx="10862310" cy="2827401"/>
            </a:xfrm>
            <a:custGeom>
              <a:avLst/>
              <a:gdLst/>
              <a:ahLst/>
              <a:cxnLst/>
              <a:rect r="r" b="b" t="t" l="l"/>
              <a:pathLst>
                <a:path h="2827401" w="10862310">
                  <a:moveTo>
                    <a:pt x="0" y="107061"/>
                  </a:moveTo>
                  <a:cubicBezTo>
                    <a:pt x="0" y="47879"/>
                    <a:pt x="47879" y="0"/>
                    <a:pt x="107061" y="0"/>
                  </a:cubicBezTo>
                  <a:lnTo>
                    <a:pt x="10755249" y="0"/>
                  </a:lnTo>
                  <a:cubicBezTo>
                    <a:pt x="10814304" y="0"/>
                    <a:pt x="10862310" y="47879"/>
                    <a:pt x="10862310" y="107061"/>
                  </a:cubicBezTo>
                  <a:lnTo>
                    <a:pt x="10862310" y="2720340"/>
                  </a:lnTo>
                  <a:cubicBezTo>
                    <a:pt x="10862310" y="2779395"/>
                    <a:pt x="10814431" y="2827401"/>
                    <a:pt x="10755249" y="2827401"/>
                  </a:cubicBezTo>
                  <a:lnTo>
                    <a:pt x="107061" y="2827401"/>
                  </a:lnTo>
                  <a:cubicBezTo>
                    <a:pt x="48006" y="2827401"/>
                    <a:pt x="0" y="2779522"/>
                    <a:pt x="0" y="2720340"/>
                  </a:cubicBezTo>
                  <a:close/>
                </a:path>
              </a:pathLst>
            </a:custGeom>
            <a:solidFill>
              <a:srgbClr val="F2F2F2"/>
            </a:solidFill>
          </p:spPr>
        </p:sp>
      </p:grpSp>
      <p:grpSp>
        <p:nvGrpSpPr>
          <p:cNvPr name="Group 22" id="22"/>
          <p:cNvGrpSpPr/>
          <p:nvPr/>
        </p:nvGrpSpPr>
        <p:grpSpPr>
          <a:xfrm rot="0">
            <a:off x="9377065" y="5979319"/>
            <a:ext cx="8165752" cy="2426196"/>
            <a:chOff x="0" y="0"/>
            <a:chExt cx="10887670" cy="3234928"/>
          </a:xfrm>
        </p:grpSpPr>
        <p:sp>
          <p:nvSpPr>
            <p:cNvPr name="Freeform 23" id="23"/>
            <p:cNvSpPr/>
            <p:nvPr/>
          </p:nvSpPr>
          <p:spPr>
            <a:xfrm flipH="false" flipV="false" rot="0">
              <a:off x="0" y="0"/>
              <a:ext cx="10887710" cy="3234991"/>
            </a:xfrm>
            <a:custGeom>
              <a:avLst/>
              <a:gdLst/>
              <a:ahLst/>
              <a:cxnLst/>
              <a:rect r="r" b="b" t="t" l="l"/>
              <a:pathLst>
                <a:path h="3234991" w="10887710">
                  <a:moveTo>
                    <a:pt x="0" y="43738"/>
                  </a:moveTo>
                  <a:cubicBezTo>
                    <a:pt x="0" y="19617"/>
                    <a:pt x="17145" y="0"/>
                    <a:pt x="38227" y="0"/>
                  </a:cubicBezTo>
                  <a:lnTo>
                    <a:pt x="10849483" y="0"/>
                  </a:lnTo>
                  <a:cubicBezTo>
                    <a:pt x="10870564" y="0"/>
                    <a:pt x="10887710" y="19617"/>
                    <a:pt x="10887710" y="43738"/>
                  </a:cubicBezTo>
                  <a:lnTo>
                    <a:pt x="10887710" y="3191262"/>
                  </a:lnTo>
                  <a:cubicBezTo>
                    <a:pt x="10887710" y="3215383"/>
                    <a:pt x="10870564" y="3234991"/>
                    <a:pt x="10849483" y="3234991"/>
                  </a:cubicBezTo>
                  <a:lnTo>
                    <a:pt x="38227" y="3234991"/>
                  </a:lnTo>
                  <a:cubicBezTo>
                    <a:pt x="17145" y="3234991"/>
                    <a:pt x="0" y="3215383"/>
                    <a:pt x="0" y="3191262"/>
                  </a:cubicBezTo>
                  <a:close/>
                </a:path>
              </a:pathLst>
            </a:custGeom>
            <a:solidFill>
              <a:srgbClr val="F2F2F2"/>
            </a:solidFill>
          </p:spPr>
        </p:sp>
      </p:grpSp>
      <p:sp>
        <p:nvSpPr>
          <p:cNvPr name="TextBox 24" id="24"/>
          <p:cNvSpPr txBox="true"/>
          <p:nvPr/>
        </p:nvSpPr>
        <p:spPr>
          <a:xfrm rot="0">
            <a:off x="764232" y="8768655"/>
            <a:ext cx="16759535" cy="879475"/>
          </a:xfrm>
          <a:prstGeom prst="rect">
            <a:avLst/>
          </a:prstGeom>
        </p:spPr>
        <p:txBody>
          <a:bodyPr anchor="t" rtlCol="false" tIns="0" lIns="0" bIns="0" rIns="0">
            <a:spAutoFit/>
          </a:bodyPr>
          <a:lstStyle/>
          <a:p>
            <a:pPr algn="l">
              <a:lnSpc>
                <a:spcPts val="2375"/>
              </a:lnSpc>
            </a:pPr>
            <a:r>
              <a:rPr lang="en-US" sz="1500" b="true">
                <a:solidFill>
                  <a:srgbClr val="5B5F71"/>
                </a:solidFill>
                <a:latin typeface="Arimo Bold"/>
                <a:ea typeface="Arimo Bold"/>
                <a:cs typeface="Arimo Bold"/>
                <a:sym typeface="Arimo Bold"/>
              </a:rPr>
              <a:t>Comparaison :</a:t>
            </a:r>
            <a:r>
              <a:rPr lang="en-US" sz="1500">
                <a:solidFill>
                  <a:srgbClr val="5B5F71"/>
                </a:solidFill>
                <a:latin typeface="Arimo"/>
                <a:ea typeface="Arimo"/>
                <a:cs typeface="Arimo"/>
                <a:sym typeface="Arimo"/>
              </a:rPr>
              <a:t> Matplotlib peut techniquement créer ces graphiques, mais Seaborn simplifie grandement leur implémentation et fournit des esthétiques supérieures par défaut. Pour les heatmaps, Seaborn est le choix préféré. Pour les diagrammes en violon, qui sont une amélioration des box plots en termes d'information de densité, Seaborn est quasi-exclusif par sa facilité d'utilisation et ses visualisations riches.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DAGt_wcjao4</dc:identifier>
  <dcterms:modified xsi:type="dcterms:W3CDTF">2011-08-01T06:04:30Z</dcterms:modified>
  <cp:revision>1</cp:revision>
  <dc:title>Cas-dUtilisation-des-Graphiques-avec-Matplotlib-et-Seaborn (1).pptx</dc:title>
</cp:coreProperties>
</file>