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73" r:id="rId3"/>
    <p:sldId id="257" r:id="rId4"/>
    <p:sldId id="258" r:id="rId5"/>
    <p:sldId id="265" r:id="rId6"/>
    <p:sldId id="266" r:id="rId7"/>
    <p:sldId id="267" r:id="rId8"/>
    <p:sldId id="268" r:id="rId9"/>
    <p:sldId id="281" r:id="rId10"/>
    <p:sldId id="269" r:id="rId11"/>
    <p:sldId id="270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1C843-A802-470D-B0B1-6CD410A9A536}" v="172" dt="2020-12-03T12:40:54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7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.svg"/><Relationship Id="rId1" Type="http://schemas.openxmlformats.org/officeDocument/2006/relationships/image" Target="../media/image151.png"/><Relationship Id="rId6" Type="http://schemas.openxmlformats.org/officeDocument/2006/relationships/image" Target="../media/image20.svg"/><Relationship Id="rId5" Type="http://schemas.openxmlformats.org/officeDocument/2006/relationships/image" Target="../media/image191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2C509-B09E-410E-8FB5-83678F61D8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E17BF5-6BAB-4D22-B131-23CD9CE908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Engagements </a:t>
          </a:r>
          <a:r>
            <a:rPr lang="en-US" dirty="0" err="1"/>
            <a:t>environnementaux</a:t>
          </a:r>
          <a:endParaRPr lang="en-US" dirty="0"/>
        </a:p>
      </dgm:t>
    </dgm:pt>
    <dgm:pt modelId="{060860A6-5285-4B40-9C89-4C1A748CBA31}" type="parTrans" cxnId="{A0109C65-FDA9-4495-A75C-8A9FF4B3611A}">
      <dgm:prSet/>
      <dgm:spPr/>
      <dgm:t>
        <a:bodyPr/>
        <a:lstStyle/>
        <a:p>
          <a:endParaRPr lang="en-US"/>
        </a:p>
      </dgm:t>
    </dgm:pt>
    <dgm:pt modelId="{5936C755-4307-4D4E-8410-BB84811A2564}" type="sibTrans" cxnId="{A0109C65-FDA9-4495-A75C-8A9FF4B3611A}">
      <dgm:prSet/>
      <dgm:spPr/>
      <dgm:t>
        <a:bodyPr/>
        <a:lstStyle/>
        <a:p>
          <a:endParaRPr lang="en-US"/>
        </a:p>
      </dgm:t>
    </dgm:pt>
    <dgm:pt modelId="{207AE841-67FF-426E-BF1A-6B7DF7F2C54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Engagements sociaux</a:t>
          </a:r>
          <a:endParaRPr lang="en-US"/>
        </a:p>
      </dgm:t>
    </dgm:pt>
    <dgm:pt modelId="{F90BDAE8-F35F-45B7-AD29-25819AEC4718}" type="parTrans" cxnId="{5FB9F4FB-8C98-4B34-B776-76E91A97AF2F}">
      <dgm:prSet/>
      <dgm:spPr/>
      <dgm:t>
        <a:bodyPr/>
        <a:lstStyle/>
        <a:p>
          <a:endParaRPr lang="en-US"/>
        </a:p>
      </dgm:t>
    </dgm:pt>
    <dgm:pt modelId="{0ECCE649-8773-4AE3-ABFE-7872CF25780A}" type="sibTrans" cxnId="{5FB9F4FB-8C98-4B34-B776-76E91A97AF2F}">
      <dgm:prSet/>
      <dgm:spPr/>
      <dgm:t>
        <a:bodyPr/>
        <a:lstStyle/>
        <a:p>
          <a:endParaRPr lang="en-US"/>
        </a:p>
      </dgm:t>
    </dgm:pt>
    <dgm:pt modelId="{C4C315E8-DB31-4E63-8972-956A4CAF114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Engagements sociétaux	</a:t>
          </a:r>
          <a:endParaRPr lang="en-US"/>
        </a:p>
      </dgm:t>
    </dgm:pt>
    <dgm:pt modelId="{52EAF878-A8E0-45CF-8D21-811F9930F3CA}" type="parTrans" cxnId="{759836D7-816A-459D-BE97-2A69D20A1FC5}">
      <dgm:prSet/>
      <dgm:spPr/>
      <dgm:t>
        <a:bodyPr/>
        <a:lstStyle/>
        <a:p>
          <a:endParaRPr lang="en-US"/>
        </a:p>
      </dgm:t>
    </dgm:pt>
    <dgm:pt modelId="{BAB1C0DF-B40E-4D59-9E56-FEB71BA45535}" type="sibTrans" cxnId="{759836D7-816A-459D-BE97-2A69D20A1FC5}">
      <dgm:prSet/>
      <dgm:spPr/>
      <dgm:t>
        <a:bodyPr/>
        <a:lstStyle/>
        <a:p>
          <a:endParaRPr lang="en-US"/>
        </a:p>
      </dgm:t>
    </dgm:pt>
    <dgm:pt modelId="{2FA17874-792B-43C5-86DE-5EBFE19C81E0}" type="pres">
      <dgm:prSet presAssocID="{6BA2C509-B09E-410E-8FB5-83678F61D81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DE63B8D-4D93-4139-A0F0-5BADE73E1D6B}" type="pres">
      <dgm:prSet presAssocID="{51E17BF5-6BAB-4D22-B131-23CD9CE908BB}" presName="compNode" presStyleCnt="0"/>
      <dgm:spPr/>
    </dgm:pt>
    <dgm:pt modelId="{FA03A0E8-FBCC-4CA4-9C71-EBB01EC00542}" type="pres">
      <dgm:prSet presAssocID="{51E17BF5-6BAB-4D22-B131-23CD9CE908BB}" presName="bgRect" presStyleLbl="bgShp" presStyleIdx="0" presStyleCnt="3"/>
      <dgm:spPr/>
    </dgm:pt>
    <dgm:pt modelId="{79C6F7CC-C2E8-45D7-BEEA-4FD04BAAF3C1}" type="pres">
      <dgm:prSet presAssocID="{51E17BF5-6BAB-4D22-B131-23CD9CE908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eciduous tree"/>
        </a:ext>
      </dgm:extLst>
    </dgm:pt>
    <dgm:pt modelId="{FA4EBEF0-49D8-4228-B383-BA02ED0B19E2}" type="pres">
      <dgm:prSet presAssocID="{51E17BF5-6BAB-4D22-B131-23CD9CE908BB}" presName="spaceRect" presStyleCnt="0"/>
      <dgm:spPr/>
    </dgm:pt>
    <dgm:pt modelId="{B7ABC94A-0B43-4457-8D5C-3E9A58A71CDF}" type="pres">
      <dgm:prSet presAssocID="{51E17BF5-6BAB-4D22-B131-23CD9CE908B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608B8B4-0657-4AE3-AEE5-E71633072DEA}" type="pres">
      <dgm:prSet presAssocID="{5936C755-4307-4D4E-8410-BB84811A2564}" presName="sibTrans" presStyleCnt="0"/>
      <dgm:spPr/>
    </dgm:pt>
    <dgm:pt modelId="{1BC8CB5B-DA48-4E42-B286-01AB61177138}" type="pres">
      <dgm:prSet presAssocID="{207AE841-67FF-426E-BF1A-6B7DF7F2C54F}" presName="compNode" presStyleCnt="0"/>
      <dgm:spPr/>
    </dgm:pt>
    <dgm:pt modelId="{B3F94371-5A94-4BDA-971B-79DDE31C7ADA}" type="pres">
      <dgm:prSet presAssocID="{207AE841-67FF-426E-BF1A-6B7DF7F2C54F}" presName="bgRect" presStyleLbl="bgShp" presStyleIdx="1" presStyleCnt="3"/>
      <dgm:spPr/>
    </dgm:pt>
    <dgm:pt modelId="{10507D6F-9764-4A63-B52A-D2A4E4A75433}" type="pres">
      <dgm:prSet presAssocID="{207AE841-67FF-426E-BF1A-6B7DF7F2C5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oignée de main"/>
        </a:ext>
      </dgm:extLst>
    </dgm:pt>
    <dgm:pt modelId="{46B16B4F-84D0-48B0-B111-E04DAF2769D4}" type="pres">
      <dgm:prSet presAssocID="{207AE841-67FF-426E-BF1A-6B7DF7F2C54F}" presName="spaceRect" presStyleCnt="0"/>
      <dgm:spPr/>
    </dgm:pt>
    <dgm:pt modelId="{F132CC44-0000-4206-B6F8-D6F9325B22E0}" type="pres">
      <dgm:prSet presAssocID="{207AE841-67FF-426E-BF1A-6B7DF7F2C54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BDF703F-C7A0-4B46-BC43-759AA0C2F5AB}" type="pres">
      <dgm:prSet presAssocID="{0ECCE649-8773-4AE3-ABFE-7872CF25780A}" presName="sibTrans" presStyleCnt="0"/>
      <dgm:spPr/>
    </dgm:pt>
    <dgm:pt modelId="{CA8C9DA1-D5CF-4756-9818-D88D43C4F778}" type="pres">
      <dgm:prSet presAssocID="{C4C315E8-DB31-4E63-8972-956A4CAF114F}" presName="compNode" presStyleCnt="0"/>
      <dgm:spPr/>
    </dgm:pt>
    <dgm:pt modelId="{C853267D-8683-483A-8EC0-3A1293B98C28}" type="pres">
      <dgm:prSet presAssocID="{C4C315E8-DB31-4E63-8972-956A4CAF114F}" presName="bgRect" presStyleLbl="bgShp" presStyleIdx="2" presStyleCnt="3"/>
      <dgm:spPr/>
    </dgm:pt>
    <dgm:pt modelId="{8B461D12-4A0A-4421-90CB-BE3376BCE9B3}" type="pres">
      <dgm:prSet presAssocID="{C4C315E8-DB31-4E63-8972-956A4CAF11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Argent"/>
        </a:ext>
      </dgm:extLst>
    </dgm:pt>
    <dgm:pt modelId="{815BFC99-CBE4-41CF-82F6-FAF983E80521}" type="pres">
      <dgm:prSet presAssocID="{C4C315E8-DB31-4E63-8972-956A4CAF114F}" presName="spaceRect" presStyleCnt="0"/>
      <dgm:spPr/>
    </dgm:pt>
    <dgm:pt modelId="{EA5C6048-B4CA-4AF0-B776-7211F666B00A}" type="pres">
      <dgm:prSet presAssocID="{C4C315E8-DB31-4E63-8972-956A4CAF114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E4498A9A-748A-46BE-8269-25A036384451}" type="presOf" srcId="{6BA2C509-B09E-410E-8FB5-83678F61D812}" destId="{2FA17874-792B-43C5-86DE-5EBFE19C81E0}" srcOrd="0" destOrd="0" presId="urn:microsoft.com/office/officeart/2018/2/layout/IconVerticalSolidList"/>
    <dgm:cxn modelId="{961D2439-AA7F-406C-85E2-2E35B7406BCB}" type="presOf" srcId="{207AE841-67FF-426E-BF1A-6B7DF7F2C54F}" destId="{F132CC44-0000-4206-B6F8-D6F9325B22E0}" srcOrd="0" destOrd="0" presId="urn:microsoft.com/office/officeart/2018/2/layout/IconVerticalSolidList"/>
    <dgm:cxn modelId="{1008EC08-CE23-4B2C-87BF-F3C66F1314F1}" type="presOf" srcId="{51E17BF5-6BAB-4D22-B131-23CD9CE908BB}" destId="{B7ABC94A-0B43-4457-8D5C-3E9A58A71CDF}" srcOrd="0" destOrd="0" presId="urn:microsoft.com/office/officeart/2018/2/layout/IconVerticalSolidList"/>
    <dgm:cxn modelId="{58ADF32D-3B8D-4D95-898E-6A8323B77835}" type="presOf" srcId="{C4C315E8-DB31-4E63-8972-956A4CAF114F}" destId="{EA5C6048-B4CA-4AF0-B776-7211F666B00A}" srcOrd="0" destOrd="0" presId="urn:microsoft.com/office/officeart/2018/2/layout/IconVerticalSolidList"/>
    <dgm:cxn modelId="{759836D7-816A-459D-BE97-2A69D20A1FC5}" srcId="{6BA2C509-B09E-410E-8FB5-83678F61D812}" destId="{C4C315E8-DB31-4E63-8972-956A4CAF114F}" srcOrd="2" destOrd="0" parTransId="{52EAF878-A8E0-45CF-8D21-811F9930F3CA}" sibTransId="{BAB1C0DF-B40E-4D59-9E56-FEB71BA45535}"/>
    <dgm:cxn modelId="{5FB9F4FB-8C98-4B34-B776-76E91A97AF2F}" srcId="{6BA2C509-B09E-410E-8FB5-83678F61D812}" destId="{207AE841-67FF-426E-BF1A-6B7DF7F2C54F}" srcOrd="1" destOrd="0" parTransId="{F90BDAE8-F35F-45B7-AD29-25819AEC4718}" sibTransId="{0ECCE649-8773-4AE3-ABFE-7872CF25780A}"/>
    <dgm:cxn modelId="{A0109C65-FDA9-4495-A75C-8A9FF4B3611A}" srcId="{6BA2C509-B09E-410E-8FB5-83678F61D812}" destId="{51E17BF5-6BAB-4D22-B131-23CD9CE908BB}" srcOrd="0" destOrd="0" parTransId="{060860A6-5285-4B40-9C89-4C1A748CBA31}" sibTransId="{5936C755-4307-4D4E-8410-BB84811A2564}"/>
    <dgm:cxn modelId="{C1C974AD-9115-4001-BCFF-0CCAC4FC9741}" type="presParOf" srcId="{2FA17874-792B-43C5-86DE-5EBFE19C81E0}" destId="{ADE63B8D-4D93-4139-A0F0-5BADE73E1D6B}" srcOrd="0" destOrd="0" presId="urn:microsoft.com/office/officeart/2018/2/layout/IconVerticalSolidList"/>
    <dgm:cxn modelId="{B6FDB037-07F3-47B3-A690-208A9A29BBD5}" type="presParOf" srcId="{ADE63B8D-4D93-4139-A0F0-5BADE73E1D6B}" destId="{FA03A0E8-FBCC-4CA4-9C71-EBB01EC00542}" srcOrd="0" destOrd="0" presId="urn:microsoft.com/office/officeart/2018/2/layout/IconVerticalSolidList"/>
    <dgm:cxn modelId="{93C1F8D5-F1C6-4048-96A1-C3DEDFD0DA08}" type="presParOf" srcId="{ADE63B8D-4D93-4139-A0F0-5BADE73E1D6B}" destId="{79C6F7CC-C2E8-45D7-BEEA-4FD04BAAF3C1}" srcOrd="1" destOrd="0" presId="urn:microsoft.com/office/officeart/2018/2/layout/IconVerticalSolidList"/>
    <dgm:cxn modelId="{81BF1CD0-99D4-483C-92EC-E5E5D53E9091}" type="presParOf" srcId="{ADE63B8D-4D93-4139-A0F0-5BADE73E1D6B}" destId="{FA4EBEF0-49D8-4228-B383-BA02ED0B19E2}" srcOrd="2" destOrd="0" presId="urn:microsoft.com/office/officeart/2018/2/layout/IconVerticalSolidList"/>
    <dgm:cxn modelId="{92A28B20-8FC6-4CF3-B7BD-F6036E7E9DF3}" type="presParOf" srcId="{ADE63B8D-4D93-4139-A0F0-5BADE73E1D6B}" destId="{B7ABC94A-0B43-4457-8D5C-3E9A58A71CDF}" srcOrd="3" destOrd="0" presId="urn:microsoft.com/office/officeart/2018/2/layout/IconVerticalSolidList"/>
    <dgm:cxn modelId="{9AD3B149-A210-4B17-9727-604AB9F213C9}" type="presParOf" srcId="{2FA17874-792B-43C5-86DE-5EBFE19C81E0}" destId="{E608B8B4-0657-4AE3-AEE5-E71633072DEA}" srcOrd="1" destOrd="0" presId="urn:microsoft.com/office/officeart/2018/2/layout/IconVerticalSolidList"/>
    <dgm:cxn modelId="{7E12ECB9-3C52-4D1C-91B1-C16039BE0EDD}" type="presParOf" srcId="{2FA17874-792B-43C5-86DE-5EBFE19C81E0}" destId="{1BC8CB5B-DA48-4E42-B286-01AB61177138}" srcOrd="2" destOrd="0" presId="urn:microsoft.com/office/officeart/2018/2/layout/IconVerticalSolidList"/>
    <dgm:cxn modelId="{B66FA09B-7274-401A-A40F-49EC23C4090E}" type="presParOf" srcId="{1BC8CB5B-DA48-4E42-B286-01AB61177138}" destId="{B3F94371-5A94-4BDA-971B-79DDE31C7ADA}" srcOrd="0" destOrd="0" presId="urn:microsoft.com/office/officeart/2018/2/layout/IconVerticalSolidList"/>
    <dgm:cxn modelId="{D648240B-05C0-48DE-8FA1-B5E0D2319282}" type="presParOf" srcId="{1BC8CB5B-DA48-4E42-B286-01AB61177138}" destId="{10507D6F-9764-4A63-B52A-D2A4E4A75433}" srcOrd="1" destOrd="0" presId="urn:microsoft.com/office/officeart/2018/2/layout/IconVerticalSolidList"/>
    <dgm:cxn modelId="{5D6591F0-9439-4531-80CE-46621F74DAEB}" type="presParOf" srcId="{1BC8CB5B-DA48-4E42-B286-01AB61177138}" destId="{46B16B4F-84D0-48B0-B111-E04DAF2769D4}" srcOrd="2" destOrd="0" presId="urn:microsoft.com/office/officeart/2018/2/layout/IconVerticalSolidList"/>
    <dgm:cxn modelId="{B3085DDD-F867-4B07-9F58-F525ACC741A5}" type="presParOf" srcId="{1BC8CB5B-DA48-4E42-B286-01AB61177138}" destId="{F132CC44-0000-4206-B6F8-D6F9325B22E0}" srcOrd="3" destOrd="0" presId="urn:microsoft.com/office/officeart/2018/2/layout/IconVerticalSolidList"/>
    <dgm:cxn modelId="{CAA9A44A-197A-4CCA-BCA3-74A64CB25B8D}" type="presParOf" srcId="{2FA17874-792B-43C5-86DE-5EBFE19C81E0}" destId="{ABDF703F-C7A0-4B46-BC43-759AA0C2F5AB}" srcOrd="3" destOrd="0" presId="urn:microsoft.com/office/officeart/2018/2/layout/IconVerticalSolidList"/>
    <dgm:cxn modelId="{2AB0E48D-7FDF-4F50-A79A-029EB2D39CFA}" type="presParOf" srcId="{2FA17874-792B-43C5-86DE-5EBFE19C81E0}" destId="{CA8C9DA1-D5CF-4756-9818-D88D43C4F778}" srcOrd="4" destOrd="0" presId="urn:microsoft.com/office/officeart/2018/2/layout/IconVerticalSolidList"/>
    <dgm:cxn modelId="{3536364A-FEF5-4DD0-9E43-32C062D57BD7}" type="presParOf" srcId="{CA8C9DA1-D5CF-4756-9818-D88D43C4F778}" destId="{C853267D-8683-483A-8EC0-3A1293B98C28}" srcOrd="0" destOrd="0" presId="urn:microsoft.com/office/officeart/2018/2/layout/IconVerticalSolidList"/>
    <dgm:cxn modelId="{90912F7F-07A1-4DC3-844A-6B30C1F95BF5}" type="presParOf" srcId="{CA8C9DA1-D5CF-4756-9818-D88D43C4F778}" destId="{8B461D12-4A0A-4421-90CB-BE3376BCE9B3}" srcOrd="1" destOrd="0" presId="urn:microsoft.com/office/officeart/2018/2/layout/IconVerticalSolidList"/>
    <dgm:cxn modelId="{3064695D-D4B7-4889-82C4-6A1CA47D57E1}" type="presParOf" srcId="{CA8C9DA1-D5CF-4756-9818-D88D43C4F778}" destId="{815BFC99-CBE4-41CF-82F6-FAF983E80521}" srcOrd="2" destOrd="0" presId="urn:microsoft.com/office/officeart/2018/2/layout/IconVerticalSolidList"/>
    <dgm:cxn modelId="{B8665C6A-2FE4-4088-87D2-72F4D0C86C33}" type="presParOf" srcId="{CA8C9DA1-D5CF-4756-9818-D88D43C4F778}" destId="{EA5C6048-B4CA-4AF0-B776-7211F666B0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3A0E8-FBCC-4CA4-9C71-EBB01EC00542}">
      <dsp:nvSpPr>
        <dsp:cNvPr id="0" name=""/>
        <dsp:cNvSpPr/>
      </dsp:nvSpPr>
      <dsp:spPr>
        <a:xfrm>
          <a:off x="0" y="601"/>
          <a:ext cx="6116795" cy="1407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6F7CC-C2E8-45D7-BEEA-4FD04BAAF3C1}">
      <dsp:nvSpPr>
        <dsp:cNvPr id="0" name=""/>
        <dsp:cNvSpPr/>
      </dsp:nvSpPr>
      <dsp:spPr>
        <a:xfrm>
          <a:off x="425878" y="317371"/>
          <a:ext cx="774325" cy="774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BC94A-0B43-4457-8D5C-3E9A58A71CDF}">
      <dsp:nvSpPr>
        <dsp:cNvPr id="0" name=""/>
        <dsp:cNvSpPr/>
      </dsp:nvSpPr>
      <dsp:spPr>
        <a:xfrm>
          <a:off x="1626083" y="601"/>
          <a:ext cx="4490711" cy="140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99" tIns="148999" rIns="148999" bIns="1489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Engagements </a:t>
          </a:r>
          <a:r>
            <a:rPr lang="en-US" sz="2500" kern="1200" dirty="0" err="1"/>
            <a:t>environnementaux</a:t>
          </a:r>
          <a:endParaRPr lang="en-US" sz="2500" kern="1200" dirty="0"/>
        </a:p>
      </dsp:txBody>
      <dsp:txXfrm>
        <a:off x="1626083" y="601"/>
        <a:ext cx="4490711" cy="1407864"/>
      </dsp:txXfrm>
    </dsp:sp>
    <dsp:sp modelId="{B3F94371-5A94-4BDA-971B-79DDE31C7ADA}">
      <dsp:nvSpPr>
        <dsp:cNvPr id="0" name=""/>
        <dsp:cNvSpPr/>
      </dsp:nvSpPr>
      <dsp:spPr>
        <a:xfrm>
          <a:off x="0" y="1760431"/>
          <a:ext cx="6116795" cy="1407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07D6F-9764-4A63-B52A-D2A4E4A75433}">
      <dsp:nvSpPr>
        <dsp:cNvPr id="0" name=""/>
        <dsp:cNvSpPr/>
      </dsp:nvSpPr>
      <dsp:spPr>
        <a:xfrm>
          <a:off x="425878" y="2077201"/>
          <a:ext cx="774325" cy="774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2CC44-0000-4206-B6F8-D6F9325B22E0}">
      <dsp:nvSpPr>
        <dsp:cNvPr id="0" name=""/>
        <dsp:cNvSpPr/>
      </dsp:nvSpPr>
      <dsp:spPr>
        <a:xfrm>
          <a:off x="1626083" y="1760431"/>
          <a:ext cx="4490711" cy="140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99" tIns="148999" rIns="148999" bIns="1489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/>
            <a:t>Engagements sociaux</a:t>
          </a:r>
          <a:endParaRPr lang="en-US" sz="2500" kern="1200"/>
        </a:p>
      </dsp:txBody>
      <dsp:txXfrm>
        <a:off x="1626083" y="1760431"/>
        <a:ext cx="4490711" cy="1407864"/>
      </dsp:txXfrm>
    </dsp:sp>
    <dsp:sp modelId="{C853267D-8683-483A-8EC0-3A1293B98C28}">
      <dsp:nvSpPr>
        <dsp:cNvPr id="0" name=""/>
        <dsp:cNvSpPr/>
      </dsp:nvSpPr>
      <dsp:spPr>
        <a:xfrm>
          <a:off x="0" y="3520262"/>
          <a:ext cx="6116795" cy="1407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61D12-4A0A-4421-90CB-BE3376BCE9B3}">
      <dsp:nvSpPr>
        <dsp:cNvPr id="0" name=""/>
        <dsp:cNvSpPr/>
      </dsp:nvSpPr>
      <dsp:spPr>
        <a:xfrm>
          <a:off x="425878" y="3837031"/>
          <a:ext cx="774325" cy="774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C6048-B4CA-4AF0-B776-7211F666B00A}">
      <dsp:nvSpPr>
        <dsp:cNvPr id="0" name=""/>
        <dsp:cNvSpPr/>
      </dsp:nvSpPr>
      <dsp:spPr>
        <a:xfrm>
          <a:off x="1626083" y="3520262"/>
          <a:ext cx="4490711" cy="1407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99" tIns="148999" rIns="148999" bIns="1489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/>
            <a:t>Engagements sociétaux	</a:t>
          </a:r>
          <a:endParaRPr lang="en-US" sz="2500" kern="1200"/>
        </a:p>
      </dsp:txBody>
      <dsp:txXfrm>
        <a:off x="1626083" y="3520262"/>
        <a:ext cx="4490711" cy="140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A24B1-61EE-463A-8B1F-2B12FE5DEA54}" type="datetimeFigureOut">
              <a:rPr lang="fr-FR" smtClean="0"/>
              <a:pPr/>
              <a:t>27/02/2022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193DF-8F98-482E-821F-4D27E0CF1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2711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A27AB0-C662-487D-A42F-69BD70D67D76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fr-FR"/>
              <a:t>Information comptable, financière et extra financière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420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DAFC-36D5-4B67-B06C-E204FE24FB34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744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7994-C232-4582-86D4-0558D0D5EF13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27124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9AD0-6E29-43B0-8EF2-B17ECFCF8B84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4624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67B-C5F3-4F57-ABFC-4D62C9D08E92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428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C95D-0C18-4D12-B449-F55996E43253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3083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560-03C0-4E6A-B752-BB76216E01CE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02268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A103C8-BA31-428B-9E03-276C5E6D853D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2140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F9281B-5E69-4255-9887-754008BE2035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777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A4A8-945D-4FD5-889A-F82041FF92CA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88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FD0-D009-47AB-8573-6D01DA9E9BEA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3179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4054-04CD-4FA1-B260-05E8C5172C43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413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C50A-1C5F-4709-BF23-F0068BB4605F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080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C657-0437-4E24-8524-29420DB54D52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0991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E70F-B955-49AF-A113-ACCDCCC183FC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699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87CC-1271-426E-A31E-F89CD649E26B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998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FC49-8E48-40A3-9BBB-038C8BC69CCD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97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8CA533-D542-432D-89EF-EE839D3429E8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fr-FR"/>
              <a:t>Information comptable, financière et extra financière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488C6B-6494-4A86-8C28-6FBBC72E8B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49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xmlns="" id="{02E8BD2A-4014-4DC6-A228-4ECE6A0AA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xmlns="" id="{3896CA42-3323-41E5-B809-CD790B2AA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EA2FE539-0B6F-4FAE-A391-B46476F46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BD5A14FB-50A2-4964-8B07-EE40D1CE0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FD63331C-DD2E-43D8-9511-B44EC057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8214BA-298B-41DB-A0CA-79E497E3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2960" y="2677122"/>
            <a:ext cx="6232398" cy="1232609"/>
          </a:xfrm>
        </p:spPr>
        <p:txBody>
          <a:bodyPr anchor="ctr">
            <a:normAutofit/>
          </a:bodyPr>
          <a:lstStyle/>
          <a:p>
            <a:r>
              <a:rPr lang="fr-FR" sz="6600" b="1" dirty="0"/>
              <a:t>Vivendi</a:t>
            </a:r>
            <a:r>
              <a:rPr lang="fr-FR" sz="6600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60D7DBF-BE57-4CB8-9E81-B332EC6C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257" y="1172776"/>
            <a:ext cx="3290257" cy="4512448"/>
          </a:xfrm>
        </p:spPr>
        <p:txBody>
          <a:bodyPr anchor="ctr">
            <a:normAutofit/>
          </a:bodyPr>
          <a:lstStyle/>
          <a:p>
            <a:r>
              <a:rPr lang="fr-FR" sz="2400" b="1" cap="none" dirty="0">
                <a:solidFill>
                  <a:schemeClr val="tx1"/>
                </a:solidFill>
              </a:rPr>
              <a:t>DIALLO Ibrahima</a:t>
            </a:r>
          </a:p>
          <a:p>
            <a:r>
              <a:rPr lang="fr-FR" sz="2400" b="1" cap="none" dirty="0">
                <a:solidFill>
                  <a:schemeClr val="tx1"/>
                </a:solidFill>
              </a:rPr>
              <a:t>MARC Jordan</a:t>
            </a:r>
          </a:p>
          <a:p>
            <a:endParaRPr lang="fr-FR" sz="2400" b="1" cap="none" dirty="0">
              <a:solidFill>
                <a:schemeClr val="tx1"/>
              </a:solidFill>
            </a:endParaRPr>
          </a:p>
        </p:txBody>
      </p:sp>
      <p:pic>
        <p:nvPicPr>
          <p:cNvPr id="2050" name="Picture 2" descr="Université - Logo institutionnel - Université Paris Nanterre">
            <a:extLst>
              <a:ext uri="{FF2B5EF4-FFF2-40B4-BE49-F238E27FC236}">
                <a16:creationId xmlns:a16="http://schemas.microsoft.com/office/drawing/2014/main" xmlns="" id="{16B70A9C-30E9-4E0A-B7A4-6289841D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7510" y="19844"/>
            <a:ext cx="3531497" cy="74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ZoneTexte 2047">
            <a:extLst>
              <a:ext uri="{FF2B5EF4-FFF2-40B4-BE49-F238E27FC236}">
                <a16:creationId xmlns:a16="http://schemas.microsoft.com/office/drawing/2014/main" xmlns="" id="{94F316A0-9145-4BDC-8EAC-D8C96EEFBA46}"/>
              </a:ext>
            </a:extLst>
          </p:cNvPr>
          <p:cNvSpPr txBox="1"/>
          <p:nvPr/>
        </p:nvSpPr>
        <p:spPr>
          <a:xfrm>
            <a:off x="5344296" y="3912140"/>
            <a:ext cx="391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Information comptable, financière et extra financière</a:t>
            </a:r>
          </a:p>
        </p:txBody>
      </p:sp>
      <p:sp>
        <p:nvSpPr>
          <p:cNvPr id="2049" name="ZoneTexte 2048">
            <a:extLst>
              <a:ext uri="{FF2B5EF4-FFF2-40B4-BE49-F238E27FC236}">
                <a16:creationId xmlns:a16="http://schemas.microsoft.com/office/drawing/2014/main" xmlns="" id="{B3C4CFA1-46F5-4F50-A418-47F4DD5626F6}"/>
              </a:ext>
            </a:extLst>
          </p:cNvPr>
          <p:cNvSpPr txBox="1"/>
          <p:nvPr/>
        </p:nvSpPr>
        <p:spPr>
          <a:xfrm>
            <a:off x="8858773" y="5907464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M1 IES – D3S  2020/2021</a:t>
            </a:r>
          </a:p>
        </p:txBody>
      </p:sp>
    </p:spTree>
    <p:extLst>
      <p:ext uri="{BB962C8B-B14F-4D97-AF65-F5344CB8AC3E}">
        <p14:creationId xmlns:p14="http://schemas.microsoft.com/office/powerpoint/2010/main" xmlns="" val="355510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AA0470-7008-4539-A924-6302417E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Les Marques </a:t>
            </a:r>
          </a:p>
        </p:txBody>
      </p:sp>
      <p:sp>
        <p:nvSpPr>
          <p:cNvPr id="4110" name="Content Placeholder 4107">
            <a:extLst>
              <a:ext uri="{FF2B5EF4-FFF2-40B4-BE49-F238E27FC236}">
                <a16:creationId xmlns:a16="http://schemas.microsoft.com/office/drawing/2014/main" xmlns="" id="{6F905CB7-4AFB-4134-B1D5-A878EEE7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83751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Principales</a:t>
            </a:r>
            <a:r>
              <a:rPr lang="en-US" sz="1600" dirty="0"/>
              <a:t> marques de Vivendi</a:t>
            </a:r>
          </a:p>
          <a:p>
            <a:r>
              <a:rPr lang="en-US" sz="1600" dirty="0" err="1"/>
              <a:t>Aucune</a:t>
            </a:r>
            <a:r>
              <a:rPr lang="en-US" sz="1600" dirty="0"/>
              <a:t> marque </a:t>
            </a:r>
            <a:r>
              <a:rPr lang="en-US" sz="1600" dirty="0" err="1"/>
              <a:t>cotées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Bourse (hors Havas (Euronext))</a:t>
            </a:r>
          </a:p>
          <a:p>
            <a:r>
              <a:rPr lang="en-US" sz="1600" dirty="0"/>
              <a:t>Figurant dans des </a:t>
            </a:r>
            <a:r>
              <a:rPr lang="en-US" sz="1600" dirty="0" err="1"/>
              <a:t>classements</a:t>
            </a:r>
            <a:r>
              <a:rPr lang="en-US" sz="1600" dirty="0"/>
              <a:t> des marques les plus </a:t>
            </a:r>
            <a:r>
              <a:rPr lang="en-US" sz="1600" dirty="0" err="1"/>
              <a:t>valorisées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Méthodes</a:t>
            </a:r>
            <a:r>
              <a:rPr lang="en-US" sz="1600" dirty="0"/>
              <a:t> de </a:t>
            </a:r>
            <a:r>
              <a:rPr lang="en-US" sz="1600" dirty="0" err="1"/>
              <a:t>valorisations</a:t>
            </a:r>
            <a:r>
              <a:rPr lang="en-US" sz="1600" dirty="0"/>
              <a:t> des marques non </a:t>
            </a:r>
            <a:r>
              <a:rPr lang="en-US" sz="1600" dirty="0" err="1"/>
              <a:t>explicites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100" name="Picture 4" descr="Quel est le prix des abonnements à Canal+ ?">
            <a:extLst>
              <a:ext uri="{FF2B5EF4-FFF2-40B4-BE49-F238E27FC236}">
                <a16:creationId xmlns:a16="http://schemas.microsoft.com/office/drawing/2014/main" xmlns="" id="{D125B7DA-E0E9-4DF2-88BF-5957BD920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466" r="3" b="5561"/>
          <a:stretch/>
        </p:blipFill>
        <p:spPr bwMode="auto">
          <a:xfrm>
            <a:off x="5992910" y="2323412"/>
            <a:ext cx="2448321" cy="145409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ditis : un nouveau chapitre pour Vivendi - Vivendi">
            <a:extLst>
              <a:ext uri="{FF2B5EF4-FFF2-40B4-BE49-F238E27FC236}">
                <a16:creationId xmlns:a16="http://schemas.microsoft.com/office/drawing/2014/main" xmlns="" id="{6C089667-9607-4658-B532-F00C47EBF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848" r="-1" b="15230"/>
          <a:stretch/>
        </p:blipFill>
        <p:spPr bwMode="auto">
          <a:xfrm>
            <a:off x="8695436" y="2472351"/>
            <a:ext cx="2448321" cy="146083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7A4DFC09-88A4-414F-8F5E-B9D91CA3E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689" r="3" b="3"/>
          <a:stretch/>
        </p:blipFill>
        <p:spPr bwMode="auto">
          <a:xfrm>
            <a:off x="6047854" y="4060852"/>
            <a:ext cx="2448321" cy="145409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niversal Music Group - Marque - Cours - Action - Bourse - Marques soeurs">
            <a:extLst>
              <a:ext uri="{FF2B5EF4-FFF2-40B4-BE49-F238E27FC236}">
                <a16:creationId xmlns:a16="http://schemas.microsoft.com/office/drawing/2014/main" xmlns="" id="{C76DEB1D-31B2-4561-AEE8-096D7CAB6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268" r="16461" b="-4"/>
          <a:stretch/>
        </p:blipFill>
        <p:spPr bwMode="auto">
          <a:xfrm>
            <a:off x="8695436" y="4060852"/>
            <a:ext cx="2448321" cy="146083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avas Group">
            <a:extLst>
              <a:ext uri="{FF2B5EF4-FFF2-40B4-BE49-F238E27FC236}">
                <a16:creationId xmlns:a16="http://schemas.microsoft.com/office/drawing/2014/main" xmlns="" id="{181A2B1A-CB54-4F52-8D33-7EB874429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3266" y="5576692"/>
            <a:ext cx="1267607" cy="12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Le nouveau Dailymotion est désormais disponible">
            <a:extLst>
              <a:ext uri="{FF2B5EF4-FFF2-40B4-BE49-F238E27FC236}">
                <a16:creationId xmlns:a16="http://schemas.microsoft.com/office/drawing/2014/main" xmlns="" id="{6342714A-0389-403A-BE45-1A06DE94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2302" y="5642616"/>
            <a:ext cx="3268130" cy="11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9B6E8B9-425F-4F63-B0D6-9FBA06C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81BE-7224-4174-80A2-E748E5A2268C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657B6B5-CC4D-49A2-B4EA-7BA14723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95BCB5E-F622-4634-A622-CB9D85F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4829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459DCA-ED48-41B4-AC5C-B5DA0066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de revenus/trésorerie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DC92F5D2-CBA2-4C60-B108-806650C8D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80" y="2451162"/>
            <a:ext cx="7336847" cy="3677968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41B6F44-5C29-4446-9B8E-58E36D0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2E9-737D-4D73-AD1F-78AFEB0FBF05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46CC895-A5E3-474A-A493-55032457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CEE7A79-1CF2-4C1A-9EF3-F1393FE7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1888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000C36E-AAFD-4188-BB55-FAE4A82728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3CB6D4A-4ADE-4BAF-BB67-7E9E8AB2C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065753A-F15B-43F6-B811-03D5434266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219AED55-7F29-4A42-9B4E-43EA05510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3394EDF3-F539-40F8-9354-FE02885829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5236E71-242B-4CE7-96BC-B66F91F9D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683A5930-ABB0-4C7A-8E96-AB945DFB0D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7D2BAD-FDDB-4526-A400-4959FDB0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Aspect RSE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3E51D9F-DA72-49DE-9183-76B062B38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324C8C4-D778-46BC-9E8D-B8B45FE0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488C6B-6494-4A86-8C28-6FBBC72E8BEC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8A48547-AD28-411F-BEE2-B2597E19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Information comptable, financière et extra financière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AF922B5-71AB-4E76-B599-D0AAB54D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5B7EA4-975E-4C62-AAF7-66CB52E5C25D}" type="datetime1">
              <a:rPr lang="fr-FR" smtClean="0"/>
              <a:pPr>
                <a:spcAft>
                  <a:spcPts val="600"/>
                </a:spcAft>
              </a:pPr>
              <a:t>27/02/2022</a:t>
            </a:fld>
            <a:endParaRPr lang="fr-FR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xmlns="" id="{FD9A635E-E020-42CD-A3D7-6234388B0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32692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56360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727C3CD-7FFF-4E94-89AF-461B8D9D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/>
              <a:t>Engagements environnementaux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125F9BF-D124-4498-8131-AE87E180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488C6B-6494-4A86-8C28-6FBBC72E8BEC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839FFD7-96C9-4FB0-8DDB-AB50597F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21" y="2481944"/>
            <a:ext cx="5211979" cy="4214694"/>
          </a:xfrm>
        </p:spPr>
        <p:txBody>
          <a:bodyPr anchor="ctr">
            <a:normAutofit/>
          </a:bodyPr>
          <a:lstStyle/>
          <a:p>
            <a:r>
              <a:rPr lang="fr-FR" b="1" dirty="0"/>
              <a:t>Répondre à l’urgence climatique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Réduire l’emprunte carbone direct et indirecte de ses activités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User de son pouvoir d’influence pour sensibiliser à l’urgence climatique</a:t>
            </a:r>
          </a:p>
          <a:p>
            <a:pPr marL="457200" lvl="1" indent="0">
              <a:buNone/>
            </a:pPr>
            <a:r>
              <a:rPr lang="fr-FR" b="1" dirty="0"/>
              <a:t>Notation  CDP : D (2019)</a:t>
            </a:r>
          </a:p>
          <a:p>
            <a:r>
              <a:rPr lang="fr-FR" b="1" dirty="0"/>
              <a:t>Certifications environnementales</a:t>
            </a:r>
            <a:r>
              <a:rPr lang="fr-FR" dirty="0"/>
              <a:t> (ISO 140001, EMAS….)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							</a:t>
            </a:r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1034" name="Picture 10" descr="EMAS — Wikipédia">
            <a:extLst>
              <a:ext uri="{FF2B5EF4-FFF2-40B4-BE49-F238E27FC236}">
                <a16:creationId xmlns:a16="http://schemas.microsoft.com/office/drawing/2014/main" xmlns="" id="{84EB4925-83EE-4A49-817A-7490F52A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755948" y="2828825"/>
            <a:ext cx="2113027" cy="1178012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639112C-6F7F-44C5-9C91-1C4E754B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225516" y="2603501"/>
            <a:ext cx="1723451" cy="1628662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SO 50001 : Quand la stratégie énergétique devient une stratégie groupe -  NEPSEN">
            <a:extLst>
              <a:ext uri="{FF2B5EF4-FFF2-40B4-BE49-F238E27FC236}">
                <a16:creationId xmlns:a16="http://schemas.microsoft.com/office/drawing/2014/main" xmlns="" id="{E7C4D387-59AB-4758-9790-C30CB589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166426" y="4391137"/>
            <a:ext cx="1292071" cy="1628662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eeam | Real de La Quinta">
            <a:extLst>
              <a:ext uri="{FF2B5EF4-FFF2-40B4-BE49-F238E27FC236}">
                <a16:creationId xmlns:a16="http://schemas.microsoft.com/office/drawing/2014/main" xmlns="" id="{173883EF-2BA1-4A46-9C3C-D1FB2C25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219486" y="4391137"/>
            <a:ext cx="1735512" cy="1628662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0324E23-209A-4B1B-9461-C0710CBF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Information comptable, financière et extra financière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08E0217-5BFD-4BE1-85CB-A4116438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7934" y="6391838"/>
            <a:ext cx="351576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45A644-4C68-4E85-9B40-BCBC025BCC1D}" type="datetime1">
              <a:rPr lang="fr-FR" smtClean="0"/>
              <a:pPr>
                <a:spcAft>
                  <a:spcPts val="600"/>
                </a:spcAft>
              </a:pPr>
              <a:t>27/02/2022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0919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631B09-21D9-49AF-B00C-E0AD5F73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Engagements sociaux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AB92666-424C-4B69-ADA8-B4CF03A4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b="1" dirty="0"/>
              <a:t>Égalité homme/femme</a:t>
            </a:r>
          </a:p>
          <a:p>
            <a:r>
              <a:rPr lang="fr-FR" b="1" dirty="0"/>
              <a:t>Insertion et non discrimination des personnes en situation d’handicap</a:t>
            </a:r>
          </a:p>
          <a:p>
            <a:r>
              <a:rPr lang="fr-FR" b="1" dirty="0"/>
              <a:t>Dialogue social continu</a:t>
            </a:r>
          </a:p>
          <a:p>
            <a:r>
              <a:rPr lang="fr-FR" b="1" dirty="0">
                <a:ea typeface="+mn-lt"/>
                <a:cs typeface="+mn-lt"/>
              </a:rPr>
              <a:t>Notation </a:t>
            </a:r>
            <a:r>
              <a:rPr lang="fr-FR" b="1" dirty="0" err="1">
                <a:ea typeface="+mn-lt"/>
                <a:cs typeface="+mn-lt"/>
              </a:rPr>
              <a:t>Vigeo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Eiris</a:t>
            </a:r>
            <a:r>
              <a:rPr lang="fr-FR" b="1" dirty="0">
                <a:ea typeface="+mn-lt"/>
                <a:cs typeface="+mn-lt"/>
              </a:rPr>
              <a:t>(2018): </a:t>
            </a:r>
            <a:r>
              <a:rPr lang="fr-FR" dirty="0">
                <a:ea typeface="+mn-lt"/>
                <a:cs typeface="+mn-lt"/>
              </a:rPr>
              <a:t>Vivendi figure dans le 1er pourcent des entreprises cotées affichant les meilleures performances à l’échelle mondiale en matière de respect des droits humains</a:t>
            </a:r>
          </a:p>
          <a:p>
            <a:pPr marL="0" indent="0">
              <a:buNone/>
            </a:pPr>
            <a:endParaRPr lang="fr-F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DC08302-8AD1-4345-87FD-8D9E3F6B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D459-752E-4ADE-B233-D7E56F7BED56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766F0CA-FBBA-4D52-8955-708DC253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29D239A-EF88-41AC-B47A-B5AD5DBA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077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A3837D-84B2-472C-A023-DE5CF65A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Engagements sociétaux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842ABA4-1F6B-4E2A-B520-7E3912B8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/>
              <a:t>Soutenir une création ambitieuse et plurielle</a:t>
            </a:r>
            <a:endParaRPr lang="fr-FR"/>
          </a:p>
          <a:p>
            <a:pPr lvl="1">
              <a:buFont typeface="Wingdings,Sans-Serif" charset="2"/>
              <a:buChar char="§"/>
            </a:pPr>
            <a:r>
              <a:rPr lang="fr-FR" dirty="0">
                <a:ea typeface="+mn-lt"/>
                <a:cs typeface="+mn-lt"/>
              </a:rPr>
              <a:t>Révéler les cultures et soutenir la création artistique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,Sans-Serif" charset="2"/>
              <a:buChar char="§"/>
            </a:pPr>
            <a:r>
              <a:rPr lang="fr-FR" dirty="0">
                <a:ea typeface="+mn-lt"/>
                <a:cs typeface="+mn-lt"/>
              </a:rPr>
              <a:t>Accompagner les transformation de la société</a:t>
            </a:r>
            <a:endParaRPr lang="en-US" dirty="0">
              <a:ea typeface="+mn-lt"/>
              <a:cs typeface="+mn-lt"/>
            </a:endParaRPr>
          </a:p>
          <a:p>
            <a:r>
              <a:rPr lang="fr-FR" b="1" dirty="0">
                <a:ea typeface="+mn-lt"/>
                <a:cs typeface="+mn-lt"/>
              </a:rPr>
              <a:t>Notation extra-financière SAM : </a:t>
            </a:r>
            <a:r>
              <a:rPr lang="fr-FR" dirty="0">
                <a:ea typeface="+mn-lt"/>
                <a:cs typeface="+mn-lt"/>
              </a:rPr>
              <a:t>500 entreprises les plus performantes en matière de développement durable.</a:t>
            </a:r>
            <a:endParaRPr lang="fr-FR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7184B3-F8B7-479C-9FC8-4ECCA0A2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F416-8D83-4677-91E7-A6D2312AD01F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B6CE413-576E-4138-852A-8844F391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EB7A26E-FACF-4EF6-AC7F-EEBA989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420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7F1C9C-33D1-4A60-B43D-CAEA65EE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5212C59-F1B9-4643-AFBD-2D66ADC6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B3C682E-84A7-4A20-8E32-3449D68D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AA7-BDD1-4BEE-B71E-F40DBF71CF55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B529A3B-4DC5-407B-BCCC-40122D16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CE57973-EDF1-4790-84D0-A7FE353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4877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0BB0DA-C48E-46C9-A780-5FF3E1BF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/>
              <a:t>Présentation </a:t>
            </a:r>
            <a:endParaRPr lang="fr-FR" dirty="0"/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xmlns="" id="{C63A81AC-7366-4EAB-91CB-49A3EE88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488C6B-6494-4A86-8C28-6FBBC72E8BEC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  <p:pic>
        <p:nvPicPr>
          <p:cNvPr id="3074" name="Picture 2" descr="Vivendi aurait décliné une offre de 8,5 milliards de dollars pour Universal  Music - Capital.fr">
            <a:extLst>
              <a:ext uri="{FF2B5EF4-FFF2-40B4-BE49-F238E27FC236}">
                <a16:creationId xmlns:a16="http://schemas.microsoft.com/office/drawing/2014/main" xmlns="" id="{FB7C4AE8-F242-45D8-97BD-14E44DEF6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0" r="12059" b="3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2B5B32E-9214-4ED7-B6EA-8DFD88D9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 Leader mondial de la </a:t>
            </a:r>
            <a:r>
              <a:rPr lang="fr-FR" b="1" dirty="0"/>
              <a:t>culture</a:t>
            </a:r>
            <a:r>
              <a:rPr lang="fr-FR" dirty="0"/>
              <a:t>, du </a:t>
            </a:r>
            <a:r>
              <a:rPr lang="fr-FR" b="1" dirty="0"/>
              <a:t>divertissement</a:t>
            </a:r>
            <a:r>
              <a:rPr lang="fr-FR" dirty="0"/>
              <a:t>, des </a:t>
            </a:r>
            <a:r>
              <a:rPr lang="fr-FR" b="1" dirty="0"/>
              <a:t>médias </a:t>
            </a:r>
            <a:r>
              <a:rPr lang="fr-FR" dirty="0"/>
              <a:t>et de la </a:t>
            </a:r>
            <a:r>
              <a:rPr lang="fr-FR" b="1" dirty="0"/>
              <a:t>communication</a:t>
            </a:r>
            <a:endParaRPr lang="fr-FR" dirty="0"/>
          </a:p>
          <a:p>
            <a:r>
              <a:rPr lang="fr-FR" b="1" dirty="0"/>
              <a:t>Chiffres d’affaires : </a:t>
            </a:r>
            <a:r>
              <a:rPr lang="fr-FR" dirty="0"/>
              <a:t>(2019) 15 898 M€</a:t>
            </a:r>
          </a:p>
          <a:p>
            <a:r>
              <a:rPr lang="fr-FR" b="1" dirty="0"/>
              <a:t>Résultat net ajusté </a:t>
            </a:r>
            <a:r>
              <a:rPr lang="fr-FR" dirty="0"/>
              <a:t>: 1741 M€</a:t>
            </a:r>
          </a:p>
          <a:p>
            <a:r>
              <a:rPr lang="fr-FR" b="1" dirty="0"/>
              <a:t>Nombres collaborateurs </a:t>
            </a:r>
            <a:r>
              <a:rPr lang="fr-FR" dirty="0"/>
              <a:t>: 44 641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24" name="Espace réservé du pied de page 23">
            <a:extLst>
              <a:ext uri="{FF2B5EF4-FFF2-40B4-BE49-F238E27FC236}">
                <a16:creationId xmlns:a16="http://schemas.microsoft.com/office/drawing/2014/main" xmlns="" id="{4365E366-5249-414E-AFBE-9E825DA9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Information comptable, financière et extra financière</a:t>
            </a:r>
          </a:p>
        </p:txBody>
      </p:sp>
      <p:sp>
        <p:nvSpPr>
          <p:cNvPr id="23" name="Espace réservé de la date 22">
            <a:extLst>
              <a:ext uri="{FF2B5EF4-FFF2-40B4-BE49-F238E27FC236}">
                <a16:creationId xmlns:a16="http://schemas.microsoft.com/office/drawing/2014/main" xmlns="" id="{60CE48C2-7CB5-4C96-874E-611729FC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5FFE48-32A9-452B-BB25-6AADAC37ACCA}" type="datetime1">
              <a:rPr lang="fr-FR" smtClean="0"/>
              <a:pPr>
                <a:spcAft>
                  <a:spcPts val="600"/>
                </a:spcAft>
              </a:pPr>
              <a:t>27/02/2022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9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88DD50E-1D2D-48C6-A470-79FB7F337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F78DAAE-B0C3-49A3-8AB1-AD2FF0E36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6A8A81D-3338-4B0F-A26F-A3D259D27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0155665-7CE2-4939-AE5E-020DC1D207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xmlns="" id="{74178379-8178-440B-97FD-2A905D2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A488C6B-6494-4A86-8C28-6FBBC72E8BE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FE8F6E35-5EF4-4A08-9709-02772016B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" b="-1"/>
          <a:stretch/>
        </p:blipFill>
        <p:spPr>
          <a:xfrm>
            <a:off x="1661927" y="976589"/>
            <a:ext cx="8708758" cy="4898675"/>
          </a:xfrm>
          <a:prstGeom prst="rect">
            <a:avLst/>
          </a:prstGeom>
        </p:spPr>
      </p:pic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xmlns="" id="{CF91DBCC-69B1-4E71-9C0B-CA27EF0B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b="1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 comptable, financière et extra financière</a:t>
            </a:r>
            <a:endParaRPr lang="en-US" b="1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xmlns="" id="{57E4B353-389C-4B06-9171-6D5C4AA0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B9ECEA8-B660-4792-867F-8C2F4BAED52F}" type="datetime1">
              <a:rPr lang="fr-FR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27/02/2022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797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6B59305-2103-4B92-84CB-9644AFAA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Actifs</a:t>
            </a:r>
            <a:r>
              <a:rPr lang="en-US" dirty="0"/>
              <a:t> non courants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331E6767-FFA6-477F-9487-9BD3C0E8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A488C6B-6494-4A86-8C28-6FBBC72E8BEC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Espace réservé du contenu 3" descr="Une image contenant table&#10;&#10;Description générée automatiquement">
            <a:extLst>
              <a:ext uri="{FF2B5EF4-FFF2-40B4-BE49-F238E27FC236}">
                <a16:creationId xmlns:a16="http://schemas.microsoft.com/office/drawing/2014/main" xmlns="" id="{883451A1-47A1-4167-AF95-032C05B9F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5" b="1145"/>
          <a:stretch/>
        </p:blipFill>
        <p:spPr>
          <a:xfrm>
            <a:off x="1408922" y="2876681"/>
            <a:ext cx="6207782" cy="28699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033706C4-B199-4550-8011-0159B3DD76EA}"/>
              </a:ext>
            </a:extLst>
          </p:cNvPr>
          <p:cNvSpPr txBox="1"/>
          <p:nvPr/>
        </p:nvSpPr>
        <p:spPr>
          <a:xfrm>
            <a:off x="5980954" y="2603500"/>
            <a:ext cx="5211979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xmlns="" id="{A13DF0F7-9B9D-4E94-975C-A63F5EA3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009" y="6420775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Information comptable, financière et extra financière</a:t>
            </a:r>
            <a:endParaRPr lang="en-US" b="1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xmlns="" id="{CE8F0A6B-CAB3-4056-8881-1020B0A4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CB13533-0EE4-474B-8871-076F1EEE2C62}" type="datetime1">
              <a:rPr lang="fr-FR" smtClean="0"/>
              <a:pPr defTabSz="914400">
                <a:spcAft>
                  <a:spcPts val="600"/>
                </a:spcAft>
              </a:pPr>
              <a:t>27/02/2022</a:t>
            </a:fld>
            <a:endParaRPr lang="en-US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xmlns="" id="{FC036090-C7D8-488C-B321-2C8D6199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084" y="4476086"/>
            <a:ext cx="2743200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357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AB7783-8C34-4994-B7BE-F6928647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Actifs non courants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178B30F-32C8-4F65-9599-8CC31786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876C528-C9EF-4479-B7F7-92B9C4E3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FC0D-58AA-4F5F-810F-C8F69B01BA53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596D6B8-6311-4FE4-8791-06C548BD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149C7C6-5DAD-42F2-A9AC-4DFA8C57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437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0EAE0BD-C9F7-4696-B7EB-3425E82F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et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5C45AFF-B9CD-4321-81EC-1AD2BDFE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Coûts de recherche comptabilisés en charges lorsqu’ils sont encourus.</a:t>
            </a:r>
          </a:p>
          <a:p>
            <a:pPr algn="just"/>
            <a:r>
              <a:rPr lang="fr-FR" dirty="0"/>
              <a:t>Frais de recherche et développement comptabilisés représentent une charge nette de 124 millions d’euros sur l’exercice 2019 (contre 135 millions d’euros en 2018)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7F8C9CC-89ED-44CB-B6E0-CB4E25BB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A3A-15CD-4359-AB3B-7A2FE230BCAB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2B01150-6742-4553-8FF3-FC01D615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CD89D29-5646-41CD-A278-CCB905FC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866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4F9CCF0-CD3C-41E9-8070-42A74B11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Goodwill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EEE9BA4-F40B-45C3-8A8A-79D873E7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A488C6B-6494-4A86-8C28-6FBBC72E8BEC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1E13C5A5-3F2F-40FC-9F40-135230B044D6}"/>
              </a:ext>
            </a:extLst>
          </p:cNvPr>
          <p:cNvSpPr txBox="1"/>
          <p:nvPr/>
        </p:nvSpPr>
        <p:spPr>
          <a:xfrm>
            <a:off x="1222474" y="3317272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14 690M€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2019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Représente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54% des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actifs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courant (40%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l’effectif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total)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Soumis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année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un test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dépréciation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B5733BC6-CC7C-429B-8D88-81BB602FB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21" y="2345129"/>
            <a:ext cx="8541256" cy="14595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5217AEE-B91E-4506-B42F-A6DFD8B2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490" y="647864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Information comptable, financière et extra financière</a:t>
            </a:r>
            <a:endParaRPr lang="en-US" b="1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F0AFF70-8891-4ACB-B1FE-EB2D5F7A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1E3A14D-CA64-42C9-989E-1DE92DB17815}" type="datetime1">
              <a:rPr lang="fr-FR" smtClean="0"/>
              <a:pPr defTabSz="914400">
                <a:spcAft>
                  <a:spcPts val="600"/>
                </a:spcAft>
              </a:pPr>
              <a:t>27/02/2022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55ADCE0A-4643-452C-8441-2E713AEED7BD}"/>
              </a:ext>
            </a:extLst>
          </p:cNvPr>
          <p:cNvSpPr txBox="1"/>
          <p:nvPr/>
        </p:nvSpPr>
        <p:spPr>
          <a:xfrm>
            <a:off x="5037279" y="4082366"/>
            <a:ext cx="61480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CEABF70-9CCE-4814-AFAF-BC7A8B9C718D}"/>
              </a:ext>
            </a:extLst>
          </p:cNvPr>
          <p:cNvSpPr txBox="1"/>
          <p:nvPr/>
        </p:nvSpPr>
        <p:spPr>
          <a:xfrm>
            <a:off x="5814349" y="4078146"/>
            <a:ext cx="5231755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ea typeface="+mn-lt"/>
                <a:cs typeface="+mn-lt"/>
              </a:rPr>
              <a:t>Les écart d'acquisition brut de 29 266 très importante s'explique par l'acquisition de nouveaux groupes ou filiales :</a:t>
            </a:r>
          </a:p>
          <a:p>
            <a:r>
              <a:rPr lang="fr-FR" sz="1600" dirty="0">
                <a:ea typeface="+mn-lt"/>
                <a:cs typeface="+mn-lt"/>
              </a:rPr>
              <a:t>- Universal Group en 2000</a:t>
            </a:r>
          </a:p>
          <a:p>
            <a:r>
              <a:rPr lang="fr-FR" sz="1600" dirty="0">
                <a:ea typeface="+mn-lt"/>
                <a:cs typeface="+mn-lt"/>
              </a:rPr>
              <a:t>- Havas 1998</a:t>
            </a:r>
          </a:p>
          <a:p>
            <a:r>
              <a:rPr lang="fr-FR" sz="1600" dirty="0">
                <a:ea typeface="+mn-lt"/>
                <a:cs typeface="+mn-lt"/>
              </a:rPr>
              <a:t>- EDITIS en 2018</a:t>
            </a:r>
          </a:p>
          <a:p>
            <a:r>
              <a:rPr lang="fr-FR" sz="1600" dirty="0">
                <a:ea typeface="+mn-lt"/>
                <a:cs typeface="+mn-lt"/>
              </a:rPr>
              <a:t>- </a:t>
            </a:r>
            <a:r>
              <a:rPr lang="fr-FR" sz="1600" dirty="0" err="1">
                <a:ea typeface="+mn-lt"/>
                <a:cs typeface="+mn-lt"/>
              </a:rPr>
              <a:t>Gameloft</a:t>
            </a:r>
            <a:r>
              <a:rPr lang="fr-FR" sz="1600" dirty="0">
                <a:ea typeface="+mn-lt"/>
                <a:cs typeface="+mn-lt"/>
              </a:rPr>
              <a:t> en 2016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3247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EE7DD5-131E-4BC3-9379-9CCD452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Goodwill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0D2EED1-D167-4F72-87A7-6770D42F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E124414-3729-4A1A-AFEC-3314BF63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A4A8-945D-4FD5-889A-F82041FF92CA}" type="datetime1">
              <a:rPr lang="fr-FR" smtClean="0"/>
              <a:pPr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9F6BEE5-F697-412C-9368-AD00C0C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Information comptable, financière et extra financière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BE4228E-B040-40FA-AAE6-16DB6DDA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C6B-6494-4A86-8C28-6FBBC72E8BE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89787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399</Words>
  <Application>Microsoft Office PowerPoint</Application>
  <PresentationFormat>Personnalisé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Salle d’ions</vt:lpstr>
      <vt:lpstr>Vivendi </vt:lpstr>
      <vt:lpstr>Sommaire</vt:lpstr>
      <vt:lpstr>Présentation </vt:lpstr>
      <vt:lpstr>Diapositive 4</vt:lpstr>
      <vt:lpstr>Actifs non courants</vt:lpstr>
      <vt:lpstr>Actifs non courants</vt:lpstr>
      <vt:lpstr>Recherche et développement</vt:lpstr>
      <vt:lpstr>Goodwill</vt:lpstr>
      <vt:lpstr>Goodwill</vt:lpstr>
      <vt:lpstr>Les Marques </vt:lpstr>
      <vt:lpstr>Flux de revenus/trésorerie</vt:lpstr>
      <vt:lpstr>Aspect RSE</vt:lpstr>
      <vt:lpstr>Engagements environnementaux</vt:lpstr>
      <vt:lpstr>Engagements sociaux</vt:lpstr>
      <vt:lpstr>Engagements sociétaux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Vivendi </dc:title>
  <dc:creator>Marc Jordan</dc:creator>
  <cp:lastModifiedBy>user</cp:lastModifiedBy>
  <cp:revision>81</cp:revision>
  <dcterms:created xsi:type="dcterms:W3CDTF">2020-12-02T21:12:55Z</dcterms:created>
  <dcterms:modified xsi:type="dcterms:W3CDTF">2022-02-27T12:34:45Z</dcterms:modified>
</cp:coreProperties>
</file>