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9" r:id="rId4"/>
    <p:sldId id="266" r:id="rId5"/>
    <p:sldId id="260" r:id="rId6"/>
    <p:sldId id="265" r:id="rId7"/>
    <p:sldId id="261" r:id="rId8"/>
    <p:sldId id="262" r:id="rId9"/>
    <p:sldId id="269" r:id="rId10"/>
    <p:sldId id="27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0" d="100"/>
          <a:sy n="40" d="100"/>
        </p:scale>
        <p:origin x="48" y="6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78F6A0-0871-4F81-A675-C9287FE2FE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3853AD0-0686-4F5C-A548-248EC178243A}">
      <dgm:prSet phldrT="[Text]"/>
      <dgm:spPr/>
      <dgm:t>
        <a:bodyPr/>
        <a:lstStyle/>
        <a:p>
          <a:pPr algn="l"/>
          <a:r>
            <a:rPr lang="en-GB" dirty="0" smtClean="0">
              <a:latin typeface="Microsoft Yi Baiti" panose="03000500000000000000" pitchFamily="66" charset="0"/>
              <a:ea typeface="Microsoft Yi Baiti" panose="03000500000000000000" pitchFamily="66" charset="0"/>
            </a:rPr>
            <a:t>📍 </a:t>
          </a:r>
          <a:r>
            <a:rPr lang="en-GB" b="1" dirty="0" smtClean="0">
              <a:latin typeface="Microsoft Yi Baiti" panose="03000500000000000000" pitchFamily="66" charset="0"/>
              <a:ea typeface="Microsoft Yi Baiti" panose="03000500000000000000" pitchFamily="66" charset="0"/>
            </a:rPr>
            <a:t>Regional Highlights</a:t>
          </a:r>
          <a:r>
            <a:rPr lang="en-GB" dirty="0" smtClean="0">
              <a:latin typeface="Microsoft Yi Baiti" panose="03000500000000000000" pitchFamily="66" charset="0"/>
              <a:ea typeface="Microsoft Yi Baiti" panose="03000500000000000000" pitchFamily="66" charset="0"/>
            </a:rPr>
            <a:t>:</a:t>
          </a:r>
          <a:endParaRPr lang="en-US" dirty="0"/>
        </a:p>
      </dgm:t>
    </dgm:pt>
    <dgm:pt modelId="{B7784C19-156B-4253-86F2-8748A26848E2}" type="parTrans" cxnId="{E88D030B-9249-4AB1-84A2-19FA60B09FC4}">
      <dgm:prSet/>
      <dgm:spPr/>
      <dgm:t>
        <a:bodyPr/>
        <a:lstStyle/>
        <a:p>
          <a:endParaRPr lang="en-US"/>
        </a:p>
      </dgm:t>
    </dgm:pt>
    <dgm:pt modelId="{ADEEC550-27D0-4085-BDC2-6CFF05CED0A9}" type="sibTrans" cxnId="{E88D030B-9249-4AB1-84A2-19FA60B09FC4}">
      <dgm:prSet/>
      <dgm:spPr/>
      <dgm:t>
        <a:bodyPr/>
        <a:lstStyle/>
        <a:p>
          <a:endParaRPr lang="en-US"/>
        </a:p>
      </dgm:t>
    </dgm:pt>
    <dgm:pt modelId="{E6423A63-5F5E-4968-8C24-0B06304B88C2}">
      <dgm:prSet phldrT="[Text]"/>
      <dgm:spPr/>
      <dgm:t>
        <a:bodyPr/>
        <a:lstStyle/>
        <a:p>
          <a:pPr algn="l"/>
          <a:r>
            <a:rPr lang="en-GB" b="1" dirty="0" smtClean="0">
              <a:latin typeface="Microsoft Yi Baiti" panose="03000500000000000000" pitchFamily="66" charset="0"/>
              <a:ea typeface="Microsoft Yi Baiti" panose="03000500000000000000" pitchFamily="66" charset="0"/>
            </a:rPr>
            <a:t>Segment Analysis in Central</a:t>
          </a:r>
          <a:r>
            <a:rPr lang="en-GB" dirty="0" smtClean="0">
              <a:latin typeface="Microsoft Yi Baiti" panose="03000500000000000000" pitchFamily="66" charset="0"/>
              <a:ea typeface="Microsoft Yi Baiti" panose="03000500000000000000" pitchFamily="66" charset="0"/>
            </a:rPr>
            <a:t>:</a:t>
          </a:r>
          <a:endParaRPr lang="en-US" dirty="0"/>
        </a:p>
      </dgm:t>
    </dgm:pt>
    <dgm:pt modelId="{218E68A3-9B18-47CB-8E0F-1CB8C0ED1089}" type="parTrans" cxnId="{93C1EE1C-552C-49A3-8A84-47B9F11FC668}">
      <dgm:prSet/>
      <dgm:spPr/>
      <dgm:t>
        <a:bodyPr/>
        <a:lstStyle/>
        <a:p>
          <a:endParaRPr lang="en-US"/>
        </a:p>
      </dgm:t>
    </dgm:pt>
    <dgm:pt modelId="{1118FCD7-8A88-4068-A625-F879B73AF463}" type="sibTrans" cxnId="{93C1EE1C-552C-49A3-8A84-47B9F11FC668}">
      <dgm:prSet/>
      <dgm:spPr/>
      <dgm:t>
        <a:bodyPr/>
        <a:lstStyle/>
        <a:p>
          <a:endParaRPr lang="en-US"/>
        </a:p>
      </dgm:t>
    </dgm:pt>
    <dgm:pt modelId="{F403E5C5-2F9F-4B9E-B484-BE7F07B51EEA}">
      <dgm:prSet phldrT="[Text]"/>
      <dgm:spPr/>
      <dgm:t>
        <a:bodyPr/>
        <a:lstStyle/>
        <a:p>
          <a:pPr algn="l"/>
          <a:r>
            <a:rPr lang="en-GB" dirty="0" smtClean="0">
              <a:latin typeface="Microsoft Yi Baiti" panose="03000500000000000000" pitchFamily="66" charset="0"/>
              <a:ea typeface="Microsoft Yi Baiti" panose="03000500000000000000" pitchFamily="66" charset="0"/>
            </a:rPr>
            <a:t>📦 </a:t>
          </a:r>
          <a:r>
            <a:rPr lang="en-GB" b="1" dirty="0" smtClean="0">
              <a:latin typeface="Microsoft Yi Baiti" panose="03000500000000000000" pitchFamily="66" charset="0"/>
              <a:ea typeface="Microsoft Yi Baiti" panose="03000500000000000000" pitchFamily="66" charset="0"/>
            </a:rPr>
            <a:t>Category-Specific Observations</a:t>
          </a:r>
          <a:r>
            <a:rPr lang="en-GB" dirty="0" smtClean="0">
              <a:latin typeface="Microsoft Yi Baiti" panose="03000500000000000000" pitchFamily="66" charset="0"/>
              <a:ea typeface="Microsoft Yi Baiti" panose="03000500000000000000" pitchFamily="66" charset="0"/>
            </a:rPr>
            <a:t>:</a:t>
          </a:r>
          <a:endParaRPr lang="en-US" dirty="0"/>
        </a:p>
      </dgm:t>
    </dgm:pt>
    <dgm:pt modelId="{998B1BAE-5FEA-4677-87B5-8C80EB27CD4F}" type="parTrans" cxnId="{D5E8B471-64EB-46A3-BDDC-3F33A3D22728}">
      <dgm:prSet/>
      <dgm:spPr/>
      <dgm:t>
        <a:bodyPr/>
        <a:lstStyle/>
        <a:p>
          <a:endParaRPr lang="en-US"/>
        </a:p>
      </dgm:t>
    </dgm:pt>
    <dgm:pt modelId="{D09F2D6A-F65E-4034-99A1-EBE7C1986DB8}" type="sibTrans" cxnId="{D5E8B471-64EB-46A3-BDDC-3F33A3D22728}">
      <dgm:prSet/>
      <dgm:spPr/>
      <dgm:t>
        <a:bodyPr/>
        <a:lstStyle/>
        <a:p>
          <a:endParaRPr lang="en-US"/>
        </a:p>
      </dgm:t>
    </dgm:pt>
    <dgm:pt modelId="{4A301146-66EB-41D0-9025-EFACA6D37C1C}">
      <dgm:prSet/>
      <dgm:spPr>
        <a:noFill/>
      </dgm:spPr>
      <dgm:t>
        <a:bodyPr/>
        <a:lstStyle/>
        <a:p>
          <a:r>
            <a:rPr lang="en-GB" b="1" dirty="0" smtClean="0">
              <a:solidFill>
                <a:schemeClr val="accent1">
                  <a:lumMod val="20000"/>
                  <a:lumOff val="80000"/>
                </a:schemeClr>
              </a:solidFill>
            </a:rPr>
            <a:t>West</a:t>
          </a:r>
          <a:r>
            <a:rPr lang="en-GB" dirty="0" smtClean="0">
              <a:solidFill>
                <a:schemeClr val="accent1">
                  <a:lumMod val="20000"/>
                  <a:lumOff val="80000"/>
                </a:schemeClr>
              </a:solidFill>
            </a:rPr>
            <a:t> and </a:t>
          </a:r>
          <a:r>
            <a:rPr lang="en-GB" b="1" dirty="0" smtClean="0">
              <a:solidFill>
                <a:schemeClr val="accent1">
                  <a:lumMod val="20000"/>
                  <a:lumOff val="80000"/>
                </a:schemeClr>
              </a:solidFill>
            </a:rPr>
            <a:t>South</a:t>
          </a:r>
          <a:r>
            <a:rPr lang="en-GB" dirty="0" smtClean="0">
              <a:solidFill>
                <a:schemeClr val="accent1">
                  <a:lumMod val="20000"/>
                  <a:lumOff val="80000"/>
                </a:schemeClr>
              </a:solidFill>
            </a:rPr>
            <a:t> delivered standout performances in 2019, with </a:t>
          </a:r>
          <a:r>
            <a:rPr lang="en-GB" b="1" dirty="0" smtClean="0">
              <a:solidFill>
                <a:schemeClr val="accent1">
                  <a:lumMod val="20000"/>
                  <a:lumOff val="80000"/>
                </a:schemeClr>
              </a:solidFill>
            </a:rPr>
            <a:t>YoY growth of +33.4% and +31.3%</a:t>
          </a:r>
          <a:r>
            <a:rPr lang="en-GB" dirty="0" smtClean="0">
              <a:solidFill>
                <a:schemeClr val="accent1">
                  <a:lumMod val="20000"/>
                  <a:lumOff val="80000"/>
                </a:schemeClr>
              </a:solidFill>
            </a:rPr>
            <a:t> respectively.</a:t>
          </a:r>
          <a:endParaRPr lang="en-US" dirty="0">
            <a:solidFill>
              <a:schemeClr val="accent1">
                <a:lumMod val="20000"/>
                <a:lumOff val="80000"/>
              </a:schemeClr>
            </a:solidFill>
          </a:endParaRPr>
        </a:p>
      </dgm:t>
    </dgm:pt>
    <dgm:pt modelId="{E2DEE15C-B3AC-4B10-A950-F18FDE91E841}" type="parTrans" cxnId="{9868B7CB-F22E-4F86-BD52-5B1B86616FE7}">
      <dgm:prSet/>
      <dgm:spPr/>
      <dgm:t>
        <a:bodyPr/>
        <a:lstStyle/>
        <a:p>
          <a:endParaRPr lang="en-US"/>
        </a:p>
      </dgm:t>
    </dgm:pt>
    <dgm:pt modelId="{79E50E8C-663F-4656-B951-4DCF7FBC87A9}" type="sibTrans" cxnId="{9868B7CB-F22E-4F86-BD52-5B1B86616FE7}">
      <dgm:prSet/>
      <dgm:spPr/>
      <dgm:t>
        <a:bodyPr/>
        <a:lstStyle/>
        <a:p>
          <a:endParaRPr lang="en-US"/>
        </a:p>
      </dgm:t>
    </dgm:pt>
    <dgm:pt modelId="{145F0E63-B5E3-49A9-98E5-B749FDF0F7A8}">
      <dgm:prSet/>
      <dgm:spPr>
        <a:noFill/>
      </dgm:spPr>
      <dgm:t>
        <a:bodyPr/>
        <a:lstStyle/>
        <a:p>
          <a:r>
            <a:rPr lang="en-GB" b="1" dirty="0" smtClean="0">
              <a:solidFill>
                <a:schemeClr val="accent1">
                  <a:lumMod val="20000"/>
                  <a:lumOff val="80000"/>
                </a:schemeClr>
              </a:solidFill>
            </a:rPr>
            <a:t>Central</a:t>
          </a:r>
          <a:r>
            <a:rPr lang="en-GB" dirty="0" smtClean="0">
              <a:solidFill>
                <a:schemeClr val="accent1">
                  <a:lumMod val="20000"/>
                  <a:lumOff val="80000"/>
                </a:schemeClr>
              </a:solidFill>
            </a:rPr>
            <a:t> showed </a:t>
          </a:r>
          <a:r>
            <a:rPr lang="en-GB" b="1" dirty="0" smtClean="0">
              <a:solidFill>
                <a:schemeClr val="accent1">
                  <a:lumMod val="20000"/>
                  <a:lumOff val="80000"/>
                </a:schemeClr>
              </a:solidFill>
            </a:rPr>
            <a:t>early growth (2016–2018)</a:t>
          </a:r>
          <a:r>
            <a:rPr lang="en-GB" dirty="0" smtClean="0">
              <a:solidFill>
                <a:schemeClr val="accent1">
                  <a:lumMod val="20000"/>
                  <a:lumOff val="80000"/>
                </a:schemeClr>
              </a:solidFill>
            </a:rPr>
            <a:t> but </a:t>
          </a:r>
          <a:r>
            <a:rPr lang="en-GB" b="1" dirty="0" smtClean="0">
              <a:solidFill>
                <a:schemeClr val="accent1">
                  <a:lumMod val="20000"/>
                  <a:lumOff val="80000"/>
                </a:schemeClr>
              </a:solidFill>
            </a:rPr>
            <a:t>plateaued in 2019</a:t>
          </a:r>
          <a:r>
            <a:rPr lang="en-GB" dirty="0" smtClean="0">
              <a:solidFill>
                <a:schemeClr val="accent1">
                  <a:lumMod val="20000"/>
                  <a:lumOff val="80000"/>
                </a:schemeClr>
              </a:solidFill>
            </a:rPr>
            <a:t>, with a slight drop of </a:t>
          </a:r>
          <a:r>
            <a:rPr lang="en-GB" b="1" dirty="0" smtClean="0">
              <a:solidFill>
                <a:schemeClr val="accent1">
                  <a:lumMod val="20000"/>
                  <a:lumOff val="80000"/>
                </a:schemeClr>
              </a:solidFill>
            </a:rPr>
            <a:t>-0.22%</a:t>
          </a:r>
          <a:r>
            <a:rPr lang="en-GB" dirty="0" smtClean="0">
              <a:solidFill>
                <a:schemeClr val="accent1">
                  <a:lumMod val="20000"/>
                  <a:lumOff val="80000"/>
                </a:schemeClr>
              </a:solidFill>
            </a:rPr>
            <a:t>, indicating potential saturation or emerging inefficiencies.</a:t>
          </a:r>
          <a:endParaRPr lang="en-GB" dirty="0">
            <a:solidFill>
              <a:schemeClr val="accent1">
                <a:lumMod val="20000"/>
                <a:lumOff val="80000"/>
              </a:schemeClr>
            </a:solidFill>
          </a:endParaRPr>
        </a:p>
      </dgm:t>
    </dgm:pt>
    <dgm:pt modelId="{4837504B-9321-4CDF-84D0-49872B36E0C6}" type="parTrans" cxnId="{90D5C969-FE4B-4BD2-82AE-CA3C71D39234}">
      <dgm:prSet/>
      <dgm:spPr/>
      <dgm:t>
        <a:bodyPr/>
        <a:lstStyle/>
        <a:p>
          <a:endParaRPr lang="en-US"/>
        </a:p>
      </dgm:t>
    </dgm:pt>
    <dgm:pt modelId="{165A4559-E93F-4426-966C-243020BED4AC}" type="sibTrans" cxnId="{90D5C969-FE4B-4BD2-82AE-CA3C71D39234}">
      <dgm:prSet/>
      <dgm:spPr/>
      <dgm:t>
        <a:bodyPr/>
        <a:lstStyle/>
        <a:p>
          <a:endParaRPr lang="en-US"/>
        </a:p>
      </dgm:t>
    </dgm:pt>
    <dgm:pt modelId="{FE06383B-AC91-4C53-BD08-ACA02156566F}">
      <dgm:prSet/>
      <dgm:spPr>
        <a:noFill/>
      </dgm:spPr>
      <dgm:t>
        <a:bodyPr/>
        <a:lstStyle/>
        <a:p>
          <a:r>
            <a:rPr lang="en-GB" b="1" smtClean="0">
              <a:solidFill>
                <a:schemeClr val="accent1">
                  <a:lumMod val="20000"/>
                  <a:lumOff val="80000"/>
                </a:schemeClr>
              </a:solidFill>
            </a:rPr>
            <a:t>Corporate</a:t>
          </a:r>
          <a:r>
            <a:rPr lang="en-GB" smtClean="0">
              <a:solidFill>
                <a:schemeClr val="accent1">
                  <a:lumMod val="20000"/>
                  <a:lumOff val="80000"/>
                </a:schemeClr>
              </a:solidFill>
            </a:rPr>
            <a:t> segment grew sharply in 2018 but </a:t>
          </a:r>
          <a:r>
            <a:rPr lang="en-GB" b="1" smtClean="0">
              <a:solidFill>
                <a:schemeClr val="accent1">
                  <a:lumMod val="20000"/>
                  <a:lumOff val="80000"/>
                </a:schemeClr>
              </a:solidFill>
            </a:rPr>
            <a:t>declined in 2019</a:t>
          </a:r>
          <a:r>
            <a:rPr lang="en-GB" smtClean="0">
              <a:solidFill>
                <a:schemeClr val="accent1">
                  <a:lumMod val="20000"/>
                  <a:lumOff val="80000"/>
                </a:schemeClr>
              </a:solidFill>
            </a:rPr>
            <a:t>, driven by a dip in </a:t>
          </a:r>
          <a:r>
            <a:rPr lang="en-GB" b="1" smtClean="0">
              <a:solidFill>
                <a:schemeClr val="accent1">
                  <a:lumMod val="20000"/>
                  <a:lumOff val="80000"/>
                </a:schemeClr>
              </a:solidFill>
            </a:rPr>
            <a:t>Technology sales</a:t>
          </a:r>
          <a:r>
            <a:rPr lang="en-GB" smtClean="0">
              <a:solidFill>
                <a:schemeClr val="accent1">
                  <a:lumMod val="20000"/>
                  <a:lumOff val="80000"/>
                </a:schemeClr>
              </a:solidFill>
            </a:rPr>
            <a:t>.</a:t>
          </a:r>
          <a:endParaRPr lang="en-US">
            <a:solidFill>
              <a:schemeClr val="accent1">
                <a:lumMod val="20000"/>
                <a:lumOff val="80000"/>
              </a:schemeClr>
            </a:solidFill>
          </a:endParaRPr>
        </a:p>
      </dgm:t>
    </dgm:pt>
    <dgm:pt modelId="{1C6BA1EB-851C-4FBC-97DA-E78FF051E817}" type="parTrans" cxnId="{2BB97D99-7560-4EF4-88CB-3DB887668FED}">
      <dgm:prSet/>
      <dgm:spPr/>
      <dgm:t>
        <a:bodyPr/>
        <a:lstStyle/>
        <a:p>
          <a:endParaRPr lang="en-US"/>
        </a:p>
      </dgm:t>
    </dgm:pt>
    <dgm:pt modelId="{D6579722-D557-479A-B8B7-D250D2FFAD17}" type="sibTrans" cxnId="{2BB97D99-7560-4EF4-88CB-3DB887668FED}">
      <dgm:prSet/>
      <dgm:spPr/>
      <dgm:t>
        <a:bodyPr/>
        <a:lstStyle/>
        <a:p>
          <a:endParaRPr lang="en-US"/>
        </a:p>
      </dgm:t>
    </dgm:pt>
    <dgm:pt modelId="{7F3409CE-921F-4FC1-B210-ED28A65484FF}">
      <dgm:prSet/>
      <dgm:spPr>
        <a:noFill/>
      </dgm:spPr>
      <dgm:t>
        <a:bodyPr/>
        <a:lstStyle/>
        <a:p>
          <a:r>
            <a:rPr lang="en-GB" b="1" smtClean="0">
              <a:solidFill>
                <a:schemeClr val="accent1">
                  <a:lumMod val="20000"/>
                  <a:lumOff val="80000"/>
                </a:schemeClr>
              </a:solidFill>
            </a:rPr>
            <a:t>Home Office</a:t>
          </a:r>
          <a:r>
            <a:rPr lang="en-GB" smtClean="0">
              <a:solidFill>
                <a:schemeClr val="accent1">
                  <a:lumMod val="20000"/>
                  <a:lumOff val="80000"/>
                </a:schemeClr>
              </a:solidFill>
            </a:rPr>
            <a:t> segment showed </a:t>
          </a:r>
          <a:r>
            <a:rPr lang="en-GB" b="1" smtClean="0">
              <a:solidFill>
                <a:schemeClr val="accent1">
                  <a:lumMod val="20000"/>
                  <a:lumOff val="80000"/>
                </a:schemeClr>
              </a:solidFill>
            </a:rPr>
            <a:t>slow but consistent growth</a:t>
          </a:r>
          <a:r>
            <a:rPr lang="en-GB" smtClean="0">
              <a:solidFill>
                <a:schemeClr val="accent1">
                  <a:lumMod val="20000"/>
                  <a:lumOff val="80000"/>
                </a:schemeClr>
              </a:solidFill>
            </a:rPr>
            <a:t> across all categories.</a:t>
          </a:r>
          <a:endParaRPr lang="en-GB" dirty="0">
            <a:solidFill>
              <a:schemeClr val="accent1">
                <a:lumMod val="20000"/>
                <a:lumOff val="80000"/>
              </a:schemeClr>
            </a:solidFill>
          </a:endParaRPr>
        </a:p>
      </dgm:t>
    </dgm:pt>
    <dgm:pt modelId="{74FBD7C7-3EE8-47BC-ABB3-FCDDDE395F44}" type="parTrans" cxnId="{780B4DD1-3F54-48AF-A232-52C577F3B4AB}">
      <dgm:prSet/>
      <dgm:spPr/>
      <dgm:t>
        <a:bodyPr/>
        <a:lstStyle/>
        <a:p>
          <a:endParaRPr lang="en-US"/>
        </a:p>
      </dgm:t>
    </dgm:pt>
    <dgm:pt modelId="{A4D41C01-8A69-45F1-B447-451EBD36C427}" type="sibTrans" cxnId="{780B4DD1-3F54-48AF-A232-52C577F3B4AB}">
      <dgm:prSet/>
      <dgm:spPr/>
      <dgm:t>
        <a:bodyPr/>
        <a:lstStyle/>
        <a:p>
          <a:endParaRPr lang="en-US"/>
        </a:p>
      </dgm:t>
    </dgm:pt>
    <dgm:pt modelId="{254CEBE1-0A57-43E1-A67B-1B221CF562DA}">
      <dgm:prSet/>
      <dgm:spPr>
        <a:noFill/>
      </dgm:spPr>
      <dgm:t>
        <a:bodyPr/>
        <a:lstStyle/>
        <a:p>
          <a:r>
            <a:rPr lang="en-GB" b="1" smtClean="0">
              <a:solidFill>
                <a:schemeClr val="accent1">
                  <a:lumMod val="20000"/>
                  <a:lumOff val="80000"/>
                </a:schemeClr>
              </a:solidFill>
            </a:rPr>
            <a:t>Consumer</a:t>
          </a:r>
          <a:r>
            <a:rPr lang="en-GB" smtClean="0">
              <a:solidFill>
                <a:schemeClr val="accent1">
                  <a:lumMod val="20000"/>
                  <a:lumOff val="80000"/>
                </a:schemeClr>
              </a:solidFill>
            </a:rPr>
            <a:t> was relatively stable but may require product re-alignment.</a:t>
          </a:r>
          <a:endParaRPr lang="en-GB" dirty="0" smtClean="0">
            <a:solidFill>
              <a:schemeClr val="accent1">
                <a:lumMod val="20000"/>
                <a:lumOff val="80000"/>
              </a:schemeClr>
            </a:solidFill>
          </a:endParaRPr>
        </a:p>
      </dgm:t>
    </dgm:pt>
    <dgm:pt modelId="{EBEEAA3E-C9F9-4F1E-B78D-C2FF3099BAC1}" type="parTrans" cxnId="{26272598-27B6-4FDB-BFC7-F8A35C5611B9}">
      <dgm:prSet/>
      <dgm:spPr/>
      <dgm:t>
        <a:bodyPr/>
        <a:lstStyle/>
        <a:p>
          <a:endParaRPr lang="en-US"/>
        </a:p>
      </dgm:t>
    </dgm:pt>
    <dgm:pt modelId="{C16F85BC-B26D-45BE-8443-C168EFDF8381}" type="sibTrans" cxnId="{26272598-27B6-4FDB-BFC7-F8A35C5611B9}">
      <dgm:prSet/>
      <dgm:spPr/>
      <dgm:t>
        <a:bodyPr/>
        <a:lstStyle/>
        <a:p>
          <a:endParaRPr lang="en-US"/>
        </a:p>
      </dgm:t>
    </dgm:pt>
    <dgm:pt modelId="{CECF30E3-070A-4033-9399-64EDB01F48B2}">
      <dgm:prSet/>
      <dgm:spPr>
        <a:noFill/>
      </dgm:spPr>
      <dgm:t>
        <a:bodyPr/>
        <a:lstStyle/>
        <a:p>
          <a:r>
            <a:rPr lang="en-GB" dirty="0" smtClean="0">
              <a:solidFill>
                <a:schemeClr val="accent1">
                  <a:lumMod val="20000"/>
                  <a:lumOff val="80000"/>
                </a:schemeClr>
              </a:solidFill>
            </a:rPr>
            <a:t>Furniture remains stable and strong across segments.</a:t>
          </a:r>
          <a:endParaRPr lang="en-US" dirty="0">
            <a:solidFill>
              <a:schemeClr val="accent1">
                <a:lumMod val="20000"/>
                <a:lumOff val="80000"/>
              </a:schemeClr>
            </a:solidFill>
          </a:endParaRPr>
        </a:p>
      </dgm:t>
    </dgm:pt>
    <dgm:pt modelId="{29C935C5-029E-477C-9A66-CA9DD38B7300}" type="parTrans" cxnId="{2EBB11ED-AC0E-4902-9A55-1B3DDD582874}">
      <dgm:prSet/>
      <dgm:spPr/>
      <dgm:t>
        <a:bodyPr/>
        <a:lstStyle/>
        <a:p>
          <a:endParaRPr lang="en-US"/>
        </a:p>
      </dgm:t>
    </dgm:pt>
    <dgm:pt modelId="{20111CA9-A7B0-4B5D-BE8D-5D60C64C694A}" type="sibTrans" cxnId="{2EBB11ED-AC0E-4902-9A55-1B3DDD582874}">
      <dgm:prSet/>
      <dgm:spPr/>
      <dgm:t>
        <a:bodyPr/>
        <a:lstStyle/>
        <a:p>
          <a:endParaRPr lang="en-US"/>
        </a:p>
      </dgm:t>
    </dgm:pt>
    <dgm:pt modelId="{20F65F8A-7D9D-4C73-A1E2-98DD215192F8}">
      <dgm:prSet/>
      <dgm:spPr>
        <a:noFill/>
      </dgm:spPr>
      <dgm:t>
        <a:bodyPr/>
        <a:lstStyle/>
        <a:p>
          <a:r>
            <a:rPr lang="en-GB" dirty="0" smtClean="0">
              <a:solidFill>
                <a:schemeClr val="accent1">
                  <a:lumMod val="20000"/>
                  <a:lumOff val="80000"/>
                </a:schemeClr>
              </a:solidFill>
            </a:rPr>
            <a:t>Technology shows volatility—suggesting changing customer demands or supply challenges.</a:t>
          </a:r>
        </a:p>
      </dgm:t>
    </dgm:pt>
    <dgm:pt modelId="{FD967FEA-1646-4529-BF69-7914C683BA67}" type="parTrans" cxnId="{50B05159-8F6B-4B3B-ACAD-744DEED2F1EE}">
      <dgm:prSet/>
      <dgm:spPr/>
      <dgm:t>
        <a:bodyPr/>
        <a:lstStyle/>
        <a:p>
          <a:endParaRPr lang="en-US"/>
        </a:p>
      </dgm:t>
    </dgm:pt>
    <dgm:pt modelId="{113B189A-2F92-4351-98B0-1516D04758A4}" type="sibTrans" cxnId="{50B05159-8F6B-4B3B-ACAD-744DEED2F1EE}">
      <dgm:prSet/>
      <dgm:spPr/>
      <dgm:t>
        <a:bodyPr/>
        <a:lstStyle/>
        <a:p>
          <a:endParaRPr lang="en-US"/>
        </a:p>
      </dgm:t>
    </dgm:pt>
    <dgm:pt modelId="{A87652AE-B699-4EE8-8B3B-BF21D8788177}">
      <dgm:prSet/>
      <dgm:spPr>
        <a:noFill/>
      </dgm:spPr>
      <dgm:t>
        <a:bodyPr/>
        <a:lstStyle/>
        <a:p>
          <a:r>
            <a:rPr lang="en-GB" dirty="0" smtClean="0">
              <a:solidFill>
                <a:schemeClr val="accent1">
                  <a:lumMod val="20000"/>
                  <a:lumOff val="80000"/>
                </a:schemeClr>
              </a:solidFill>
            </a:rPr>
            <a:t>Office Supplies maintained mid-level consistency but lacks momentum.</a:t>
          </a:r>
          <a:endParaRPr lang="en-GB" dirty="0">
            <a:solidFill>
              <a:schemeClr val="accent1">
                <a:lumMod val="20000"/>
                <a:lumOff val="80000"/>
              </a:schemeClr>
            </a:solidFill>
          </a:endParaRPr>
        </a:p>
      </dgm:t>
    </dgm:pt>
    <dgm:pt modelId="{F8A3FA08-B950-4401-BEEA-5587DDC15D72}" type="parTrans" cxnId="{E27C5F45-0C52-404A-AD3E-8410E85DF216}">
      <dgm:prSet/>
      <dgm:spPr/>
      <dgm:t>
        <a:bodyPr/>
        <a:lstStyle/>
        <a:p>
          <a:endParaRPr lang="en-US"/>
        </a:p>
      </dgm:t>
    </dgm:pt>
    <dgm:pt modelId="{8B0AEAD9-6927-4835-A525-6A05B8FEF7D8}" type="sibTrans" cxnId="{E27C5F45-0C52-404A-AD3E-8410E85DF216}">
      <dgm:prSet/>
      <dgm:spPr/>
      <dgm:t>
        <a:bodyPr/>
        <a:lstStyle/>
        <a:p>
          <a:endParaRPr lang="en-US"/>
        </a:p>
      </dgm:t>
    </dgm:pt>
    <dgm:pt modelId="{8E9E8BA3-BB19-4581-A82C-B4222D858314}">
      <dgm:prSet phldrT="[Text]"/>
      <dgm:spPr/>
      <dgm:t>
        <a:bodyPr/>
        <a:lstStyle/>
        <a:p>
          <a:pPr algn="l"/>
          <a:r>
            <a:rPr lang="en-GB" dirty="0" smtClean="0">
              <a:latin typeface="Microsoft Yi Baiti" panose="03000500000000000000" pitchFamily="66" charset="0"/>
              <a:ea typeface="Microsoft Yi Baiti" panose="03000500000000000000" pitchFamily="66" charset="0"/>
            </a:rPr>
            <a:t>📈 </a:t>
          </a:r>
          <a:r>
            <a:rPr lang="en-GB" b="1" dirty="0" smtClean="0">
              <a:latin typeface="Microsoft Yi Baiti" panose="03000500000000000000" pitchFamily="66" charset="0"/>
              <a:ea typeface="Microsoft Yi Baiti" panose="03000500000000000000" pitchFamily="66" charset="0"/>
            </a:rPr>
            <a:t>Overall Growth</a:t>
          </a:r>
          <a:r>
            <a:rPr lang="en-GB" dirty="0" smtClean="0">
              <a:latin typeface="Microsoft Yi Baiti" panose="03000500000000000000" pitchFamily="66" charset="0"/>
              <a:ea typeface="Microsoft Yi Baiti" panose="03000500000000000000" pitchFamily="66" charset="0"/>
            </a:rPr>
            <a:t>: </a:t>
          </a:r>
          <a:endParaRPr lang="en-US" dirty="0"/>
        </a:p>
      </dgm:t>
    </dgm:pt>
    <dgm:pt modelId="{FD1686FA-D7CA-4088-ABC7-EA50EA146DDE}" type="parTrans" cxnId="{01CD69E2-8DD6-44F8-809A-93BAA8112B02}">
      <dgm:prSet/>
      <dgm:spPr/>
      <dgm:t>
        <a:bodyPr/>
        <a:lstStyle/>
        <a:p>
          <a:endParaRPr lang="en-US"/>
        </a:p>
      </dgm:t>
    </dgm:pt>
    <dgm:pt modelId="{605E6078-4338-4F7E-BBCA-84247BC1E7F1}" type="sibTrans" cxnId="{01CD69E2-8DD6-44F8-809A-93BAA8112B02}">
      <dgm:prSet/>
      <dgm:spPr/>
      <dgm:t>
        <a:bodyPr/>
        <a:lstStyle/>
        <a:p>
          <a:endParaRPr lang="en-US"/>
        </a:p>
      </dgm:t>
    </dgm:pt>
    <dgm:pt modelId="{A5DEE12D-EA2B-4553-AA57-DD9C98E24DAA}">
      <dgm:prSet/>
      <dgm:spPr>
        <a:noFill/>
      </dgm:spPr>
      <dgm:t>
        <a:bodyPr/>
        <a:lstStyle/>
        <a:p>
          <a:r>
            <a:rPr lang="en-GB" dirty="0" smtClean="0">
              <a:solidFill>
                <a:schemeClr val="accent1">
                  <a:lumMod val="20000"/>
                  <a:lumOff val="80000"/>
                </a:schemeClr>
              </a:solidFill>
              <a:latin typeface="Calibri (Body)"/>
              <a:ea typeface="Microsoft Yi Baiti" panose="03000500000000000000" pitchFamily="66" charset="0"/>
            </a:rPr>
            <a:t>Total </a:t>
          </a:r>
          <a:r>
            <a:rPr lang="en-GB" b="1" dirty="0" smtClean="0">
              <a:solidFill>
                <a:schemeClr val="accent1">
                  <a:lumMod val="20000"/>
                  <a:lumOff val="80000"/>
                </a:schemeClr>
              </a:solidFill>
              <a:latin typeface="Calibri (Body)"/>
            </a:rPr>
            <a:t>company</a:t>
          </a:r>
          <a:r>
            <a:rPr lang="en-GB" dirty="0" smtClean="0">
              <a:solidFill>
                <a:schemeClr val="accent1">
                  <a:lumMod val="20000"/>
                  <a:lumOff val="80000"/>
                </a:schemeClr>
              </a:solidFill>
              <a:latin typeface="Calibri (Body)"/>
              <a:ea typeface="Microsoft Yi Baiti" panose="03000500000000000000" pitchFamily="66" charset="0"/>
            </a:rPr>
            <a:t> sales rose significantly — from </a:t>
          </a:r>
          <a:r>
            <a:rPr lang="en-GB" b="1" dirty="0" smtClean="0">
              <a:solidFill>
                <a:schemeClr val="accent1">
                  <a:lumMod val="20000"/>
                  <a:lumOff val="80000"/>
                </a:schemeClr>
              </a:solidFill>
              <a:latin typeface="Calibri (Body)"/>
              <a:ea typeface="Microsoft Yi Baiti" panose="03000500000000000000" pitchFamily="66" charset="0"/>
            </a:rPr>
            <a:t>484k in 2016 to 733k in 2019</a:t>
          </a:r>
          <a:r>
            <a:rPr lang="en-GB" dirty="0" smtClean="0">
              <a:solidFill>
                <a:schemeClr val="accent1">
                  <a:lumMod val="20000"/>
                  <a:lumOff val="80000"/>
                </a:schemeClr>
              </a:solidFill>
              <a:latin typeface="Calibri (Body)"/>
              <a:ea typeface="Microsoft Yi Baiti" panose="03000500000000000000" pitchFamily="66" charset="0"/>
            </a:rPr>
            <a:t>, a </a:t>
          </a:r>
          <a:r>
            <a:rPr lang="en-GB" b="1" dirty="0" smtClean="0">
              <a:solidFill>
                <a:schemeClr val="accent1">
                  <a:lumMod val="20000"/>
                  <a:lumOff val="80000"/>
                </a:schemeClr>
              </a:solidFill>
              <a:latin typeface="Calibri (Body)"/>
              <a:ea typeface="Microsoft Yi Baiti" panose="03000500000000000000" pitchFamily="66" charset="0"/>
            </a:rPr>
            <a:t>+51%     increase</a:t>
          </a:r>
          <a:r>
            <a:rPr lang="en-GB" dirty="0" smtClean="0">
              <a:solidFill>
                <a:schemeClr val="accent1">
                  <a:lumMod val="20000"/>
                  <a:lumOff val="80000"/>
                </a:schemeClr>
              </a:solidFill>
              <a:latin typeface="Calibri (Body)"/>
              <a:ea typeface="Microsoft Yi Baiti" panose="03000500000000000000" pitchFamily="66" charset="0"/>
            </a:rPr>
            <a:t>.</a:t>
          </a:r>
          <a:endParaRPr lang="en-US" dirty="0">
            <a:solidFill>
              <a:schemeClr val="accent1">
                <a:lumMod val="20000"/>
                <a:lumOff val="80000"/>
              </a:schemeClr>
            </a:solidFill>
            <a:latin typeface="Calibri (Body)"/>
          </a:endParaRPr>
        </a:p>
      </dgm:t>
    </dgm:pt>
    <dgm:pt modelId="{1C816509-9C75-4C78-8E5D-83C53C3C54CF}" type="parTrans" cxnId="{2F0ADFAD-4819-42A0-ADCC-DF7C15D0FD04}">
      <dgm:prSet/>
      <dgm:spPr/>
      <dgm:t>
        <a:bodyPr/>
        <a:lstStyle/>
        <a:p>
          <a:endParaRPr lang="en-US"/>
        </a:p>
      </dgm:t>
    </dgm:pt>
    <dgm:pt modelId="{3EF3461D-3AD5-45EC-BD77-E439544D6047}" type="sibTrans" cxnId="{2F0ADFAD-4819-42A0-ADCC-DF7C15D0FD04}">
      <dgm:prSet/>
      <dgm:spPr/>
      <dgm:t>
        <a:bodyPr/>
        <a:lstStyle/>
        <a:p>
          <a:endParaRPr lang="en-US"/>
        </a:p>
      </dgm:t>
    </dgm:pt>
    <dgm:pt modelId="{AC2E48A9-CBCA-4552-97F8-894133D97F47}" type="pres">
      <dgm:prSet presAssocID="{6F78F6A0-0871-4F81-A675-C9287FE2FE03}" presName="linear" presStyleCnt="0">
        <dgm:presLayoutVars>
          <dgm:dir/>
          <dgm:animLvl val="lvl"/>
          <dgm:resizeHandles val="exact"/>
        </dgm:presLayoutVars>
      </dgm:prSet>
      <dgm:spPr/>
      <dgm:t>
        <a:bodyPr/>
        <a:lstStyle/>
        <a:p>
          <a:endParaRPr lang="en-US"/>
        </a:p>
      </dgm:t>
    </dgm:pt>
    <dgm:pt modelId="{40DF48FE-9575-42E3-8DCA-04AAF47CCE71}" type="pres">
      <dgm:prSet presAssocID="{8E9E8BA3-BB19-4581-A82C-B4222D858314}" presName="parentLin" presStyleCnt="0"/>
      <dgm:spPr/>
    </dgm:pt>
    <dgm:pt modelId="{BB3EFD17-44E8-4C6F-9DC6-0F8450CD0951}" type="pres">
      <dgm:prSet presAssocID="{8E9E8BA3-BB19-4581-A82C-B4222D858314}" presName="parentLeftMargin" presStyleLbl="node1" presStyleIdx="0" presStyleCnt="4"/>
      <dgm:spPr/>
      <dgm:t>
        <a:bodyPr/>
        <a:lstStyle/>
        <a:p>
          <a:endParaRPr lang="en-US"/>
        </a:p>
      </dgm:t>
    </dgm:pt>
    <dgm:pt modelId="{684B7EEB-DB80-479F-97DB-329A44D02826}" type="pres">
      <dgm:prSet presAssocID="{8E9E8BA3-BB19-4581-A82C-B4222D858314}" presName="parentText" presStyleLbl="node1" presStyleIdx="0" presStyleCnt="4" custScaleX="96142" custScaleY="81301" custLinFactNeighborX="-60767" custLinFactNeighborY="-13767">
        <dgm:presLayoutVars>
          <dgm:chMax val="0"/>
          <dgm:bulletEnabled val="1"/>
        </dgm:presLayoutVars>
      </dgm:prSet>
      <dgm:spPr/>
      <dgm:t>
        <a:bodyPr/>
        <a:lstStyle/>
        <a:p>
          <a:endParaRPr lang="en-US"/>
        </a:p>
      </dgm:t>
    </dgm:pt>
    <dgm:pt modelId="{F649D066-59A0-4A02-AB54-E109621A045E}" type="pres">
      <dgm:prSet presAssocID="{8E9E8BA3-BB19-4581-A82C-B4222D858314}" presName="negativeSpace" presStyleCnt="0"/>
      <dgm:spPr/>
    </dgm:pt>
    <dgm:pt modelId="{2813F14A-B645-408B-B24D-FAF56F261A86}" type="pres">
      <dgm:prSet presAssocID="{8E9E8BA3-BB19-4581-A82C-B4222D858314}" presName="childText" presStyleLbl="conFgAcc1" presStyleIdx="0" presStyleCnt="4">
        <dgm:presLayoutVars>
          <dgm:bulletEnabled val="1"/>
        </dgm:presLayoutVars>
      </dgm:prSet>
      <dgm:spPr/>
      <dgm:t>
        <a:bodyPr/>
        <a:lstStyle/>
        <a:p>
          <a:endParaRPr lang="en-US"/>
        </a:p>
      </dgm:t>
    </dgm:pt>
    <dgm:pt modelId="{5B2DEE57-EDE8-4AE1-A252-80133074B8B5}" type="pres">
      <dgm:prSet presAssocID="{605E6078-4338-4F7E-BBCA-84247BC1E7F1}" presName="spaceBetweenRectangles" presStyleCnt="0"/>
      <dgm:spPr/>
    </dgm:pt>
    <dgm:pt modelId="{41037986-3EA5-457E-B7AF-2DBEED41F98C}" type="pres">
      <dgm:prSet presAssocID="{13853AD0-0686-4F5C-A548-248EC178243A}" presName="parentLin" presStyleCnt="0"/>
      <dgm:spPr/>
    </dgm:pt>
    <dgm:pt modelId="{82430730-51F9-47F6-A658-4D4BE8FEE6FC}" type="pres">
      <dgm:prSet presAssocID="{13853AD0-0686-4F5C-A548-248EC178243A}" presName="parentLeftMargin" presStyleLbl="node1" presStyleIdx="0" presStyleCnt="4"/>
      <dgm:spPr/>
      <dgm:t>
        <a:bodyPr/>
        <a:lstStyle/>
        <a:p>
          <a:endParaRPr lang="en-US"/>
        </a:p>
      </dgm:t>
    </dgm:pt>
    <dgm:pt modelId="{C142D02E-D6D7-47C9-8C7B-9E5A97C92C63}" type="pres">
      <dgm:prSet presAssocID="{13853AD0-0686-4F5C-A548-248EC178243A}" presName="parentText" presStyleLbl="node1" presStyleIdx="1" presStyleCnt="4" custScaleX="96142" custScaleY="81301" custLinFactNeighborX="-60767" custLinFactNeighborY="-13767">
        <dgm:presLayoutVars>
          <dgm:chMax val="0"/>
          <dgm:bulletEnabled val="1"/>
        </dgm:presLayoutVars>
      </dgm:prSet>
      <dgm:spPr/>
      <dgm:t>
        <a:bodyPr/>
        <a:lstStyle/>
        <a:p>
          <a:endParaRPr lang="en-US"/>
        </a:p>
      </dgm:t>
    </dgm:pt>
    <dgm:pt modelId="{41D03C26-A512-4208-9689-6CFC6F31427E}" type="pres">
      <dgm:prSet presAssocID="{13853AD0-0686-4F5C-A548-248EC178243A}" presName="negativeSpace" presStyleCnt="0"/>
      <dgm:spPr/>
    </dgm:pt>
    <dgm:pt modelId="{93D17513-D747-4FB9-BA84-66CA10F8979B}" type="pres">
      <dgm:prSet presAssocID="{13853AD0-0686-4F5C-A548-248EC178243A}" presName="childText" presStyleLbl="conFgAcc1" presStyleIdx="1" presStyleCnt="4" custLinFactNeighborX="-1716">
        <dgm:presLayoutVars>
          <dgm:bulletEnabled val="1"/>
        </dgm:presLayoutVars>
      </dgm:prSet>
      <dgm:spPr/>
      <dgm:t>
        <a:bodyPr/>
        <a:lstStyle/>
        <a:p>
          <a:endParaRPr lang="en-US"/>
        </a:p>
      </dgm:t>
    </dgm:pt>
    <dgm:pt modelId="{AAFB37BB-C981-4622-A031-ADD7209F5578}" type="pres">
      <dgm:prSet presAssocID="{ADEEC550-27D0-4085-BDC2-6CFF05CED0A9}" presName="spaceBetweenRectangles" presStyleCnt="0"/>
      <dgm:spPr/>
    </dgm:pt>
    <dgm:pt modelId="{3249F6BB-B887-4C98-89A3-6FB1B6275015}" type="pres">
      <dgm:prSet presAssocID="{E6423A63-5F5E-4968-8C24-0B06304B88C2}" presName="parentLin" presStyleCnt="0"/>
      <dgm:spPr/>
    </dgm:pt>
    <dgm:pt modelId="{AB0B663E-5904-46FD-84B3-D68BF0036E7B}" type="pres">
      <dgm:prSet presAssocID="{E6423A63-5F5E-4968-8C24-0B06304B88C2}" presName="parentLeftMargin" presStyleLbl="node1" presStyleIdx="1" presStyleCnt="4"/>
      <dgm:spPr/>
      <dgm:t>
        <a:bodyPr/>
        <a:lstStyle/>
        <a:p>
          <a:endParaRPr lang="en-US"/>
        </a:p>
      </dgm:t>
    </dgm:pt>
    <dgm:pt modelId="{BA820A7C-7057-4EB6-B0E0-C7D0A03C6AB7}" type="pres">
      <dgm:prSet presAssocID="{E6423A63-5F5E-4968-8C24-0B06304B88C2}" presName="parentText" presStyleLbl="node1" presStyleIdx="2" presStyleCnt="4" custScaleX="96142" custScaleY="81301" custLinFactNeighborX="-60767" custLinFactNeighborY="-13767">
        <dgm:presLayoutVars>
          <dgm:chMax val="0"/>
          <dgm:bulletEnabled val="1"/>
        </dgm:presLayoutVars>
      </dgm:prSet>
      <dgm:spPr/>
      <dgm:t>
        <a:bodyPr/>
        <a:lstStyle/>
        <a:p>
          <a:endParaRPr lang="en-US"/>
        </a:p>
      </dgm:t>
    </dgm:pt>
    <dgm:pt modelId="{DE8B6AEB-D321-4500-85D9-A7EF648A6455}" type="pres">
      <dgm:prSet presAssocID="{E6423A63-5F5E-4968-8C24-0B06304B88C2}" presName="negativeSpace" presStyleCnt="0"/>
      <dgm:spPr/>
    </dgm:pt>
    <dgm:pt modelId="{7F95A20D-D196-4376-8E79-FC9B28AB0EB6}" type="pres">
      <dgm:prSet presAssocID="{E6423A63-5F5E-4968-8C24-0B06304B88C2}" presName="childText" presStyleLbl="conFgAcc1" presStyleIdx="2" presStyleCnt="4">
        <dgm:presLayoutVars>
          <dgm:bulletEnabled val="1"/>
        </dgm:presLayoutVars>
      </dgm:prSet>
      <dgm:spPr/>
      <dgm:t>
        <a:bodyPr/>
        <a:lstStyle/>
        <a:p>
          <a:endParaRPr lang="en-US"/>
        </a:p>
      </dgm:t>
    </dgm:pt>
    <dgm:pt modelId="{F8DC744B-0A74-4423-B5AB-3239B0CB6CE7}" type="pres">
      <dgm:prSet presAssocID="{1118FCD7-8A88-4068-A625-F879B73AF463}" presName="spaceBetweenRectangles" presStyleCnt="0"/>
      <dgm:spPr/>
    </dgm:pt>
    <dgm:pt modelId="{37D2F7FE-029B-4CAD-9A39-8DDFB4C59AED}" type="pres">
      <dgm:prSet presAssocID="{F403E5C5-2F9F-4B9E-B484-BE7F07B51EEA}" presName="parentLin" presStyleCnt="0"/>
      <dgm:spPr/>
    </dgm:pt>
    <dgm:pt modelId="{4180E118-C528-4FC6-A460-50EBE7844D24}" type="pres">
      <dgm:prSet presAssocID="{F403E5C5-2F9F-4B9E-B484-BE7F07B51EEA}" presName="parentLeftMargin" presStyleLbl="node1" presStyleIdx="2" presStyleCnt="4"/>
      <dgm:spPr/>
      <dgm:t>
        <a:bodyPr/>
        <a:lstStyle/>
        <a:p>
          <a:endParaRPr lang="en-US"/>
        </a:p>
      </dgm:t>
    </dgm:pt>
    <dgm:pt modelId="{4606F3C0-DAAF-4CE0-8721-165927519514}" type="pres">
      <dgm:prSet presAssocID="{F403E5C5-2F9F-4B9E-B484-BE7F07B51EEA}" presName="parentText" presStyleLbl="node1" presStyleIdx="3" presStyleCnt="4" custScaleX="96142" custScaleY="81301" custLinFactNeighborX="-60767" custLinFactNeighborY="-13767">
        <dgm:presLayoutVars>
          <dgm:chMax val="0"/>
          <dgm:bulletEnabled val="1"/>
        </dgm:presLayoutVars>
      </dgm:prSet>
      <dgm:spPr/>
      <dgm:t>
        <a:bodyPr/>
        <a:lstStyle/>
        <a:p>
          <a:endParaRPr lang="en-US"/>
        </a:p>
      </dgm:t>
    </dgm:pt>
    <dgm:pt modelId="{339F73F5-7A69-4082-B3EB-3BED8DA01E09}" type="pres">
      <dgm:prSet presAssocID="{F403E5C5-2F9F-4B9E-B484-BE7F07B51EEA}" presName="negativeSpace" presStyleCnt="0"/>
      <dgm:spPr/>
    </dgm:pt>
    <dgm:pt modelId="{75C958AB-9D45-4A4E-B454-007528CB388A}" type="pres">
      <dgm:prSet presAssocID="{F403E5C5-2F9F-4B9E-B484-BE7F07B51EEA}" presName="childText" presStyleLbl="conFgAcc1" presStyleIdx="3" presStyleCnt="4">
        <dgm:presLayoutVars>
          <dgm:bulletEnabled val="1"/>
        </dgm:presLayoutVars>
      </dgm:prSet>
      <dgm:spPr/>
      <dgm:t>
        <a:bodyPr/>
        <a:lstStyle/>
        <a:p>
          <a:endParaRPr lang="en-US"/>
        </a:p>
      </dgm:t>
    </dgm:pt>
  </dgm:ptLst>
  <dgm:cxnLst>
    <dgm:cxn modelId="{B1891C31-0742-4A38-8C56-A9029A9C08D4}" type="presOf" srcId="{8E9E8BA3-BB19-4581-A82C-B4222D858314}" destId="{684B7EEB-DB80-479F-97DB-329A44D02826}" srcOrd="1" destOrd="0" presId="urn:microsoft.com/office/officeart/2005/8/layout/list1"/>
    <dgm:cxn modelId="{780B4DD1-3F54-48AF-A232-52C577F3B4AB}" srcId="{E6423A63-5F5E-4968-8C24-0B06304B88C2}" destId="{7F3409CE-921F-4FC1-B210-ED28A65484FF}" srcOrd="1" destOrd="0" parTransId="{74FBD7C7-3EE8-47BC-ABB3-FCDDDE395F44}" sibTransId="{A4D41C01-8A69-45F1-B447-451EBD36C427}"/>
    <dgm:cxn modelId="{50B05159-8F6B-4B3B-ACAD-744DEED2F1EE}" srcId="{F403E5C5-2F9F-4B9E-B484-BE7F07B51EEA}" destId="{20F65F8A-7D9D-4C73-A1E2-98DD215192F8}" srcOrd="1" destOrd="0" parTransId="{FD967FEA-1646-4529-BF69-7914C683BA67}" sibTransId="{113B189A-2F92-4351-98B0-1516D04758A4}"/>
    <dgm:cxn modelId="{15C4293B-4D83-4A8A-861C-39255487A44F}" type="presOf" srcId="{CECF30E3-070A-4033-9399-64EDB01F48B2}" destId="{75C958AB-9D45-4A4E-B454-007528CB388A}" srcOrd="0" destOrd="0" presId="urn:microsoft.com/office/officeart/2005/8/layout/list1"/>
    <dgm:cxn modelId="{2EBB11ED-AC0E-4902-9A55-1B3DDD582874}" srcId="{F403E5C5-2F9F-4B9E-B484-BE7F07B51EEA}" destId="{CECF30E3-070A-4033-9399-64EDB01F48B2}" srcOrd="0" destOrd="0" parTransId="{29C935C5-029E-477C-9A66-CA9DD38B7300}" sibTransId="{20111CA9-A7B0-4B5D-BE8D-5D60C64C694A}"/>
    <dgm:cxn modelId="{CD9D4821-FE4C-41F6-BEF6-A1922D69BEA8}" type="presOf" srcId="{6F78F6A0-0871-4F81-A675-C9287FE2FE03}" destId="{AC2E48A9-CBCA-4552-97F8-894133D97F47}" srcOrd="0" destOrd="0" presId="urn:microsoft.com/office/officeart/2005/8/layout/list1"/>
    <dgm:cxn modelId="{26272598-27B6-4FDB-BFC7-F8A35C5611B9}" srcId="{E6423A63-5F5E-4968-8C24-0B06304B88C2}" destId="{254CEBE1-0A57-43E1-A67B-1B221CF562DA}" srcOrd="2" destOrd="0" parTransId="{EBEEAA3E-C9F9-4F1E-B78D-C2FF3099BAC1}" sibTransId="{C16F85BC-B26D-45BE-8443-C168EFDF8381}"/>
    <dgm:cxn modelId="{01CD69E2-8DD6-44F8-809A-93BAA8112B02}" srcId="{6F78F6A0-0871-4F81-A675-C9287FE2FE03}" destId="{8E9E8BA3-BB19-4581-A82C-B4222D858314}" srcOrd="0" destOrd="0" parTransId="{FD1686FA-D7CA-4088-ABC7-EA50EA146DDE}" sibTransId="{605E6078-4338-4F7E-BBCA-84247BC1E7F1}"/>
    <dgm:cxn modelId="{9868B7CB-F22E-4F86-BD52-5B1B86616FE7}" srcId="{13853AD0-0686-4F5C-A548-248EC178243A}" destId="{4A301146-66EB-41D0-9025-EFACA6D37C1C}" srcOrd="0" destOrd="0" parTransId="{E2DEE15C-B3AC-4B10-A950-F18FDE91E841}" sibTransId="{79E50E8C-663F-4656-B951-4DCF7FBC87A9}"/>
    <dgm:cxn modelId="{2F0ADFAD-4819-42A0-ADCC-DF7C15D0FD04}" srcId="{8E9E8BA3-BB19-4581-A82C-B4222D858314}" destId="{A5DEE12D-EA2B-4553-AA57-DD9C98E24DAA}" srcOrd="0" destOrd="0" parTransId="{1C816509-9C75-4C78-8E5D-83C53C3C54CF}" sibTransId="{3EF3461D-3AD5-45EC-BD77-E439544D6047}"/>
    <dgm:cxn modelId="{7ECFDE9E-275D-425E-B001-6C70F4ECBD1F}" type="presOf" srcId="{254CEBE1-0A57-43E1-A67B-1B221CF562DA}" destId="{7F95A20D-D196-4376-8E79-FC9B28AB0EB6}" srcOrd="0" destOrd="2" presId="urn:microsoft.com/office/officeart/2005/8/layout/list1"/>
    <dgm:cxn modelId="{E27C5F45-0C52-404A-AD3E-8410E85DF216}" srcId="{F403E5C5-2F9F-4B9E-B484-BE7F07B51EEA}" destId="{A87652AE-B699-4EE8-8B3B-BF21D8788177}" srcOrd="2" destOrd="0" parTransId="{F8A3FA08-B950-4401-BEEA-5587DDC15D72}" sibTransId="{8B0AEAD9-6927-4835-A525-6A05B8FEF7D8}"/>
    <dgm:cxn modelId="{8CAB038D-A709-4594-827B-C3E325975C5D}" type="presOf" srcId="{FE06383B-AC91-4C53-BD08-ACA02156566F}" destId="{7F95A20D-D196-4376-8E79-FC9B28AB0EB6}" srcOrd="0" destOrd="0" presId="urn:microsoft.com/office/officeart/2005/8/layout/list1"/>
    <dgm:cxn modelId="{D5E8B471-64EB-46A3-BDDC-3F33A3D22728}" srcId="{6F78F6A0-0871-4F81-A675-C9287FE2FE03}" destId="{F403E5C5-2F9F-4B9E-B484-BE7F07B51EEA}" srcOrd="3" destOrd="0" parTransId="{998B1BAE-5FEA-4677-87B5-8C80EB27CD4F}" sibTransId="{D09F2D6A-F65E-4034-99A1-EBE7C1986DB8}"/>
    <dgm:cxn modelId="{E88D030B-9249-4AB1-84A2-19FA60B09FC4}" srcId="{6F78F6A0-0871-4F81-A675-C9287FE2FE03}" destId="{13853AD0-0686-4F5C-A548-248EC178243A}" srcOrd="1" destOrd="0" parTransId="{B7784C19-156B-4253-86F2-8748A26848E2}" sibTransId="{ADEEC550-27D0-4085-BDC2-6CFF05CED0A9}"/>
    <dgm:cxn modelId="{7BDFAE14-7B5D-4082-91E6-7AB86F7DF5E8}" type="presOf" srcId="{20F65F8A-7D9D-4C73-A1E2-98DD215192F8}" destId="{75C958AB-9D45-4A4E-B454-007528CB388A}" srcOrd="0" destOrd="1" presId="urn:microsoft.com/office/officeart/2005/8/layout/list1"/>
    <dgm:cxn modelId="{D275BFAA-DD11-433F-B7BF-C80F5EFF9067}" type="presOf" srcId="{13853AD0-0686-4F5C-A548-248EC178243A}" destId="{C142D02E-D6D7-47C9-8C7B-9E5A97C92C63}" srcOrd="1" destOrd="0" presId="urn:microsoft.com/office/officeart/2005/8/layout/list1"/>
    <dgm:cxn modelId="{A727839A-67BA-47EE-9816-735B7181E728}" type="presOf" srcId="{E6423A63-5F5E-4968-8C24-0B06304B88C2}" destId="{BA820A7C-7057-4EB6-B0E0-C7D0A03C6AB7}" srcOrd="1" destOrd="0" presId="urn:microsoft.com/office/officeart/2005/8/layout/list1"/>
    <dgm:cxn modelId="{596E4F63-5A0A-4897-B94B-01CEEC97D8C1}" type="presOf" srcId="{145F0E63-B5E3-49A9-98E5-B749FDF0F7A8}" destId="{93D17513-D747-4FB9-BA84-66CA10F8979B}" srcOrd="0" destOrd="1" presId="urn:microsoft.com/office/officeart/2005/8/layout/list1"/>
    <dgm:cxn modelId="{C6056E4B-936E-4810-A1E7-51C5264B3AF3}" type="presOf" srcId="{4A301146-66EB-41D0-9025-EFACA6D37C1C}" destId="{93D17513-D747-4FB9-BA84-66CA10F8979B}" srcOrd="0" destOrd="0" presId="urn:microsoft.com/office/officeart/2005/8/layout/list1"/>
    <dgm:cxn modelId="{F2E5F3DD-B568-423E-8687-2CD1487790E6}" type="presOf" srcId="{7F3409CE-921F-4FC1-B210-ED28A65484FF}" destId="{7F95A20D-D196-4376-8E79-FC9B28AB0EB6}" srcOrd="0" destOrd="1" presId="urn:microsoft.com/office/officeart/2005/8/layout/list1"/>
    <dgm:cxn modelId="{7996E729-ECE0-47C9-A9A8-EFC4FBAEA719}" type="presOf" srcId="{E6423A63-5F5E-4968-8C24-0B06304B88C2}" destId="{AB0B663E-5904-46FD-84B3-D68BF0036E7B}" srcOrd="0" destOrd="0" presId="urn:microsoft.com/office/officeart/2005/8/layout/list1"/>
    <dgm:cxn modelId="{86778ABB-83F3-4F30-9A3A-ACC2CA7735DE}" type="presOf" srcId="{8E9E8BA3-BB19-4581-A82C-B4222D858314}" destId="{BB3EFD17-44E8-4C6F-9DC6-0F8450CD0951}" srcOrd="0" destOrd="0" presId="urn:microsoft.com/office/officeart/2005/8/layout/list1"/>
    <dgm:cxn modelId="{99FC10F4-53CE-4AB8-82B6-A7FE2C38484B}" type="presOf" srcId="{13853AD0-0686-4F5C-A548-248EC178243A}" destId="{82430730-51F9-47F6-A658-4D4BE8FEE6FC}" srcOrd="0" destOrd="0" presId="urn:microsoft.com/office/officeart/2005/8/layout/list1"/>
    <dgm:cxn modelId="{93C1EE1C-552C-49A3-8A84-47B9F11FC668}" srcId="{6F78F6A0-0871-4F81-A675-C9287FE2FE03}" destId="{E6423A63-5F5E-4968-8C24-0B06304B88C2}" srcOrd="2" destOrd="0" parTransId="{218E68A3-9B18-47CB-8E0F-1CB8C0ED1089}" sibTransId="{1118FCD7-8A88-4068-A625-F879B73AF463}"/>
    <dgm:cxn modelId="{2BB97D99-7560-4EF4-88CB-3DB887668FED}" srcId="{E6423A63-5F5E-4968-8C24-0B06304B88C2}" destId="{FE06383B-AC91-4C53-BD08-ACA02156566F}" srcOrd="0" destOrd="0" parTransId="{1C6BA1EB-851C-4FBC-97DA-E78FF051E817}" sibTransId="{D6579722-D557-479A-B8B7-D250D2FFAD17}"/>
    <dgm:cxn modelId="{E70B0266-C549-4D4D-A877-21D7A637513C}" type="presOf" srcId="{A87652AE-B699-4EE8-8B3B-BF21D8788177}" destId="{75C958AB-9D45-4A4E-B454-007528CB388A}" srcOrd="0" destOrd="2" presId="urn:microsoft.com/office/officeart/2005/8/layout/list1"/>
    <dgm:cxn modelId="{90D5C969-FE4B-4BD2-82AE-CA3C71D39234}" srcId="{13853AD0-0686-4F5C-A548-248EC178243A}" destId="{145F0E63-B5E3-49A9-98E5-B749FDF0F7A8}" srcOrd="1" destOrd="0" parTransId="{4837504B-9321-4CDF-84D0-49872B36E0C6}" sibTransId="{165A4559-E93F-4426-966C-243020BED4AC}"/>
    <dgm:cxn modelId="{A3D90998-90A4-43BF-86E7-8C60F6D7D666}" type="presOf" srcId="{F403E5C5-2F9F-4B9E-B484-BE7F07B51EEA}" destId="{4606F3C0-DAAF-4CE0-8721-165927519514}" srcOrd="1" destOrd="0" presId="urn:microsoft.com/office/officeart/2005/8/layout/list1"/>
    <dgm:cxn modelId="{494C4F58-E992-4839-A444-363C0D6B518A}" type="presOf" srcId="{A5DEE12D-EA2B-4553-AA57-DD9C98E24DAA}" destId="{2813F14A-B645-408B-B24D-FAF56F261A86}" srcOrd="0" destOrd="0" presId="urn:microsoft.com/office/officeart/2005/8/layout/list1"/>
    <dgm:cxn modelId="{B9033600-74F6-44CF-81E1-4909453E46B6}" type="presOf" srcId="{F403E5C5-2F9F-4B9E-B484-BE7F07B51EEA}" destId="{4180E118-C528-4FC6-A460-50EBE7844D24}" srcOrd="0" destOrd="0" presId="urn:microsoft.com/office/officeart/2005/8/layout/list1"/>
    <dgm:cxn modelId="{C20BE390-BE27-40C6-9919-71F83B3E136A}" type="presParOf" srcId="{AC2E48A9-CBCA-4552-97F8-894133D97F47}" destId="{40DF48FE-9575-42E3-8DCA-04AAF47CCE71}" srcOrd="0" destOrd="0" presId="urn:microsoft.com/office/officeart/2005/8/layout/list1"/>
    <dgm:cxn modelId="{9899A177-C8DB-421A-8187-8EAF8A474A6C}" type="presParOf" srcId="{40DF48FE-9575-42E3-8DCA-04AAF47CCE71}" destId="{BB3EFD17-44E8-4C6F-9DC6-0F8450CD0951}" srcOrd="0" destOrd="0" presId="urn:microsoft.com/office/officeart/2005/8/layout/list1"/>
    <dgm:cxn modelId="{5459561A-E441-4572-9302-EDC1567946CC}" type="presParOf" srcId="{40DF48FE-9575-42E3-8DCA-04AAF47CCE71}" destId="{684B7EEB-DB80-479F-97DB-329A44D02826}" srcOrd="1" destOrd="0" presId="urn:microsoft.com/office/officeart/2005/8/layout/list1"/>
    <dgm:cxn modelId="{10170C93-F1E3-4D14-B4F2-53815BB27436}" type="presParOf" srcId="{AC2E48A9-CBCA-4552-97F8-894133D97F47}" destId="{F649D066-59A0-4A02-AB54-E109621A045E}" srcOrd="1" destOrd="0" presId="urn:microsoft.com/office/officeart/2005/8/layout/list1"/>
    <dgm:cxn modelId="{3950A5D2-BE4E-4973-A2AC-F96C7FB474D3}" type="presParOf" srcId="{AC2E48A9-CBCA-4552-97F8-894133D97F47}" destId="{2813F14A-B645-408B-B24D-FAF56F261A86}" srcOrd="2" destOrd="0" presId="urn:microsoft.com/office/officeart/2005/8/layout/list1"/>
    <dgm:cxn modelId="{0576F919-0EFA-442E-A9F9-A7DADD3844A9}" type="presParOf" srcId="{AC2E48A9-CBCA-4552-97F8-894133D97F47}" destId="{5B2DEE57-EDE8-4AE1-A252-80133074B8B5}" srcOrd="3" destOrd="0" presId="urn:microsoft.com/office/officeart/2005/8/layout/list1"/>
    <dgm:cxn modelId="{78F91E53-78F2-4A4A-BD10-57F6CE1C190A}" type="presParOf" srcId="{AC2E48A9-CBCA-4552-97F8-894133D97F47}" destId="{41037986-3EA5-457E-B7AF-2DBEED41F98C}" srcOrd="4" destOrd="0" presId="urn:microsoft.com/office/officeart/2005/8/layout/list1"/>
    <dgm:cxn modelId="{9E66DAC6-6DE3-47A2-8EED-9C4367BD1FAB}" type="presParOf" srcId="{41037986-3EA5-457E-B7AF-2DBEED41F98C}" destId="{82430730-51F9-47F6-A658-4D4BE8FEE6FC}" srcOrd="0" destOrd="0" presId="urn:microsoft.com/office/officeart/2005/8/layout/list1"/>
    <dgm:cxn modelId="{5D33A82B-B0A2-44BD-AC88-C37EBAE40451}" type="presParOf" srcId="{41037986-3EA5-457E-B7AF-2DBEED41F98C}" destId="{C142D02E-D6D7-47C9-8C7B-9E5A97C92C63}" srcOrd="1" destOrd="0" presId="urn:microsoft.com/office/officeart/2005/8/layout/list1"/>
    <dgm:cxn modelId="{6D18D436-6907-4A26-A41B-802CBDAFD261}" type="presParOf" srcId="{AC2E48A9-CBCA-4552-97F8-894133D97F47}" destId="{41D03C26-A512-4208-9689-6CFC6F31427E}" srcOrd="5" destOrd="0" presId="urn:microsoft.com/office/officeart/2005/8/layout/list1"/>
    <dgm:cxn modelId="{2E2A1841-60DE-47D2-8960-0E64F72019B5}" type="presParOf" srcId="{AC2E48A9-CBCA-4552-97F8-894133D97F47}" destId="{93D17513-D747-4FB9-BA84-66CA10F8979B}" srcOrd="6" destOrd="0" presId="urn:microsoft.com/office/officeart/2005/8/layout/list1"/>
    <dgm:cxn modelId="{47AAB2A5-1774-4CDD-A089-D1FAE3D49A2D}" type="presParOf" srcId="{AC2E48A9-CBCA-4552-97F8-894133D97F47}" destId="{AAFB37BB-C981-4622-A031-ADD7209F5578}" srcOrd="7" destOrd="0" presId="urn:microsoft.com/office/officeart/2005/8/layout/list1"/>
    <dgm:cxn modelId="{2E28785F-4EC4-43EC-B7DF-D70BDCA5AAED}" type="presParOf" srcId="{AC2E48A9-CBCA-4552-97F8-894133D97F47}" destId="{3249F6BB-B887-4C98-89A3-6FB1B6275015}" srcOrd="8" destOrd="0" presId="urn:microsoft.com/office/officeart/2005/8/layout/list1"/>
    <dgm:cxn modelId="{CEEF6F7D-1781-4DCF-AE2B-AAC0620EAA79}" type="presParOf" srcId="{3249F6BB-B887-4C98-89A3-6FB1B6275015}" destId="{AB0B663E-5904-46FD-84B3-D68BF0036E7B}" srcOrd="0" destOrd="0" presId="urn:microsoft.com/office/officeart/2005/8/layout/list1"/>
    <dgm:cxn modelId="{0832AF95-3841-4C9D-81FB-216A2E3B9571}" type="presParOf" srcId="{3249F6BB-B887-4C98-89A3-6FB1B6275015}" destId="{BA820A7C-7057-4EB6-B0E0-C7D0A03C6AB7}" srcOrd="1" destOrd="0" presId="urn:microsoft.com/office/officeart/2005/8/layout/list1"/>
    <dgm:cxn modelId="{7D80BA07-6722-4229-94AB-434925B7DADB}" type="presParOf" srcId="{AC2E48A9-CBCA-4552-97F8-894133D97F47}" destId="{DE8B6AEB-D321-4500-85D9-A7EF648A6455}" srcOrd="9" destOrd="0" presId="urn:microsoft.com/office/officeart/2005/8/layout/list1"/>
    <dgm:cxn modelId="{2F40BA3D-3576-48D8-920D-28C50E973F85}" type="presParOf" srcId="{AC2E48A9-CBCA-4552-97F8-894133D97F47}" destId="{7F95A20D-D196-4376-8E79-FC9B28AB0EB6}" srcOrd="10" destOrd="0" presId="urn:microsoft.com/office/officeart/2005/8/layout/list1"/>
    <dgm:cxn modelId="{63F69358-2D9D-488A-9D77-33A038C72A7A}" type="presParOf" srcId="{AC2E48A9-CBCA-4552-97F8-894133D97F47}" destId="{F8DC744B-0A74-4423-B5AB-3239B0CB6CE7}" srcOrd="11" destOrd="0" presId="urn:microsoft.com/office/officeart/2005/8/layout/list1"/>
    <dgm:cxn modelId="{A735C748-2B7B-4546-A2D7-9328D7D9EDCA}" type="presParOf" srcId="{AC2E48A9-CBCA-4552-97F8-894133D97F47}" destId="{37D2F7FE-029B-4CAD-9A39-8DDFB4C59AED}" srcOrd="12" destOrd="0" presId="urn:microsoft.com/office/officeart/2005/8/layout/list1"/>
    <dgm:cxn modelId="{733C6D95-90F7-4B59-BD3A-91663C62F46E}" type="presParOf" srcId="{37D2F7FE-029B-4CAD-9A39-8DDFB4C59AED}" destId="{4180E118-C528-4FC6-A460-50EBE7844D24}" srcOrd="0" destOrd="0" presId="urn:microsoft.com/office/officeart/2005/8/layout/list1"/>
    <dgm:cxn modelId="{E4918C9B-A279-4E98-B98E-36718D107A96}" type="presParOf" srcId="{37D2F7FE-029B-4CAD-9A39-8DDFB4C59AED}" destId="{4606F3C0-DAAF-4CE0-8721-165927519514}" srcOrd="1" destOrd="0" presId="urn:microsoft.com/office/officeart/2005/8/layout/list1"/>
    <dgm:cxn modelId="{EA25268C-9C6D-4E7C-8A57-F41F401D4782}" type="presParOf" srcId="{AC2E48A9-CBCA-4552-97F8-894133D97F47}" destId="{339F73F5-7A69-4082-B3EB-3BED8DA01E09}" srcOrd="13" destOrd="0" presId="urn:microsoft.com/office/officeart/2005/8/layout/list1"/>
    <dgm:cxn modelId="{EBF91D8F-A223-4137-A16A-BCC9E64AD127}" type="presParOf" srcId="{AC2E48A9-CBCA-4552-97F8-894133D97F47}" destId="{75C958AB-9D45-4A4E-B454-007528CB388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CD4D6-65B9-4320-8D5F-CD856D6B92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5FFCCD-4B72-4402-99A7-C727AC45369A}">
      <dgm:prSet phldrT="[Text]"/>
      <dgm:spPr/>
      <dgm:t>
        <a:bodyPr/>
        <a:lstStyle/>
        <a:p>
          <a:pPr algn="ctr"/>
          <a:r>
            <a:rPr lang="en-GB" b="1" dirty="0" smtClean="0">
              <a:latin typeface="Microsoft Yi Baiti" panose="03000500000000000000" pitchFamily="66" charset="0"/>
              <a:ea typeface="Microsoft Yi Baiti" panose="03000500000000000000" pitchFamily="66" charset="0"/>
            </a:rPr>
            <a:t>Summary of Key Findings</a:t>
          </a:r>
          <a:endParaRPr lang="en-US" dirty="0"/>
        </a:p>
      </dgm:t>
    </dgm:pt>
    <dgm:pt modelId="{52A25BBF-9467-4E8A-8E90-38183F1CFFE5}" type="parTrans" cxnId="{1D990D3B-B655-4A2E-B415-DCCAD6CEAF31}">
      <dgm:prSet/>
      <dgm:spPr/>
      <dgm:t>
        <a:bodyPr/>
        <a:lstStyle/>
        <a:p>
          <a:endParaRPr lang="en-US"/>
        </a:p>
      </dgm:t>
    </dgm:pt>
    <dgm:pt modelId="{AF72C656-9047-4804-9AED-93F094203BBC}" type="sibTrans" cxnId="{1D990D3B-B655-4A2E-B415-DCCAD6CEAF31}">
      <dgm:prSet/>
      <dgm:spPr/>
      <dgm:t>
        <a:bodyPr/>
        <a:lstStyle/>
        <a:p>
          <a:endParaRPr lang="en-US"/>
        </a:p>
      </dgm:t>
    </dgm:pt>
    <dgm:pt modelId="{175BDC22-E157-460B-A6F1-5C3249E7E0C8}">
      <dgm:prSet phldrT="[Text]"/>
      <dgm:spPr/>
      <dgm:t>
        <a:bodyPr/>
        <a:lstStyle/>
        <a:p>
          <a:r>
            <a:rPr lang="en-GB" dirty="0" smtClean="0">
              <a:solidFill>
                <a:schemeClr val="accent1">
                  <a:lumMod val="20000"/>
                  <a:lumOff val="80000"/>
                </a:schemeClr>
              </a:solidFill>
            </a:rPr>
            <a:t>Over the course of our analysis from 2016 to 2019, our exploration has revealed the following:</a:t>
          </a:r>
          <a:endParaRPr lang="en-US" dirty="0">
            <a:solidFill>
              <a:schemeClr val="accent1">
                <a:lumMod val="20000"/>
                <a:lumOff val="80000"/>
              </a:schemeClr>
            </a:solidFill>
          </a:endParaRPr>
        </a:p>
      </dgm:t>
    </dgm:pt>
    <dgm:pt modelId="{C3947EC3-C1FB-4BD9-85BD-94393261D489}" type="parTrans" cxnId="{8FCF6107-0CC3-49C6-8582-4E91D25326F6}">
      <dgm:prSet/>
      <dgm:spPr/>
      <dgm:t>
        <a:bodyPr/>
        <a:lstStyle/>
        <a:p>
          <a:endParaRPr lang="en-US"/>
        </a:p>
      </dgm:t>
    </dgm:pt>
    <dgm:pt modelId="{82F5C50F-9C66-4222-890A-B40CEEA1B590}" type="sibTrans" cxnId="{8FCF6107-0CC3-49C6-8582-4E91D25326F6}">
      <dgm:prSet/>
      <dgm:spPr/>
      <dgm:t>
        <a:bodyPr/>
        <a:lstStyle/>
        <a:p>
          <a:endParaRPr lang="en-US"/>
        </a:p>
      </dgm:t>
    </dgm:pt>
    <dgm:pt modelId="{FDEB6FBA-31C9-4BF1-A1A4-97684F8572CF}" type="pres">
      <dgm:prSet presAssocID="{3FFCD4D6-65B9-4320-8D5F-CD856D6B9273}" presName="linear" presStyleCnt="0">
        <dgm:presLayoutVars>
          <dgm:animLvl val="lvl"/>
          <dgm:resizeHandles val="exact"/>
        </dgm:presLayoutVars>
      </dgm:prSet>
      <dgm:spPr/>
      <dgm:t>
        <a:bodyPr/>
        <a:lstStyle/>
        <a:p>
          <a:endParaRPr lang="en-US"/>
        </a:p>
      </dgm:t>
    </dgm:pt>
    <dgm:pt modelId="{2C544DD0-1B89-4C8B-B870-FC3D999E1CB3}" type="pres">
      <dgm:prSet presAssocID="{DA5FFCCD-4B72-4402-99A7-C727AC45369A}" presName="parentText" presStyleLbl="node1" presStyleIdx="0" presStyleCnt="1">
        <dgm:presLayoutVars>
          <dgm:chMax val="0"/>
          <dgm:bulletEnabled val="1"/>
        </dgm:presLayoutVars>
      </dgm:prSet>
      <dgm:spPr/>
      <dgm:t>
        <a:bodyPr/>
        <a:lstStyle/>
        <a:p>
          <a:endParaRPr lang="en-US"/>
        </a:p>
      </dgm:t>
    </dgm:pt>
    <dgm:pt modelId="{AE798ECC-5A47-4972-87BC-8112A8D0FE53}" type="pres">
      <dgm:prSet presAssocID="{DA5FFCCD-4B72-4402-99A7-C727AC45369A}" presName="childText" presStyleLbl="revTx" presStyleIdx="0" presStyleCnt="1">
        <dgm:presLayoutVars>
          <dgm:bulletEnabled val="1"/>
        </dgm:presLayoutVars>
      </dgm:prSet>
      <dgm:spPr/>
      <dgm:t>
        <a:bodyPr/>
        <a:lstStyle/>
        <a:p>
          <a:endParaRPr lang="en-US"/>
        </a:p>
      </dgm:t>
    </dgm:pt>
  </dgm:ptLst>
  <dgm:cxnLst>
    <dgm:cxn modelId="{68767B5C-98C5-4E8B-B8AF-2DD9C529A569}" type="presOf" srcId="{DA5FFCCD-4B72-4402-99A7-C727AC45369A}" destId="{2C544DD0-1B89-4C8B-B870-FC3D999E1CB3}" srcOrd="0" destOrd="0" presId="urn:microsoft.com/office/officeart/2005/8/layout/vList2"/>
    <dgm:cxn modelId="{8FCF6107-0CC3-49C6-8582-4E91D25326F6}" srcId="{DA5FFCCD-4B72-4402-99A7-C727AC45369A}" destId="{175BDC22-E157-460B-A6F1-5C3249E7E0C8}" srcOrd="0" destOrd="0" parTransId="{C3947EC3-C1FB-4BD9-85BD-94393261D489}" sibTransId="{82F5C50F-9C66-4222-890A-B40CEEA1B590}"/>
    <dgm:cxn modelId="{1D990D3B-B655-4A2E-B415-DCCAD6CEAF31}" srcId="{3FFCD4D6-65B9-4320-8D5F-CD856D6B9273}" destId="{DA5FFCCD-4B72-4402-99A7-C727AC45369A}" srcOrd="0" destOrd="0" parTransId="{52A25BBF-9467-4E8A-8E90-38183F1CFFE5}" sibTransId="{AF72C656-9047-4804-9AED-93F094203BBC}"/>
    <dgm:cxn modelId="{E5B73630-A7DB-468A-986C-6D40CF87FA2B}" type="presOf" srcId="{3FFCD4D6-65B9-4320-8D5F-CD856D6B9273}" destId="{FDEB6FBA-31C9-4BF1-A1A4-97684F8572CF}" srcOrd="0" destOrd="0" presId="urn:microsoft.com/office/officeart/2005/8/layout/vList2"/>
    <dgm:cxn modelId="{FBCDCD10-DB90-4CA9-937A-4FC9976C25ED}" type="presOf" srcId="{175BDC22-E157-460B-A6F1-5C3249E7E0C8}" destId="{AE798ECC-5A47-4972-87BC-8112A8D0FE53}" srcOrd="0" destOrd="0" presId="urn:microsoft.com/office/officeart/2005/8/layout/vList2"/>
    <dgm:cxn modelId="{1B60F28F-4243-4848-A74F-71313D294986}" type="presParOf" srcId="{FDEB6FBA-31C9-4BF1-A1A4-97684F8572CF}" destId="{2C544DD0-1B89-4C8B-B870-FC3D999E1CB3}" srcOrd="0" destOrd="0" presId="urn:microsoft.com/office/officeart/2005/8/layout/vList2"/>
    <dgm:cxn modelId="{75DC4F54-97DF-46C5-A7C9-3D46E6F1484E}" type="presParOf" srcId="{FDEB6FBA-31C9-4BF1-A1A4-97684F8572CF}" destId="{AE798ECC-5A47-4972-87BC-8112A8D0FE5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78F6A0-0871-4F81-A675-C9287FE2FE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3853AD0-0686-4F5C-A548-248EC178243A}">
      <dgm:prSet phldrT="[Text]"/>
      <dgm:spPr/>
      <dgm:t>
        <a:bodyPr/>
        <a:lstStyle/>
        <a:p>
          <a:pPr algn="l"/>
          <a:r>
            <a:rPr lang="en-GB" b="1" dirty="0" smtClean="0">
              <a:solidFill>
                <a:schemeClr val="accent1">
                  <a:lumMod val="20000"/>
                  <a:lumOff val="80000"/>
                </a:schemeClr>
              </a:solidFill>
            </a:rPr>
            <a:t>For Operations &amp; Sales Managers</a:t>
          </a:r>
          <a:r>
            <a:rPr lang="en-GB" dirty="0" smtClean="0">
              <a:latin typeface="Microsoft Yi Baiti" panose="03000500000000000000" pitchFamily="66" charset="0"/>
              <a:ea typeface="Microsoft Yi Baiti" panose="03000500000000000000" pitchFamily="66" charset="0"/>
            </a:rPr>
            <a:t>:</a:t>
          </a:r>
          <a:endParaRPr lang="en-US" dirty="0"/>
        </a:p>
      </dgm:t>
    </dgm:pt>
    <dgm:pt modelId="{B7784C19-156B-4253-86F2-8748A26848E2}" type="parTrans" cxnId="{E88D030B-9249-4AB1-84A2-19FA60B09FC4}">
      <dgm:prSet/>
      <dgm:spPr/>
      <dgm:t>
        <a:bodyPr/>
        <a:lstStyle/>
        <a:p>
          <a:endParaRPr lang="en-US"/>
        </a:p>
      </dgm:t>
    </dgm:pt>
    <dgm:pt modelId="{ADEEC550-27D0-4085-BDC2-6CFF05CED0A9}" type="sibTrans" cxnId="{E88D030B-9249-4AB1-84A2-19FA60B09FC4}">
      <dgm:prSet/>
      <dgm:spPr/>
      <dgm:t>
        <a:bodyPr/>
        <a:lstStyle/>
        <a:p>
          <a:endParaRPr lang="en-US"/>
        </a:p>
      </dgm:t>
    </dgm:pt>
    <dgm:pt modelId="{E6423A63-5F5E-4968-8C24-0B06304B88C2}">
      <dgm:prSet phldrT="[Text]"/>
      <dgm:spPr/>
      <dgm:t>
        <a:bodyPr/>
        <a:lstStyle/>
        <a:p>
          <a:pPr algn="l"/>
          <a:r>
            <a:rPr lang="en-GB" b="1" dirty="0" smtClean="0">
              <a:solidFill>
                <a:schemeClr val="accent1">
                  <a:lumMod val="20000"/>
                  <a:lumOff val="80000"/>
                </a:schemeClr>
              </a:solidFill>
            </a:rPr>
            <a:t>📣 For Marketing &amp; Product Teams</a:t>
          </a:r>
          <a:r>
            <a:rPr lang="en-GB" dirty="0" smtClean="0">
              <a:latin typeface="Microsoft Yi Baiti" panose="03000500000000000000" pitchFamily="66" charset="0"/>
              <a:ea typeface="Microsoft Yi Baiti" panose="03000500000000000000" pitchFamily="66" charset="0"/>
            </a:rPr>
            <a:t>:</a:t>
          </a:r>
          <a:endParaRPr lang="en-US" dirty="0"/>
        </a:p>
      </dgm:t>
    </dgm:pt>
    <dgm:pt modelId="{218E68A3-9B18-47CB-8E0F-1CB8C0ED1089}" type="parTrans" cxnId="{93C1EE1C-552C-49A3-8A84-47B9F11FC668}">
      <dgm:prSet/>
      <dgm:spPr/>
      <dgm:t>
        <a:bodyPr/>
        <a:lstStyle/>
        <a:p>
          <a:endParaRPr lang="en-US"/>
        </a:p>
      </dgm:t>
    </dgm:pt>
    <dgm:pt modelId="{1118FCD7-8A88-4068-A625-F879B73AF463}" type="sibTrans" cxnId="{93C1EE1C-552C-49A3-8A84-47B9F11FC668}">
      <dgm:prSet/>
      <dgm:spPr/>
      <dgm:t>
        <a:bodyPr/>
        <a:lstStyle/>
        <a:p>
          <a:endParaRPr lang="en-US"/>
        </a:p>
      </dgm:t>
    </dgm:pt>
    <dgm:pt modelId="{4A301146-66EB-41D0-9025-EFACA6D37C1C}">
      <dgm:prSet/>
      <dgm:spPr>
        <a:noFill/>
      </dgm:spPr>
      <dgm:t>
        <a:bodyPr/>
        <a:lstStyle/>
        <a:p>
          <a:r>
            <a:rPr lang="en-GB" b="1" dirty="0" smtClean="0">
              <a:solidFill>
                <a:schemeClr val="accent1">
                  <a:lumMod val="20000"/>
                  <a:lumOff val="80000"/>
                </a:schemeClr>
              </a:solidFill>
            </a:rPr>
            <a:t>Double Down on High-Performing Regions</a:t>
          </a:r>
          <a:r>
            <a:rPr lang="en-GB" dirty="0" smtClean="0">
              <a:solidFill>
                <a:schemeClr val="accent1">
                  <a:lumMod val="20000"/>
                  <a:lumOff val="80000"/>
                </a:schemeClr>
              </a:solidFill>
            </a:rPr>
            <a:t>:</a:t>
          </a:r>
          <a:endParaRPr lang="en-US" dirty="0">
            <a:solidFill>
              <a:schemeClr val="accent1">
                <a:lumMod val="20000"/>
                <a:lumOff val="80000"/>
              </a:schemeClr>
            </a:solidFill>
          </a:endParaRPr>
        </a:p>
      </dgm:t>
    </dgm:pt>
    <dgm:pt modelId="{E2DEE15C-B3AC-4B10-A950-F18FDE91E841}" type="parTrans" cxnId="{9868B7CB-F22E-4F86-BD52-5B1B86616FE7}">
      <dgm:prSet/>
      <dgm:spPr/>
      <dgm:t>
        <a:bodyPr/>
        <a:lstStyle/>
        <a:p>
          <a:endParaRPr lang="en-US"/>
        </a:p>
      </dgm:t>
    </dgm:pt>
    <dgm:pt modelId="{79E50E8C-663F-4656-B951-4DCF7FBC87A9}" type="sibTrans" cxnId="{9868B7CB-F22E-4F86-BD52-5B1B86616FE7}">
      <dgm:prSet/>
      <dgm:spPr/>
      <dgm:t>
        <a:bodyPr/>
        <a:lstStyle/>
        <a:p>
          <a:endParaRPr lang="en-US"/>
        </a:p>
      </dgm:t>
    </dgm:pt>
    <dgm:pt modelId="{8E9E8BA3-BB19-4581-A82C-B4222D858314}">
      <dgm:prSet phldrT="[Text]"/>
      <dgm:spPr/>
      <dgm:t>
        <a:bodyPr/>
        <a:lstStyle/>
        <a:p>
          <a:pPr algn="l"/>
          <a:r>
            <a:rPr lang="en-GB" b="1" dirty="0" smtClean="0">
              <a:solidFill>
                <a:schemeClr val="accent1">
                  <a:lumMod val="20000"/>
                  <a:lumOff val="80000"/>
                </a:schemeClr>
              </a:solidFill>
            </a:rPr>
            <a:t>💼 For Executive Leadership (CEO, Board)</a:t>
          </a:r>
          <a:endParaRPr lang="en-US" dirty="0"/>
        </a:p>
      </dgm:t>
    </dgm:pt>
    <dgm:pt modelId="{FD1686FA-D7CA-4088-ABC7-EA50EA146DDE}" type="parTrans" cxnId="{01CD69E2-8DD6-44F8-809A-93BAA8112B02}">
      <dgm:prSet/>
      <dgm:spPr/>
      <dgm:t>
        <a:bodyPr/>
        <a:lstStyle/>
        <a:p>
          <a:endParaRPr lang="en-US"/>
        </a:p>
      </dgm:t>
    </dgm:pt>
    <dgm:pt modelId="{605E6078-4338-4F7E-BBCA-84247BC1E7F1}" type="sibTrans" cxnId="{01CD69E2-8DD6-44F8-809A-93BAA8112B02}">
      <dgm:prSet/>
      <dgm:spPr/>
      <dgm:t>
        <a:bodyPr/>
        <a:lstStyle/>
        <a:p>
          <a:endParaRPr lang="en-US"/>
        </a:p>
      </dgm:t>
    </dgm:pt>
    <dgm:pt modelId="{A5DEE12D-EA2B-4553-AA57-DD9C98E24DAA}">
      <dgm:prSet/>
      <dgm:spPr>
        <a:noFill/>
      </dgm:spPr>
      <dgm:t>
        <a:bodyPr/>
        <a:lstStyle/>
        <a:p>
          <a:r>
            <a:rPr lang="en-GB" b="1" dirty="0" smtClean="0">
              <a:solidFill>
                <a:schemeClr val="accent1">
                  <a:lumMod val="20000"/>
                  <a:lumOff val="80000"/>
                </a:schemeClr>
              </a:solidFill>
            </a:rPr>
            <a:t>Re-evaluate Central Region Strategy</a:t>
          </a:r>
          <a:r>
            <a:rPr lang="en-GB" dirty="0" smtClean="0">
              <a:solidFill>
                <a:schemeClr val="accent1">
                  <a:lumMod val="20000"/>
                  <a:lumOff val="80000"/>
                </a:schemeClr>
              </a:solidFill>
            </a:rPr>
            <a:t>:</a:t>
          </a:r>
          <a:endParaRPr lang="en-US" dirty="0">
            <a:solidFill>
              <a:schemeClr val="accent1">
                <a:lumMod val="20000"/>
                <a:lumOff val="80000"/>
              </a:schemeClr>
            </a:solidFill>
          </a:endParaRPr>
        </a:p>
      </dgm:t>
    </dgm:pt>
    <dgm:pt modelId="{1C816509-9C75-4C78-8E5D-83C53C3C54CF}" type="parTrans" cxnId="{2F0ADFAD-4819-42A0-ADCC-DF7C15D0FD04}">
      <dgm:prSet/>
      <dgm:spPr/>
      <dgm:t>
        <a:bodyPr/>
        <a:lstStyle/>
        <a:p>
          <a:endParaRPr lang="en-US"/>
        </a:p>
      </dgm:t>
    </dgm:pt>
    <dgm:pt modelId="{3EF3461D-3AD5-45EC-BD77-E439544D6047}" type="sibTrans" cxnId="{2F0ADFAD-4819-42A0-ADCC-DF7C15D0FD04}">
      <dgm:prSet/>
      <dgm:spPr/>
      <dgm:t>
        <a:bodyPr/>
        <a:lstStyle/>
        <a:p>
          <a:endParaRPr lang="en-US"/>
        </a:p>
      </dgm:t>
    </dgm:pt>
    <dgm:pt modelId="{09648142-C5F5-4816-BE38-017ABC7D4C5B}">
      <dgm:prSet/>
      <dgm:spPr/>
      <dgm:t>
        <a:bodyPr/>
        <a:lstStyle/>
        <a:p>
          <a:r>
            <a:rPr lang="en-GB" dirty="0" smtClean="0">
              <a:solidFill>
                <a:schemeClr val="accent1">
                  <a:lumMod val="20000"/>
                  <a:lumOff val="80000"/>
                </a:schemeClr>
              </a:solidFill>
            </a:rPr>
            <a:t>Consider market saturation, pricing, or operational bottlenecks.</a:t>
          </a:r>
          <a:endParaRPr lang="en-GB" dirty="0">
            <a:solidFill>
              <a:schemeClr val="accent1">
                <a:lumMod val="20000"/>
                <a:lumOff val="80000"/>
              </a:schemeClr>
            </a:solidFill>
          </a:endParaRPr>
        </a:p>
      </dgm:t>
    </dgm:pt>
    <dgm:pt modelId="{CF4DD540-581D-4677-B9F4-CFD83F61E281}" type="parTrans" cxnId="{8F4C74CB-287A-4176-AED1-AA91AAE52A9E}">
      <dgm:prSet/>
      <dgm:spPr/>
      <dgm:t>
        <a:bodyPr/>
        <a:lstStyle/>
        <a:p>
          <a:endParaRPr lang="en-US"/>
        </a:p>
      </dgm:t>
    </dgm:pt>
    <dgm:pt modelId="{F9961DA5-161E-4242-B14F-52DB2B3A6811}" type="sibTrans" cxnId="{8F4C74CB-287A-4176-AED1-AA91AAE52A9E}">
      <dgm:prSet/>
      <dgm:spPr/>
      <dgm:t>
        <a:bodyPr/>
        <a:lstStyle/>
        <a:p>
          <a:endParaRPr lang="en-US"/>
        </a:p>
      </dgm:t>
    </dgm:pt>
    <dgm:pt modelId="{778772B3-7A38-4E25-9722-7773612979A4}">
      <dgm:prSet/>
      <dgm:spPr/>
      <dgm:t>
        <a:bodyPr/>
        <a:lstStyle/>
        <a:p>
          <a:r>
            <a:rPr lang="en-GB" dirty="0" smtClean="0">
              <a:solidFill>
                <a:schemeClr val="accent1">
                  <a:lumMod val="20000"/>
                  <a:lumOff val="80000"/>
                </a:schemeClr>
              </a:solidFill>
            </a:rPr>
            <a:t>Commission regional market research or internal performance audits.</a:t>
          </a:r>
          <a:endParaRPr lang="en-GB" dirty="0">
            <a:solidFill>
              <a:schemeClr val="accent1">
                <a:lumMod val="20000"/>
                <a:lumOff val="80000"/>
              </a:schemeClr>
            </a:solidFill>
          </a:endParaRPr>
        </a:p>
      </dgm:t>
    </dgm:pt>
    <dgm:pt modelId="{3F8E0BB5-3469-464A-9ABC-90B92C40D6CF}" type="parTrans" cxnId="{60316932-A318-4EA4-BDA9-CC4F08490DE8}">
      <dgm:prSet/>
      <dgm:spPr/>
      <dgm:t>
        <a:bodyPr/>
        <a:lstStyle/>
        <a:p>
          <a:endParaRPr lang="en-US"/>
        </a:p>
      </dgm:t>
    </dgm:pt>
    <dgm:pt modelId="{948FFC9E-36E8-499C-A3E4-9E790B478DE1}" type="sibTrans" cxnId="{60316932-A318-4EA4-BDA9-CC4F08490DE8}">
      <dgm:prSet/>
      <dgm:spPr/>
      <dgm:t>
        <a:bodyPr/>
        <a:lstStyle/>
        <a:p>
          <a:endParaRPr lang="en-US"/>
        </a:p>
      </dgm:t>
    </dgm:pt>
    <dgm:pt modelId="{D89571E9-5F1F-447A-96BE-E87BB5513DD4}">
      <dgm:prSet/>
      <dgm:spPr/>
      <dgm:t>
        <a:bodyPr/>
        <a:lstStyle/>
        <a:p>
          <a:r>
            <a:rPr lang="en-GB" b="1" dirty="0" smtClean="0">
              <a:solidFill>
                <a:schemeClr val="accent1">
                  <a:lumMod val="20000"/>
                  <a:lumOff val="80000"/>
                </a:schemeClr>
              </a:solidFill>
            </a:rPr>
            <a:t>Champion Predictive Analytics</a:t>
          </a:r>
          <a:r>
            <a:rPr lang="en-GB" dirty="0" smtClean="0">
              <a:solidFill>
                <a:schemeClr val="accent1">
                  <a:lumMod val="20000"/>
                  <a:lumOff val="80000"/>
                </a:schemeClr>
              </a:solidFill>
            </a:rPr>
            <a:t>:</a:t>
          </a:r>
          <a:endParaRPr lang="en-GB" dirty="0">
            <a:solidFill>
              <a:schemeClr val="accent1">
                <a:lumMod val="20000"/>
                <a:lumOff val="80000"/>
              </a:schemeClr>
            </a:solidFill>
          </a:endParaRPr>
        </a:p>
      </dgm:t>
    </dgm:pt>
    <dgm:pt modelId="{EC68CBF9-BA00-4247-A85F-92257D32A2DC}" type="parTrans" cxnId="{6849C74B-A8AD-4028-ACF2-FB4C990D93D9}">
      <dgm:prSet/>
      <dgm:spPr/>
      <dgm:t>
        <a:bodyPr/>
        <a:lstStyle/>
        <a:p>
          <a:endParaRPr lang="en-US"/>
        </a:p>
      </dgm:t>
    </dgm:pt>
    <dgm:pt modelId="{7DF910D2-DA24-4179-9CA9-CABF17225D96}" type="sibTrans" cxnId="{6849C74B-A8AD-4028-ACF2-FB4C990D93D9}">
      <dgm:prSet/>
      <dgm:spPr/>
      <dgm:t>
        <a:bodyPr/>
        <a:lstStyle/>
        <a:p>
          <a:endParaRPr lang="en-US"/>
        </a:p>
      </dgm:t>
    </dgm:pt>
    <dgm:pt modelId="{29CF8590-C85B-4443-840A-98FBEC4DD2D3}">
      <dgm:prSet/>
      <dgm:spPr/>
      <dgm:t>
        <a:bodyPr/>
        <a:lstStyle/>
        <a:p>
          <a:r>
            <a:rPr lang="en-GB" dirty="0" smtClean="0">
              <a:solidFill>
                <a:schemeClr val="accent1">
                  <a:lumMod val="20000"/>
                  <a:lumOff val="80000"/>
                </a:schemeClr>
              </a:solidFill>
            </a:rPr>
            <a:t>Forecasting 2020 trends at segment + category level will </a:t>
          </a:r>
          <a:r>
            <a:rPr lang="en-GB" b="1" dirty="0" smtClean="0">
              <a:solidFill>
                <a:schemeClr val="accent1">
                  <a:lumMod val="20000"/>
                  <a:lumOff val="80000"/>
                </a:schemeClr>
              </a:solidFill>
            </a:rPr>
            <a:t>increase agility</a:t>
          </a:r>
          <a:r>
            <a:rPr lang="en-GB" dirty="0" smtClean="0">
              <a:solidFill>
                <a:schemeClr val="accent1">
                  <a:lumMod val="20000"/>
                  <a:lumOff val="80000"/>
                </a:schemeClr>
              </a:solidFill>
            </a:rPr>
            <a:t> in supply and marketing decisions.</a:t>
          </a:r>
          <a:endParaRPr lang="en-GB" dirty="0">
            <a:solidFill>
              <a:schemeClr val="accent1">
                <a:lumMod val="20000"/>
                <a:lumOff val="80000"/>
              </a:schemeClr>
            </a:solidFill>
          </a:endParaRPr>
        </a:p>
      </dgm:t>
    </dgm:pt>
    <dgm:pt modelId="{8C33C278-8F13-4F85-93B2-ED2BF7F9699C}" type="parTrans" cxnId="{7D669F80-8718-4ED2-92F1-568CFC6FF4A6}">
      <dgm:prSet/>
      <dgm:spPr/>
      <dgm:t>
        <a:bodyPr/>
        <a:lstStyle/>
        <a:p>
          <a:endParaRPr lang="en-US"/>
        </a:p>
      </dgm:t>
    </dgm:pt>
    <dgm:pt modelId="{930F96CB-8BD5-4249-A92F-9F7AFF53C4FB}" type="sibTrans" cxnId="{7D669F80-8718-4ED2-92F1-568CFC6FF4A6}">
      <dgm:prSet/>
      <dgm:spPr/>
      <dgm:t>
        <a:bodyPr/>
        <a:lstStyle/>
        <a:p>
          <a:endParaRPr lang="en-US"/>
        </a:p>
      </dgm:t>
    </dgm:pt>
    <dgm:pt modelId="{00AABCC4-171C-4DB4-80C7-FE31972D6C68}">
      <dgm:prSet/>
      <dgm:spPr/>
      <dgm:t>
        <a:bodyPr/>
        <a:lstStyle/>
        <a:p>
          <a:r>
            <a:rPr lang="en-GB" dirty="0" smtClean="0">
              <a:solidFill>
                <a:schemeClr val="accent1">
                  <a:lumMod val="20000"/>
                  <a:lumOff val="80000"/>
                </a:schemeClr>
              </a:solidFill>
            </a:rPr>
            <a:t>Leverage successful playbooks from West &amp; South.</a:t>
          </a:r>
          <a:endParaRPr lang="en-GB" dirty="0">
            <a:solidFill>
              <a:schemeClr val="accent1">
                <a:lumMod val="20000"/>
                <a:lumOff val="80000"/>
              </a:schemeClr>
            </a:solidFill>
          </a:endParaRPr>
        </a:p>
      </dgm:t>
    </dgm:pt>
    <dgm:pt modelId="{475279CB-E534-4766-AB0A-CC8E049049AC}" type="parTrans" cxnId="{ABAFF7BD-F5D5-41AC-A420-509564C0BE9E}">
      <dgm:prSet/>
      <dgm:spPr/>
      <dgm:t>
        <a:bodyPr/>
        <a:lstStyle/>
        <a:p>
          <a:endParaRPr lang="en-US"/>
        </a:p>
      </dgm:t>
    </dgm:pt>
    <dgm:pt modelId="{AB3AA4D2-D46C-4FAD-9F3B-2D7636271874}" type="sibTrans" cxnId="{ABAFF7BD-F5D5-41AC-A420-509564C0BE9E}">
      <dgm:prSet/>
      <dgm:spPr/>
      <dgm:t>
        <a:bodyPr/>
        <a:lstStyle/>
        <a:p>
          <a:endParaRPr lang="en-US"/>
        </a:p>
      </dgm:t>
    </dgm:pt>
    <dgm:pt modelId="{97408B63-2AED-45E3-82E7-4BB9E9243AB0}">
      <dgm:prSet/>
      <dgm:spPr/>
      <dgm:t>
        <a:bodyPr/>
        <a:lstStyle/>
        <a:p>
          <a:r>
            <a:rPr lang="en-GB" smtClean="0">
              <a:solidFill>
                <a:schemeClr val="accent1">
                  <a:lumMod val="20000"/>
                  <a:lumOff val="80000"/>
                </a:schemeClr>
              </a:solidFill>
            </a:rPr>
            <a:t>Allocate promotional and resource budgets accordingly.</a:t>
          </a:r>
          <a:endParaRPr lang="en-GB" dirty="0">
            <a:solidFill>
              <a:schemeClr val="accent1">
                <a:lumMod val="20000"/>
                <a:lumOff val="80000"/>
              </a:schemeClr>
            </a:solidFill>
          </a:endParaRPr>
        </a:p>
      </dgm:t>
    </dgm:pt>
    <dgm:pt modelId="{847B67D4-7A7E-4C89-BF3B-63C5BC0A090E}" type="parTrans" cxnId="{191A7AC5-65A2-4739-B1D6-12A18048902C}">
      <dgm:prSet/>
      <dgm:spPr/>
      <dgm:t>
        <a:bodyPr/>
        <a:lstStyle/>
        <a:p>
          <a:endParaRPr lang="en-US"/>
        </a:p>
      </dgm:t>
    </dgm:pt>
    <dgm:pt modelId="{4A70099A-538A-4F2C-83A1-A24FD2EBAC7C}" type="sibTrans" cxnId="{191A7AC5-65A2-4739-B1D6-12A18048902C}">
      <dgm:prSet/>
      <dgm:spPr/>
      <dgm:t>
        <a:bodyPr/>
        <a:lstStyle/>
        <a:p>
          <a:endParaRPr lang="en-US"/>
        </a:p>
      </dgm:t>
    </dgm:pt>
    <dgm:pt modelId="{7C4A347B-8BDE-46AD-951F-B81EDDD275F6}">
      <dgm:prSet/>
      <dgm:spPr/>
      <dgm:t>
        <a:bodyPr/>
        <a:lstStyle/>
        <a:p>
          <a:r>
            <a:rPr lang="en-GB" b="1" dirty="0" smtClean="0">
              <a:solidFill>
                <a:schemeClr val="accent1">
                  <a:lumMod val="20000"/>
                  <a:lumOff val="80000"/>
                </a:schemeClr>
              </a:solidFill>
            </a:rPr>
            <a:t>Stabilize Corporate Segment in Central</a:t>
          </a:r>
          <a:r>
            <a:rPr lang="en-GB" dirty="0" smtClean="0">
              <a:solidFill>
                <a:schemeClr val="accent1">
                  <a:lumMod val="20000"/>
                  <a:lumOff val="80000"/>
                </a:schemeClr>
              </a:solidFill>
            </a:rPr>
            <a:t>:</a:t>
          </a:r>
          <a:endParaRPr lang="en-GB" dirty="0">
            <a:solidFill>
              <a:schemeClr val="accent1">
                <a:lumMod val="20000"/>
                <a:lumOff val="80000"/>
              </a:schemeClr>
            </a:solidFill>
          </a:endParaRPr>
        </a:p>
      </dgm:t>
    </dgm:pt>
    <dgm:pt modelId="{0D73A109-4D76-4ACD-A182-49FF0AEE58AE}" type="parTrans" cxnId="{AC4B6EFA-A365-4FAF-B58A-B36F04097AF5}">
      <dgm:prSet/>
      <dgm:spPr/>
      <dgm:t>
        <a:bodyPr/>
        <a:lstStyle/>
        <a:p>
          <a:endParaRPr lang="en-US"/>
        </a:p>
      </dgm:t>
    </dgm:pt>
    <dgm:pt modelId="{C4A4ACF3-2D22-4121-9D93-FF525BABB7CE}" type="sibTrans" cxnId="{AC4B6EFA-A365-4FAF-B58A-B36F04097AF5}">
      <dgm:prSet/>
      <dgm:spPr/>
      <dgm:t>
        <a:bodyPr/>
        <a:lstStyle/>
        <a:p>
          <a:endParaRPr lang="en-US"/>
        </a:p>
      </dgm:t>
    </dgm:pt>
    <dgm:pt modelId="{0494FCD9-AAE8-48C2-8562-BF4222D05E61}">
      <dgm:prSet/>
      <dgm:spPr/>
      <dgm:t>
        <a:bodyPr/>
        <a:lstStyle/>
        <a:p>
          <a:r>
            <a:rPr lang="en-GB" smtClean="0">
              <a:solidFill>
                <a:schemeClr val="accent1">
                  <a:lumMod val="20000"/>
                  <a:lumOff val="80000"/>
                </a:schemeClr>
              </a:solidFill>
            </a:rPr>
            <a:t>Investigate B2B pricing, competitor influence, or seasonal anomalies.</a:t>
          </a:r>
          <a:endParaRPr lang="en-GB" dirty="0">
            <a:solidFill>
              <a:schemeClr val="accent1">
                <a:lumMod val="20000"/>
                <a:lumOff val="80000"/>
              </a:schemeClr>
            </a:solidFill>
          </a:endParaRPr>
        </a:p>
      </dgm:t>
    </dgm:pt>
    <dgm:pt modelId="{7B562DA7-6F17-4BD1-A68A-235CC9EC7435}" type="parTrans" cxnId="{B244F223-33E9-4BAC-BFCD-9DDB2F937F90}">
      <dgm:prSet/>
      <dgm:spPr/>
      <dgm:t>
        <a:bodyPr/>
        <a:lstStyle/>
        <a:p>
          <a:endParaRPr lang="en-US"/>
        </a:p>
      </dgm:t>
    </dgm:pt>
    <dgm:pt modelId="{676965AE-3FA0-4725-817A-D7519D66BA34}" type="sibTrans" cxnId="{B244F223-33E9-4BAC-BFCD-9DDB2F937F90}">
      <dgm:prSet/>
      <dgm:spPr/>
      <dgm:t>
        <a:bodyPr/>
        <a:lstStyle/>
        <a:p>
          <a:endParaRPr lang="en-US"/>
        </a:p>
      </dgm:t>
    </dgm:pt>
    <dgm:pt modelId="{3FF90A20-1355-4A65-9793-0E48EBFF2780}">
      <dgm:prSet/>
      <dgm:spPr/>
      <dgm:t>
        <a:bodyPr/>
        <a:lstStyle/>
        <a:p>
          <a:r>
            <a:rPr lang="en-GB" dirty="0" smtClean="0">
              <a:solidFill>
                <a:schemeClr val="accent1">
                  <a:lumMod val="20000"/>
                  <a:lumOff val="80000"/>
                </a:schemeClr>
              </a:solidFill>
            </a:rPr>
            <a:t>Introduce tech product bundles or loyalty strategies to reverse the dip.</a:t>
          </a:r>
          <a:endParaRPr lang="en-GB" dirty="0">
            <a:solidFill>
              <a:schemeClr val="accent1">
                <a:lumMod val="20000"/>
                <a:lumOff val="80000"/>
              </a:schemeClr>
            </a:solidFill>
          </a:endParaRPr>
        </a:p>
      </dgm:t>
    </dgm:pt>
    <dgm:pt modelId="{77BEEDBD-7096-4104-9E40-19E61AB3B303}" type="parTrans" cxnId="{CAA57102-DD60-4DCF-B2B8-30D634206F40}">
      <dgm:prSet/>
      <dgm:spPr/>
      <dgm:t>
        <a:bodyPr/>
        <a:lstStyle/>
        <a:p>
          <a:endParaRPr lang="en-US"/>
        </a:p>
      </dgm:t>
    </dgm:pt>
    <dgm:pt modelId="{FEADFBFA-DE93-4785-B5AF-112B920F1936}" type="sibTrans" cxnId="{CAA57102-DD60-4DCF-B2B8-30D634206F40}">
      <dgm:prSet/>
      <dgm:spPr/>
      <dgm:t>
        <a:bodyPr/>
        <a:lstStyle/>
        <a:p>
          <a:endParaRPr lang="en-US"/>
        </a:p>
      </dgm:t>
    </dgm:pt>
    <dgm:pt modelId="{FE06383B-AC91-4C53-BD08-ACA02156566F}">
      <dgm:prSet/>
      <dgm:spPr>
        <a:noFill/>
      </dgm:spPr>
      <dgm:t>
        <a:bodyPr/>
        <a:lstStyle/>
        <a:p>
          <a:r>
            <a:rPr lang="en-GB" b="1" dirty="0" smtClean="0">
              <a:solidFill>
                <a:schemeClr val="accent1">
                  <a:lumMod val="20000"/>
                  <a:lumOff val="80000"/>
                </a:schemeClr>
              </a:solidFill>
            </a:rPr>
            <a:t>Refocus Consumer-Tech Products</a:t>
          </a:r>
          <a:r>
            <a:rPr lang="en-GB" dirty="0" smtClean="0">
              <a:solidFill>
                <a:schemeClr val="accent1">
                  <a:lumMod val="20000"/>
                  <a:lumOff val="80000"/>
                </a:schemeClr>
              </a:solidFill>
            </a:rPr>
            <a:t>:</a:t>
          </a:r>
          <a:endParaRPr lang="en-US" dirty="0">
            <a:solidFill>
              <a:schemeClr val="accent1">
                <a:lumMod val="20000"/>
                <a:lumOff val="80000"/>
              </a:schemeClr>
            </a:solidFill>
          </a:endParaRPr>
        </a:p>
      </dgm:t>
    </dgm:pt>
    <dgm:pt modelId="{D6579722-D557-479A-B8B7-D250D2FFAD17}" type="sibTrans" cxnId="{2BB97D99-7560-4EF4-88CB-3DB887668FED}">
      <dgm:prSet/>
      <dgm:spPr/>
      <dgm:t>
        <a:bodyPr/>
        <a:lstStyle/>
        <a:p>
          <a:endParaRPr lang="en-US"/>
        </a:p>
      </dgm:t>
    </dgm:pt>
    <dgm:pt modelId="{1C6BA1EB-851C-4FBC-97DA-E78FF051E817}" type="parTrans" cxnId="{2BB97D99-7560-4EF4-88CB-3DB887668FED}">
      <dgm:prSet/>
      <dgm:spPr/>
      <dgm:t>
        <a:bodyPr/>
        <a:lstStyle/>
        <a:p>
          <a:endParaRPr lang="en-US"/>
        </a:p>
      </dgm:t>
    </dgm:pt>
    <dgm:pt modelId="{FC66FF7F-8AE0-46C2-A908-CCA63F2F0595}">
      <dgm:prSet/>
      <dgm:spPr/>
      <dgm:t>
        <a:bodyPr/>
        <a:lstStyle/>
        <a:p>
          <a:r>
            <a:rPr lang="en-GB" smtClean="0">
              <a:solidFill>
                <a:schemeClr val="accent1">
                  <a:lumMod val="20000"/>
                  <a:lumOff val="80000"/>
                </a:schemeClr>
              </a:solidFill>
            </a:rPr>
            <a:t>Identify declining SKUs and align with trending tech needs (e.g., remote work tools).</a:t>
          </a:r>
          <a:endParaRPr lang="en-GB" dirty="0">
            <a:solidFill>
              <a:schemeClr val="accent1">
                <a:lumMod val="20000"/>
                <a:lumOff val="80000"/>
              </a:schemeClr>
            </a:solidFill>
          </a:endParaRPr>
        </a:p>
      </dgm:t>
    </dgm:pt>
    <dgm:pt modelId="{659EFCDB-634A-49F4-94A6-51A92D6787D8}" type="sibTrans" cxnId="{35A6D7F9-F824-486A-BC07-2BC1047BAF82}">
      <dgm:prSet/>
      <dgm:spPr/>
      <dgm:t>
        <a:bodyPr/>
        <a:lstStyle/>
        <a:p>
          <a:endParaRPr lang="en-US"/>
        </a:p>
      </dgm:t>
    </dgm:pt>
    <dgm:pt modelId="{74B996B8-036C-403E-963D-6F67F4F6DFDA}" type="parTrans" cxnId="{35A6D7F9-F824-486A-BC07-2BC1047BAF82}">
      <dgm:prSet/>
      <dgm:spPr/>
      <dgm:t>
        <a:bodyPr/>
        <a:lstStyle/>
        <a:p>
          <a:endParaRPr lang="en-US"/>
        </a:p>
      </dgm:t>
    </dgm:pt>
    <dgm:pt modelId="{07FCDA8B-B77B-43D9-B17A-D10781A70695}">
      <dgm:prSet/>
      <dgm:spPr/>
      <dgm:t>
        <a:bodyPr/>
        <a:lstStyle/>
        <a:p>
          <a:r>
            <a:rPr lang="en-GB" b="1" smtClean="0">
              <a:solidFill>
                <a:schemeClr val="accent1">
                  <a:lumMod val="20000"/>
                  <a:lumOff val="80000"/>
                </a:schemeClr>
              </a:solidFill>
            </a:rPr>
            <a:t>Strengthen Emerging Segments</a:t>
          </a:r>
          <a:r>
            <a:rPr lang="en-GB" smtClean="0">
              <a:solidFill>
                <a:schemeClr val="accent1">
                  <a:lumMod val="20000"/>
                  <a:lumOff val="80000"/>
                </a:schemeClr>
              </a:solidFill>
            </a:rPr>
            <a:t>:</a:t>
          </a:r>
          <a:endParaRPr lang="en-GB" dirty="0">
            <a:solidFill>
              <a:schemeClr val="accent1">
                <a:lumMod val="20000"/>
                <a:lumOff val="80000"/>
              </a:schemeClr>
            </a:solidFill>
          </a:endParaRPr>
        </a:p>
      </dgm:t>
    </dgm:pt>
    <dgm:pt modelId="{3CF567A4-F3C1-40D8-A8AE-3E41E5A1526B}" type="sibTrans" cxnId="{493AFC9F-E254-494B-A33A-57DA4434012C}">
      <dgm:prSet/>
      <dgm:spPr/>
      <dgm:t>
        <a:bodyPr/>
        <a:lstStyle/>
        <a:p>
          <a:endParaRPr lang="en-US"/>
        </a:p>
      </dgm:t>
    </dgm:pt>
    <dgm:pt modelId="{DC58DA5B-2E3F-4F8D-9064-1DA4945865F3}" type="parTrans" cxnId="{493AFC9F-E254-494B-A33A-57DA4434012C}">
      <dgm:prSet/>
      <dgm:spPr/>
      <dgm:t>
        <a:bodyPr/>
        <a:lstStyle/>
        <a:p>
          <a:endParaRPr lang="en-US"/>
        </a:p>
      </dgm:t>
    </dgm:pt>
    <dgm:pt modelId="{E44C3D1E-4F37-4577-9191-E0399D24AFD2}">
      <dgm:prSet/>
      <dgm:spPr/>
      <dgm:t>
        <a:bodyPr/>
        <a:lstStyle/>
        <a:p>
          <a:r>
            <a:rPr lang="en-GB" dirty="0" smtClean="0">
              <a:solidFill>
                <a:schemeClr val="accent1">
                  <a:lumMod val="20000"/>
                  <a:lumOff val="80000"/>
                </a:schemeClr>
              </a:solidFill>
            </a:rPr>
            <a:t>Nurture Home Office growth with targeted messaging and bundled deals.</a:t>
          </a:r>
          <a:endParaRPr lang="en-GB" dirty="0">
            <a:solidFill>
              <a:schemeClr val="accent1">
                <a:lumMod val="20000"/>
                <a:lumOff val="80000"/>
              </a:schemeClr>
            </a:solidFill>
          </a:endParaRPr>
        </a:p>
      </dgm:t>
    </dgm:pt>
    <dgm:pt modelId="{80866A08-5C90-4C69-AE7D-85F8DA534059}" type="sibTrans" cxnId="{A6A38790-3B67-4BB4-BF1F-D552EE64AD24}">
      <dgm:prSet/>
      <dgm:spPr/>
      <dgm:t>
        <a:bodyPr/>
        <a:lstStyle/>
        <a:p>
          <a:endParaRPr lang="en-US"/>
        </a:p>
      </dgm:t>
    </dgm:pt>
    <dgm:pt modelId="{F8CB58A0-74BF-4281-8248-E73B1B75CD12}" type="parTrans" cxnId="{A6A38790-3B67-4BB4-BF1F-D552EE64AD24}">
      <dgm:prSet/>
      <dgm:spPr/>
      <dgm:t>
        <a:bodyPr/>
        <a:lstStyle/>
        <a:p>
          <a:endParaRPr lang="en-US"/>
        </a:p>
      </dgm:t>
    </dgm:pt>
    <dgm:pt modelId="{AC2E48A9-CBCA-4552-97F8-894133D97F47}" type="pres">
      <dgm:prSet presAssocID="{6F78F6A0-0871-4F81-A675-C9287FE2FE03}" presName="linear" presStyleCnt="0">
        <dgm:presLayoutVars>
          <dgm:dir/>
          <dgm:animLvl val="lvl"/>
          <dgm:resizeHandles val="exact"/>
        </dgm:presLayoutVars>
      </dgm:prSet>
      <dgm:spPr/>
      <dgm:t>
        <a:bodyPr/>
        <a:lstStyle/>
        <a:p>
          <a:endParaRPr lang="en-US"/>
        </a:p>
      </dgm:t>
    </dgm:pt>
    <dgm:pt modelId="{40DF48FE-9575-42E3-8DCA-04AAF47CCE71}" type="pres">
      <dgm:prSet presAssocID="{8E9E8BA3-BB19-4581-A82C-B4222D858314}" presName="parentLin" presStyleCnt="0"/>
      <dgm:spPr/>
    </dgm:pt>
    <dgm:pt modelId="{BB3EFD17-44E8-4C6F-9DC6-0F8450CD0951}" type="pres">
      <dgm:prSet presAssocID="{8E9E8BA3-BB19-4581-A82C-B4222D858314}" presName="parentLeftMargin" presStyleLbl="node1" presStyleIdx="0" presStyleCnt="3"/>
      <dgm:spPr/>
      <dgm:t>
        <a:bodyPr/>
        <a:lstStyle/>
        <a:p>
          <a:endParaRPr lang="en-US"/>
        </a:p>
      </dgm:t>
    </dgm:pt>
    <dgm:pt modelId="{684B7EEB-DB80-479F-97DB-329A44D02826}" type="pres">
      <dgm:prSet presAssocID="{8E9E8BA3-BB19-4581-A82C-B4222D858314}" presName="parentText" presStyleLbl="node1" presStyleIdx="0" presStyleCnt="3" custScaleX="96142" custScaleY="81301" custLinFactNeighborX="-60767" custLinFactNeighborY="-13767">
        <dgm:presLayoutVars>
          <dgm:chMax val="0"/>
          <dgm:bulletEnabled val="1"/>
        </dgm:presLayoutVars>
      </dgm:prSet>
      <dgm:spPr/>
      <dgm:t>
        <a:bodyPr/>
        <a:lstStyle/>
        <a:p>
          <a:endParaRPr lang="en-US"/>
        </a:p>
      </dgm:t>
    </dgm:pt>
    <dgm:pt modelId="{F649D066-59A0-4A02-AB54-E109621A045E}" type="pres">
      <dgm:prSet presAssocID="{8E9E8BA3-BB19-4581-A82C-B4222D858314}" presName="negativeSpace" presStyleCnt="0"/>
      <dgm:spPr/>
    </dgm:pt>
    <dgm:pt modelId="{2813F14A-B645-408B-B24D-FAF56F261A86}" type="pres">
      <dgm:prSet presAssocID="{8E9E8BA3-BB19-4581-A82C-B4222D858314}" presName="childText" presStyleLbl="conFgAcc1" presStyleIdx="0" presStyleCnt="3">
        <dgm:presLayoutVars>
          <dgm:bulletEnabled val="1"/>
        </dgm:presLayoutVars>
      </dgm:prSet>
      <dgm:spPr/>
      <dgm:t>
        <a:bodyPr/>
        <a:lstStyle/>
        <a:p>
          <a:endParaRPr lang="en-US"/>
        </a:p>
      </dgm:t>
    </dgm:pt>
    <dgm:pt modelId="{5B2DEE57-EDE8-4AE1-A252-80133074B8B5}" type="pres">
      <dgm:prSet presAssocID="{605E6078-4338-4F7E-BBCA-84247BC1E7F1}" presName="spaceBetweenRectangles" presStyleCnt="0"/>
      <dgm:spPr/>
    </dgm:pt>
    <dgm:pt modelId="{41037986-3EA5-457E-B7AF-2DBEED41F98C}" type="pres">
      <dgm:prSet presAssocID="{13853AD0-0686-4F5C-A548-248EC178243A}" presName="parentLin" presStyleCnt="0"/>
      <dgm:spPr/>
    </dgm:pt>
    <dgm:pt modelId="{82430730-51F9-47F6-A658-4D4BE8FEE6FC}" type="pres">
      <dgm:prSet presAssocID="{13853AD0-0686-4F5C-A548-248EC178243A}" presName="parentLeftMargin" presStyleLbl="node1" presStyleIdx="0" presStyleCnt="3"/>
      <dgm:spPr/>
      <dgm:t>
        <a:bodyPr/>
        <a:lstStyle/>
        <a:p>
          <a:endParaRPr lang="en-US"/>
        </a:p>
      </dgm:t>
    </dgm:pt>
    <dgm:pt modelId="{C142D02E-D6D7-47C9-8C7B-9E5A97C92C63}" type="pres">
      <dgm:prSet presAssocID="{13853AD0-0686-4F5C-A548-248EC178243A}" presName="parentText" presStyleLbl="node1" presStyleIdx="1" presStyleCnt="3" custScaleX="96142" custScaleY="81301" custLinFactNeighborX="-60767" custLinFactNeighborY="-13767">
        <dgm:presLayoutVars>
          <dgm:chMax val="0"/>
          <dgm:bulletEnabled val="1"/>
        </dgm:presLayoutVars>
      </dgm:prSet>
      <dgm:spPr/>
      <dgm:t>
        <a:bodyPr/>
        <a:lstStyle/>
        <a:p>
          <a:endParaRPr lang="en-US"/>
        </a:p>
      </dgm:t>
    </dgm:pt>
    <dgm:pt modelId="{41D03C26-A512-4208-9689-6CFC6F31427E}" type="pres">
      <dgm:prSet presAssocID="{13853AD0-0686-4F5C-A548-248EC178243A}" presName="negativeSpace" presStyleCnt="0"/>
      <dgm:spPr/>
    </dgm:pt>
    <dgm:pt modelId="{93D17513-D747-4FB9-BA84-66CA10F8979B}" type="pres">
      <dgm:prSet presAssocID="{13853AD0-0686-4F5C-A548-248EC178243A}" presName="childText" presStyleLbl="conFgAcc1" presStyleIdx="1" presStyleCnt="3" custLinFactNeighborX="-1716">
        <dgm:presLayoutVars>
          <dgm:bulletEnabled val="1"/>
        </dgm:presLayoutVars>
      </dgm:prSet>
      <dgm:spPr/>
      <dgm:t>
        <a:bodyPr/>
        <a:lstStyle/>
        <a:p>
          <a:endParaRPr lang="en-US"/>
        </a:p>
      </dgm:t>
    </dgm:pt>
    <dgm:pt modelId="{AAFB37BB-C981-4622-A031-ADD7209F5578}" type="pres">
      <dgm:prSet presAssocID="{ADEEC550-27D0-4085-BDC2-6CFF05CED0A9}" presName="spaceBetweenRectangles" presStyleCnt="0"/>
      <dgm:spPr/>
    </dgm:pt>
    <dgm:pt modelId="{3249F6BB-B887-4C98-89A3-6FB1B6275015}" type="pres">
      <dgm:prSet presAssocID="{E6423A63-5F5E-4968-8C24-0B06304B88C2}" presName="parentLin" presStyleCnt="0"/>
      <dgm:spPr/>
    </dgm:pt>
    <dgm:pt modelId="{AB0B663E-5904-46FD-84B3-D68BF0036E7B}" type="pres">
      <dgm:prSet presAssocID="{E6423A63-5F5E-4968-8C24-0B06304B88C2}" presName="parentLeftMargin" presStyleLbl="node1" presStyleIdx="1" presStyleCnt="3"/>
      <dgm:spPr/>
      <dgm:t>
        <a:bodyPr/>
        <a:lstStyle/>
        <a:p>
          <a:endParaRPr lang="en-US"/>
        </a:p>
      </dgm:t>
    </dgm:pt>
    <dgm:pt modelId="{BA820A7C-7057-4EB6-B0E0-C7D0A03C6AB7}" type="pres">
      <dgm:prSet presAssocID="{E6423A63-5F5E-4968-8C24-0B06304B88C2}" presName="parentText" presStyleLbl="node1" presStyleIdx="2" presStyleCnt="3" custScaleX="96142" custScaleY="81301" custLinFactNeighborX="-60767" custLinFactNeighborY="-13767">
        <dgm:presLayoutVars>
          <dgm:chMax val="0"/>
          <dgm:bulletEnabled val="1"/>
        </dgm:presLayoutVars>
      </dgm:prSet>
      <dgm:spPr/>
      <dgm:t>
        <a:bodyPr/>
        <a:lstStyle/>
        <a:p>
          <a:endParaRPr lang="en-US"/>
        </a:p>
      </dgm:t>
    </dgm:pt>
    <dgm:pt modelId="{DE8B6AEB-D321-4500-85D9-A7EF648A6455}" type="pres">
      <dgm:prSet presAssocID="{E6423A63-5F5E-4968-8C24-0B06304B88C2}" presName="negativeSpace" presStyleCnt="0"/>
      <dgm:spPr/>
    </dgm:pt>
    <dgm:pt modelId="{7F95A20D-D196-4376-8E79-FC9B28AB0EB6}" type="pres">
      <dgm:prSet presAssocID="{E6423A63-5F5E-4968-8C24-0B06304B88C2}" presName="childText" presStyleLbl="conFgAcc1" presStyleIdx="2" presStyleCnt="3">
        <dgm:presLayoutVars>
          <dgm:bulletEnabled val="1"/>
        </dgm:presLayoutVars>
      </dgm:prSet>
      <dgm:spPr/>
      <dgm:t>
        <a:bodyPr/>
        <a:lstStyle/>
        <a:p>
          <a:endParaRPr lang="en-US"/>
        </a:p>
      </dgm:t>
    </dgm:pt>
  </dgm:ptLst>
  <dgm:cxnLst>
    <dgm:cxn modelId="{B1AF8684-5B0F-4159-8D50-E020A3B6BEE3}" type="presOf" srcId="{29CF8590-C85B-4443-840A-98FBEC4DD2D3}" destId="{2813F14A-B645-408B-B24D-FAF56F261A86}" srcOrd="0" destOrd="4" presId="urn:microsoft.com/office/officeart/2005/8/layout/list1"/>
    <dgm:cxn modelId="{237F78F0-D2CA-4642-B02D-7790D34B8A6E}" type="presOf" srcId="{3FF90A20-1355-4A65-9793-0E48EBFF2780}" destId="{93D17513-D747-4FB9-BA84-66CA10F8979B}" srcOrd="0" destOrd="5" presId="urn:microsoft.com/office/officeart/2005/8/layout/list1"/>
    <dgm:cxn modelId="{35A6D7F9-F824-486A-BC07-2BC1047BAF82}" srcId="{FE06383B-AC91-4C53-BD08-ACA02156566F}" destId="{FC66FF7F-8AE0-46C2-A908-CCA63F2F0595}" srcOrd="0" destOrd="0" parTransId="{74B996B8-036C-403E-963D-6F67F4F6DFDA}" sibTransId="{659EFCDB-634A-49F4-94A6-51A92D6787D8}"/>
    <dgm:cxn modelId="{B1891C31-0742-4A38-8C56-A9029A9C08D4}" type="presOf" srcId="{8E9E8BA3-BB19-4581-A82C-B4222D858314}" destId="{684B7EEB-DB80-479F-97DB-329A44D02826}" srcOrd="1" destOrd="0" presId="urn:microsoft.com/office/officeart/2005/8/layout/list1"/>
    <dgm:cxn modelId="{0E71AE1F-FDDC-4680-B0C1-0A19C1BF1603}" type="presOf" srcId="{D89571E9-5F1F-447A-96BE-E87BB5513DD4}" destId="{2813F14A-B645-408B-B24D-FAF56F261A86}" srcOrd="0" destOrd="3" presId="urn:microsoft.com/office/officeart/2005/8/layout/list1"/>
    <dgm:cxn modelId="{8F4BDA4C-8DAE-4874-B599-B1BA0267DB35}" type="presOf" srcId="{97408B63-2AED-45E3-82E7-4BB9E9243AB0}" destId="{93D17513-D747-4FB9-BA84-66CA10F8979B}" srcOrd="0" destOrd="2" presId="urn:microsoft.com/office/officeart/2005/8/layout/list1"/>
    <dgm:cxn modelId="{8F4C74CB-287A-4176-AED1-AA91AAE52A9E}" srcId="{A5DEE12D-EA2B-4553-AA57-DD9C98E24DAA}" destId="{09648142-C5F5-4816-BE38-017ABC7D4C5B}" srcOrd="0" destOrd="0" parTransId="{CF4DD540-581D-4677-B9F4-CFD83F61E281}" sibTransId="{F9961DA5-161E-4242-B14F-52DB2B3A6811}"/>
    <dgm:cxn modelId="{CD9D4821-FE4C-41F6-BEF6-A1922D69BEA8}" type="presOf" srcId="{6F78F6A0-0871-4F81-A675-C9287FE2FE03}" destId="{AC2E48A9-CBCA-4552-97F8-894133D97F47}" srcOrd="0" destOrd="0" presId="urn:microsoft.com/office/officeart/2005/8/layout/list1"/>
    <dgm:cxn modelId="{191A7AC5-65A2-4739-B1D6-12A18048902C}" srcId="{4A301146-66EB-41D0-9025-EFACA6D37C1C}" destId="{97408B63-2AED-45E3-82E7-4BB9E9243AB0}" srcOrd="1" destOrd="0" parTransId="{847B67D4-7A7E-4C89-BF3B-63C5BC0A090E}" sibTransId="{4A70099A-538A-4F2C-83A1-A24FD2EBAC7C}"/>
    <dgm:cxn modelId="{01CD69E2-8DD6-44F8-809A-93BAA8112B02}" srcId="{6F78F6A0-0871-4F81-A675-C9287FE2FE03}" destId="{8E9E8BA3-BB19-4581-A82C-B4222D858314}" srcOrd="0" destOrd="0" parTransId="{FD1686FA-D7CA-4088-ABC7-EA50EA146DDE}" sibTransId="{605E6078-4338-4F7E-BBCA-84247BC1E7F1}"/>
    <dgm:cxn modelId="{9868B7CB-F22E-4F86-BD52-5B1B86616FE7}" srcId="{13853AD0-0686-4F5C-A548-248EC178243A}" destId="{4A301146-66EB-41D0-9025-EFACA6D37C1C}" srcOrd="0" destOrd="0" parTransId="{E2DEE15C-B3AC-4B10-A950-F18FDE91E841}" sibTransId="{79E50E8C-663F-4656-B951-4DCF7FBC87A9}"/>
    <dgm:cxn modelId="{A6A38790-3B67-4BB4-BF1F-D552EE64AD24}" srcId="{07FCDA8B-B77B-43D9-B17A-D10781A70695}" destId="{E44C3D1E-4F37-4577-9191-E0399D24AFD2}" srcOrd="0" destOrd="0" parTransId="{F8CB58A0-74BF-4281-8248-E73B1B75CD12}" sibTransId="{80866A08-5C90-4C69-AE7D-85F8DA534059}"/>
    <dgm:cxn modelId="{2F0ADFAD-4819-42A0-ADCC-DF7C15D0FD04}" srcId="{8E9E8BA3-BB19-4581-A82C-B4222D858314}" destId="{A5DEE12D-EA2B-4553-AA57-DD9C98E24DAA}" srcOrd="0" destOrd="0" parTransId="{1C816509-9C75-4C78-8E5D-83C53C3C54CF}" sibTransId="{3EF3461D-3AD5-45EC-BD77-E439544D6047}"/>
    <dgm:cxn modelId="{ABAFF7BD-F5D5-41AC-A420-509564C0BE9E}" srcId="{4A301146-66EB-41D0-9025-EFACA6D37C1C}" destId="{00AABCC4-171C-4DB4-80C7-FE31972D6C68}" srcOrd="0" destOrd="0" parTransId="{475279CB-E534-4766-AB0A-CC8E049049AC}" sibTransId="{AB3AA4D2-D46C-4FAD-9F3B-2D7636271874}"/>
    <dgm:cxn modelId="{B244F223-33E9-4BAC-BFCD-9DDB2F937F90}" srcId="{7C4A347B-8BDE-46AD-951F-B81EDDD275F6}" destId="{0494FCD9-AAE8-48C2-8562-BF4222D05E61}" srcOrd="0" destOrd="0" parTransId="{7B562DA7-6F17-4BD1-A68A-235CC9EC7435}" sibTransId="{676965AE-3FA0-4725-817A-D7519D66BA34}"/>
    <dgm:cxn modelId="{BA10CA63-EE85-4309-8FD3-1A9574532AE7}" type="presOf" srcId="{E44C3D1E-4F37-4577-9191-E0399D24AFD2}" destId="{7F95A20D-D196-4376-8E79-FC9B28AB0EB6}" srcOrd="0" destOrd="3" presId="urn:microsoft.com/office/officeart/2005/8/layout/list1"/>
    <dgm:cxn modelId="{8CAB038D-A709-4594-827B-C3E325975C5D}" type="presOf" srcId="{FE06383B-AC91-4C53-BD08-ACA02156566F}" destId="{7F95A20D-D196-4376-8E79-FC9B28AB0EB6}" srcOrd="0" destOrd="0" presId="urn:microsoft.com/office/officeart/2005/8/layout/list1"/>
    <dgm:cxn modelId="{DF61448D-9310-4D9A-85FF-570FD1C4E60B}" type="presOf" srcId="{0494FCD9-AAE8-48C2-8562-BF4222D05E61}" destId="{93D17513-D747-4FB9-BA84-66CA10F8979B}" srcOrd="0" destOrd="4" presId="urn:microsoft.com/office/officeart/2005/8/layout/list1"/>
    <dgm:cxn modelId="{E88D030B-9249-4AB1-84A2-19FA60B09FC4}" srcId="{6F78F6A0-0871-4F81-A675-C9287FE2FE03}" destId="{13853AD0-0686-4F5C-A548-248EC178243A}" srcOrd="1" destOrd="0" parTransId="{B7784C19-156B-4253-86F2-8748A26848E2}" sibTransId="{ADEEC550-27D0-4085-BDC2-6CFF05CED0A9}"/>
    <dgm:cxn modelId="{CAA57102-DD60-4DCF-B2B8-30D634206F40}" srcId="{7C4A347B-8BDE-46AD-951F-B81EDDD275F6}" destId="{3FF90A20-1355-4A65-9793-0E48EBFF2780}" srcOrd="1" destOrd="0" parTransId="{77BEEDBD-7096-4104-9E40-19E61AB3B303}" sibTransId="{FEADFBFA-DE93-4785-B5AF-112B920F1936}"/>
    <dgm:cxn modelId="{15E32633-F10E-4577-8568-7A3F16D9578B}" type="presOf" srcId="{778772B3-7A38-4E25-9722-7773612979A4}" destId="{2813F14A-B645-408B-B24D-FAF56F261A86}" srcOrd="0" destOrd="2" presId="urn:microsoft.com/office/officeart/2005/8/layout/list1"/>
    <dgm:cxn modelId="{A4BB1732-255A-4BDF-84C4-29204ED0EA69}" type="presOf" srcId="{FC66FF7F-8AE0-46C2-A908-CCA63F2F0595}" destId="{7F95A20D-D196-4376-8E79-FC9B28AB0EB6}" srcOrd="0" destOrd="1" presId="urn:microsoft.com/office/officeart/2005/8/layout/list1"/>
    <dgm:cxn modelId="{7D669F80-8718-4ED2-92F1-568CFC6FF4A6}" srcId="{D89571E9-5F1F-447A-96BE-E87BB5513DD4}" destId="{29CF8590-C85B-4443-840A-98FBEC4DD2D3}" srcOrd="0" destOrd="0" parTransId="{8C33C278-8F13-4F85-93B2-ED2BF7F9699C}" sibTransId="{930F96CB-8BD5-4249-A92F-9F7AFF53C4FB}"/>
    <dgm:cxn modelId="{D275BFAA-DD11-433F-B7BF-C80F5EFF9067}" type="presOf" srcId="{13853AD0-0686-4F5C-A548-248EC178243A}" destId="{C142D02E-D6D7-47C9-8C7B-9E5A97C92C63}" srcOrd="1" destOrd="0" presId="urn:microsoft.com/office/officeart/2005/8/layout/list1"/>
    <dgm:cxn modelId="{A727839A-67BA-47EE-9816-735B7181E728}" type="presOf" srcId="{E6423A63-5F5E-4968-8C24-0B06304B88C2}" destId="{BA820A7C-7057-4EB6-B0E0-C7D0A03C6AB7}" srcOrd="1" destOrd="0" presId="urn:microsoft.com/office/officeart/2005/8/layout/list1"/>
    <dgm:cxn modelId="{F8D01D74-B1F6-4602-94A5-302E2E4598DE}" type="presOf" srcId="{09648142-C5F5-4816-BE38-017ABC7D4C5B}" destId="{2813F14A-B645-408B-B24D-FAF56F261A86}" srcOrd="0" destOrd="1" presId="urn:microsoft.com/office/officeart/2005/8/layout/list1"/>
    <dgm:cxn modelId="{926CD917-0481-4F28-ACBC-F7BF80C302E4}" type="presOf" srcId="{7C4A347B-8BDE-46AD-951F-B81EDDD275F6}" destId="{93D17513-D747-4FB9-BA84-66CA10F8979B}" srcOrd="0" destOrd="3" presId="urn:microsoft.com/office/officeart/2005/8/layout/list1"/>
    <dgm:cxn modelId="{6849C74B-A8AD-4028-ACF2-FB4C990D93D9}" srcId="{8E9E8BA3-BB19-4581-A82C-B4222D858314}" destId="{D89571E9-5F1F-447A-96BE-E87BB5513DD4}" srcOrd="1" destOrd="0" parTransId="{EC68CBF9-BA00-4247-A85F-92257D32A2DC}" sibTransId="{7DF910D2-DA24-4179-9CA9-CABF17225D96}"/>
    <dgm:cxn modelId="{C6056E4B-936E-4810-A1E7-51C5264B3AF3}" type="presOf" srcId="{4A301146-66EB-41D0-9025-EFACA6D37C1C}" destId="{93D17513-D747-4FB9-BA84-66CA10F8979B}" srcOrd="0" destOrd="0" presId="urn:microsoft.com/office/officeart/2005/8/layout/list1"/>
    <dgm:cxn modelId="{7996E729-ECE0-47C9-A9A8-EFC4FBAEA719}" type="presOf" srcId="{E6423A63-5F5E-4968-8C24-0B06304B88C2}" destId="{AB0B663E-5904-46FD-84B3-D68BF0036E7B}" srcOrd="0" destOrd="0" presId="urn:microsoft.com/office/officeart/2005/8/layout/list1"/>
    <dgm:cxn modelId="{86778ABB-83F3-4F30-9A3A-ACC2CA7735DE}" type="presOf" srcId="{8E9E8BA3-BB19-4581-A82C-B4222D858314}" destId="{BB3EFD17-44E8-4C6F-9DC6-0F8450CD0951}" srcOrd="0" destOrd="0" presId="urn:microsoft.com/office/officeart/2005/8/layout/list1"/>
    <dgm:cxn modelId="{99FC10F4-53CE-4AB8-82B6-A7FE2C38484B}" type="presOf" srcId="{13853AD0-0686-4F5C-A548-248EC178243A}" destId="{82430730-51F9-47F6-A658-4D4BE8FEE6FC}" srcOrd="0" destOrd="0" presId="urn:microsoft.com/office/officeart/2005/8/layout/list1"/>
    <dgm:cxn modelId="{93C1EE1C-552C-49A3-8A84-47B9F11FC668}" srcId="{6F78F6A0-0871-4F81-A675-C9287FE2FE03}" destId="{E6423A63-5F5E-4968-8C24-0B06304B88C2}" srcOrd="2" destOrd="0" parTransId="{218E68A3-9B18-47CB-8E0F-1CB8C0ED1089}" sibTransId="{1118FCD7-8A88-4068-A625-F879B73AF463}"/>
    <dgm:cxn modelId="{60316932-A318-4EA4-BDA9-CC4F08490DE8}" srcId="{A5DEE12D-EA2B-4553-AA57-DD9C98E24DAA}" destId="{778772B3-7A38-4E25-9722-7773612979A4}" srcOrd="1" destOrd="0" parTransId="{3F8E0BB5-3469-464A-9ABC-90B92C40D6CF}" sibTransId="{948FFC9E-36E8-499C-A3E4-9E790B478DE1}"/>
    <dgm:cxn modelId="{2BB97D99-7560-4EF4-88CB-3DB887668FED}" srcId="{E6423A63-5F5E-4968-8C24-0B06304B88C2}" destId="{FE06383B-AC91-4C53-BD08-ACA02156566F}" srcOrd="0" destOrd="0" parTransId="{1C6BA1EB-851C-4FBC-97DA-E78FF051E817}" sibTransId="{D6579722-D557-479A-B8B7-D250D2FFAD17}"/>
    <dgm:cxn modelId="{AC4B6EFA-A365-4FAF-B58A-B36F04097AF5}" srcId="{13853AD0-0686-4F5C-A548-248EC178243A}" destId="{7C4A347B-8BDE-46AD-951F-B81EDDD275F6}" srcOrd="1" destOrd="0" parTransId="{0D73A109-4D76-4ACD-A182-49FF0AEE58AE}" sibTransId="{C4A4ACF3-2D22-4121-9D93-FF525BABB7CE}"/>
    <dgm:cxn modelId="{66EEB9AB-6FE7-444E-ABC8-E5EA6776DC6C}" type="presOf" srcId="{00AABCC4-171C-4DB4-80C7-FE31972D6C68}" destId="{93D17513-D747-4FB9-BA84-66CA10F8979B}" srcOrd="0" destOrd="1" presId="urn:microsoft.com/office/officeart/2005/8/layout/list1"/>
    <dgm:cxn modelId="{494C4F58-E992-4839-A444-363C0D6B518A}" type="presOf" srcId="{A5DEE12D-EA2B-4553-AA57-DD9C98E24DAA}" destId="{2813F14A-B645-408B-B24D-FAF56F261A86}" srcOrd="0" destOrd="0" presId="urn:microsoft.com/office/officeart/2005/8/layout/list1"/>
    <dgm:cxn modelId="{D7C6A1F4-360D-47D4-BD13-DC2B82A7775A}" type="presOf" srcId="{07FCDA8B-B77B-43D9-B17A-D10781A70695}" destId="{7F95A20D-D196-4376-8E79-FC9B28AB0EB6}" srcOrd="0" destOrd="2" presId="urn:microsoft.com/office/officeart/2005/8/layout/list1"/>
    <dgm:cxn modelId="{493AFC9F-E254-494B-A33A-57DA4434012C}" srcId="{E6423A63-5F5E-4968-8C24-0B06304B88C2}" destId="{07FCDA8B-B77B-43D9-B17A-D10781A70695}" srcOrd="1" destOrd="0" parTransId="{DC58DA5B-2E3F-4F8D-9064-1DA4945865F3}" sibTransId="{3CF567A4-F3C1-40D8-A8AE-3E41E5A1526B}"/>
    <dgm:cxn modelId="{C20BE390-BE27-40C6-9919-71F83B3E136A}" type="presParOf" srcId="{AC2E48A9-CBCA-4552-97F8-894133D97F47}" destId="{40DF48FE-9575-42E3-8DCA-04AAF47CCE71}" srcOrd="0" destOrd="0" presId="urn:microsoft.com/office/officeart/2005/8/layout/list1"/>
    <dgm:cxn modelId="{9899A177-C8DB-421A-8187-8EAF8A474A6C}" type="presParOf" srcId="{40DF48FE-9575-42E3-8DCA-04AAF47CCE71}" destId="{BB3EFD17-44E8-4C6F-9DC6-0F8450CD0951}" srcOrd="0" destOrd="0" presId="urn:microsoft.com/office/officeart/2005/8/layout/list1"/>
    <dgm:cxn modelId="{5459561A-E441-4572-9302-EDC1567946CC}" type="presParOf" srcId="{40DF48FE-9575-42E3-8DCA-04AAF47CCE71}" destId="{684B7EEB-DB80-479F-97DB-329A44D02826}" srcOrd="1" destOrd="0" presId="urn:microsoft.com/office/officeart/2005/8/layout/list1"/>
    <dgm:cxn modelId="{10170C93-F1E3-4D14-B4F2-53815BB27436}" type="presParOf" srcId="{AC2E48A9-CBCA-4552-97F8-894133D97F47}" destId="{F649D066-59A0-4A02-AB54-E109621A045E}" srcOrd="1" destOrd="0" presId="urn:microsoft.com/office/officeart/2005/8/layout/list1"/>
    <dgm:cxn modelId="{3950A5D2-BE4E-4973-A2AC-F96C7FB474D3}" type="presParOf" srcId="{AC2E48A9-CBCA-4552-97F8-894133D97F47}" destId="{2813F14A-B645-408B-B24D-FAF56F261A86}" srcOrd="2" destOrd="0" presId="urn:microsoft.com/office/officeart/2005/8/layout/list1"/>
    <dgm:cxn modelId="{0576F919-0EFA-442E-A9F9-A7DADD3844A9}" type="presParOf" srcId="{AC2E48A9-CBCA-4552-97F8-894133D97F47}" destId="{5B2DEE57-EDE8-4AE1-A252-80133074B8B5}" srcOrd="3" destOrd="0" presId="urn:microsoft.com/office/officeart/2005/8/layout/list1"/>
    <dgm:cxn modelId="{78F91E53-78F2-4A4A-BD10-57F6CE1C190A}" type="presParOf" srcId="{AC2E48A9-CBCA-4552-97F8-894133D97F47}" destId="{41037986-3EA5-457E-B7AF-2DBEED41F98C}" srcOrd="4" destOrd="0" presId="urn:microsoft.com/office/officeart/2005/8/layout/list1"/>
    <dgm:cxn modelId="{9E66DAC6-6DE3-47A2-8EED-9C4367BD1FAB}" type="presParOf" srcId="{41037986-3EA5-457E-B7AF-2DBEED41F98C}" destId="{82430730-51F9-47F6-A658-4D4BE8FEE6FC}" srcOrd="0" destOrd="0" presId="urn:microsoft.com/office/officeart/2005/8/layout/list1"/>
    <dgm:cxn modelId="{5D33A82B-B0A2-44BD-AC88-C37EBAE40451}" type="presParOf" srcId="{41037986-3EA5-457E-B7AF-2DBEED41F98C}" destId="{C142D02E-D6D7-47C9-8C7B-9E5A97C92C63}" srcOrd="1" destOrd="0" presId="urn:microsoft.com/office/officeart/2005/8/layout/list1"/>
    <dgm:cxn modelId="{6D18D436-6907-4A26-A41B-802CBDAFD261}" type="presParOf" srcId="{AC2E48A9-CBCA-4552-97F8-894133D97F47}" destId="{41D03C26-A512-4208-9689-6CFC6F31427E}" srcOrd="5" destOrd="0" presId="urn:microsoft.com/office/officeart/2005/8/layout/list1"/>
    <dgm:cxn modelId="{2E2A1841-60DE-47D2-8960-0E64F72019B5}" type="presParOf" srcId="{AC2E48A9-CBCA-4552-97F8-894133D97F47}" destId="{93D17513-D747-4FB9-BA84-66CA10F8979B}" srcOrd="6" destOrd="0" presId="urn:microsoft.com/office/officeart/2005/8/layout/list1"/>
    <dgm:cxn modelId="{47AAB2A5-1774-4CDD-A089-D1FAE3D49A2D}" type="presParOf" srcId="{AC2E48A9-CBCA-4552-97F8-894133D97F47}" destId="{AAFB37BB-C981-4622-A031-ADD7209F5578}" srcOrd="7" destOrd="0" presId="urn:microsoft.com/office/officeart/2005/8/layout/list1"/>
    <dgm:cxn modelId="{2E28785F-4EC4-43EC-B7DF-D70BDCA5AAED}" type="presParOf" srcId="{AC2E48A9-CBCA-4552-97F8-894133D97F47}" destId="{3249F6BB-B887-4C98-89A3-6FB1B6275015}" srcOrd="8" destOrd="0" presId="urn:microsoft.com/office/officeart/2005/8/layout/list1"/>
    <dgm:cxn modelId="{CEEF6F7D-1781-4DCF-AE2B-AAC0620EAA79}" type="presParOf" srcId="{3249F6BB-B887-4C98-89A3-6FB1B6275015}" destId="{AB0B663E-5904-46FD-84B3-D68BF0036E7B}" srcOrd="0" destOrd="0" presId="urn:microsoft.com/office/officeart/2005/8/layout/list1"/>
    <dgm:cxn modelId="{0832AF95-3841-4C9D-81FB-216A2E3B9571}" type="presParOf" srcId="{3249F6BB-B887-4C98-89A3-6FB1B6275015}" destId="{BA820A7C-7057-4EB6-B0E0-C7D0A03C6AB7}" srcOrd="1" destOrd="0" presId="urn:microsoft.com/office/officeart/2005/8/layout/list1"/>
    <dgm:cxn modelId="{7D80BA07-6722-4229-94AB-434925B7DADB}" type="presParOf" srcId="{AC2E48A9-CBCA-4552-97F8-894133D97F47}" destId="{DE8B6AEB-D321-4500-85D9-A7EF648A6455}" srcOrd="9" destOrd="0" presId="urn:microsoft.com/office/officeart/2005/8/layout/list1"/>
    <dgm:cxn modelId="{2F40BA3D-3576-48D8-920D-28C50E973F85}" type="presParOf" srcId="{AC2E48A9-CBCA-4552-97F8-894133D97F47}" destId="{7F95A20D-D196-4376-8E79-FC9B28AB0EB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FCD4D6-65B9-4320-8D5F-CD856D6B92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5FFCCD-4B72-4402-99A7-C727AC45369A}">
      <dgm:prSet phldrT="[Text]"/>
      <dgm:spPr/>
      <dgm:t>
        <a:bodyPr/>
        <a:lstStyle/>
        <a:p>
          <a:pPr algn="ctr"/>
          <a:r>
            <a:rPr lang="en-GB" b="1" dirty="0" smtClean="0"/>
            <a:t>Strategic Recommendations</a:t>
          </a:r>
          <a:endParaRPr lang="en-US" dirty="0"/>
        </a:p>
      </dgm:t>
    </dgm:pt>
    <dgm:pt modelId="{52A25BBF-9467-4E8A-8E90-38183F1CFFE5}" type="parTrans" cxnId="{1D990D3B-B655-4A2E-B415-DCCAD6CEAF31}">
      <dgm:prSet/>
      <dgm:spPr/>
      <dgm:t>
        <a:bodyPr/>
        <a:lstStyle/>
        <a:p>
          <a:endParaRPr lang="en-US"/>
        </a:p>
      </dgm:t>
    </dgm:pt>
    <dgm:pt modelId="{AF72C656-9047-4804-9AED-93F094203BBC}" type="sibTrans" cxnId="{1D990D3B-B655-4A2E-B415-DCCAD6CEAF31}">
      <dgm:prSet/>
      <dgm:spPr/>
      <dgm:t>
        <a:bodyPr/>
        <a:lstStyle/>
        <a:p>
          <a:endParaRPr lang="en-US"/>
        </a:p>
      </dgm:t>
    </dgm:pt>
    <dgm:pt modelId="{175BDC22-E157-460B-A6F1-5C3249E7E0C8}">
      <dgm:prSet phldrT="[Text]"/>
      <dgm:spPr/>
      <dgm:t>
        <a:bodyPr/>
        <a:lstStyle/>
        <a:p>
          <a:endParaRPr lang="en-US" dirty="0">
            <a:solidFill>
              <a:schemeClr val="accent1">
                <a:lumMod val="20000"/>
                <a:lumOff val="80000"/>
              </a:schemeClr>
            </a:solidFill>
          </a:endParaRPr>
        </a:p>
      </dgm:t>
    </dgm:pt>
    <dgm:pt modelId="{C3947EC3-C1FB-4BD9-85BD-94393261D489}" type="parTrans" cxnId="{8FCF6107-0CC3-49C6-8582-4E91D25326F6}">
      <dgm:prSet/>
      <dgm:spPr/>
      <dgm:t>
        <a:bodyPr/>
        <a:lstStyle/>
        <a:p>
          <a:endParaRPr lang="en-US"/>
        </a:p>
      </dgm:t>
    </dgm:pt>
    <dgm:pt modelId="{82F5C50F-9C66-4222-890A-B40CEEA1B590}" type="sibTrans" cxnId="{8FCF6107-0CC3-49C6-8582-4E91D25326F6}">
      <dgm:prSet/>
      <dgm:spPr/>
      <dgm:t>
        <a:bodyPr/>
        <a:lstStyle/>
        <a:p>
          <a:endParaRPr lang="en-US"/>
        </a:p>
      </dgm:t>
    </dgm:pt>
    <dgm:pt modelId="{FDEB6FBA-31C9-4BF1-A1A4-97684F8572CF}" type="pres">
      <dgm:prSet presAssocID="{3FFCD4D6-65B9-4320-8D5F-CD856D6B9273}" presName="linear" presStyleCnt="0">
        <dgm:presLayoutVars>
          <dgm:animLvl val="lvl"/>
          <dgm:resizeHandles val="exact"/>
        </dgm:presLayoutVars>
      </dgm:prSet>
      <dgm:spPr/>
      <dgm:t>
        <a:bodyPr/>
        <a:lstStyle/>
        <a:p>
          <a:endParaRPr lang="en-US"/>
        </a:p>
      </dgm:t>
    </dgm:pt>
    <dgm:pt modelId="{2C544DD0-1B89-4C8B-B870-FC3D999E1CB3}" type="pres">
      <dgm:prSet presAssocID="{DA5FFCCD-4B72-4402-99A7-C727AC45369A}" presName="parentText" presStyleLbl="node1" presStyleIdx="0" presStyleCnt="1">
        <dgm:presLayoutVars>
          <dgm:chMax val="0"/>
          <dgm:bulletEnabled val="1"/>
        </dgm:presLayoutVars>
      </dgm:prSet>
      <dgm:spPr/>
      <dgm:t>
        <a:bodyPr/>
        <a:lstStyle/>
        <a:p>
          <a:endParaRPr lang="en-US"/>
        </a:p>
      </dgm:t>
    </dgm:pt>
    <dgm:pt modelId="{AE798ECC-5A47-4972-87BC-8112A8D0FE53}" type="pres">
      <dgm:prSet presAssocID="{DA5FFCCD-4B72-4402-99A7-C727AC45369A}" presName="childText" presStyleLbl="revTx" presStyleIdx="0" presStyleCnt="1">
        <dgm:presLayoutVars>
          <dgm:bulletEnabled val="1"/>
        </dgm:presLayoutVars>
      </dgm:prSet>
      <dgm:spPr/>
      <dgm:t>
        <a:bodyPr/>
        <a:lstStyle/>
        <a:p>
          <a:endParaRPr lang="en-US"/>
        </a:p>
      </dgm:t>
    </dgm:pt>
  </dgm:ptLst>
  <dgm:cxnLst>
    <dgm:cxn modelId="{68767B5C-98C5-4E8B-B8AF-2DD9C529A569}" type="presOf" srcId="{DA5FFCCD-4B72-4402-99A7-C727AC45369A}" destId="{2C544DD0-1B89-4C8B-B870-FC3D999E1CB3}" srcOrd="0" destOrd="0" presId="urn:microsoft.com/office/officeart/2005/8/layout/vList2"/>
    <dgm:cxn modelId="{8FCF6107-0CC3-49C6-8582-4E91D25326F6}" srcId="{DA5FFCCD-4B72-4402-99A7-C727AC45369A}" destId="{175BDC22-E157-460B-A6F1-5C3249E7E0C8}" srcOrd="0" destOrd="0" parTransId="{C3947EC3-C1FB-4BD9-85BD-94393261D489}" sibTransId="{82F5C50F-9C66-4222-890A-B40CEEA1B590}"/>
    <dgm:cxn modelId="{1D990D3B-B655-4A2E-B415-DCCAD6CEAF31}" srcId="{3FFCD4D6-65B9-4320-8D5F-CD856D6B9273}" destId="{DA5FFCCD-4B72-4402-99A7-C727AC45369A}" srcOrd="0" destOrd="0" parTransId="{52A25BBF-9467-4E8A-8E90-38183F1CFFE5}" sibTransId="{AF72C656-9047-4804-9AED-93F094203BBC}"/>
    <dgm:cxn modelId="{E5B73630-A7DB-468A-986C-6D40CF87FA2B}" type="presOf" srcId="{3FFCD4D6-65B9-4320-8D5F-CD856D6B9273}" destId="{FDEB6FBA-31C9-4BF1-A1A4-97684F8572CF}" srcOrd="0" destOrd="0" presId="urn:microsoft.com/office/officeart/2005/8/layout/vList2"/>
    <dgm:cxn modelId="{FBCDCD10-DB90-4CA9-937A-4FC9976C25ED}" type="presOf" srcId="{175BDC22-E157-460B-A6F1-5C3249E7E0C8}" destId="{AE798ECC-5A47-4972-87BC-8112A8D0FE53}" srcOrd="0" destOrd="0" presId="urn:microsoft.com/office/officeart/2005/8/layout/vList2"/>
    <dgm:cxn modelId="{1B60F28F-4243-4848-A74F-71313D294986}" type="presParOf" srcId="{FDEB6FBA-31C9-4BF1-A1A4-97684F8572CF}" destId="{2C544DD0-1B89-4C8B-B870-FC3D999E1CB3}" srcOrd="0" destOrd="0" presId="urn:microsoft.com/office/officeart/2005/8/layout/vList2"/>
    <dgm:cxn modelId="{75DC4F54-97DF-46C5-A7C9-3D46E6F1484E}" type="presParOf" srcId="{FDEB6FBA-31C9-4BF1-A1A4-97684F8572CF}" destId="{AE798ECC-5A47-4972-87BC-8112A8D0FE5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78F6A0-0871-4F81-A675-C9287FE2FE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E9E8BA3-BB19-4581-A82C-B4222D858314}">
      <dgm:prSet phldrT="[Text]" custT="1"/>
      <dgm:spPr/>
      <dgm:t>
        <a:bodyPr/>
        <a:lstStyle/>
        <a:p>
          <a:pPr algn="ctr"/>
          <a:r>
            <a:rPr kumimoji="0" lang="en-US" altLang="en-US" sz="2800" b="1" i="0" u="none" strike="noStrike" cap="none" normalizeH="0" baseline="0" dirty="0" smtClean="0">
              <a:ln>
                <a:noFill/>
              </a:ln>
              <a:solidFill>
                <a:schemeClr val="tx1"/>
              </a:solidFill>
              <a:effectLst/>
              <a:latin typeface="Arial" panose="020B0604020202020204" pitchFamily="34" charset="0"/>
            </a:rPr>
            <a:t>Closing Remark</a:t>
          </a:r>
          <a:endParaRPr lang="en-US" sz="2800" dirty="0"/>
        </a:p>
      </dgm:t>
    </dgm:pt>
    <dgm:pt modelId="{FD1686FA-D7CA-4088-ABC7-EA50EA146DDE}" type="parTrans" cxnId="{01CD69E2-8DD6-44F8-809A-93BAA8112B02}">
      <dgm:prSet/>
      <dgm:spPr/>
      <dgm:t>
        <a:bodyPr/>
        <a:lstStyle/>
        <a:p>
          <a:endParaRPr lang="en-US"/>
        </a:p>
      </dgm:t>
    </dgm:pt>
    <dgm:pt modelId="{605E6078-4338-4F7E-BBCA-84247BC1E7F1}" type="sibTrans" cxnId="{01CD69E2-8DD6-44F8-809A-93BAA8112B02}">
      <dgm:prSet/>
      <dgm:spPr/>
      <dgm:t>
        <a:bodyPr/>
        <a:lstStyle/>
        <a:p>
          <a:endParaRPr lang="en-US"/>
        </a:p>
      </dgm:t>
    </dgm:pt>
    <dgm:pt modelId="{A5DEE12D-EA2B-4553-AA57-DD9C98E24DAA}">
      <dgm:prSet custT="1"/>
      <dgm:spPr>
        <a:noFill/>
      </dgm:spPr>
      <dgm:t>
        <a:bodyPr/>
        <a:lstStyle/>
        <a:p>
          <a:r>
            <a:rPr kumimoji="0" lang="en-US" altLang="en-US" sz="1600" b="0" i="0" u="none" strike="noStrike" cap="none" normalizeH="0" baseline="0" dirty="0" smtClean="0">
              <a:ln>
                <a:noFill/>
              </a:ln>
              <a:solidFill>
                <a:schemeClr val="accent1">
                  <a:lumMod val="20000"/>
                  <a:lumOff val="80000"/>
                </a:schemeClr>
              </a:solidFill>
              <a:effectLst/>
              <a:latin typeface="Arial" panose="020B0604020202020204" pitchFamily="34" charset="0"/>
            </a:rPr>
            <a:t>As your data science consulting partner, we’ve not only highlighted what has happened, but also </a:t>
          </a:r>
          <a:r>
            <a:rPr kumimoji="0" lang="en-US" altLang="en-US" sz="1600" b="0" i="1" u="none" strike="noStrike" cap="none" normalizeH="0" baseline="0" dirty="0" smtClean="0">
              <a:ln>
                <a:noFill/>
              </a:ln>
              <a:solidFill>
                <a:schemeClr val="accent1">
                  <a:lumMod val="20000"/>
                  <a:lumOff val="80000"/>
                </a:schemeClr>
              </a:solidFill>
              <a:effectLst/>
              <a:latin typeface="Arial" panose="020B0604020202020204" pitchFamily="34" charset="0"/>
            </a:rPr>
            <a:t>why it happened and where to go next</a:t>
          </a:r>
          <a:r>
            <a:rPr kumimoji="0" lang="en-US" altLang="en-US" sz="1600" b="0" i="0" u="none" strike="noStrike" cap="none" normalizeH="0" baseline="0" dirty="0" smtClean="0">
              <a:ln>
                <a:noFill/>
              </a:ln>
              <a:solidFill>
                <a:schemeClr val="accent1">
                  <a:lumMod val="20000"/>
                  <a:lumOff val="80000"/>
                </a:schemeClr>
              </a:solidFill>
              <a:effectLst/>
              <a:latin typeface="Arial" panose="020B0604020202020204" pitchFamily="34" charset="0"/>
            </a:rPr>
            <a:t>. See you in the brighter future.</a:t>
          </a:r>
          <a:r>
            <a:rPr kumimoji="0" lang="en-US" altLang="en-US" sz="3400" b="0" i="0" u="none" strike="noStrike" cap="none" normalizeH="0" baseline="0" dirty="0" smtClean="0">
              <a:ln>
                <a:noFill/>
              </a:ln>
              <a:solidFill>
                <a:schemeClr val="accent1">
                  <a:lumMod val="20000"/>
                  <a:lumOff val="80000"/>
                </a:schemeClr>
              </a:solidFill>
              <a:effectLst/>
              <a:latin typeface="Arial" panose="020B0604020202020204" pitchFamily="34" charset="0"/>
            </a:rPr>
            <a:t/>
          </a:r>
          <a:br>
            <a:rPr kumimoji="0" lang="en-US" altLang="en-US" sz="3400" b="0" i="0" u="none" strike="noStrike" cap="none" normalizeH="0" baseline="0" dirty="0" smtClean="0">
              <a:ln>
                <a:noFill/>
              </a:ln>
              <a:solidFill>
                <a:schemeClr val="accent1">
                  <a:lumMod val="20000"/>
                  <a:lumOff val="80000"/>
                </a:schemeClr>
              </a:solidFill>
              <a:effectLst/>
              <a:latin typeface="Arial" panose="020B0604020202020204" pitchFamily="34" charset="0"/>
            </a:rPr>
          </a:br>
          <a:endParaRPr lang="en-US" sz="3400" dirty="0">
            <a:solidFill>
              <a:schemeClr val="accent1">
                <a:lumMod val="20000"/>
                <a:lumOff val="80000"/>
              </a:schemeClr>
            </a:solidFill>
          </a:endParaRPr>
        </a:p>
      </dgm:t>
    </dgm:pt>
    <dgm:pt modelId="{1C816509-9C75-4C78-8E5D-83C53C3C54CF}" type="parTrans" cxnId="{2F0ADFAD-4819-42A0-ADCC-DF7C15D0FD04}">
      <dgm:prSet/>
      <dgm:spPr/>
      <dgm:t>
        <a:bodyPr/>
        <a:lstStyle/>
        <a:p>
          <a:endParaRPr lang="en-US"/>
        </a:p>
      </dgm:t>
    </dgm:pt>
    <dgm:pt modelId="{3EF3461D-3AD5-45EC-BD77-E439544D6047}" type="sibTrans" cxnId="{2F0ADFAD-4819-42A0-ADCC-DF7C15D0FD04}">
      <dgm:prSet/>
      <dgm:spPr/>
      <dgm:t>
        <a:bodyPr/>
        <a:lstStyle/>
        <a:p>
          <a:endParaRPr lang="en-US"/>
        </a:p>
      </dgm:t>
    </dgm:pt>
    <dgm:pt modelId="{AC2E48A9-CBCA-4552-97F8-894133D97F47}" type="pres">
      <dgm:prSet presAssocID="{6F78F6A0-0871-4F81-A675-C9287FE2FE03}" presName="linear" presStyleCnt="0">
        <dgm:presLayoutVars>
          <dgm:dir/>
          <dgm:animLvl val="lvl"/>
          <dgm:resizeHandles val="exact"/>
        </dgm:presLayoutVars>
      </dgm:prSet>
      <dgm:spPr/>
      <dgm:t>
        <a:bodyPr/>
        <a:lstStyle/>
        <a:p>
          <a:endParaRPr lang="en-US"/>
        </a:p>
      </dgm:t>
    </dgm:pt>
    <dgm:pt modelId="{40DF48FE-9575-42E3-8DCA-04AAF47CCE71}" type="pres">
      <dgm:prSet presAssocID="{8E9E8BA3-BB19-4581-A82C-B4222D858314}" presName="parentLin" presStyleCnt="0"/>
      <dgm:spPr/>
    </dgm:pt>
    <dgm:pt modelId="{BB3EFD17-44E8-4C6F-9DC6-0F8450CD0951}" type="pres">
      <dgm:prSet presAssocID="{8E9E8BA3-BB19-4581-A82C-B4222D858314}" presName="parentLeftMargin" presStyleLbl="node1" presStyleIdx="0" presStyleCnt="1"/>
      <dgm:spPr/>
      <dgm:t>
        <a:bodyPr/>
        <a:lstStyle/>
        <a:p>
          <a:endParaRPr lang="en-US"/>
        </a:p>
      </dgm:t>
    </dgm:pt>
    <dgm:pt modelId="{684B7EEB-DB80-479F-97DB-329A44D02826}" type="pres">
      <dgm:prSet presAssocID="{8E9E8BA3-BB19-4581-A82C-B4222D858314}" presName="parentText" presStyleLbl="node1" presStyleIdx="0" presStyleCnt="1" custScaleX="96142" custScaleY="81301" custLinFactX="5611" custLinFactNeighborX="100000" custLinFactNeighborY="-4589">
        <dgm:presLayoutVars>
          <dgm:chMax val="0"/>
          <dgm:bulletEnabled val="1"/>
        </dgm:presLayoutVars>
      </dgm:prSet>
      <dgm:spPr/>
      <dgm:t>
        <a:bodyPr/>
        <a:lstStyle/>
        <a:p>
          <a:endParaRPr lang="en-US"/>
        </a:p>
      </dgm:t>
    </dgm:pt>
    <dgm:pt modelId="{F649D066-59A0-4A02-AB54-E109621A045E}" type="pres">
      <dgm:prSet presAssocID="{8E9E8BA3-BB19-4581-A82C-B4222D858314}" presName="negativeSpace" presStyleCnt="0"/>
      <dgm:spPr/>
    </dgm:pt>
    <dgm:pt modelId="{2813F14A-B645-408B-B24D-FAF56F261A86}" type="pres">
      <dgm:prSet presAssocID="{8E9E8BA3-BB19-4581-A82C-B4222D858314}" presName="childText" presStyleLbl="conFgAcc1" presStyleIdx="0" presStyleCnt="1">
        <dgm:presLayoutVars>
          <dgm:bulletEnabled val="1"/>
        </dgm:presLayoutVars>
      </dgm:prSet>
      <dgm:spPr/>
      <dgm:t>
        <a:bodyPr/>
        <a:lstStyle/>
        <a:p>
          <a:endParaRPr lang="en-US"/>
        </a:p>
      </dgm:t>
    </dgm:pt>
  </dgm:ptLst>
  <dgm:cxnLst>
    <dgm:cxn modelId="{B1891C31-0742-4A38-8C56-A9029A9C08D4}" type="presOf" srcId="{8E9E8BA3-BB19-4581-A82C-B4222D858314}" destId="{684B7EEB-DB80-479F-97DB-329A44D02826}" srcOrd="1" destOrd="0" presId="urn:microsoft.com/office/officeart/2005/8/layout/list1"/>
    <dgm:cxn modelId="{01CD69E2-8DD6-44F8-809A-93BAA8112B02}" srcId="{6F78F6A0-0871-4F81-A675-C9287FE2FE03}" destId="{8E9E8BA3-BB19-4581-A82C-B4222D858314}" srcOrd="0" destOrd="0" parTransId="{FD1686FA-D7CA-4088-ABC7-EA50EA146DDE}" sibTransId="{605E6078-4338-4F7E-BBCA-84247BC1E7F1}"/>
    <dgm:cxn modelId="{494C4F58-E992-4839-A444-363C0D6B518A}" type="presOf" srcId="{A5DEE12D-EA2B-4553-AA57-DD9C98E24DAA}" destId="{2813F14A-B645-408B-B24D-FAF56F261A86}" srcOrd="0" destOrd="0" presId="urn:microsoft.com/office/officeart/2005/8/layout/list1"/>
    <dgm:cxn modelId="{CD9D4821-FE4C-41F6-BEF6-A1922D69BEA8}" type="presOf" srcId="{6F78F6A0-0871-4F81-A675-C9287FE2FE03}" destId="{AC2E48A9-CBCA-4552-97F8-894133D97F47}" srcOrd="0" destOrd="0" presId="urn:microsoft.com/office/officeart/2005/8/layout/list1"/>
    <dgm:cxn modelId="{2F0ADFAD-4819-42A0-ADCC-DF7C15D0FD04}" srcId="{8E9E8BA3-BB19-4581-A82C-B4222D858314}" destId="{A5DEE12D-EA2B-4553-AA57-DD9C98E24DAA}" srcOrd="0" destOrd="0" parTransId="{1C816509-9C75-4C78-8E5D-83C53C3C54CF}" sibTransId="{3EF3461D-3AD5-45EC-BD77-E439544D6047}"/>
    <dgm:cxn modelId="{86778ABB-83F3-4F30-9A3A-ACC2CA7735DE}" type="presOf" srcId="{8E9E8BA3-BB19-4581-A82C-B4222D858314}" destId="{BB3EFD17-44E8-4C6F-9DC6-0F8450CD0951}" srcOrd="0" destOrd="0" presId="urn:microsoft.com/office/officeart/2005/8/layout/list1"/>
    <dgm:cxn modelId="{C20BE390-BE27-40C6-9919-71F83B3E136A}" type="presParOf" srcId="{AC2E48A9-CBCA-4552-97F8-894133D97F47}" destId="{40DF48FE-9575-42E3-8DCA-04AAF47CCE71}" srcOrd="0" destOrd="0" presId="urn:microsoft.com/office/officeart/2005/8/layout/list1"/>
    <dgm:cxn modelId="{9899A177-C8DB-421A-8187-8EAF8A474A6C}" type="presParOf" srcId="{40DF48FE-9575-42E3-8DCA-04AAF47CCE71}" destId="{BB3EFD17-44E8-4C6F-9DC6-0F8450CD0951}" srcOrd="0" destOrd="0" presId="urn:microsoft.com/office/officeart/2005/8/layout/list1"/>
    <dgm:cxn modelId="{5459561A-E441-4572-9302-EDC1567946CC}" type="presParOf" srcId="{40DF48FE-9575-42E3-8DCA-04AAF47CCE71}" destId="{684B7EEB-DB80-479F-97DB-329A44D02826}" srcOrd="1" destOrd="0" presId="urn:microsoft.com/office/officeart/2005/8/layout/list1"/>
    <dgm:cxn modelId="{10170C93-F1E3-4D14-B4F2-53815BB27436}" type="presParOf" srcId="{AC2E48A9-CBCA-4552-97F8-894133D97F47}" destId="{F649D066-59A0-4A02-AB54-E109621A045E}" srcOrd="1" destOrd="0" presId="urn:microsoft.com/office/officeart/2005/8/layout/list1"/>
    <dgm:cxn modelId="{3950A5D2-BE4E-4973-A2AC-F96C7FB474D3}" type="presParOf" srcId="{AC2E48A9-CBCA-4552-97F8-894133D97F47}" destId="{2813F14A-B645-408B-B24D-FAF56F261A8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FFCD4D6-65B9-4320-8D5F-CD856D6B92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EB6FBA-31C9-4BF1-A1A4-97684F8572CF}" type="pres">
      <dgm:prSet presAssocID="{3FFCD4D6-65B9-4320-8D5F-CD856D6B9273}" presName="linear" presStyleCnt="0">
        <dgm:presLayoutVars>
          <dgm:animLvl val="lvl"/>
          <dgm:resizeHandles val="exact"/>
        </dgm:presLayoutVars>
      </dgm:prSet>
      <dgm:spPr/>
      <dgm:t>
        <a:bodyPr/>
        <a:lstStyle/>
        <a:p>
          <a:endParaRPr lang="en-US"/>
        </a:p>
      </dgm:t>
    </dgm:pt>
  </dgm:ptLst>
  <dgm:cxnLst>
    <dgm:cxn modelId="{E5B73630-A7DB-468A-986C-6D40CF87FA2B}" type="presOf" srcId="{3FFCD4D6-65B9-4320-8D5F-CD856D6B9273}" destId="{FDEB6FBA-31C9-4BF1-A1A4-97684F8572C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3F14A-B645-408B-B24D-FAF56F261A86}">
      <dsp:nvSpPr>
        <dsp:cNvPr id="0" name=""/>
        <dsp:cNvSpPr/>
      </dsp:nvSpPr>
      <dsp:spPr>
        <a:xfrm>
          <a:off x="0" y="366539"/>
          <a:ext cx="10698480" cy="626062"/>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312420" rIns="830321"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smtClean="0">
              <a:solidFill>
                <a:schemeClr val="accent1">
                  <a:lumMod val="20000"/>
                  <a:lumOff val="80000"/>
                </a:schemeClr>
              </a:solidFill>
              <a:latin typeface="Calibri (Body)"/>
              <a:ea typeface="Microsoft Yi Baiti" panose="03000500000000000000" pitchFamily="66" charset="0"/>
            </a:rPr>
            <a:t>Total </a:t>
          </a:r>
          <a:r>
            <a:rPr lang="en-GB" sz="1500" b="1" kern="1200" dirty="0" smtClean="0">
              <a:solidFill>
                <a:schemeClr val="accent1">
                  <a:lumMod val="20000"/>
                  <a:lumOff val="80000"/>
                </a:schemeClr>
              </a:solidFill>
              <a:latin typeface="Calibri (Body)"/>
            </a:rPr>
            <a:t>company</a:t>
          </a:r>
          <a:r>
            <a:rPr lang="en-GB" sz="1500" kern="1200" dirty="0" smtClean="0">
              <a:solidFill>
                <a:schemeClr val="accent1">
                  <a:lumMod val="20000"/>
                  <a:lumOff val="80000"/>
                </a:schemeClr>
              </a:solidFill>
              <a:latin typeface="Calibri (Body)"/>
              <a:ea typeface="Microsoft Yi Baiti" panose="03000500000000000000" pitchFamily="66" charset="0"/>
            </a:rPr>
            <a:t> sales rose significantly — from </a:t>
          </a:r>
          <a:r>
            <a:rPr lang="en-GB" sz="1500" b="1" kern="1200" dirty="0" smtClean="0">
              <a:solidFill>
                <a:schemeClr val="accent1">
                  <a:lumMod val="20000"/>
                  <a:lumOff val="80000"/>
                </a:schemeClr>
              </a:solidFill>
              <a:latin typeface="Calibri (Body)"/>
              <a:ea typeface="Microsoft Yi Baiti" panose="03000500000000000000" pitchFamily="66" charset="0"/>
            </a:rPr>
            <a:t>484k in 2016 to 733k in 2019</a:t>
          </a:r>
          <a:r>
            <a:rPr lang="en-GB" sz="1500" kern="1200" dirty="0" smtClean="0">
              <a:solidFill>
                <a:schemeClr val="accent1">
                  <a:lumMod val="20000"/>
                  <a:lumOff val="80000"/>
                </a:schemeClr>
              </a:solidFill>
              <a:latin typeface="Calibri (Body)"/>
              <a:ea typeface="Microsoft Yi Baiti" panose="03000500000000000000" pitchFamily="66" charset="0"/>
            </a:rPr>
            <a:t>, a </a:t>
          </a:r>
          <a:r>
            <a:rPr lang="en-GB" sz="1500" b="1" kern="1200" dirty="0" smtClean="0">
              <a:solidFill>
                <a:schemeClr val="accent1">
                  <a:lumMod val="20000"/>
                  <a:lumOff val="80000"/>
                </a:schemeClr>
              </a:solidFill>
              <a:latin typeface="Calibri (Body)"/>
              <a:ea typeface="Microsoft Yi Baiti" panose="03000500000000000000" pitchFamily="66" charset="0"/>
            </a:rPr>
            <a:t>+51%     increase</a:t>
          </a:r>
          <a:r>
            <a:rPr lang="en-GB" sz="1500" kern="1200" dirty="0" smtClean="0">
              <a:solidFill>
                <a:schemeClr val="accent1">
                  <a:lumMod val="20000"/>
                  <a:lumOff val="80000"/>
                </a:schemeClr>
              </a:solidFill>
              <a:latin typeface="Calibri (Body)"/>
              <a:ea typeface="Microsoft Yi Baiti" panose="03000500000000000000" pitchFamily="66" charset="0"/>
            </a:rPr>
            <a:t>.</a:t>
          </a:r>
          <a:endParaRPr lang="en-US" sz="1500" kern="1200" dirty="0">
            <a:solidFill>
              <a:schemeClr val="accent1">
                <a:lumMod val="20000"/>
                <a:lumOff val="80000"/>
              </a:schemeClr>
            </a:solidFill>
            <a:latin typeface="Calibri (Body)"/>
          </a:endParaRPr>
        </a:p>
      </dsp:txBody>
      <dsp:txXfrm>
        <a:off x="0" y="366539"/>
        <a:ext cx="10698480" cy="626062"/>
      </dsp:txXfrm>
    </dsp:sp>
    <dsp:sp modelId="{684B7EEB-DB80-479F-97DB-329A44D02826}">
      <dsp:nvSpPr>
        <dsp:cNvPr id="0" name=""/>
        <dsp:cNvSpPr/>
      </dsp:nvSpPr>
      <dsp:spPr>
        <a:xfrm>
          <a:off x="209866" y="166978"/>
          <a:ext cx="7200012" cy="36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66750">
            <a:lnSpc>
              <a:spcPct val="90000"/>
            </a:lnSpc>
            <a:spcBef>
              <a:spcPct val="0"/>
            </a:spcBef>
            <a:spcAft>
              <a:spcPct val="35000"/>
            </a:spcAft>
          </a:pPr>
          <a:r>
            <a:rPr lang="en-GB" sz="1500" kern="1200" dirty="0" smtClean="0">
              <a:latin typeface="Microsoft Yi Baiti" panose="03000500000000000000" pitchFamily="66" charset="0"/>
              <a:ea typeface="Microsoft Yi Baiti" panose="03000500000000000000" pitchFamily="66" charset="0"/>
            </a:rPr>
            <a:t>📈 </a:t>
          </a:r>
          <a:r>
            <a:rPr lang="en-GB" sz="1500" b="1" kern="1200" dirty="0" smtClean="0">
              <a:latin typeface="Microsoft Yi Baiti" panose="03000500000000000000" pitchFamily="66" charset="0"/>
              <a:ea typeface="Microsoft Yi Baiti" panose="03000500000000000000" pitchFamily="66" charset="0"/>
            </a:rPr>
            <a:t>Overall Growth</a:t>
          </a:r>
          <a:r>
            <a:rPr lang="en-GB" sz="1500" kern="1200" dirty="0" smtClean="0">
              <a:latin typeface="Microsoft Yi Baiti" panose="03000500000000000000" pitchFamily="66" charset="0"/>
              <a:ea typeface="Microsoft Yi Baiti" panose="03000500000000000000" pitchFamily="66" charset="0"/>
            </a:rPr>
            <a:t>: </a:t>
          </a:r>
          <a:endParaRPr lang="en-US" sz="1500" kern="1200" dirty="0"/>
        </a:p>
      </dsp:txBody>
      <dsp:txXfrm>
        <a:off x="227440" y="184552"/>
        <a:ext cx="7164864" cy="324852"/>
      </dsp:txXfrm>
    </dsp:sp>
    <dsp:sp modelId="{93D17513-D747-4FB9-BA84-66CA10F8979B}">
      <dsp:nvSpPr>
        <dsp:cNvPr id="0" name=""/>
        <dsp:cNvSpPr/>
      </dsp:nvSpPr>
      <dsp:spPr>
        <a:xfrm>
          <a:off x="0" y="1212202"/>
          <a:ext cx="10698480" cy="108675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312420" rIns="830321"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dirty="0" smtClean="0">
              <a:solidFill>
                <a:schemeClr val="accent1">
                  <a:lumMod val="20000"/>
                  <a:lumOff val="80000"/>
                </a:schemeClr>
              </a:solidFill>
            </a:rPr>
            <a:t>West</a:t>
          </a:r>
          <a:r>
            <a:rPr lang="en-GB" sz="1500" kern="1200" dirty="0" smtClean="0">
              <a:solidFill>
                <a:schemeClr val="accent1">
                  <a:lumMod val="20000"/>
                  <a:lumOff val="80000"/>
                </a:schemeClr>
              </a:solidFill>
            </a:rPr>
            <a:t> and </a:t>
          </a:r>
          <a:r>
            <a:rPr lang="en-GB" sz="1500" b="1" kern="1200" dirty="0" smtClean="0">
              <a:solidFill>
                <a:schemeClr val="accent1">
                  <a:lumMod val="20000"/>
                  <a:lumOff val="80000"/>
                </a:schemeClr>
              </a:solidFill>
            </a:rPr>
            <a:t>South</a:t>
          </a:r>
          <a:r>
            <a:rPr lang="en-GB" sz="1500" kern="1200" dirty="0" smtClean="0">
              <a:solidFill>
                <a:schemeClr val="accent1">
                  <a:lumMod val="20000"/>
                  <a:lumOff val="80000"/>
                </a:schemeClr>
              </a:solidFill>
            </a:rPr>
            <a:t> delivered standout performances in 2019, with </a:t>
          </a:r>
          <a:r>
            <a:rPr lang="en-GB" sz="1500" b="1" kern="1200" dirty="0" smtClean="0">
              <a:solidFill>
                <a:schemeClr val="accent1">
                  <a:lumMod val="20000"/>
                  <a:lumOff val="80000"/>
                </a:schemeClr>
              </a:solidFill>
            </a:rPr>
            <a:t>YoY growth of +33.4% and +31.3%</a:t>
          </a:r>
          <a:r>
            <a:rPr lang="en-GB" sz="1500" kern="1200" dirty="0" smtClean="0">
              <a:solidFill>
                <a:schemeClr val="accent1">
                  <a:lumMod val="20000"/>
                  <a:lumOff val="80000"/>
                </a:schemeClr>
              </a:solidFill>
            </a:rPr>
            <a:t> respectively.</a:t>
          </a:r>
          <a:endParaRPr lang="en-US" sz="1500" kern="1200" dirty="0">
            <a:solidFill>
              <a:schemeClr val="accent1">
                <a:lumMod val="20000"/>
                <a:lumOff val="80000"/>
              </a:schemeClr>
            </a:solidFill>
          </a:endParaRPr>
        </a:p>
        <a:p>
          <a:pPr marL="114300" lvl="1" indent="-114300" algn="l" defTabSz="666750">
            <a:lnSpc>
              <a:spcPct val="90000"/>
            </a:lnSpc>
            <a:spcBef>
              <a:spcPct val="0"/>
            </a:spcBef>
            <a:spcAft>
              <a:spcPct val="15000"/>
            </a:spcAft>
            <a:buChar char="••"/>
          </a:pPr>
          <a:r>
            <a:rPr lang="en-GB" sz="1500" b="1" kern="1200" dirty="0" smtClean="0">
              <a:solidFill>
                <a:schemeClr val="accent1">
                  <a:lumMod val="20000"/>
                  <a:lumOff val="80000"/>
                </a:schemeClr>
              </a:solidFill>
            </a:rPr>
            <a:t>Central</a:t>
          </a:r>
          <a:r>
            <a:rPr lang="en-GB" sz="1500" kern="1200" dirty="0" smtClean="0">
              <a:solidFill>
                <a:schemeClr val="accent1">
                  <a:lumMod val="20000"/>
                  <a:lumOff val="80000"/>
                </a:schemeClr>
              </a:solidFill>
            </a:rPr>
            <a:t> showed </a:t>
          </a:r>
          <a:r>
            <a:rPr lang="en-GB" sz="1500" b="1" kern="1200" dirty="0" smtClean="0">
              <a:solidFill>
                <a:schemeClr val="accent1">
                  <a:lumMod val="20000"/>
                  <a:lumOff val="80000"/>
                </a:schemeClr>
              </a:solidFill>
            </a:rPr>
            <a:t>early growth (2016–2018)</a:t>
          </a:r>
          <a:r>
            <a:rPr lang="en-GB" sz="1500" kern="1200" dirty="0" smtClean="0">
              <a:solidFill>
                <a:schemeClr val="accent1">
                  <a:lumMod val="20000"/>
                  <a:lumOff val="80000"/>
                </a:schemeClr>
              </a:solidFill>
            </a:rPr>
            <a:t> but </a:t>
          </a:r>
          <a:r>
            <a:rPr lang="en-GB" sz="1500" b="1" kern="1200" dirty="0" smtClean="0">
              <a:solidFill>
                <a:schemeClr val="accent1">
                  <a:lumMod val="20000"/>
                  <a:lumOff val="80000"/>
                </a:schemeClr>
              </a:solidFill>
            </a:rPr>
            <a:t>plateaued in 2019</a:t>
          </a:r>
          <a:r>
            <a:rPr lang="en-GB" sz="1500" kern="1200" dirty="0" smtClean="0">
              <a:solidFill>
                <a:schemeClr val="accent1">
                  <a:lumMod val="20000"/>
                  <a:lumOff val="80000"/>
                </a:schemeClr>
              </a:solidFill>
            </a:rPr>
            <a:t>, with a slight drop of </a:t>
          </a:r>
          <a:r>
            <a:rPr lang="en-GB" sz="1500" b="1" kern="1200" dirty="0" smtClean="0">
              <a:solidFill>
                <a:schemeClr val="accent1">
                  <a:lumMod val="20000"/>
                  <a:lumOff val="80000"/>
                </a:schemeClr>
              </a:solidFill>
            </a:rPr>
            <a:t>-0.22%</a:t>
          </a:r>
          <a:r>
            <a:rPr lang="en-GB" sz="1500" kern="1200" dirty="0" smtClean="0">
              <a:solidFill>
                <a:schemeClr val="accent1">
                  <a:lumMod val="20000"/>
                  <a:lumOff val="80000"/>
                </a:schemeClr>
              </a:solidFill>
            </a:rPr>
            <a:t>, indicating potential saturation or emerging inefficiencies.</a:t>
          </a:r>
          <a:endParaRPr lang="en-GB" sz="1500" kern="1200" dirty="0">
            <a:solidFill>
              <a:schemeClr val="accent1">
                <a:lumMod val="20000"/>
                <a:lumOff val="80000"/>
              </a:schemeClr>
            </a:solidFill>
          </a:endParaRPr>
        </a:p>
      </dsp:txBody>
      <dsp:txXfrm>
        <a:off x="0" y="1212202"/>
        <a:ext cx="10698480" cy="1086750"/>
      </dsp:txXfrm>
    </dsp:sp>
    <dsp:sp modelId="{C142D02E-D6D7-47C9-8C7B-9E5A97C92C63}">
      <dsp:nvSpPr>
        <dsp:cNvPr id="0" name=""/>
        <dsp:cNvSpPr/>
      </dsp:nvSpPr>
      <dsp:spPr>
        <a:xfrm>
          <a:off x="209866" y="1012641"/>
          <a:ext cx="7200012" cy="36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66750">
            <a:lnSpc>
              <a:spcPct val="90000"/>
            </a:lnSpc>
            <a:spcBef>
              <a:spcPct val="0"/>
            </a:spcBef>
            <a:spcAft>
              <a:spcPct val="35000"/>
            </a:spcAft>
          </a:pPr>
          <a:r>
            <a:rPr lang="en-GB" sz="1500" kern="1200" dirty="0" smtClean="0">
              <a:latin typeface="Microsoft Yi Baiti" panose="03000500000000000000" pitchFamily="66" charset="0"/>
              <a:ea typeface="Microsoft Yi Baiti" panose="03000500000000000000" pitchFamily="66" charset="0"/>
            </a:rPr>
            <a:t>📍 </a:t>
          </a:r>
          <a:r>
            <a:rPr lang="en-GB" sz="1500" b="1" kern="1200" dirty="0" smtClean="0">
              <a:latin typeface="Microsoft Yi Baiti" panose="03000500000000000000" pitchFamily="66" charset="0"/>
              <a:ea typeface="Microsoft Yi Baiti" panose="03000500000000000000" pitchFamily="66" charset="0"/>
            </a:rPr>
            <a:t>Regional Highlights</a:t>
          </a:r>
          <a:r>
            <a:rPr lang="en-GB" sz="1500" kern="1200" dirty="0" smtClean="0">
              <a:latin typeface="Microsoft Yi Baiti" panose="03000500000000000000" pitchFamily="66" charset="0"/>
              <a:ea typeface="Microsoft Yi Baiti" panose="03000500000000000000" pitchFamily="66" charset="0"/>
            </a:rPr>
            <a:t>:</a:t>
          </a:r>
          <a:endParaRPr lang="en-US" sz="1500" kern="1200" dirty="0"/>
        </a:p>
      </dsp:txBody>
      <dsp:txXfrm>
        <a:off x="227440" y="1030215"/>
        <a:ext cx="7164864" cy="324852"/>
      </dsp:txXfrm>
    </dsp:sp>
    <dsp:sp modelId="{7F95A20D-D196-4376-8E79-FC9B28AB0EB6}">
      <dsp:nvSpPr>
        <dsp:cNvPr id="0" name=""/>
        <dsp:cNvSpPr/>
      </dsp:nvSpPr>
      <dsp:spPr>
        <a:xfrm>
          <a:off x="0" y="2518553"/>
          <a:ext cx="10698480" cy="11340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312420" rIns="830321" bIns="106680" numCol="1" spcCol="1270" anchor="t" anchorCtr="0">
          <a:noAutofit/>
        </a:bodyPr>
        <a:lstStyle/>
        <a:p>
          <a:pPr marL="114300" lvl="1" indent="-114300" algn="l" defTabSz="666750">
            <a:lnSpc>
              <a:spcPct val="90000"/>
            </a:lnSpc>
            <a:spcBef>
              <a:spcPct val="0"/>
            </a:spcBef>
            <a:spcAft>
              <a:spcPct val="15000"/>
            </a:spcAft>
            <a:buChar char="••"/>
          </a:pPr>
          <a:r>
            <a:rPr lang="en-GB" sz="1500" b="1" kern="1200" smtClean="0">
              <a:solidFill>
                <a:schemeClr val="accent1">
                  <a:lumMod val="20000"/>
                  <a:lumOff val="80000"/>
                </a:schemeClr>
              </a:solidFill>
            </a:rPr>
            <a:t>Corporate</a:t>
          </a:r>
          <a:r>
            <a:rPr lang="en-GB" sz="1500" kern="1200" smtClean="0">
              <a:solidFill>
                <a:schemeClr val="accent1">
                  <a:lumMod val="20000"/>
                  <a:lumOff val="80000"/>
                </a:schemeClr>
              </a:solidFill>
            </a:rPr>
            <a:t> segment grew sharply in 2018 but </a:t>
          </a:r>
          <a:r>
            <a:rPr lang="en-GB" sz="1500" b="1" kern="1200" smtClean="0">
              <a:solidFill>
                <a:schemeClr val="accent1">
                  <a:lumMod val="20000"/>
                  <a:lumOff val="80000"/>
                </a:schemeClr>
              </a:solidFill>
            </a:rPr>
            <a:t>declined in 2019</a:t>
          </a:r>
          <a:r>
            <a:rPr lang="en-GB" sz="1500" kern="1200" smtClean="0">
              <a:solidFill>
                <a:schemeClr val="accent1">
                  <a:lumMod val="20000"/>
                  <a:lumOff val="80000"/>
                </a:schemeClr>
              </a:solidFill>
            </a:rPr>
            <a:t>, driven by a dip in </a:t>
          </a:r>
          <a:r>
            <a:rPr lang="en-GB" sz="1500" b="1" kern="1200" smtClean="0">
              <a:solidFill>
                <a:schemeClr val="accent1">
                  <a:lumMod val="20000"/>
                  <a:lumOff val="80000"/>
                </a:schemeClr>
              </a:solidFill>
            </a:rPr>
            <a:t>Technology sales</a:t>
          </a:r>
          <a:r>
            <a:rPr lang="en-GB" sz="1500" kern="1200" smtClean="0">
              <a:solidFill>
                <a:schemeClr val="accent1">
                  <a:lumMod val="20000"/>
                  <a:lumOff val="80000"/>
                </a:schemeClr>
              </a:solidFill>
            </a:rPr>
            <a:t>.</a:t>
          </a:r>
          <a:endParaRPr lang="en-US" sz="1500" kern="1200">
            <a:solidFill>
              <a:schemeClr val="accent1">
                <a:lumMod val="20000"/>
                <a:lumOff val="80000"/>
              </a:schemeClr>
            </a:solidFill>
          </a:endParaRPr>
        </a:p>
        <a:p>
          <a:pPr marL="114300" lvl="1" indent="-114300" algn="l" defTabSz="666750">
            <a:lnSpc>
              <a:spcPct val="90000"/>
            </a:lnSpc>
            <a:spcBef>
              <a:spcPct val="0"/>
            </a:spcBef>
            <a:spcAft>
              <a:spcPct val="15000"/>
            </a:spcAft>
            <a:buChar char="••"/>
          </a:pPr>
          <a:r>
            <a:rPr lang="en-GB" sz="1500" b="1" kern="1200" smtClean="0">
              <a:solidFill>
                <a:schemeClr val="accent1">
                  <a:lumMod val="20000"/>
                  <a:lumOff val="80000"/>
                </a:schemeClr>
              </a:solidFill>
            </a:rPr>
            <a:t>Home Office</a:t>
          </a:r>
          <a:r>
            <a:rPr lang="en-GB" sz="1500" kern="1200" smtClean="0">
              <a:solidFill>
                <a:schemeClr val="accent1">
                  <a:lumMod val="20000"/>
                  <a:lumOff val="80000"/>
                </a:schemeClr>
              </a:solidFill>
            </a:rPr>
            <a:t> segment showed </a:t>
          </a:r>
          <a:r>
            <a:rPr lang="en-GB" sz="1500" b="1" kern="1200" smtClean="0">
              <a:solidFill>
                <a:schemeClr val="accent1">
                  <a:lumMod val="20000"/>
                  <a:lumOff val="80000"/>
                </a:schemeClr>
              </a:solidFill>
            </a:rPr>
            <a:t>slow but consistent growth</a:t>
          </a:r>
          <a:r>
            <a:rPr lang="en-GB" sz="1500" kern="1200" smtClean="0">
              <a:solidFill>
                <a:schemeClr val="accent1">
                  <a:lumMod val="20000"/>
                  <a:lumOff val="80000"/>
                </a:schemeClr>
              </a:solidFill>
            </a:rPr>
            <a:t> across all categories.</a:t>
          </a:r>
          <a:endParaRPr lang="en-GB" sz="1500" kern="1200" dirty="0">
            <a:solidFill>
              <a:schemeClr val="accent1">
                <a:lumMod val="20000"/>
                <a:lumOff val="80000"/>
              </a:schemeClr>
            </a:solidFill>
          </a:endParaRPr>
        </a:p>
        <a:p>
          <a:pPr marL="114300" lvl="1" indent="-114300" algn="l" defTabSz="666750">
            <a:lnSpc>
              <a:spcPct val="90000"/>
            </a:lnSpc>
            <a:spcBef>
              <a:spcPct val="0"/>
            </a:spcBef>
            <a:spcAft>
              <a:spcPct val="15000"/>
            </a:spcAft>
            <a:buChar char="••"/>
          </a:pPr>
          <a:r>
            <a:rPr lang="en-GB" sz="1500" b="1" kern="1200" smtClean="0">
              <a:solidFill>
                <a:schemeClr val="accent1">
                  <a:lumMod val="20000"/>
                  <a:lumOff val="80000"/>
                </a:schemeClr>
              </a:solidFill>
            </a:rPr>
            <a:t>Consumer</a:t>
          </a:r>
          <a:r>
            <a:rPr lang="en-GB" sz="1500" kern="1200" smtClean="0">
              <a:solidFill>
                <a:schemeClr val="accent1">
                  <a:lumMod val="20000"/>
                  <a:lumOff val="80000"/>
                </a:schemeClr>
              </a:solidFill>
            </a:rPr>
            <a:t> was relatively stable but may require product re-alignment.</a:t>
          </a:r>
          <a:endParaRPr lang="en-GB" sz="1500" kern="1200" dirty="0" smtClean="0">
            <a:solidFill>
              <a:schemeClr val="accent1">
                <a:lumMod val="20000"/>
                <a:lumOff val="80000"/>
              </a:schemeClr>
            </a:solidFill>
          </a:endParaRPr>
        </a:p>
      </dsp:txBody>
      <dsp:txXfrm>
        <a:off x="0" y="2518553"/>
        <a:ext cx="10698480" cy="1134000"/>
      </dsp:txXfrm>
    </dsp:sp>
    <dsp:sp modelId="{BA820A7C-7057-4EB6-B0E0-C7D0A03C6AB7}">
      <dsp:nvSpPr>
        <dsp:cNvPr id="0" name=""/>
        <dsp:cNvSpPr/>
      </dsp:nvSpPr>
      <dsp:spPr>
        <a:xfrm>
          <a:off x="209866" y="2318992"/>
          <a:ext cx="7200012" cy="36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66750">
            <a:lnSpc>
              <a:spcPct val="90000"/>
            </a:lnSpc>
            <a:spcBef>
              <a:spcPct val="0"/>
            </a:spcBef>
            <a:spcAft>
              <a:spcPct val="35000"/>
            </a:spcAft>
          </a:pPr>
          <a:r>
            <a:rPr lang="en-GB" sz="1500" b="1" kern="1200" dirty="0" smtClean="0">
              <a:latin typeface="Microsoft Yi Baiti" panose="03000500000000000000" pitchFamily="66" charset="0"/>
              <a:ea typeface="Microsoft Yi Baiti" panose="03000500000000000000" pitchFamily="66" charset="0"/>
            </a:rPr>
            <a:t>Segment Analysis in Central</a:t>
          </a:r>
          <a:r>
            <a:rPr lang="en-GB" sz="1500" kern="1200" dirty="0" smtClean="0">
              <a:latin typeface="Microsoft Yi Baiti" panose="03000500000000000000" pitchFamily="66" charset="0"/>
              <a:ea typeface="Microsoft Yi Baiti" panose="03000500000000000000" pitchFamily="66" charset="0"/>
            </a:rPr>
            <a:t>:</a:t>
          </a:r>
          <a:endParaRPr lang="en-US" sz="1500" kern="1200" dirty="0"/>
        </a:p>
      </dsp:txBody>
      <dsp:txXfrm>
        <a:off x="227440" y="2336566"/>
        <a:ext cx="7164864" cy="324852"/>
      </dsp:txXfrm>
    </dsp:sp>
    <dsp:sp modelId="{75C958AB-9D45-4A4E-B454-007528CB388A}">
      <dsp:nvSpPr>
        <dsp:cNvPr id="0" name=""/>
        <dsp:cNvSpPr/>
      </dsp:nvSpPr>
      <dsp:spPr>
        <a:xfrm>
          <a:off x="0" y="3872154"/>
          <a:ext cx="10698480" cy="11340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312420" rIns="830321" bIns="106680" numCol="1" spcCol="1270" anchor="t" anchorCtr="0">
          <a:noAutofit/>
        </a:bodyPr>
        <a:lstStyle/>
        <a:p>
          <a:pPr marL="114300" lvl="1" indent="-114300" algn="l" defTabSz="666750">
            <a:lnSpc>
              <a:spcPct val="90000"/>
            </a:lnSpc>
            <a:spcBef>
              <a:spcPct val="0"/>
            </a:spcBef>
            <a:spcAft>
              <a:spcPct val="15000"/>
            </a:spcAft>
            <a:buChar char="••"/>
          </a:pPr>
          <a:r>
            <a:rPr lang="en-GB" sz="1500" kern="1200" dirty="0" smtClean="0">
              <a:solidFill>
                <a:schemeClr val="accent1">
                  <a:lumMod val="20000"/>
                  <a:lumOff val="80000"/>
                </a:schemeClr>
              </a:solidFill>
            </a:rPr>
            <a:t>Furniture remains stable and strong across segments.</a:t>
          </a:r>
          <a:endParaRPr lang="en-US" sz="1500" kern="1200" dirty="0">
            <a:solidFill>
              <a:schemeClr val="accent1">
                <a:lumMod val="20000"/>
                <a:lumOff val="80000"/>
              </a:schemeClr>
            </a:solidFill>
          </a:endParaRPr>
        </a:p>
        <a:p>
          <a:pPr marL="114300" lvl="1" indent="-114300" algn="l" defTabSz="666750">
            <a:lnSpc>
              <a:spcPct val="90000"/>
            </a:lnSpc>
            <a:spcBef>
              <a:spcPct val="0"/>
            </a:spcBef>
            <a:spcAft>
              <a:spcPct val="15000"/>
            </a:spcAft>
            <a:buChar char="••"/>
          </a:pPr>
          <a:r>
            <a:rPr lang="en-GB" sz="1500" kern="1200" dirty="0" smtClean="0">
              <a:solidFill>
                <a:schemeClr val="accent1">
                  <a:lumMod val="20000"/>
                  <a:lumOff val="80000"/>
                </a:schemeClr>
              </a:solidFill>
            </a:rPr>
            <a:t>Technology shows volatility—suggesting changing customer demands or supply challenges.</a:t>
          </a:r>
        </a:p>
        <a:p>
          <a:pPr marL="114300" lvl="1" indent="-114300" algn="l" defTabSz="666750">
            <a:lnSpc>
              <a:spcPct val="90000"/>
            </a:lnSpc>
            <a:spcBef>
              <a:spcPct val="0"/>
            </a:spcBef>
            <a:spcAft>
              <a:spcPct val="15000"/>
            </a:spcAft>
            <a:buChar char="••"/>
          </a:pPr>
          <a:r>
            <a:rPr lang="en-GB" sz="1500" kern="1200" dirty="0" smtClean="0">
              <a:solidFill>
                <a:schemeClr val="accent1">
                  <a:lumMod val="20000"/>
                  <a:lumOff val="80000"/>
                </a:schemeClr>
              </a:solidFill>
            </a:rPr>
            <a:t>Office Supplies maintained mid-level consistency but lacks momentum.</a:t>
          </a:r>
          <a:endParaRPr lang="en-GB" sz="1500" kern="1200" dirty="0">
            <a:solidFill>
              <a:schemeClr val="accent1">
                <a:lumMod val="20000"/>
                <a:lumOff val="80000"/>
              </a:schemeClr>
            </a:solidFill>
          </a:endParaRPr>
        </a:p>
      </dsp:txBody>
      <dsp:txXfrm>
        <a:off x="0" y="3872154"/>
        <a:ext cx="10698480" cy="1134000"/>
      </dsp:txXfrm>
    </dsp:sp>
    <dsp:sp modelId="{4606F3C0-DAAF-4CE0-8721-165927519514}">
      <dsp:nvSpPr>
        <dsp:cNvPr id="0" name=""/>
        <dsp:cNvSpPr/>
      </dsp:nvSpPr>
      <dsp:spPr>
        <a:xfrm>
          <a:off x="209866" y="3672593"/>
          <a:ext cx="7200012" cy="360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66750">
            <a:lnSpc>
              <a:spcPct val="90000"/>
            </a:lnSpc>
            <a:spcBef>
              <a:spcPct val="0"/>
            </a:spcBef>
            <a:spcAft>
              <a:spcPct val="35000"/>
            </a:spcAft>
          </a:pPr>
          <a:r>
            <a:rPr lang="en-GB" sz="1500" kern="1200" dirty="0" smtClean="0">
              <a:latin typeface="Microsoft Yi Baiti" panose="03000500000000000000" pitchFamily="66" charset="0"/>
              <a:ea typeface="Microsoft Yi Baiti" panose="03000500000000000000" pitchFamily="66" charset="0"/>
            </a:rPr>
            <a:t>📦 </a:t>
          </a:r>
          <a:r>
            <a:rPr lang="en-GB" sz="1500" b="1" kern="1200" dirty="0" smtClean="0">
              <a:latin typeface="Microsoft Yi Baiti" panose="03000500000000000000" pitchFamily="66" charset="0"/>
              <a:ea typeface="Microsoft Yi Baiti" panose="03000500000000000000" pitchFamily="66" charset="0"/>
            </a:rPr>
            <a:t>Category-Specific Observations</a:t>
          </a:r>
          <a:r>
            <a:rPr lang="en-GB" sz="1500" kern="1200" dirty="0" smtClean="0">
              <a:latin typeface="Microsoft Yi Baiti" panose="03000500000000000000" pitchFamily="66" charset="0"/>
              <a:ea typeface="Microsoft Yi Baiti" panose="03000500000000000000" pitchFamily="66" charset="0"/>
            </a:rPr>
            <a:t>:</a:t>
          </a:r>
          <a:endParaRPr lang="en-US" sz="1500" kern="1200" dirty="0"/>
        </a:p>
      </dsp:txBody>
      <dsp:txXfrm>
        <a:off x="227440" y="3690167"/>
        <a:ext cx="7164864" cy="324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44DD0-1B89-4C8B-B870-FC3D999E1CB3}">
      <dsp:nvSpPr>
        <dsp:cNvPr id="0" name=""/>
        <dsp:cNvSpPr/>
      </dsp:nvSpPr>
      <dsp:spPr>
        <a:xfrm>
          <a:off x="0" y="11062"/>
          <a:ext cx="1081024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kern="1200" dirty="0" smtClean="0">
              <a:latin typeface="Microsoft Yi Baiti" panose="03000500000000000000" pitchFamily="66" charset="0"/>
              <a:ea typeface="Microsoft Yi Baiti" panose="03000500000000000000" pitchFamily="66" charset="0"/>
            </a:rPr>
            <a:t>Summary of Key Findings</a:t>
          </a:r>
          <a:endParaRPr lang="en-US" sz="1900" kern="1200" dirty="0"/>
        </a:p>
      </dsp:txBody>
      <dsp:txXfrm>
        <a:off x="22246" y="33308"/>
        <a:ext cx="10765748" cy="411223"/>
      </dsp:txXfrm>
    </dsp:sp>
    <dsp:sp modelId="{AE798ECC-5A47-4972-87BC-8112A8D0FE53}">
      <dsp:nvSpPr>
        <dsp:cNvPr id="0" name=""/>
        <dsp:cNvSpPr/>
      </dsp:nvSpPr>
      <dsp:spPr>
        <a:xfrm>
          <a:off x="0" y="466777"/>
          <a:ext cx="108102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22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GB" sz="1500" kern="1200" dirty="0" smtClean="0">
              <a:solidFill>
                <a:schemeClr val="accent1">
                  <a:lumMod val="20000"/>
                  <a:lumOff val="80000"/>
                </a:schemeClr>
              </a:solidFill>
            </a:rPr>
            <a:t>Over the course of our analysis from 2016 to 2019, our exploration has revealed the following:</a:t>
          </a:r>
          <a:endParaRPr lang="en-US" sz="1500" kern="1200" dirty="0">
            <a:solidFill>
              <a:schemeClr val="accent1">
                <a:lumMod val="20000"/>
                <a:lumOff val="80000"/>
              </a:schemeClr>
            </a:solidFill>
          </a:endParaRPr>
        </a:p>
      </dsp:txBody>
      <dsp:txXfrm>
        <a:off x="0" y="466777"/>
        <a:ext cx="10810240"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3F14A-B645-408B-B24D-FAF56F261A86}">
      <dsp:nvSpPr>
        <dsp:cNvPr id="0" name=""/>
        <dsp:cNvSpPr/>
      </dsp:nvSpPr>
      <dsp:spPr>
        <a:xfrm>
          <a:off x="0" y="205616"/>
          <a:ext cx="10698480" cy="14994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291592" rIns="830321" bIns="99568" numCol="1" spcCol="1270" anchor="t" anchorCtr="0">
          <a:noAutofit/>
        </a:bodyPr>
        <a:lstStyle/>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Re-evaluate Central Region Strategy</a:t>
          </a:r>
          <a:r>
            <a:rPr lang="en-GB" sz="1400" kern="1200" dirty="0" smtClean="0">
              <a:solidFill>
                <a:schemeClr val="accent1">
                  <a:lumMod val="20000"/>
                  <a:lumOff val="80000"/>
                </a:schemeClr>
              </a:solidFill>
            </a:rPr>
            <a:t>:</a:t>
          </a:r>
          <a:endParaRPr lang="en-US"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Consider market saturation, pricing, or operational bottlenecks.</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Commission regional market research or internal performance audits.</a:t>
          </a:r>
          <a:endParaRPr lang="en-GB" sz="1400" kern="1200" dirty="0">
            <a:solidFill>
              <a:schemeClr val="accent1">
                <a:lumMod val="20000"/>
                <a:lumOff val="80000"/>
              </a:schemeClr>
            </a:solidFill>
          </a:endParaRPr>
        </a:p>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Champion Predictive Analytics</a:t>
          </a:r>
          <a:r>
            <a:rPr lang="en-GB" sz="1400" kern="1200" dirty="0" smtClean="0">
              <a:solidFill>
                <a:schemeClr val="accent1">
                  <a:lumMod val="20000"/>
                  <a:lumOff val="80000"/>
                </a:schemeClr>
              </a:solidFill>
            </a:rPr>
            <a:t>:</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Forecasting 2020 trends at segment + category level will </a:t>
          </a:r>
          <a:r>
            <a:rPr lang="en-GB" sz="1400" b="1" kern="1200" dirty="0" smtClean="0">
              <a:solidFill>
                <a:schemeClr val="accent1">
                  <a:lumMod val="20000"/>
                  <a:lumOff val="80000"/>
                </a:schemeClr>
              </a:solidFill>
            </a:rPr>
            <a:t>increase agility</a:t>
          </a:r>
          <a:r>
            <a:rPr lang="en-GB" sz="1400" kern="1200" dirty="0" smtClean="0">
              <a:solidFill>
                <a:schemeClr val="accent1">
                  <a:lumMod val="20000"/>
                  <a:lumOff val="80000"/>
                </a:schemeClr>
              </a:solidFill>
            </a:rPr>
            <a:t> in supply and marketing decisions.</a:t>
          </a:r>
          <a:endParaRPr lang="en-GB" sz="1400" kern="1200" dirty="0">
            <a:solidFill>
              <a:schemeClr val="accent1">
                <a:lumMod val="20000"/>
                <a:lumOff val="80000"/>
              </a:schemeClr>
            </a:solidFill>
          </a:endParaRPr>
        </a:p>
      </dsp:txBody>
      <dsp:txXfrm>
        <a:off x="0" y="205616"/>
        <a:ext cx="10698480" cy="1499400"/>
      </dsp:txXfrm>
    </dsp:sp>
    <dsp:sp modelId="{684B7EEB-DB80-479F-97DB-329A44D02826}">
      <dsp:nvSpPr>
        <dsp:cNvPr id="0" name=""/>
        <dsp:cNvSpPr/>
      </dsp:nvSpPr>
      <dsp:spPr>
        <a:xfrm>
          <a:off x="209866" y="19359"/>
          <a:ext cx="7200012" cy="3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22300">
            <a:lnSpc>
              <a:spcPct val="90000"/>
            </a:lnSpc>
            <a:spcBef>
              <a:spcPct val="0"/>
            </a:spcBef>
            <a:spcAft>
              <a:spcPct val="35000"/>
            </a:spcAft>
          </a:pPr>
          <a:r>
            <a:rPr lang="en-GB" sz="1400" b="1" kern="1200" dirty="0" smtClean="0">
              <a:solidFill>
                <a:schemeClr val="accent1">
                  <a:lumMod val="20000"/>
                  <a:lumOff val="80000"/>
                </a:schemeClr>
              </a:solidFill>
            </a:rPr>
            <a:t>💼 For Executive Leadership (CEO, Board)</a:t>
          </a:r>
          <a:endParaRPr lang="en-US" sz="1400" kern="1200" dirty="0"/>
        </a:p>
      </dsp:txBody>
      <dsp:txXfrm>
        <a:off x="226268" y="35761"/>
        <a:ext cx="7167208" cy="303196"/>
      </dsp:txXfrm>
    </dsp:sp>
    <dsp:sp modelId="{93D17513-D747-4FB9-BA84-66CA10F8979B}">
      <dsp:nvSpPr>
        <dsp:cNvPr id="0" name=""/>
        <dsp:cNvSpPr/>
      </dsp:nvSpPr>
      <dsp:spPr>
        <a:xfrm>
          <a:off x="0" y="1909976"/>
          <a:ext cx="10698480" cy="17640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291592" rIns="830321" bIns="99568" numCol="1" spcCol="1270" anchor="t" anchorCtr="0">
          <a:noAutofit/>
        </a:bodyPr>
        <a:lstStyle/>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Double Down on High-Performing Regions</a:t>
          </a:r>
          <a:r>
            <a:rPr lang="en-GB" sz="1400" kern="1200" dirty="0" smtClean="0">
              <a:solidFill>
                <a:schemeClr val="accent1">
                  <a:lumMod val="20000"/>
                  <a:lumOff val="80000"/>
                </a:schemeClr>
              </a:solidFill>
            </a:rPr>
            <a:t>:</a:t>
          </a:r>
          <a:endParaRPr lang="en-US"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Leverage successful playbooks from West &amp; South.</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smtClean="0">
              <a:solidFill>
                <a:schemeClr val="accent1">
                  <a:lumMod val="20000"/>
                  <a:lumOff val="80000"/>
                </a:schemeClr>
              </a:solidFill>
            </a:rPr>
            <a:t>Allocate promotional and resource budgets accordingly.</a:t>
          </a:r>
          <a:endParaRPr lang="en-GB" sz="1400" kern="1200" dirty="0">
            <a:solidFill>
              <a:schemeClr val="accent1">
                <a:lumMod val="20000"/>
                <a:lumOff val="80000"/>
              </a:schemeClr>
            </a:solidFill>
          </a:endParaRPr>
        </a:p>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Stabilize Corporate Segment in Central</a:t>
          </a:r>
          <a:r>
            <a:rPr lang="en-GB" sz="1400" kern="1200" dirty="0" smtClean="0">
              <a:solidFill>
                <a:schemeClr val="accent1">
                  <a:lumMod val="20000"/>
                  <a:lumOff val="80000"/>
                </a:schemeClr>
              </a:solidFill>
            </a:rPr>
            <a:t>:</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smtClean="0">
              <a:solidFill>
                <a:schemeClr val="accent1">
                  <a:lumMod val="20000"/>
                  <a:lumOff val="80000"/>
                </a:schemeClr>
              </a:solidFill>
            </a:rPr>
            <a:t>Investigate B2B pricing, competitor influence, or seasonal anomalies.</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Introduce tech product bundles or loyalty strategies to reverse the dip.</a:t>
          </a:r>
          <a:endParaRPr lang="en-GB" sz="1400" kern="1200" dirty="0">
            <a:solidFill>
              <a:schemeClr val="accent1">
                <a:lumMod val="20000"/>
                <a:lumOff val="80000"/>
              </a:schemeClr>
            </a:solidFill>
          </a:endParaRPr>
        </a:p>
      </dsp:txBody>
      <dsp:txXfrm>
        <a:off x="0" y="1909976"/>
        <a:ext cx="10698480" cy="1764000"/>
      </dsp:txXfrm>
    </dsp:sp>
    <dsp:sp modelId="{C142D02E-D6D7-47C9-8C7B-9E5A97C92C63}">
      <dsp:nvSpPr>
        <dsp:cNvPr id="0" name=""/>
        <dsp:cNvSpPr/>
      </dsp:nvSpPr>
      <dsp:spPr>
        <a:xfrm>
          <a:off x="209866" y="1723719"/>
          <a:ext cx="7200012" cy="3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22300">
            <a:lnSpc>
              <a:spcPct val="90000"/>
            </a:lnSpc>
            <a:spcBef>
              <a:spcPct val="0"/>
            </a:spcBef>
            <a:spcAft>
              <a:spcPct val="35000"/>
            </a:spcAft>
          </a:pPr>
          <a:r>
            <a:rPr lang="en-GB" sz="1400" b="1" kern="1200" dirty="0" smtClean="0">
              <a:solidFill>
                <a:schemeClr val="accent1">
                  <a:lumMod val="20000"/>
                  <a:lumOff val="80000"/>
                </a:schemeClr>
              </a:solidFill>
            </a:rPr>
            <a:t>For Operations &amp; Sales Managers</a:t>
          </a:r>
          <a:r>
            <a:rPr lang="en-GB" sz="1400" kern="1200" dirty="0" smtClean="0">
              <a:latin typeface="Microsoft Yi Baiti" panose="03000500000000000000" pitchFamily="66" charset="0"/>
              <a:ea typeface="Microsoft Yi Baiti" panose="03000500000000000000" pitchFamily="66" charset="0"/>
            </a:rPr>
            <a:t>:</a:t>
          </a:r>
          <a:endParaRPr lang="en-US" sz="1400" kern="1200" dirty="0"/>
        </a:p>
      </dsp:txBody>
      <dsp:txXfrm>
        <a:off x="226268" y="1740121"/>
        <a:ext cx="7167208" cy="303196"/>
      </dsp:txXfrm>
    </dsp:sp>
    <dsp:sp modelId="{7F95A20D-D196-4376-8E79-FC9B28AB0EB6}">
      <dsp:nvSpPr>
        <dsp:cNvPr id="0" name=""/>
        <dsp:cNvSpPr/>
      </dsp:nvSpPr>
      <dsp:spPr>
        <a:xfrm>
          <a:off x="0" y="3878937"/>
          <a:ext cx="10698480" cy="1278900"/>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0321" tIns="291592" rIns="830321" bIns="99568" numCol="1" spcCol="1270" anchor="t" anchorCtr="0">
          <a:noAutofit/>
        </a:bodyPr>
        <a:lstStyle/>
        <a:p>
          <a:pPr marL="114300" lvl="1" indent="-114300" algn="l" defTabSz="622300">
            <a:lnSpc>
              <a:spcPct val="90000"/>
            </a:lnSpc>
            <a:spcBef>
              <a:spcPct val="0"/>
            </a:spcBef>
            <a:spcAft>
              <a:spcPct val="15000"/>
            </a:spcAft>
            <a:buChar char="••"/>
          </a:pPr>
          <a:r>
            <a:rPr lang="en-GB" sz="1400" b="1" kern="1200" dirty="0" smtClean="0">
              <a:solidFill>
                <a:schemeClr val="accent1">
                  <a:lumMod val="20000"/>
                  <a:lumOff val="80000"/>
                </a:schemeClr>
              </a:solidFill>
            </a:rPr>
            <a:t>Refocus Consumer-Tech Products</a:t>
          </a:r>
          <a:r>
            <a:rPr lang="en-GB" sz="1400" kern="1200" dirty="0" smtClean="0">
              <a:solidFill>
                <a:schemeClr val="accent1">
                  <a:lumMod val="20000"/>
                  <a:lumOff val="80000"/>
                </a:schemeClr>
              </a:solidFill>
            </a:rPr>
            <a:t>:</a:t>
          </a:r>
          <a:endParaRPr lang="en-US"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smtClean="0">
              <a:solidFill>
                <a:schemeClr val="accent1">
                  <a:lumMod val="20000"/>
                  <a:lumOff val="80000"/>
                </a:schemeClr>
              </a:solidFill>
            </a:rPr>
            <a:t>Identify declining SKUs and align with trending tech needs (e.g., remote work tools).</a:t>
          </a:r>
          <a:endParaRPr lang="en-GB" sz="1400" kern="1200" dirty="0">
            <a:solidFill>
              <a:schemeClr val="accent1">
                <a:lumMod val="20000"/>
                <a:lumOff val="80000"/>
              </a:schemeClr>
            </a:solidFill>
          </a:endParaRPr>
        </a:p>
        <a:p>
          <a:pPr marL="114300" lvl="1" indent="-114300" algn="l" defTabSz="622300">
            <a:lnSpc>
              <a:spcPct val="90000"/>
            </a:lnSpc>
            <a:spcBef>
              <a:spcPct val="0"/>
            </a:spcBef>
            <a:spcAft>
              <a:spcPct val="15000"/>
            </a:spcAft>
            <a:buChar char="••"/>
          </a:pPr>
          <a:r>
            <a:rPr lang="en-GB" sz="1400" b="1" kern="1200" smtClean="0">
              <a:solidFill>
                <a:schemeClr val="accent1">
                  <a:lumMod val="20000"/>
                  <a:lumOff val="80000"/>
                </a:schemeClr>
              </a:solidFill>
            </a:rPr>
            <a:t>Strengthen Emerging Segments</a:t>
          </a:r>
          <a:r>
            <a:rPr lang="en-GB" sz="1400" kern="1200" smtClean="0">
              <a:solidFill>
                <a:schemeClr val="accent1">
                  <a:lumMod val="20000"/>
                  <a:lumOff val="80000"/>
                </a:schemeClr>
              </a:solidFill>
            </a:rPr>
            <a:t>:</a:t>
          </a:r>
          <a:endParaRPr lang="en-GB" sz="1400" kern="1200" dirty="0">
            <a:solidFill>
              <a:schemeClr val="accent1">
                <a:lumMod val="20000"/>
                <a:lumOff val="80000"/>
              </a:schemeClr>
            </a:solidFill>
          </a:endParaRPr>
        </a:p>
        <a:p>
          <a:pPr marL="228600" lvl="2" indent="-114300" algn="l" defTabSz="622300">
            <a:lnSpc>
              <a:spcPct val="90000"/>
            </a:lnSpc>
            <a:spcBef>
              <a:spcPct val="0"/>
            </a:spcBef>
            <a:spcAft>
              <a:spcPct val="15000"/>
            </a:spcAft>
            <a:buChar char="••"/>
          </a:pPr>
          <a:r>
            <a:rPr lang="en-GB" sz="1400" kern="1200" dirty="0" smtClean="0">
              <a:solidFill>
                <a:schemeClr val="accent1">
                  <a:lumMod val="20000"/>
                  <a:lumOff val="80000"/>
                </a:schemeClr>
              </a:solidFill>
            </a:rPr>
            <a:t>Nurture Home Office growth with targeted messaging and bundled deals.</a:t>
          </a:r>
          <a:endParaRPr lang="en-GB" sz="1400" kern="1200" dirty="0">
            <a:solidFill>
              <a:schemeClr val="accent1">
                <a:lumMod val="20000"/>
                <a:lumOff val="80000"/>
              </a:schemeClr>
            </a:solidFill>
          </a:endParaRPr>
        </a:p>
      </dsp:txBody>
      <dsp:txXfrm>
        <a:off x="0" y="3878937"/>
        <a:ext cx="10698480" cy="1278900"/>
      </dsp:txXfrm>
    </dsp:sp>
    <dsp:sp modelId="{BA820A7C-7057-4EB6-B0E0-C7D0A03C6AB7}">
      <dsp:nvSpPr>
        <dsp:cNvPr id="0" name=""/>
        <dsp:cNvSpPr/>
      </dsp:nvSpPr>
      <dsp:spPr>
        <a:xfrm>
          <a:off x="209866" y="3692680"/>
          <a:ext cx="7200012" cy="336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3064" tIns="0" rIns="283064" bIns="0" numCol="1" spcCol="1270" anchor="ctr" anchorCtr="0">
          <a:noAutofit/>
        </a:bodyPr>
        <a:lstStyle/>
        <a:p>
          <a:pPr lvl="0" algn="l" defTabSz="622300">
            <a:lnSpc>
              <a:spcPct val="90000"/>
            </a:lnSpc>
            <a:spcBef>
              <a:spcPct val="0"/>
            </a:spcBef>
            <a:spcAft>
              <a:spcPct val="35000"/>
            </a:spcAft>
          </a:pPr>
          <a:r>
            <a:rPr lang="en-GB" sz="1400" b="1" kern="1200" dirty="0" smtClean="0">
              <a:solidFill>
                <a:schemeClr val="accent1">
                  <a:lumMod val="20000"/>
                  <a:lumOff val="80000"/>
                </a:schemeClr>
              </a:solidFill>
            </a:rPr>
            <a:t>📣 For Marketing &amp; Product Teams</a:t>
          </a:r>
          <a:r>
            <a:rPr lang="en-GB" sz="1400" kern="1200" dirty="0" smtClean="0">
              <a:latin typeface="Microsoft Yi Baiti" panose="03000500000000000000" pitchFamily="66" charset="0"/>
              <a:ea typeface="Microsoft Yi Baiti" panose="03000500000000000000" pitchFamily="66" charset="0"/>
            </a:rPr>
            <a:t>:</a:t>
          </a:r>
          <a:endParaRPr lang="en-US" sz="1400" kern="1200" dirty="0"/>
        </a:p>
      </dsp:txBody>
      <dsp:txXfrm>
        <a:off x="226268" y="3709082"/>
        <a:ext cx="7167208" cy="303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44DD0-1B89-4C8B-B870-FC3D999E1CB3}">
      <dsp:nvSpPr>
        <dsp:cNvPr id="0" name=""/>
        <dsp:cNvSpPr/>
      </dsp:nvSpPr>
      <dsp:spPr>
        <a:xfrm>
          <a:off x="0" y="11062"/>
          <a:ext cx="1081024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b="1" kern="1200" dirty="0" smtClean="0"/>
            <a:t>Strategic Recommendations</a:t>
          </a:r>
          <a:endParaRPr lang="en-US" sz="1900" kern="1200" dirty="0"/>
        </a:p>
      </dsp:txBody>
      <dsp:txXfrm>
        <a:off x="22246" y="33308"/>
        <a:ext cx="10765748" cy="411223"/>
      </dsp:txXfrm>
    </dsp:sp>
    <dsp:sp modelId="{AE798ECC-5A47-4972-87BC-8112A8D0FE53}">
      <dsp:nvSpPr>
        <dsp:cNvPr id="0" name=""/>
        <dsp:cNvSpPr/>
      </dsp:nvSpPr>
      <dsp:spPr>
        <a:xfrm>
          <a:off x="0" y="466777"/>
          <a:ext cx="1081024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225" tIns="24130" rIns="135128" bIns="24130" numCol="1" spcCol="1270" anchor="t" anchorCtr="0">
          <a:noAutofit/>
        </a:bodyPr>
        <a:lstStyle/>
        <a:p>
          <a:pPr marL="114300" lvl="1" indent="-114300" algn="l" defTabSz="666750">
            <a:lnSpc>
              <a:spcPct val="90000"/>
            </a:lnSpc>
            <a:spcBef>
              <a:spcPct val="0"/>
            </a:spcBef>
            <a:spcAft>
              <a:spcPct val="20000"/>
            </a:spcAft>
            <a:buChar char="••"/>
          </a:pPr>
          <a:endParaRPr lang="en-US" sz="1500" kern="1200" dirty="0">
            <a:solidFill>
              <a:schemeClr val="accent1">
                <a:lumMod val="20000"/>
                <a:lumOff val="80000"/>
              </a:schemeClr>
            </a:solidFill>
          </a:endParaRPr>
        </a:p>
      </dsp:txBody>
      <dsp:txXfrm>
        <a:off x="0" y="466777"/>
        <a:ext cx="10810240" cy="31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13F14A-B645-408B-B24D-FAF56F261A86}">
      <dsp:nvSpPr>
        <dsp:cNvPr id="0" name=""/>
        <dsp:cNvSpPr/>
      </dsp:nvSpPr>
      <dsp:spPr>
        <a:xfrm>
          <a:off x="0" y="230333"/>
          <a:ext cx="8087360" cy="1702575"/>
        </a:xfrm>
        <a:prstGeom prst="rect">
          <a:avLst/>
        </a:prstGeom>
        <a:no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7669" tIns="479044" rIns="627669" bIns="113792"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dirty="0" smtClean="0">
              <a:ln>
                <a:noFill/>
              </a:ln>
              <a:solidFill>
                <a:schemeClr val="accent1">
                  <a:lumMod val="20000"/>
                  <a:lumOff val="80000"/>
                </a:schemeClr>
              </a:solidFill>
              <a:effectLst/>
              <a:latin typeface="Arial" panose="020B0604020202020204" pitchFamily="34" charset="0"/>
            </a:rPr>
            <a:t>As your data science consulting partner, we’ve not only highlighted what has happened, but also </a:t>
          </a:r>
          <a:r>
            <a:rPr kumimoji="0" lang="en-US" altLang="en-US" sz="1600" b="0" i="1" u="none" strike="noStrike" kern="1200" cap="none" normalizeH="0" baseline="0" dirty="0" smtClean="0">
              <a:ln>
                <a:noFill/>
              </a:ln>
              <a:solidFill>
                <a:schemeClr val="accent1">
                  <a:lumMod val="20000"/>
                  <a:lumOff val="80000"/>
                </a:schemeClr>
              </a:solidFill>
              <a:effectLst/>
              <a:latin typeface="Arial" panose="020B0604020202020204" pitchFamily="34" charset="0"/>
            </a:rPr>
            <a:t>why it happened and where to go next</a:t>
          </a:r>
          <a:r>
            <a:rPr kumimoji="0" lang="en-US" altLang="en-US" sz="1600" b="0" i="0" u="none" strike="noStrike" kern="1200" cap="none" normalizeH="0" baseline="0" dirty="0" smtClean="0">
              <a:ln>
                <a:noFill/>
              </a:ln>
              <a:solidFill>
                <a:schemeClr val="accent1">
                  <a:lumMod val="20000"/>
                  <a:lumOff val="80000"/>
                </a:schemeClr>
              </a:solidFill>
              <a:effectLst/>
              <a:latin typeface="Arial" panose="020B0604020202020204" pitchFamily="34" charset="0"/>
            </a:rPr>
            <a:t>. See you in the brighter future.</a:t>
          </a:r>
          <a:r>
            <a:rPr kumimoji="0" lang="en-US" altLang="en-US" sz="3400" b="0" i="0" u="none" strike="noStrike" kern="1200" cap="none" normalizeH="0" baseline="0" dirty="0" smtClean="0">
              <a:ln>
                <a:noFill/>
              </a:ln>
              <a:solidFill>
                <a:schemeClr val="accent1">
                  <a:lumMod val="20000"/>
                  <a:lumOff val="80000"/>
                </a:schemeClr>
              </a:solidFill>
              <a:effectLst/>
              <a:latin typeface="Arial" panose="020B0604020202020204" pitchFamily="34" charset="0"/>
            </a:rPr>
            <a:t/>
          </a:r>
          <a:br>
            <a:rPr kumimoji="0" lang="en-US" altLang="en-US" sz="3400" b="0" i="0" u="none" strike="noStrike" kern="1200" cap="none" normalizeH="0" baseline="0" dirty="0" smtClean="0">
              <a:ln>
                <a:noFill/>
              </a:ln>
              <a:solidFill>
                <a:schemeClr val="accent1">
                  <a:lumMod val="20000"/>
                  <a:lumOff val="80000"/>
                </a:schemeClr>
              </a:solidFill>
              <a:effectLst/>
              <a:latin typeface="Arial" panose="020B0604020202020204" pitchFamily="34" charset="0"/>
            </a:rPr>
          </a:br>
          <a:endParaRPr lang="en-US" sz="3400" kern="1200" dirty="0">
            <a:solidFill>
              <a:schemeClr val="accent1">
                <a:lumMod val="20000"/>
                <a:lumOff val="80000"/>
              </a:schemeClr>
            </a:solidFill>
          </a:endParaRPr>
        </a:p>
      </dsp:txBody>
      <dsp:txXfrm>
        <a:off x="0" y="230333"/>
        <a:ext cx="8087360" cy="1702575"/>
      </dsp:txXfrm>
    </dsp:sp>
    <dsp:sp modelId="{684B7EEB-DB80-479F-97DB-329A44D02826}">
      <dsp:nvSpPr>
        <dsp:cNvPr id="0" name=""/>
        <dsp:cNvSpPr/>
      </dsp:nvSpPr>
      <dsp:spPr>
        <a:xfrm>
          <a:off x="1126383" y="0"/>
          <a:ext cx="5442744" cy="5520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978" tIns="0" rIns="213978" bIns="0" numCol="1" spcCol="1270" anchor="ctr" anchorCtr="0">
          <a:noAutofit/>
        </a:bodyPr>
        <a:lstStyle/>
        <a:p>
          <a:pPr lvl="0" algn="ctr" defTabSz="1244600">
            <a:lnSpc>
              <a:spcPct val="90000"/>
            </a:lnSpc>
            <a:spcBef>
              <a:spcPct val="0"/>
            </a:spcBef>
            <a:spcAft>
              <a:spcPct val="35000"/>
            </a:spcAft>
          </a:pPr>
          <a:r>
            <a:rPr kumimoji="0" lang="en-US" altLang="en-US" sz="2800" b="1" i="0" u="none" strike="noStrike" kern="1200" cap="none" normalizeH="0" baseline="0" dirty="0" smtClean="0">
              <a:ln>
                <a:noFill/>
              </a:ln>
              <a:solidFill>
                <a:schemeClr val="tx1"/>
              </a:solidFill>
              <a:effectLst/>
              <a:latin typeface="Arial" panose="020B0604020202020204" pitchFamily="34" charset="0"/>
            </a:rPr>
            <a:t>Closing Remark</a:t>
          </a:r>
          <a:endParaRPr lang="en-US" sz="2800" kern="1200" dirty="0"/>
        </a:p>
      </dsp:txBody>
      <dsp:txXfrm>
        <a:off x="1153329" y="26946"/>
        <a:ext cx="5388852" cy="4981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3368076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48952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738342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3304282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A4550E-B98F-4A4F-BCE1-E36FAC42EC67}" type="datetimeFigureOut">
              <a:rPr lang="en-GB" smtClean="0"/>
              <a:t>04/08/2025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3369782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AA4550E-B98F-4A4F-BCE1-E36FAC42EC67}" type="datetimeFigureOut">
              <a:rPr lang="en-GB" smtClean="0"/>
              <a:t>04/08/2025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835117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AA4550E-B98F-4A4F-BCE1-E36FAC42EC67}" type="datetimeFigureOut">
              <a:rPr lang="en-GB" smtClean="0"/>
              <a:t>04/08/2025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591466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AA4550E-B98F-4A4F-BCE1-E36FAC42EC67}" type="datetimeFigureOut">
              <a:rPr lang="en-GB" smtClean="0"/>
              <a:t>04/08/2025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1669393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A4550E-B98F-4A4F-BCE1-E36FAC42EC67}" type="datetimeFigureOut">
              <a:rPr lang="en-GB" smtClean="0"/>
              <a:t>04/08/2025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69424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A4550E-B98F-4A4F-BCE1-E36FAC42EC67}" type="datetimeFigureOut">
              <a:rPr lang="en-GB" smtClean="0"/>
              <a:t>04/08/2025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257259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A4550E-B98F-4A4F-BCE1-E36FAC42EC67}" type="datetimeFigureOut">
              <a:rPr lang="en-GB" smtClean="0"/>
              <a:t>04/08/2025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81B0592-0F84-4E0C-B5BC-288C7CB4D852}" type="slidenum">
              <a:rPr lang="en-GB" smtClean="0"/>
              <a:t>‹#›</a:t>
            </a:fld>
            <a:endParaRPr lang="en-GB"/>
          </a:p>
        </p:txBody>
      </p:sp>
    </p:spTree>
    <p:extLst>
      <p:ext uri="{BB962C8B-B14F-4D97-AF65-F5344CB8AC3E}">
        <p14:creationId xmlns:p14="http://schemas.microsoft.com/office/powerpoint/2010/main" val="309248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4550E-B98F-4A4F-BCE1-E36FAC42EC67}" type="datetimeFigureOut">
              <a:rPr lang="en-GB" smtClean="0"/>
              <a:t>04/08/2025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1B0592-0F84-4E0C-B5BC-288C7CB4D852}" type="slidenum">
              <a:rPr lang="en-GB" smtClean="0"/>
              <a:t>‹#›</a:t>
            </a:fld>
            <a:endParaRPr lang="en-GB"/>
          </a:p>
        </p:txBody>
      </p:sp>
    </p:spTree>
    <p:extLst>
      <p:ext uri="{BB962C8B-B14F-4D97-AF65-F5344CB8AC3E}">
        <p14:creationId xmlns:p14="http://schemas.microsoft.com/office/powerpoint/2010/main" val="1303734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19.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e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 y="432816"/>
            <a:ext cx="12192000" cy="6553200"/>
          </a:xfrm>
          <a:prstGeom prst="rect">
            <a:avLst/>
          </a:prstGeom>
        </p:spPr>
      </p:pic>
      <p:sp>
        <p:nvSpPr>
          <p:cNvPr id="3" name="Subtitle 2"/>
          <p:cNvSpPr>
            <a:spLocks noGrp="1"/>
          </p:cNvSpPr>
          <p:nvPr>
            <p:ph type="subTitle" idx="1"/>
          </p:nvPr>
        </p:nvSpPr>
        <p:spPr>
          <a:xfrm>
            <a:off x="3179382" y="5870448"/>
            <a:ext cx="5021179" cy="764406"/>
          </a:xfrm>
        </p:spPr>
        <p:txBody>
          <a:bodyPr>
            <a:normAutofit fontScale="92500" lnSpcReduction="10000"/>
          </a:bodyPr>
          <a:lstStyle/>
          <a:p>
            <a:r>
              <a:rPr lang="en-GB" dirty="0" smtClean="0">
                <a:solidFill>
                  <a:schemeClr val="bg1"/>
                </a:solidFill>
              </a:rPr>
              <a:t>Created by </a:t>
            </a:r>
          </a:p>
          <a:p>
            <a:r>
              <a:rPr lang="en-GB" dirty="0" smtClean="0">
                <a:solidFill>
                  <a:schemeClr val="bg1"/>
                </a:solidFill>
              </a:rPr>
              <a:t>Ibrahim Ajiboro</a:t>
            </a:r>
            <a:endParaRPr lang="en-GB" dirty="0">
              <a:solidFill>
                <a:schemeClr val="bg1"/>
              </a:solidFill>
            </a:endParaRPr>
          </a:p>
        </p:txBody>
      </p:sp>
      <p:sp>
        <p:nvSpPr>
          <p:cNvPr id="2" name="Title 1"/>
          <p:cNvSpPr>
            <a:spLocks noGrp="1"/>
          </p:cNvSpPr>
          <p:nvPr>
            <p:ph type="ctrTitle"/>
          </p:nvPr>
        </p:nvSpPr>
        <p:spPr>
          <a:xfrm rot="10800000" flipV="1">
            <a:off x="316992" y="676656"/>
            <a:ext cx="11265408" cy="1252728"/>
          </a:xfrm>
        </p:spPr>
        <p:txBody>
          <a:bodyPr>
            <a:noAutofit/>
          </a:bodyPr>
          <a:lstStyle/>
          <a:p>
            <a:r>
              <a:rPr lang="en-GB" sz="4000" dirty="0" smtClean="0">
                <a:solidFill>
                  <a:schemeClr val="bg1"/>
                </a:solidFill>
              </a:rPr>
              <a:t>📘 </a:t>
            </a:r>
            <a:r>
              <a:rPr lang="en-GB" sz="4000" b="1" dirty="0" smtClean="0">
                <a:solidFill>
                  <a:schemeClr val="bg1"/>
                </a:solidFill>
              </a:rPr>
              <a:t>RetailNexus_Corp </a:t>
            </a:r>
            <a:br>
              <a:rPr lang="en-GB" sz="4000" b="1" dirty="0" smtClean="0">
                <a:solidFill>
                  <a:schemeClr val="bg1"/>
                </a:solidFill>
              </a:rPr>
            </a:br>
            <a:r>
              <a:rPr lang="en-GB" sz="4000" b="1" dirty="0" smtClean="0">
                <a:solidFill>
                  <a:schemeClr val="bg1"/>
                </a:solidFill>
              </a:rPr>
              <a:t>Sales Insight &amp; Forecasting Report</a:t>
            </a:r>
            <a:endParaRPr lang="en-GB" sz="4000" dirty="0">
              <a:solidFill>
                <a:schemeClr val="bg1"/>
              </a:solidFill>
            </a:endParaRPr>
          </a:p>
        </p:txBody>
      </p:sp>
      <p:sp>
        <p:nvSpPr>
          <p:cNvPr id="5" name="TextBox 4"/>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1</a:t>
            </a:r>
            <a:endParaRPr lang="en-GB" b="1" dirty="0"/>
          </a:p>
        </p:txBody>
      </p:sp>
    </p:spTree>
    <p:extLst>
      <p:ext uri="{BB962C8B-B14F-4D97-AF65-F5344CB8AC3E}">
        <p14:creationId xmlns:p14="http://schemas.microsoft.com/office/powerpoint/2010/main" val="9498819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74855628"/>
              </p:ext>
            </p:extLst>
          </p:nvPr>
        </p:nvGraphicFramePr>
        <p:xfrm>
          <a:off x="1513840" y="1737360"/>
          <a:ext cx="8087360" cy="1950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153603177"/>
              </p:ext>
            </p:extLst>
          </p:nvPr>
        </p:nvGraphicFramePr>
        <p:xfrm>
          <a:off x="335280" y="182880"/>
          <a:ext cx="10810240" cy="792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p:cNvSpPr txBox="1"/>
          <p:nvPr/>
        </p:nvSpPr>
        <p:spPr>
          <a:xfrm>
            <a:off x="11714480" y="6464994"/>
            <a:ext cx="447040" cy="369332"/>
          </a:xfrm>
          <a:prstGeom prst="rect">
            <a:avLst/>
          </a:prstGeom>
          <a:solidFill>
            <a:schemeClr val="bg1"/>
          </a:solidFill>
        </p:spPr>
        <p:txBody>
          <a:bodyPr wrap="square" rtlCol="0">
            <a:spAutoFit/>
          </a:bodyPr>
          <a:lstStyle/>
          <a:p>
            <a:r>
              <a:rPr lang="en-GB" b="1" dirty="0" smtClean="0"/>
              <a:t>10</a:t>
            </a:r>
            <a:endParaRPr lang="en-GB" b="1" dirty="0"/>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243834" y="1808797"/>
            <a:ext cx="604293" cy="3766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449821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986505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0"/>
              </a:schemeClr>
            </a:gs>
            <a:gs pos="38000">
              <a:schemeClr val="tx2">
                <a:lumMod val="50000"/>
              </a:schemeClr>
            </a:gs>
            <a:gs pos="69000">
              <a:schemeClr val="accent5">
                <a:lumMod val="75000"/>
              </a:schemeClr>
            </a:gs>
            <a:gs pos="97000">
              <a:schemeClr val="accent5">
                <a:lumMod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7" name="Rounded Rectangle 6"/>
          <p:cNvSpPr/>
          <p:nvPr/>
        </p:nvSpPr>
        <p:spPr>
          <a:xfrm>
            <a:off x="844890" y="447040"/>
            <a:ext cx="11304357" cy="17746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1245812" y="2607030"/>
            <a:ext cx="9937508" cy="1767888"/>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ounded Rectangle 8"/>
          <p:cNvSpPr/>
          <p:nvPr/>
        </p:nvSpPr>
        <p:spPr>
          <a:xfrm>
            <a:off x="1298695" y="4795520"/>
            <a:ext cx="9884625" cy="177464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p:cNvSpPr txBox="1"/>
          <p:nvPr/>
        </p:nvSpPr>
        <p:spPr>
          <a:xfrm>
            <a:off x="-23331" y="1149694"/>
            <a:ext cx="878035" cy="338554"/>
          </a:xfrm>
          <a:prstGeom prst="rect">
            <a:avLst/>
          </a:prstGeom>
          <a:solidFill>
            <a:schemeClr val="accent1">
              <a:lumMod val="20000"/>
              <a:lumOff val="80000"/>
            </a:schemeClr>
          </a:solidFill>
          <a:scene3d>
            <a:camera prst="orthographicFront"/>
            <a:lightRig rig="threePt" dir="t"/>
          </a:scene3d>
          <a:sp3d>
            <a:bevelT prst="angle"/>
          </a:sp3d>
        </p:spPr>
        <p:txBody>
          <a:bodyPr wrap="square" rtlCol="0">
            <a:spAutoFit/>
          </a:bodyPr>
          <a:lstStyle/>
          <a:p>
            <a:pPr algn="ctr"/>
            <a:r>
              <a:rPr lang="en-GB" sz="1600" b="1" dirty="0" smtClean="0"/>
              <a:t>Regions</a:t>
            </a:r>
          </a:p>
        </p:txBody>
      </p:sp>
      <p:sp>
        <p:nvSpPr>
          <p:cNvPr id="11" name="TextBox 10"/>
          <p:cNvSpPr txBox="1"/>
          <p:nvPr/>
        </p:nvSpPr>
        <p:spPr>
          <a:xfrm>
            <a:off x="31979" y="3320641"/>
            <a:ext cx="1239546" cy="375921"/>
          </a:xfrm>
          <a:prstGeom prst="rect">
            <a:avLst/>
          </a:prstGeom>
          <a:solidFill>
            <a:schemeClr val="accent1">
              <a:lumMod val="60000"/>
              <a:lumOff val="40000"/>
            </a:schemeClr>
          </a:solidFill>
          <a:scene3d>
            <a:camera prst="orthographicFront"/>
            <a:lightRig rig="threePt" dir="t"/>
          </a:scene3d>
          <a:sp3d>
            <a:bevelT prst="angle"/>
          </a:sp3d>
        </p:spPr>
        <p:txBody>
          <a:bodyPr wrap="square" rtlCol="0">
            <a:spAutoFit/>
          </a:bodyPr>
          <a:lstStyle/>
          <a:p>
            <a:pPr algn="ctr"/>
            <a:r>
              <a:rPr lang="en-GB" b="1" dirty="0" smtClean="0"/>
              <a:t> Segments</a:t>
            </a:r>
          </a:p>
        </p:txBody>
      </p:sp>
      <p:sp>
        <p:nvSpPr>
          <p:cNvPr id="12" name="TextBox 11"/>
          <p:cNvSpPr txBox="1"/>
          <p:nvPr/>
        </p:nvSpPr>
        <p:spPr>
          <a:xfrm>
            <a:off x="19288" y="5501556"/>
            <a:ext cx="1279407" cy="369332"/>
          </a:xfrm>
          <a:prstGeom prst="rect">
            <a:avLst/>
          </a:prstGeom>
          <a:solidFill>
            <a:schemeClr val="accent1">
              <a:lumMod val="75000"/>
            </a:schemeClr>
          </a:solidFill>
          <a:scene3d>
            <a:camera prst="orthographicFront"/>
            <a:lightRig rig="threePt" dir="t"/>
          </a:scene3d>
          <a:sp3d>
            <a:bevelT prst="angle"/>
          </a:sp3d>
        </p:spPr>
        <p:txBody>
          <a:bodyPr wrap="square" rtlCol="0">
            <a:spAutoFit/>
          </a:bodyPr>
          <a:lstStyle/>
          <a:p>
            <a:pPr algn="ctr"/>
            <a:r>
              <a:rPr lang="en-GB" dirty="0" smtClean="0"/>
              <a:t>Categories</a:t>
            </a:r>
          </a:p>
        </p:txBody>
      </p:sp>
      <p:sp>
        <p:nvSpPr>
          <p:cNvPr id="13" name="TextBox 12"/>
          <p:cNvSpPr txBox="1"/>
          <p:nvPr/>
        </p:nvSpPr>
        <p:spPr>
          <a:xfrm rot="16200000">
            <a:off x="434934" y="1166132"/>
            <a:ext cx="1189247" cy="369332"/>
          </a:xfrm>
          <a:prstGeom prst="rect">
            <a:avLst/>
          </a:prstGeom>
          <a:solidFill>
            <a:schemeClr val="accent1">
              <a:lumMod val="20000"/>
              <a:lumOff val="80000"/>
            </a:schemeClr>
          </a:solidFill>
          <a:scene3d>
            <a:camera prst="orthographicFront"/>
            <a:lightRig rig="threePt" dir="t"/>
          </a:scene3d>
          <a:sp3d>
            <a:bevelT w="101600" prst="riblet"/>
          </a:sp3d>
        </p:spPr>
        <p:txBody>
          <a:bodyPr wrap="square" rtlCol="0">
            <a:spAutoFit/>
          </a:bodyPr>
          <a:lstStyle/>
          <a:p>
            <a:pPr algn="ctr"/>
            <a:r>
              <a:rPr lang="en-GB" dirty="0" smtClean="0"/>
              <a:t>Central</a:t>
            </a:r>
            <a:endParaRPr lang="en-GB" dirty="0"/>
          </a:p>
        </p:txBody>
      </p:sp>
      <p:sp>
        <p:nvSpPr>
          <p:cNvPr id="14" name="TextBox 13"/>
          <p:cNvSpPr txBox="1"/>
          <p:nvPr/>
        </p:nvSpPr>
        <p:spPr>
          <a:xfrm rot="16200000">
            <a:off x="3209669" y="1149695"/>
            <a:ext cx="1319763" cy="369332"/>
          </a:xfrm>
          <a:prstGeom prst="rect">
            <a:avLst/>
          </a:prstGeom>
          <a:solidFill>
            <a:schemeClr val="accent1">
              <a:lumMod val="20000"/>
              <a:lumOff val="80000"/>
            </a:schemeClr>
          </a:solidFill>
          <a:scene3d>
            <a:camera prst="orthographicFront"/>
            <a:lightRig rig="threePt" dir="t"/>
          </a:scene3d>
          <a:sp3d>
            <a:bevelT w="101600" prst="riblet"/>
          </a:sp3d>
        </p:spPr>
        <p:txBody>
          <a:bodyPr wrap="square" rtlCol="0">
            <a:spAutoFit/>
          </a:bodyPr>
          <a:lstStyle>
            <a:defPPr>
              <a:defRPr lang="en-US"/>
            </a:defPPr>
          </a:lstStyle>
          <a:p>
            <a:pPr algn="ctr"/>
            <a:r>
              <a:rPr lang="en-GB" dirty="0" smtClean="0"/>
              <a:t>East</a:t>
            </a:r>
            <a:endParaRPr lang="en-GB" dirty="0"/>
          </a:p>
        </p:txBody>
      </p:sp>
      <p:sp>
        <p:nvSpPr>
          <p:cNvPr id="15" name="TextBox 14"/>
          <p:cNvSpPr txBox="1"/>
          <p:nvPr/>
        </p:nvSpPr>
        <p:spPr>
          <a:xfrm rot="16200000">
            <a:off x="5866591" y="1169135"/>
            <a:ext cx="1331513" cy="369332"/>
          </a:xfrm>
          <a:prstGeom prst="rect">
            <a:avLst/>
          </a:prstGeom>
          <a:solidFill>
            <a:schemeClr val="accent1">
              <a:lumMod val="20000"/>
              <a:lumOff val="80000"/>
            </a:schemeClr>
          </a:solidFill>
          <a:scene3d>
            <a:camera prst="orthographicFront"/>
            <a:lightRig rig="threePt" dir="t"/>
          </a:scene3d>
          <a:sp3d>
            <a:bevelT w="101600" prst="riblet"/>
          </a:sp3d>
        </p:spPr>
        <p:txBody>
          <a:bodyPr wrap="square" rtlCol="0">
            <a:spAutoFit/>
          </a:bodyPr>
          <a:lstStyle>
            <a:defPPr>
              <a:defRPr lang="en-US"/>
            </a:defPPr>
          </a:lstStyle>
          <a:p>
            <a:pPr algn="ctr"/>
            <a:r>
              <a:rPr lang="en-GB" dirty="0" smtClean="0"/>
              <a:t>South</a:t>
            </a:r>
            <a:endParaRPr lang="en-GB" dirty="0"/>
          </a:p>
        </p:txBody>
      </p:sp>
      <p:sp>
        <p:nvSpPr>
          <p:cNvPr id="16" name="TextBox 15"/>
          <p:cNvSpPr txBox="1"/>
          <p:nvPr/>
        </p:nvSpPr>
        <p:spPr>
          <a:xfrm rot="16200000">
            <a:off x="8982925" y="1123963"/>
            <a:ext cx="1227401" cy="379061"/>
          </a:xfrm>
          <a:prstGeom prst="rect">
            <a:avLst/>
          </a:prstGeom>
          <a:solidFill>
            <a:schemeClr val="accent1">
              <a:lumMod val="20000"/>
              <a:lumOff val="80000"/>
            </a:schemeClr>
          </a:solidFill>
          <a:scene3d>
            <a:camera prst="orthographicFront"/>
            <a:lightRig rig="threePt" dir="t"/>
          </a:scene3d>
          <a:sp3d>
            <a:bevelT w="101600" prst="riblet"/>
          </a:sp3d>
        </p:spPr>
        <p:txBody>
          <a:bodyPr wrap="square" rtlCol="0">
            <a:spAutoFit/>
          </a:bodyPr>
          <a:lstStyle>
            <a:defPPr>
              <a:defRPr lang="en-US"/>
            </a:defPPr>
          </a:lstStyle>
          <a:p>
            <a:pPr algn="ctr"/>
            <a:r>
              <a:rPr lang="en-GB" dirty="0" smtClean="0"/>
              <a:t>West</a:t>
            </a:r>
            <a:endParaRPr lang="en-GB" dirty="0"/>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288" y="447407"/>
            <a:ext cx="2423398" cy="17739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3919" y="449267"/>
            <a:ext cx="2386279" cy="17724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759" y="464588"/>
            <a:ext cx="2679576" cy="17724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3589" y="447038"/>
            <a:ext cx="2273772" cy="17746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1" name="TextBox 20"/>
          <p:cNvSpPr txBox="1"/>
          <p:nvPr/>
        </p:nvSpPr>
        <p:spPr>
          <a:xfrm rot="16200000">
            <a:off x="825513" y="3275409"/>
            <a:ext cx="1248107" cy="369332"/>
          </a:xfrm>
          <a:prstGeom prst="rect">
            <a:avLst/>
          </a:prstGeom>
          <a:solidFill>
            <a:schemeClr val="accent1">
              <a:lumMod val="60000"/>
              <a:lumOff val="40000"/>
            </a:schemeClr>
          </a:solidFill>
          <a:scene3d>
            <a:camera prst="orthographicFront"/>
            <a:lightRig rig="threePt" dir="t"/>
          </a:scene3d>
          <a:sp3d>
            <a:bevelT w="101600" prst="riblet"/>
          </a:sp3d>
        </p:spPr>
        <p:txBody>
          <a:bodyPr wrap="square" rtlCol="0">
            <a:spAutoFit/>
          </a:bodyPr>
          <a:lstStyle/>
          <a:p>
            <a:pPr algn="ctr"/>
            <a:r>
              <a:rPr lang="en-GB" b="1" dirty="0" smtClean="0"/>
              <a:t>Consumer</a:t>
            </a:r>
            <a:endParaRPr lang="en-GB" dirty="0" smtClean="0"/>
          </a:p>
        </p:txBody>
      </p:sp>
      <p:sp>
        <p:nvSpPr>
          <p:cNvPr id="22" name="TextBox 21"/>
          <p:cNvSpPr txBox="1"/>
          <p:nvPr/>
        </p:nvSpPr>
        <p:spPr>
          <a:xfrm rot="16200000">
            <a:off x="3849779" y="3323935"/>
            <a:ext cx="1345158" cy="369332"/>
          </a:xfrm>
          <a:prstGeom prst="rect">
            <a:avLst/>
          </a:prstGeom>
          <a:solidFill>
            <a:schemeClr val="accent1">
              <a:lumMod val="60000"/>
              <a:lumOff val="40000"/>
            </a:schemeClr>
          </a:solidFill>
          <a:scene3d>
            <a:camera prst="orthographicFront"/>
            <a:lightRig rig="threePt" dir="t"/>
          </a:scene3d>
          <a:sp3d>
            <a:bevelT w="101600" prst="riblet"/>
          </a:sp3d>
        </p:spPr>
        <p:txBody>
          <a:bodyPr wrap="square" rtlCol="0">
            <a:spAutoFit/>
          </a:bodyPr>
          <a:lstStyle/>
          <a:p>
            <a:r>
              <a:rPr lang="en-GB" b="1" dirty="0" smtClean="0"/>
              <a:t>Corporate</a:t>
            </a:r>
            <a:endParaRPr lang="en-GB" dirty="0" smtClean="0"/>
          </a:p>
        </p:txBody>
      </p:sp>
      <p:sp>
        <p:nvSpPr>
          <p:cNvPr id="23" name="TextBox 22"/>
          <p:cNvSpPr txBox="1"/>
          <p:nvPr/>
        </p:nvSpPr>
        <p:spPr>
          <a:xfrm rot="16200000">
            <a:off x="7307591" y="3318264"/>
            <a:ext cx="1393444" cy="369332"/>
          </a:xfrm>
          <a:prstGeom prst="rect">
            <a:avLst/>
          </a:prstGeom>
          <a:solidFill>
            <a:schemeClr val="accent1">
              <a:lumMod val="60000"/>
              <a:lumOff val="40000"/>
            </a:schemeClr>
          </a:solidFill>
          <a:scene3d>
            <a:camera prst="orthographicFront"/>
            <a:lightRig rig="threePt" dir="t"/>
          </a:scene3d>
          <a:sp3d>
            <a:bevelT w="101600" prst="riblet"/>
          </a:sp3d>
        </p:spPr>
        <p:txBody>
          <a:bodyPr wrap="square" rtlCol="0">
            <a:spAutoFit/>
          </a:bodyPr>
          <a:lstStyle/>
          <a:p>
            <a:pPr algn="ctr"/>
            <a:r>
              <a:rPr lang="en-GB" b="1" dirty="0" smtClean="0"/>
              <a:t>Home Office</a:t>
            </a:r>
            <a:endParaRPr lang="en-GB" dirty="0"/>
          </a:p>
        </p:txBody>
      </p:sp>
      <p:sp>
        <p:nvSpPr>
          <p:cNvPr id="24" name="TextBox 23"/>
          <p:cNvSpPr txBox="1"/>
          <p:nvPr/>
        </p:nvSpPr>
        <p:spPr>
          <a:xfrm rot="16200000">
            <a:off x="794872" y="5493260"/>
            <a:ext cx="1439672" cy="369332"/>
          </a:xfrm>
          <a:prstGeom prst="rect">
            <a:avLst/>
          </a:prstGeom>
          <a:solidFill>
            <a:schemeClr val="accent1">
              <a:lumMod val="75000"/>
            </a:schemeClr>
          </a:solidFill>
          <a:scene3d>
            <a:camera prst="orthographicFront"/>
            <a:lightRig rig="threePt" dir="t"/>
          </a:scene3d>
          <a:sp3d>
            <a:bevelT w="101600" prst="riblet"/>
          </a:sp3d>
        </p:spPr>
        <p:txBody>
          <a:bodyPr wrap="square" rtlCol="0">
            <a:spAutoFit/>
          </a:bodyPr>
          <a:lstStyle/>
          <a:p>
            <a:pPr algn="ctr"/>
            <a:r>
              <a:rPr lang="en-GB" dirty="0" smtClean="0"/>
              <a:t>Furniture</a:t>
            </a:r>
          </a:p>
        </p:txBody>
      </p:sp>
      <p:sp>
        <p:nvSpPr>
          <p:cNvPr id="25" name="TextBox 24"/>
          <p:cNvSpPr txBox="1"/>
          <p:nvPr/>
        </p:nvSpPr>
        <p:spPr>
          <a:xfrm rot="16200000">
            <a:off x="3863992" y="5493258"/>
            <a:ext cx="1761039" cy="369332"/>
          </a:xfrm>
          <a:prstGeom prst="rect">
            <a:avLst/>
          </a:prstGeom>
          <a:solidFill>
            <a:schemeClr val="accent1">
              <a:lumMod val="75000"/>
            </a:schemeClr>
          </a:solidFill>
          <a:scene3d>
            <a:camera prst="orthographicFront"/>
            <a:lightRig rig="threePt" dir="t"/>
          </a:scene3d>
          <a:sp3d>
            <a:bevelT w="101600" prst="riblet"/>
          </a:sp3d>
        </p:spPr>
        <p:txBody>
          <a:bodyPr wrap="square" rtlCol="0">
            <a:spAutoFit/>
          </a:bodyPr>
          <a:lstStyle/>
          <a:p>
            <a:pPr algn="ctr"/>
            <a:r>
              <a:rPr lang="en-GB" dirty="0" smtClean="0"/>
              <a:t>Office Supplies</a:t>
            </a:r>
          </a:p>
        </p:txBody>
      </p:sp>
      <p:sp>
        <p:nvSpPr>
          <p:cNvPr id="26" name="TextBox 25"/>
          <p:cNvSpPr txBox="1"/>
          <p:nvPr/>
        </p:nvSpPr>
        <p:spPr>
          <a:xfrm rot="16200000">
            <a:off x="7130532" y="5493260"/>
            <a:ext cx="1343152" cy="369332"/>
          </a:xfrm>
          <a:prstGeom prst="rect">
            <a:avLst/>
          </a:prstGeom>
          <a:solidFill>
            <a:schemeClr val="accent1">
              <a:lumMod val="75000"/>
            </a:schemeClr>
          </a:solidFill>
          <a:scene3d>
            <a:camera prst="orthographicFront"/>
            <a:lightRig rig="threePt" dir="t"/>
          </a:scene3d>
          <a:sp3d>
            <a:bevelT w="101600" prst="riblet"/>
          </a:sp3d>
        </p:spPr>
        <p:txBody>
          <a:bodyPr wrap="square" rtlCol="0">
            <a:spAutoFit/>
          </a:bodyPr>
          <a:lstStyle/>
          <a:p>
            <a:pPr algn="ctr"/>
            <a:r>
              <a:rPr lang="en-GB" dirty="0" smtClean="0"/>
              <a:t>Technology</a:t>
            </a:r>
            <a:endParaRPr lang="en-GB" dirty="0"/>
          </a:p>
        </p:txBody>
      </p:sp>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8979" y="2631393"/>
            <a:ext cx="2994341" cy="17430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5918" y="2591433"/>
            <a:ext cx="3103729" cy="1774647"/>
          </a:xfrm>
          <a:prstGeom prst="roundRect">
            <a:avLst>
              <a:gd name="adj" fmla="val 16667"/>
            </a:avLst>
          </a:prstGeom>
          <a:solidFill>
            <a:schemeClr val="accent1">
              <a:lumMod val="50000"/>
            </a:schemeClr>
          </a:solidFill>
        </p:spPr>
      </p:pic>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3318" y="2582829"/>
            <a:ext cx="2675480" cy="17931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007093" y="4825999"/>
            <a:ext cx="3179067" cy="17463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1" name="Picture 3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52396" y="4802278"/>
            <a:ext cx="2647284" cy="176788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2" name="Picture 3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91247" y="4814030"/>
            <a:ext cx="2860225" cy="17277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0" name="Right Triangle 39"/>
          <p:cNvSpPr/>
          <p:nvPr/>
        </p:nvSpPr>
        <p:spPr>
          <a:xfrm rot="10800000">
            <a:off x="11253710" y="-1569"/>
            <a:ext cx="914400" cy="1240868"/>
          </a:xfrm>
          <a:prstGeom prst="rtTriangle">
            <a:avLst/>
          </a:prstGeom>
          <a:solidFill>
            <a:srgbClr val="00206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ight Triangle 40"/>
          <p:cNvSpPr/>
          <p:nvPr/>
        </p:nvSpPr>
        <p:spPr>
          <a:xfrm>
            <a:off x="6590" y="5593458"/>
            <a:ext cx="914400" cy="1240868"/>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Half Frame 41"/>
          <p:cNvSpPr/>
          <p:nvPr/>
        </p:nvSpPr>
        <p:spPr>
          <a:xfrm rot="10800000">
            <a:off x="11055565" y="4112590"/>
            <a:ext cx="1093683" cy="2721736"/>
          </a:xfrm>
          <a:prstGeom prst="halfFrame">
            <a:avLst>
              <a:gd name="adj1" fmla="val 29617"/>
              <a:gd name="adj2" fmla="val 333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3" name="TextBox 42"/>
          <p:cNvSpPr txBox="1"/>
          <p:nvPr/>
        </p:nvSpPr>
        <p:spPr>
          <a:xfrm>
            <a:off x="11805920" y="6464994"/>
            <a:ext cx="355600" cy="369332"/>
          </a:xfrm>
          <a:prstGeom prst="rect">
            <a:avLst/>
          </a:prstGeom>
          <a:solidFill>
            <a:schemeClr val="bg1"/>
          </a:solidFill>
        </p:spPr>
        <p:txBody>
          <a:bodyPr wrap="square" rtlCol="0">
            <a:spAutoFit/>
          </a:bodyPr>
          <a:lstStyle/>
          <a:p>
            <a:r>
              <a:rPr lang="en-GB" dirty="0" smtClean="0"/>
              <a:t>2</a:t>
            </a:r>
            <a:endParaRPr lang="en-GB" dirty="0"/>
          </a:p>
        </p:txBody>
      </p:sp>
      <p:sp>
        <p:nvSpPr>
          <p:cNvPr id="44" name="TextBox 43"/>
          <p:cNvSpPr txBox="1"/>
          <p:nvPr/>
        </p:nvSpPr>
        <p:spPr>
          <a:xfrm>
            <a:off x="31979" y="52071"/>
            <a:ext cx="6847840" cy="369332"/>
          </a:xfrm>
          <a:prstGeom prst="rect">
            <a:avLst/>
          </a:prstGeom>
          <a:noFill/>
        </p:spPr>
        <p:txBody>
          <a:bodyPr wrap="square" rtlCol="0">
            <a:spAutoFit/>
            <a:scene3d>
              <a:camera prst="orthographicFront"/>
              <a:lightRig rig="threePt" dir="t"/>
            </a:scene3d>
            <a:sp3d extrusionH="57150">
              <a:bevelT w="38100" h="38100" prst="convex"/>
            </a:sp3d>
          </a:bodyPr>
          <a:lstStyle/>
          <a:p>
            <a:r>
              <a:rPr lang="en-GB" dirty="0" smtClean="0">
                <a:ln>
                  <a:solidFill>
                    <a:schemeClr val="accent1"/>
                  </a:solidFill>
                </a:ln>
                <a:solidFill>
                  <a:schemeClr val="accent1">
                    <a:lumMod val="40000"/>
                    <a:lumOff val="60000"/>
                  </a:schemeClr>
                </a:solidFill>
                <a:effectLst>
                  <a:outerShdw blurRad="38100" dist="38100" dir="2700000" algn="tl">
                    <a:srgbClr val="000000">
                      <a:alpha val="43137"/>
                    </a:srgbClr>
                  </a:outerShdw>
                </a:effectLst>
              </a:rPr>
              <a:t>The regions we have expanded to over the years…</a:t>
            </a:r>
            <a:endParaRPr lang="en-GB" dirty="0">
              <a:ln>
                <a:solidFill>
                  <a:schemeClr val="accent1"/>
                </a:solidFill>
              </a:ln>
              <a:solidFill>
                <a:schemeClr val="accent1">
                  <a:lumMod val="40000"/>
                  <a:lumOff val="60000"/>
                </a:schemeClr>
              </a:solidFill>
              <a:effectLst>
                <a:outerShdw blurRad="38100" dist="38100" dir="2700000" algn="tl">
                  <a:srgbClr val="000000">
                    <a:alpha val="43137"/>
                  </a:srgbClr>
                </a:outerShdw>
              </a:effectLst>
            </a:endParaRPr>
          </a:p>
        </p:txBody>
      </p:sp>
      <p:sp>
        <p:nvSpPr>
          <p:cNvPr id="45" name="TextBox 44"/>
          <p:cNvSpPr txBox="1"/>
          <p:nvPr/>
        </p:nvSpPr>
        <p:spPr>
          <a:xfrm>
            <a:off x="-21754" y="4420833"/>
            <a:ext cx="6847840" cy="369332"/>
          </a:xfrm>
          <a:prstGeom prst="rect">
            <a:avLst/>
          </a:prstGeom>
          <a:noFill/>
        </p:spPr>
        <p:txBody>
          <a:bodyPr wrap="square" rtlCol="0">
            <a:spAutoFit/>
            <a:scene3d>
              <a:camera prst="orthographicFront"/>
              <a:lightRig rig="threePt" dir="t"/>
            </a:scene3d>
            <a:sp3d extrusionH="57150">
              <a:bevelT w="38100" h="38100" prst="convex"/>
            </a:sp3d>
          </a:bodyPr>
          <a:lstStyle>
            <a:defPPr>
              <a:defRPr lang="en-US"/>
            </a:defPPr>
            <a:lvl1pPr>
              <a:defRPr>
                <a:ln>
                  <a:solidFill>
                    <a:schemeClr val="accent1"/>
                  </a:solidFill>
                </a:ln>
                <a:solidFill>
                  <a:schemeClr val="accent1">
                    <a:lumMod val="40000"/>
                    <a:lumOff val="60000"/>
                  </a:schemeClr>
                </a:solidFill>
                <a:effectLst>
                  <a:outerShdw blurRad="38100" dist="38100" dir="2700000" algn="tl">
                    <a:srgbClr val="000000">
                      <a:alpha val="43137"/>
                    </a:srgbClr>
                  </a:outerShdw>
                </a:effectLs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GB" dirty="0"/>
              <a:t>The items we sell…</a:t>
            </a:r>
            <a:endParaRPr lang="en-GB" dirty="0"/>
          </a:p>
        </p:txBody>
      </p:sp>
      <p:sp>
        <p:nvSpPr>
          <p:cNvPr id="46" name="TextBox 45"/>
          <p:cNvSpPr txBox="1"/>
          <p:nvPr/>
        </p:nvSpPr>
        <p:spPr>
          <a:xfrm>
            <a:off x="-23331" y="2246786"/>
            <a:ext cx="6847840" cy="369332"/>
          </a:xfrm>
          <a:prstGeom prst="rect">
            <a:avLst/>
          </a:prstGeom>
          <a:noFill/>
        </p:spPr>
        <p:txBody>
          <a:bodyPr wrap="square" rtlCol="0">
            <a:spAutoFit/>
            <a:scene3d>
              <a:camera prst="orthographicFront"/>
              <a:lightRig rig="threePt" dir="t"/>
            </a:scene3d>
            <a:sp3d extrusionH="57150">
              <a:bevelT w="38100" h="38100" prst="convex"/>
            </a:sp3d>
          </a:bodyPr>
          <a:lstStyle/>
          <a:p>
            <a:r>
              <a:rPr lang="en-GB" dirty="0" smtClean="0">
                <a:ln>
                  <a:solidFill>
                    <a:schemeClr val="accent1"/>
                  </a:solidFill>
                </a:ln>
                <a:solidFill>
                  <a:schemeClr val="accent1">
                    <a:lumMod val="40000"/>
                    <a:lumOff val="60000"/>
                  </a:schemeClr>
                </a:solidFill>
                <a:effectLst>
                  <a:outerShdw blurRad="38100" dist="38100" dir="2700000" algn="tl">
                    <a:srgbClr val="000000">
                      <a:alpha val="43137"/>
                    </a:srgbClr>
                  </a:outerShdw>
                </a:effectLst>
              </a:rPr>
              <a:t>The customers we serve…</a:t>
            </a:r>
            <a:endParaRPr lang="en-GB" dirty="0">
              <a:ln>
                <a:solidFill>
                  <a:schemeClr val="accent1"/>
                </a:solidFill>
              </a:ln>
              <a:solidFill>
                <a:schemeClr val="accent1">
                  <a:lumMod val="40000"/>
                  <a:lumOff val="6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482319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440" y="843280"/>
            <a:ext cx="10754360" cy="5374640"/>
          </a:xfrm>
        </p:spPr>
      </p:pic>
      <p:sp>
        <p:nvSpPr>
          <p:cNvPr id="31" name="Rounded Rectangle 30"/>
          <p:cNvSpPr/>
          <p:nvPr/>
        </p:nvSpPr>
        <p:spPr>
          <a:xfrm>
            <a:off x="0" y="3700026"/>
            <a:ext cx="599440" cy="963414"/>
          </a:xfrm>
          <a:prstGeom prst="roundRect">
            <a:avLst/>
          </a:prstGeom>
          <a:solidFill>
            <a:srgbClr val="00B0F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ounded Rectangle 31"/>
          <p:cNvSpPr/>
          <p:nvPr/>
        </p:nvSpPr>
        <p:spPr>
          <a:xfrm>
            <a:off x="0" y="4663440"/>
            <a:ext cx="599440" cy="731520"/>
          </a:xfrm>
          <a:prstGeom prst="roundRect">
            <a:avLst/>
          </a:prstGeom>
          <a:solidFill>
            <a:schemeClr val="accent1">
              <a:lumMod val="5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ounded Rectangle 32"/>
          <p:cNvSpPr/>
          <p:nvPr/>
        </p:nvSpPr>
        <p:spPr>
          <a:xfrm>
            <a:off x="0" y="5394960"/>
            <a:ext cx="599440" cy="676393"/>
          </a:xfrm>
          <a:prstGeom prst="roundRect">
            <a:avLst/>
          </a:prstGeom>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unded Rectangle 33"/>
          <p:cNvSpPr/>
          <p:nvPr/>
        </p:nvSpPr>
        <p:spPr>
          <a:xfrm>
            <a:off x="0" y="2770108"/>
            <a:ext cx="599440" cy="929918"/>
          </a:xfrm>
          <a:prstGeom prst="roundRect">
            <a:avLst/>
          </a:prstGeom>
          <a:solidFill>
            <a:schemeClr val="accent1">
              <a:lumMod val="20000"/>
              <a:lumOff val="80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p:cNvSpPr txBox="1"/>
          <p:nvPr/>
        </p:nvSpPr>
        <p:spPr>
          <a:xfrm>
            <a:off x="1326896" y="2184122"/>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484k</a:t>
            </a:r>
            <a:endParaRPr lang="en-GB" dirty="0">
              <a:solidFill>
                <a:schemeClr val="bg1"/>
              </a:solidFill>
            </a:endParaRPr>
          </a:p>
        </p:txBody>
      </p:sp>
      <p:sp>
        <p:nvSpPr>
          <p:cNvPr id="40" name="Rectangle 39"/>
          <p:cNvSpPr/>
          <p:nvPr/>
        </p:nvSpPr>
        <p:spPr>
          <a:xfrm>
            <a:off x="599440" y="447040"/>
            <a:ext cx="10754360" cy="396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p:cNvSpPr txBox="1"/>
          <p:nvPr/>
        </p:nvSpPr>
        <p:spPr>
          <a:xfrm>
            <a:off x="4232656" y="2400776"/>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470k</a:t>
            </a:r>
            <a:endParaRPr lang="en-GB" dirty="0">
              <a:solidFill>
                <a:schemeClr val="bg1"/>
              </a:solidFill>
            </a:endParaRPr>
          </a:p>
        </p:txBody>
      </p:sp>
      <p:sp>
        <p:nvSpPr>
          <p:cNvPr id="42" name="TextBox 41"/>
          <p:cNvSpPr txBox="1"/>
          <p:nvPr/>
        </p:nvSpPr>
        <p:spPr>
          <a:xfrm>
            <a:off x="7118096" y="1463000"/>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609k</a:t>
            </a:r>
            <a:endParaRPr lang="en-GB" dirty="0">
              <a:solidFill>
                <a:schemeClr val="bg1"/>
              </a:solidFill>
            </a:endParaRPr>
          </a:p>
        </p:txBody>
      </p:sp>
      <p:sp>
        <p:nvSpPr>
          <p:cNvPr id="43" name="TextBox 42"/>
          <p:cNvSpPr txBox="1"/>
          <p:nvPr/>
        </p:nvSpPr>
        <p:spPr>
          <a:xfrm>
            <a:off x="9879584" y="645160"/>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733k</a:t>
            </a:r>
            <a:endParaRPr lang="en-GB" dirty="0">
              <a:solidFill>
                <a:schemeClr val="bg1"/>
              </a:solidFill>
            </a:endParaRPr>
          </a:p>
        </p:txBody>
      </p:sp>
      <p:sp>
        <p:nvSpPr>
          <p:cNvPr id="44" name="TextBox 43"/>
          <p:cNvSpPr txBox="1"/>
          <p:nvPr/>
        </p:nvSpPr>
        <p:spPr>
          <a:xfrm>
            <a:off x="9879584" y="6197322"/>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2019</a:t>
            </a:r>
            <a:endParaRPr lang="en-GB" dirty="0">
              <a:solidFill>
                <a:schemeClr val="bg1"/>
              </a:solidFill>
            </a:endParaRPr>
          </a:p>
        </p:txBody>
      </p:sp>
      <p:sp>
        <p:nvSpPr>
          <p:cNvPr id="45" name="TextBox 44"/>
          <p:cNvSpPr txBox="1"/>
          <p:nvPr/>
        </p:nvSpPr>
        <p:spPr>
          <a:xfrm>
            <a:off x="7118096" y="6217920"/>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2018</a:t>
            </a:r>
            <a:endParaRPr lang="en-GB" dirty="0">
              <a:solidFill>
                <a:schemeClr val="bg1"/>
              </a:solidFill>
            </a:endParaRPr>
          </a:p>
        </p:txBody>
      </p:sp>
      <p:sp>
        <p:nvSpPr>
          <p:cNvPr id="46" name="TextBox 45"/>
          <p:cNvSpPr txBox="1"/>
          <p:nvPr/>
        </p:nvSpPr>
        <p:spPr>
          <a:xfrm>
            <a:off x="4161536" y="6197322"/>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2017</a:t>
            </a:r>
            <a:endParaRPr lang="en-GB" dirty="0">
              <a:solidFill>
                <a:schemeClr val="bg1"/>
              </a:solidFill>
            </a:endParaRPr>
          </a:p>
        </p:txBody>
      </p:sp>
      <p:sp>
        <p:nvSpPr>
          <p:cNvPr id="47" name="TextBox 46"/>
          <p:cNvSpPr txBox="1"/>
          <p:nvPr/>
        </p:nvSpPr>
        <p:spPr>
          <a:xfrm>
            <a:off x="1353312" y="6231374"/>
            <a:ext cx="924560" cy="369332"/>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GB" dirty="0" smtClean="0"/>
              <a:t>  </a:t>
            </a:r>
            <a:r>
              <a:rPr lang="en-GB" dirty="0" smtClean="0">
                <a:solidFill>
                  <a:schemeClr val="bg1"/>
                </a:solidFill>
              </a:rPr>
              <a:t>2016</a:t>
            </a:r>
            <a:endParaRPr lang="en-GB" dirty="0">
              <a:solidFill>
                <a:schemeClr val="bg1"/>
              </a:solidFill>
            </a:endParaRPr>
          </a:p>
        </p:txBody>
      </p:sp>
      <p:sp>
        <p:nvSpPr>
          <p:cNvPr id="48" name="TextBox 47"/>
          <p:cNvSpPr txBox="1"/>
          <p:nvPr/>
        </p:nvSpPr>
        <p:spPr>
          <a:xfrm rot="16200000">
            <a:off x="-97552" y="2969121"/>
            <a:ext cx="767359" cy="369332"/>
          </a:xfrm>
          <a:prstGeom prst="rect">
            <a:avLst/>
          </a:prstGeom>
          <a:noFill/>
        </p:spPr>
        <p:txBody>
          <a:bodyPr wrap="square" rtlCol="0">
            <a:spAutoFit/>
          </a:bodyPr>
          <a:lstStyle/>
          <a:p>
            <a:r>
              <a:rPr lang="en-GB" dirty="0" smtClean="0">
                <a:solidFill>
                  <a:schemeClr val="accent1">
                    <a:lumMod val="50000"/>
                  </a:schemeClr>
                </a:solidFill>
              </a:rPr>
              <a:t>West</a:t>
            </a:r>
            <a:endParaRPr lang="en-GB" dirty="0">
              <a:solidFill>
                <a:schemeClr val="accent1">
                  <a:lumMod val="50000"/>
                </a:schemeClr>
              </a:solidFill>
            </a:endParaRPr>
          </a:p>
        </p:txBody>
      </p:sp>
      <p:sp>
        <p:nvSpPr>
          <p:cNvPr id="49" name="TextBox 48"/>
          <p:cNvSpPr txBox="1"/>
          <p:nvPr/>
        </p:nvSpPr>
        <p:spPr>
          <a:xfrm rot="16200000">
            <a:off x="-56634" y="3980180"/>
            <a:ext cx="672068" cy="369332"/>
          </a:xfrm>
          <a:prstGeom prst="rect">
            <a:avLst/>
          </a:prstGeom>
          <a:noFill/>
        </p:spPr>
        <p:txBody>
          <a:bodyPr wrap="square" rtlCol="0">
            <a:spAutoFit/>
          </a:bodyPr>
          <a:lstStyle/>
          <a:p>
            <a:r>
              <a:rPr lang="en-GB" dirty="0" smtClean="0">
                <a:solidFill>
                  <a:schemeClr val="accent1">
                    <a:lumMod val="50000"/>
                  </a:schemeClr>
                </a:solidFill>
              </a:rPr>
              <a:t>East</a:t>
            </a:r>
            <a:endParaRPr lang="en-GB" dirty="0">
              <a:solidFill>
                <a:schemeClr val="accent1">
                  <a:lumMod val="50000"/>
                </a:schemeClr>
              </a:solidFill>
            </a:endParaRPr>
          </a:p>
        </p:txBody>
      </p:sp>
      <p:sp>
        <p:nvSpPr>
          <p:cNvPr id="50" name="TextBox 49"/>
          <p:cNvSpPr txBox="1"/>
          <p:nvPr/>
        </p:nvSpPr>
        <p:spPr>
          <a:xfrm rot="16200000">
            <a:off x="-113685" y="4793873"/>
            <a:ext cx="813079" cy="369332"/>
          </a:xfrm>
          <a:prstGeom prst="rect">
            <a:avLst/>
          </a:prstGeom>
          <a:noFill/>
        </p:spPr>
        <p:txBody>
          <a:bodyPr wrap="square" rtlCol="0">
            <a:spAutoFit/>
          </a:bodyPr>
          <a:lstStyle/>
          <a:p>
            <a:r>
              <a:rPr lang="en-GB" dirty="0" smtClean="0">
                <a:solidFill>
                  <a:schemeClr val="bg1"/>
                </a:solidFill>
              </a:rPr>
              <a:t>South</a:t>
            </a:r>
            <a:endParaRPr lang="en-GB" dirty="0">
              <a:solidFill>
                <a:schemeClr val="bg1"/>
              </a:solidFill>
            </a:endParaRPr>
          </a:p>
        </p:txBody>
      </p:sp>
      <p:sp>
        <p:nvSpPr>
          <p:cNvPr id="51" name="TextBox 50"/>
          <p:cNvSpPr txBox="1"/>
          <p:nvPr/>
        </p:nvSpPr>
        <p:spPr>
          <a:xfrm rot="16200000">
            <a:off x="-152638" y="5530646"/>
            <a:ext cx="857489" cy="353943"/>
          </a:xfrm>
          <a:prstGeom prst="rect">
            <a:avLst/>
          </a:prstGeom>
          <a:noFill/>
        </p:spPr>
        <p:txBody>
          <a:bodyPr wrap="square" rtlCol="0">
            <a:spAutoFit/>
          </a:bodyPr>
          <a:lstStyle/>
          <a:p>
            <a:r>
              <a:rPr lang="en-GB" sz="1700" dirty="0" smtClean="0">
                <a:solidFill>
                  <a:schemeClr val="bg1"/>
                </a:solidFill>
              </a:rPr>
              <a:t>Central</a:t>
            </a:r>
            <a:endParaRPr lang="en-GB" sz="1700" dirty="0">
              <a:solidFill>
                <a:schemeClr val="bg1"/>
              </a:solidFill>
            </a:endParaRPr>
          </a:p>
        </p:txBody>
      </p:sp>
      <p:sp>
        <p:nvSpPr>
          <p:cNvPr id="52" name="TextBox 51"/>
          <p:cNvSpPr txBox="1"/>
          <p:nvPr/>
        </p:nvSpPr>
        <p:spPr>
          <a:xfrm>
            <a:off x="599440" y="432138"/>
            <a:ext cx="8730488" cy="738664"/>
          </a:xfrm>
          <a:prstGeom prst="rect">
            <a:avLst/>
          </a:prstGeom>
          <a:noFill/>
        </p:spPr>
        <p:txBody>
          <a:bodyPr wrap="square" rtlCol="0">
            <a:spAutoFit/>
          </a:bodyPr>
          <a:lstStyle/>
          <a:p>
            <a:r>
              <a:rPr lang="en-GB" sz="2400" dirty="0" smtClean="0">
                <a:solidFill>
                  <a:schemeClr val="accent1">
                    <a:lumMod val="50000"/>
                  </a:schemeClr>
                </a:solidFill>
              </a:rPr>
              <a:t>Total estimate of sales we have made each year from 2016 to 2019 ..</a:t>
            </a:r>
          </a:p>
          <a:p>
            <a:r>
              <a:rPr lang="en-GB" i="1" dirty="0"/>
              <a:t>“</a:t>
            </a:r>
            <a:r>
              <a:rPr lang="en-GB" i="1" dirty="0" smtClean="0"/>
              <a:t>Overall </a:t>
            </a:r>
            <a:r>
              <a:rPr lang="en-GB" i="1" dirty="0"/>
              <a:t>sales increased 51.5% over the 4-year period”</a:t>
            </a:r>
            <a:endParaRPr lang="en-GB" sz="2400" dirty="0">
              <a:solidFill>
                <a:schemeClr val="accent1">
                  <a:lumMod val="50000"/>
                </a:schemeClr>
              </a:solidFill>
            </a:endParaRPr>
          </a:p>
        </p:txBody>
      </p:sp>
      <p:sp>
        <p:nvSpPr>
          <p:cNvPr id="21" name="TextBox 20"/>
          <p:cNvSpPr txBox="1"/>
          <p:nvPr/>
        </p:nvSpPr>
        <p:spPr>
          <a:xfrm>
            <a:off x="11805920" y="6464994"/>
            <a:ext cx="355600" cy="369332"/>
          </a:xfrm>
          <a:prstGeom prst="rect">
            <a:avLst/>
          </a:prstGeom>
          <a:solidFill>
            <a:schemeClr val="bg1"/>
          </a:solidFill>
        </p:spPr>
        <p:txBody>
          <a:bodyPr wrap="square" rtlCol="0">
            <a:spAutoFit/>
          </a:bodyPr>
          <a:lstStyle/>
          <a:p>
            <a:r>
              <a:rPr lang="en-GB" b="1" dirty="0"/>
              <a:t>3</a:t>
            </a:r>
          </a:p>
        </p:txBody>
      </p:sp>
    </p:spTree>
    <p:extLst>
      <p:ext uri="{BB962C8B-B14F-4D97-AF65-F5344CB8AC3E}">
        <p14:creationId xmlns:p14="http://schemas.microsoft.com/office/powerpoint/2010/main" val="381208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06400" y="4366767"/>
            <a:ext cx="5567680" cy="2129601"/>
          </a:xfrm>
          <a:noFill/>
          <a:ln>
            <a:noFill/>
          </a:ln>
          <a:scene3d>
            <a:camera prst="orthographicFront"/>
            <a:lightRig rig="threePt" dir="t"/>
          </a:scene3d>
          <a:sp3d>
            <a:bevelT w="152400" h="50800" prst="softRound"/>
          </a:sp3d>
        </p:spPr>
        <p:txBody>
          <a:bodyPr numCol="1">
            <a:normAutofit/>
          </a:bodyPr>
          <a:lstStyle/>
          <a:p>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In 2019, the standout performers were the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West</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and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South</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regions, recording strong YoY growth of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+33.4%</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and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+31.3%</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respectively. The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East</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region also showed healthy expansion at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+17.9%</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In contrast, the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Central region</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experienced a marginal decline of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−0.22%</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 raising questions about potential market saturation or internal operational shifts.”</a:t>
            </a:r>
            <a:endPar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26740385"/>
              </p:ext>
            </p:extLst>
          </p:nvPr>
        </p:nvGraphicFramePr>
        <p:xfrm>
          <a:off x="7172960" y="264158"/>
          <a:ext cx="4592320" cy="3769360"/>
        </p:xfrm>
        <a:graphic>
          <a:graphicData uri="http://schemas.openxmlformats.org/drawingml/2006/table">
            <a:tbl>
              <a:tblPr firstRow="1" bandRow="1">
                <a:tableStyleId>{5C22544A-7EE6-4342-B048-85BDC9FD1C3A}</a:tableStyleId>
              </a:tblPr>
              <a:tblGrid>
                <a:gridCol w="1148080">
                  <a:extLst>
                    <a:ext uri="{9D8B030D-6E8A-4147-A177-3AD203B41FA5}">
                      <a16:colId xmlns:a16="http://schemas.microsoft.com/office/drawing/2014/main" val="3754948059"/>
                    </a:ext>
                  </a:extLst>
                </a:gridCol>
                <a:gridCol w="1148080">
                  <a:extLst>
                    <a:ext uri="{9D8B030D-6E8A-4147-A177-3AD203B41FA5}">
                      <a16:colId xmlns:a16="http://schemas.microsoft.com/office/drawing/2014/main" val="126421190"/>
                    </a:ext>
                  </a:extLst>
                </a:gridCol>
                <a:gridCol w="1148080">
                  <a:extLst>
                    <a:ext uri="{9D8B030D-6E8A-4147-A177-3AD203B41FA5}">
                      <a16:colId xmlns:a16="http://schemas.microsoft.com/office/drawing/2014/main" val="920230041"/>
                    </a:ext>
                  </a:extLst>
                </a:gridCol>
                <a:gridCol w="1148080">
                  <a:extLst>
                    <a:ext uri="{9D8B030D-6E8A-4147-A177-3AD203B41FA5}">
                      <a16:colId xmlns:a16="http://schemas.microsoft.com/office/drawing/2014/main" val="657350054"/>
                    </a:ext>
                  </a:extLst>
                </a:gridCol>
              </a:tblGrid>
              <a:tr h="722883">
                <a:tc>
                  <a:txBody>
                    <a:bodyPr/>
                    <a:lstStyle/>
                    <a:p>
                      <a:endParaRPr lang="en-GB" dirty="0"/>
                    </a:p>
                  </a:txBody>
                  <a:tcPr>
                    <a:solidFill>
                      <a:schemeClr val="bg1"/>
                    </a:solidFill>
                  </a:tcPr>
                </a:tc>
                <a:tc>
                  <a:txBody>
                    <a:bodyPr/>
                    <a:lstStyle/>
                    <a:p>
                      <a:r>
                        <a:rPr lang="en-GB" dirty="0" smtClean="0"/>
                        <a:t>2018</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smtClean="0"/>
                        <a:t>2019</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smtClean="0"/>
                        <a:t>%_diff</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091384"/>
                  </a:ext>
                </a:extLst>
              </a:tr>
              <a:tr h="877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West</a:t>
                      </a:r>
                    </a:p>
                  </a:txBody>
                  <a:tcPr>
                    <a:lnR w="12700" cap="flat" cmpd="sng" algn="ctr">
                      <a:noFill/>
                      <a:prstDash val="solid"/>
                      <a:round/>
                      <a:headEnd type="none" w="med" len="med"/>
                      <a:tailEnd type="none" w="med" len="med"/>
                    </a:lnR>
                    <a:solidFill>
                      <a:schemeClr val="accent1">
                        <a:lumMod val="20000"/>
                        <a:lumOff val="80000"/>
                      </a:schemeClr>
                    </a:solidFill>
                  </a:tcPr>
                </a:tc>
                <a:tc>
                  <a:txBody>
                    <a:bodyPr/>
                    <a:lstStyle/>
                    <a:p>
                      <a:pPr algn="r" fontAlgn="ctr"/>
                      <a:r>
                        <a:rPr lang="en-GB" sz="1600" dirty="0" smtClean="0">
                          <a:effectLst/>
                        </a:rPr>
                        <a:t>187480.18</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GB" sz="1600" dirty="0">
                          <a:effectLst/>
                        </a:rPr>
                        <a:t>250128.37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effectLst/>
                        </a:rPr>
                        <a:t>+33.42</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183193"/>
                  </a:ext>
                </a:extLst>
              </a:tr>
              <a:tr h="722883">
                <a:tc>
                  <a:txBody>
                    <a:bodyPr/>
                    <a:lstStyle/>
                    <a:p>
                      <a:r>
                        <a:rPr lang="en-GB" dirty="0" smtClean="0"/>
                        <a:t>East</a:t>
                      </a:r>
                      <a:endParaRPr lang="en-GB" dirty="0"/>
                    </a:p>
                  </a:txBody>
                  <a:tcPr>
                    <a:lnR w="12700" cap="flat" cmpd="sng" algn="ctr">
                      <a:noFill/>
                      <a:prstDash val="solid"/>
                      <a:round/>
                      <a:headEnd type="none" w="med" len="med"/>
                      <a:tailEnd type="none" w="med" len="med"/>
                    </a:lnR>
                    <a:solidFill>
                      <a:srgbClr val="00B0F0"/>
                    </a:solidFill>
                  </a:tcPr>
                </a:tc>
                <a:tc>
                  <a:txBody>
                    <a:bodyPr/>
                    <a:lstStyle/>
                    <a:p>
                      <a:pPr algn="r" fontAlgn="ctr"/>
                      <a:r>
                        <a:rPr lang="en-GB" sz="1600" dirty="0">
                          <a:effectLst/>
                        </a:rPr>
                        <a:t>180685.82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GB" sz="1600" dirty="0">
                          <a:effectLst/>
                        </a:rPr>
                        <a:t>213082.90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effectLst/>
                        </a:rPr>
                        <a:t>+ </a:t>
                      </a:r>
                      <a:r>
                        <a:rPr lang="en-GB" sz="1600" b="0" i="0" kern="1200" dirty="0" smtClean="0">
                          <a:solidFill>
                            <a:schemeClr val="dk1"/>
                          </a:solidFill>
                          <a:effectLst/>
                          <a:latin typeface="+mn-lt"/>
                          <a:ea typeface="+mn-ea"/>
                          <a:cs typeface="+mn-cs"/>
                        </a:rPr>
                        <a:t>17.93</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771312"/>
                  </a:ext>
                </a:extLst>
              </a:tr>
              <a:tr h="722883">
                <a:tc>
                  <a:txBody>
                    <a:bodyPr/>
                    <a:lstStyle/>
                    <a:p>
                      <a:r>
                        <a:rPr lang="en-GB" dirty="0" smtClean="0"/>
                        <a:t>Central</a:t>
                      </a:r>
                    </a:p>
                  </a:txBody>
                  <a:tcPr>
                    <a:lnR w="12700" cap="flat" cmpd="sng" algn="ctr">
                      <a:noFill/>
                      <a:prstDash val="solid"/>
                      <a:round/>
                      <a:headEnd type="none" w="med" len="med"/>
                      <a:tailEnd type="none" w="med" len="med"/>
                    </a:lnR>
                    <a:solidFill>
                      <a:schemeClr val="accent1">
                        <a:lumMod val="60000"/>
                        <a:lumOff val="40000"/>
                      </a:schemeClr>
                    </a:solidFill>
                  </a:tcPr>
                </a:tc>
                <a:tc>
                  <a:txBody>
                    <a:bodyPr/>
                    <a:lstStyle/>
                    <a:p>
                      <a:pPr algn="r" fontAlgn="ctr"/>
                      <a:r>
                        <a:rPr lang="en-GB" sz="1600" dirty="0">
                          <a:effectLst/>
                        </a:rPr>
                        <a:t>147429.38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GB" sz="1600" dirty="0">
                          <a:effectLst/>
                        </a:rPr>
                        <a:t>147098.13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solidFill>
                            <a:srgbClr val="FF0000"/>
                          </a:solidFill>
                          <a:effectLst/>
                        </a:rPr>
                        <a:t>-0.22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5982391"/>
                  </a:ext>
                </a:extLst>
              </a:tr>
              <a:tr h="722883">
                <a:tc>
                  <a:txBody>
                    <a:bodyPr/>
                    <a:lstStyle/>
                    <a:p>
                      <a:r>
                        <a:rPr lang="en-GB" dirty="0" smtClean="0"/>
                        <a:t>South</a:t>
                      </a:r>
                    </a:p>
                  </a:txBody>
                  <a:tcPr>
                    <a:lnR w="12700" cap="flat" cmpd="sng" algn="ctr">
                      <a:noFill/>
                      <a:prstDash val="solid"/>
                      <a:round/>
                      <a:headEnd type="none" w="med" len="med"/>
                      <a:tailEnd type="none" w="med" len="med"/>
                    </a:lnR>
                    <a:solidFill>
                      <a:schemeClr val="accent1">
                        <a:lumMod val="50000"/>
                      </a:schemeClr>
                    </a:solidFill>
                  </a:tcPr>
                </a:tc>
                <a:tc>
                  <a:txBody>
                    <a:bodyPr/>
                    <a:lstStyle/>
                    <a:p>
                      <a:pPr algn="r" fontAlgn="ctr"/>
                      <a:r>
                        <a:rPr lang="en-GB" sz="1600" dirty="0">
                          <a:effectLst/>
                        </a:rPr>
                        <a:t>93610.22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ctr"/>
                      <a:r>
                        <a:rPr lang="en-GB" sz="1600" dirty="0">
                          <a:effectLst/>
                        </a:rPr>
                        <a:t>122905.86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effectLst/>
                        </a:rPr>
                        <a:t>+31.30</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4047204"/>
                  </a:ext>
                </a:extLst>
              </a:tr>
            </a:tbl>
          </a:graphicData>
        </a:graphic>
      </p:graphicFrame>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6400" y="264160"/>
            <a:ext cx="6766560" cy="3805930"/>
          </a:xfrm>
        </p:spPr>
      </p:pic>
      <p:sp>
        <p:nvSpPr>
          <p:cNvPr id="8" name="Title 1"/>
          <p:cNvSpPr txBox="1">
            <a:spLocks/>
          </p:cNvSpPr>
          <p:nvPr/>
        </p:nvSpPr>
        <p:spPr>
          <a:xfrm>
            <a:off x="6136640" y="4165601"/>
            <a:ext cx="5628640" cy="2299394"/>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To </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understand the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underlying drivers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of Central’s stagnation, the upcoming slides will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drill down into regional segments and product categories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This layered investigation aims to reveal whether performance bottlenecks stem from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segment-specific </a:t>
            </a:r>
            <a:r>
              <a:rPr lang="en-GB" sz="1800" b="1" dirty="0" smtClean="0">
                <a:solidFill>
                  <a:schemeClr val="accent1">
                    <a:lumMod val="20000"/>
                    <a:lumOff val="80000"/>
                  </a:schemeClr>
                </a:solidFill>
                <a:latin typeface="Microsoft Yi Baiti" panose="03000500000000000000" pitchFamily="66" charset="0"/>
                <a:ea typeface="Microsoft Yi Baiti" panose="03000500000000000000" pitchFamily="66" charset="0"/>
              </a:rPr>
              <a:t>behaviour</a:t>
            </a:r>
            <a:r>
              <a:rPr lang="en-GB" sz="18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product preference shifts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or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competitive dynamics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within the Central region.”</a:t>
            </a:r>
          </a:p>
        </p:txBody>
      </p:sp>
      <p:sp>
        <p:nvSpPr>
          <p:cNvPr id="9" name="TextBox 8"/>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4</a:t>
            </a:r>
            <a:endParaRPr lang="en-GB" b="1" dirty="0"/>
          </a:p>
        </p:txBody>
      </p:sp>
    </p:spTree>
    <p:extLst>
      <p:ext uri="{BB962C8B-B14F-4D97-AF65-F5344CB8AC3E}">
        <p14:creationId xmlns:p14="http://schemas.microsoft.com/office/powerpoint/2010/main" val="2786534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00" y="233681"/>
            <a:ext cx="8046720" cy="3982719"/>
          </a:xfrm>
        </p:spPr>
      </p:pic>
      <p:sp>
        <p:nvSpPr>
          <p:cNvPr id="6" name="Title 1"/>
          <p:cNvSpPr txBox="1">
            <a:spLocks/>
          </p:cNvSpPr>
          <p:nvPr/>
        </p:nvSpPr>
        <p:spPr>
          <a:xfrm>
            <a:off x="355600" y="4335393"/>
            <a:ext cx="5405120" cy="2314772"/>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fontScale="92500" lnSpcReduction="20000"/>
          </a:bodyPr>
          <a:lstStyle>
            <a:defPPr>
              <a:defRPr lang="en-US"/>
            </a:defPPr>
            <a:lvl1pPr>
              <a:lnSpc>
                <a:spcPct val="90000"/>
              </a:lnSpc>
              <a:spcBef>
                <a:spcPct val="0"/>
              </a:spcBef>
              <a:buNone/>
              <a:defRPr sz="4400">
                <a:solidFill>
                  <a:schemeClr val="accent1">
                    <a:lumMod val="20000"/>
                    <a:lumOff val="80000"/>
                  </a:schemeClr>
                </a:solidFill>
                <a:latin typeface="Microsoft Yi Baiti" panose="03000500000000000000" pitchFamily="66" charset="0"/>
                <a:ea typeface="Microsoft Yi Baiti" panose="03000500000000000000" pitchFamily="66" charset="0"/>
                <a:cs typeface="+mj-cs"/>
              </a:defRPr>
            </a:lvl1pPr>
          </a:lstStyle>
          <a:p>
            <a:r>
              <a:rPr lang="en-GB" sz="2400" dirty="0"/>
              <a:t>The chart above visualizes the Central region's yearly sales performance from 2016 to 2019. As seen:</a:t>
            </a:r>
          </a:p>
          <a:p>
            <a:pPr lvl="1"/>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a. Sales remained virtually flat between 2016 and 2017, dipping slightly from $103.8k to $102.9k (-0.93%).</a:t>
            </a:r>
          </a:p>
          <a:p>
            <a:pPr lvl="1"/>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b. In 2018, Central saw a substantial boost of +43.3%, rising sharply to $147.4k — a peak year.</a:t>
            </a:r>
          </a:p>
          <a:p>
            <a:pPr lvl="1"/>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c. However, momentum stalled in 2019, with a minor decline to $147.1k (-0.22%), indicating a plateau after the previous year's gains.</a:t>
            </a:r>
          </a:p>
        </p:txBody>
      </p:sp>
      <p:sp>
        <p:nvSpPr>
          <p:cNvPr id="7" name="Title 1"/>
          <p:cNvSpPr txBox="1">
            <a:spLocks/>
          </p:cNvSpPr>
          <p:nvPr/>
        </p:nvSpPr>
        <p:spPr>
          <a:xfrm>
            <a:off x="6085840" y="4335394"/>
            <a:ext cx="5720080" cy="2314772"/>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000" dirty="0">
                <a:solidFill>
                  <a:schemeClr val="accent1">
                    <a:lumMod val="20000"/>
                    <a:lumOff val="80000"/>
                  </a:schemeClr>
                </a:solidFill>
                <a:latin typeface="Microsoft Yi Baiti" panose="03000500000000000000" pitchFamily="66" charset="0"/>
                <a:ea typeface="Microsoft Yi Baiti" panose="03000500000000000000" pitchFamily="66" charset="0"/>
              </a:rPr>
              <a:t>This noticeable </a:t>
            </a:r>
            <a:r>
              <a:rPr lang="en-GB" sz="5000" b="1" dirty="0">
                <a:solidFill>
                  <a:schemeClr val="accent1">
                    <a:lumMod val="20000"/>
                    <a:lumOff val="80000"/>
                  </a:schemeClr>
                </a:solidFill>
                <a:latin typeface="Microsoft Yi Baiti" panose="03000500000000000000" pitchFamily="66" charset="0"/>
                <a:ea typeface="Microsoft Yi Baiti" panose="03000500000000000000" pitchFamily="66" charset="0"/>
              </a:rPr>
              <a:t>plateau in 2019</a:t>
            </a:r>
            <a:r>
              <a:rPr lang="en-GB" sz="5000" dirty="0">
                <a:solidFill>
                  <a:schemeClr val="accent1">
                    <a:lumMod val="20000"/>
                    <a:lumOff val="80000"/>
                  </a:schemeClr>
                </a:solidFill>
                <a:latin typeface="Microsoft Yi Baiti" panose="03000500000000000000" pitchFamily="66" charset="0"/>
                <a:ea typeface="Microsoft Yi Baiti" panose="03000500000000000000" pitchFamily="66" charset="0"/>
              </a:rPr>
              <a:t>, despite the major growth in 2018, raises important questions:</a:t>
            </a:r>
          </a:p>
          <a:p>
            <a:pPr lvl="1"/>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a. What </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drove the 2018 success?</a:t>
            </a:r>
          </a:p>
          <a:p>
            <a:pPr lvl="1"/>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b. Why </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couldn’t Central sustain that growth in 2019?</a:t>
            </a:r>
          </a:p>
          <a:p>
            <a:r>
              <a:rPr lang="en-GB" sz="5000" dirty="0">
                <a:solidFill>
                  <a:schemeClr val="accent1">
                    <a:lumMod val="20000"/>
                    <a:lumOff val="80000"/>
                  </a:schemeClr>
                </a:solidFill>
                <a:latin typeface="Microsoft Yi Baiti" panose="03000500000000000000" pitchFamily="66" charset="0"/>
                <a:ea typeface="Microsoft Yi Baiti" panose="03000500000000000000" pitchFamily="66" charset="0"/>
              </a:rPr>
              <a:t>To address these, the next slides will zoom into the composition of sales within Central — exploring:</a:t>
            </a:r>
          </a:p>
          <a:p>
            <a:pPr lvl="1"/>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a. Segments</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 (Consumer, Corporate, Home Office) to identify buyer </a:t>
            </a:r>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behaviour </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shifts.</a:t>
            </a:r>
          </a:p>
          <a:p>
            <a:pPr lvl="1"/>
            <a:r>
              <a:rPr lang="en-GB" sz="4000" dirty="0" smtClean="0">
                <a:solidFill>
                  <a:schemeClr val="accent1">
                    <a:lumMod val="20000"/>
                    <a:lumOff val="80000"/>
                  </a:schemeClr>
                </a:solidFill>
                <a:latin typeface="Microsoft Yi Baiti" panose="03000500000000000000" pitchFamily="66" charset="0"/>
                <a:ea typeface="Microsoft Yi Baiti" panose="03000500000000000000" pitchFamily="66" charset="0"/>
              </a:rPr>
              <a:t>b. Categories</a:t>
            </a:r>
            <a:r>
              <a:rPr lang="en-GB" sz="4000" dirty="0">
                <a:solidFill>
                  <a:schemeClr val="accent1">
                    <a:lumMod val="20000"/>
                    <a:lumOff val="80000"/>
                  </a:schemeClr>
                </a:solidFill>
                <a:latin typeface="Microsoft Yi Baiti" panose="03000500000000000000" pitchFamily="66" charset="0"/>
                <a:ea typeface="Microsoft Yi Baiti" panose="03000500000000000000" pitchFamily="66" charset="0"/>
              </a:rPr>
              <a:t> (Furniture, Office Supplies, Technology) to uncover product-level performance bottlenecks</a:t>
            </a:r>
            <a:r>
              <a:rPr lang="en-GB" sz="4000" dirty="0">
                <a:solidFill>
                  <a:schemeClr val="accent1">
                    <a:lumMod val="20000"/>
                    <a:lumOff val="80000"/>
                  </a:schemeClr>
                </a:solidFill>
              </a:rPr>
              <a:t>.</a:t>
            </a:r>
          </a:p>
        </p:txBody>
      </p:sp>
      <p:sp>
        <p:nvSpPr>
          <p:cNvPr id="8" name="TextBox 7"/>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5</a:t>
            </a:r>
            <a:endParaRPr lang="en-GB" b="1" dirty="0"/>
          </a:p>
        </p:txBody>
      </p:sp>
      <p:graphicFrame>
        <p:nvGraphicFramePr>
          <p:cNvPr id="9" name="Table 8"/>
          <p:cNvGraphicFramePr>
            <a:graphicFrameLocks noGrp="1"/>
          </p:cNvGraphicFramePr>
          <p:nvPr>
            <p:extLst>
              <p:ext uri="{D42A27DB-BD31-4B8C-83A1-F6EECF244321}">
                <p14:modId xmlns:p14="http://schemas.microsoft.com/office/powerpoint/2010/main" val="2989953663"/>
              </p:ext>
            </p:extLst>
          </p:nvPr>
        </p:nvGraphicFramePr>
        <p:xfrm>
          <a:off x="8402322" y="233681"/>
          <a:ext cx="3362959" cy="3982720"/>
        </p:xfrm>
        <a:graphic>
          <a:graphicData uri="http://schemas.openxmlformats.org/drawingml/2006/table">
            <a:tbl>
              <a:tblPr firstRow="1" bandRow="1">
                <a:tableStyleId>{5C22544A-7EE6-4342-B048-85BDC9FD1C3A}</a:tableStyleId>
              </a:tblPr>
              <a:tblGrid>
                <a:gridCol w="1148411">
                  <a:extLst>
                    <a:ext uri="{9D8B030D-6E8A-4147-A177-3AD203B41FA5}">
                      <a16:colId xmlns:a16="http://schemas.microsoft.com/office/drawing/2014/main" val="3754948059"/>
                    </a:ext>
                  </a:extLst>
                </a:gridCol>
                <a:gridCol w="1148411">
                  <a:extLst>
                    <a:ext uri="{9D8B030D-6E8A-4147-A177-3AD203B41FA5}">
                      <a16:colId xmlns:a16="http://schemas.microsoft.com/office/drawing/2014/main" val="920230041"/>
                    </a:ext>
                  </a:extLst>
                </a:gridCol>
                <a:gridCol w="1066137">
                  <a:extLst>
                    <a:ext uri="{9D8B030D-6E8A-4147-A177-3AD203B41FA5}">
                      <a16:colId xmlns:a16="http://schemas.microsoft.com/office/drawing/2014/main" val="657350054"/>
                    </a:ext>
                  </a:extLst>
                </a:gridCol>
              </a:tblGrid>
              <a:tr h="763801">
                <a:tc>
                  <a:txBody>
                    <a:bodyPr/>
                    <a:lstStyle/>
                    <a:p>
                      <a:endParaRPr lang="en-GB" dirty="0"/>
                    </a:p>
                  </a:txBody>
                  <a:tcPr>
                    <a:solidFill>
                      <a:schemeClr val="bg1"/>
                    </a:solidFill>
                  </a:tcPr>
                </a:tc>
                <a:tc>
                  <a:txBody>
                    <a:bodyPr/>
                    <a:lstStyle/>
                    <a:p>
                      <a:r>
                        <a:rPr lang="en-GB" dirty="0" smtClean="0"/>
                        <a:t>2019</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smtClean="0"/>
                        <a:t>%_diff</a:t>
                      </a:r>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5091384"/>
                  </a:ext>
                </a:extLst>
              </a:tr>
              <a:tr h="9275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2016</a:t>
                      </a:r>
                    </a:p>
                  </a:txBody>
                  <a:tcPr>
                    <a:lnR w="12700" cap="flat" cmpd="sng" algn="ctr">
                      <a:noFill/>
                      <a:prstDash val="solid"/>
                      <a:round/>
                      <a:headEnd type="none" w="med" len="med"/>
                      <a:tailEnd type="none" w="med" len="med"/>
                    </a:lnR>
                    <a:solidFill>
                      <a:schemeClr val="accent1">
                        <a:lumMod val="20000"/>
                        <a:lumOff val="80000"/>
                      </a:schemeClr>
                    </a:solidFill>
                  </a:tcPr>
                </a:tc>
                <a:tc>
                  <a:txBody>
                    <a:bodyPr/>
                    <a:lstStyle/>
                    <a:p>
                      <a:pPr algn="r" fontAlgn="ctr"/>
                      <a:r>
                        <a:rPr lang="en-GB" sz="1600" dirty="0" smtClean="0">
                          <a:effectLst/>
                        </a:rPr>
                        <a:t>103.84k</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effectLst/>
                        </a:rPr>
                        <a:t>--</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183193"/>
                  </a:ext>
                </a:extLst>
              </a:tr>
              <a:tr h="763801">
                <a:tc>
                  <a:txBody>
                    <a:bodyPr/>
                    <a:lstStyle/>
                    <a:p>
                      <a:endParaRPr lang="en-GB" dirty="0" smtClean="0"/>
                    </a:p>
                    <a:p>
                      <a:pPr algn="ctr"/>
                      <a:r>
                        <a:rPr lang="en-GB" dirty="0" smtClean="0"/>
                        <a:t>2017</a:t>
                      </a:r>
                      <a:endParaRPr lang="en-GB" dirty="0"/>
                    </a:p>
                  </a:txBody>
                  <a:tcPr>
                    <a:lnR w="12700" cap="flat" cmpd="sng" algn="ctr">
                      <a:noFill/>
                      <a:prstDash val="solid"/>
                      <a:round/>
                      <a:headEnd type="none" w="med" len="med"/>
                      <a:tailEnd type="none" w="med" len="med"/>
                    </a:lnR>
                    <a:solidFill>
                      <a:srgbClr val="00B0F0"/>
                    </a:solidFill>
                  </a:tcPr>
                </a:tc>
                <a:tc>
                  <a:txBody>
                    <a:bodyPr/>
                    <a:lstStyle/>
                    <a:p>
                      <a:pPr algn="r" fontAlgn="ctr"/>
                      <a:r>
                        <a:rPr lang="en-GB" sz="1600" dirty="0" smtClean="0">
                          <a:effectLst/>
                        </a:rPr>
                        <a:t>102.87k</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dirty="0" smtClean="0">
                          <a:solidFill>
                            <a:srgbClr val="FF0000"/>
                          </a:solidFill>
                          <a:effectLst/>
                        </a:rPr>
                        <a:t>-</a:t>
                      </a:r>
                      <a:r>
                        <a:rPr lang="en-GB" sz="1600" baseline="0" dirty="0" smtClean="0">
                          <a:solidFill>
                            <a:srgbClr val="FF0000"/>
                          </a:solidFill>
                          <a:effectLst/>
                        </a:rPr>
                        <a:t> 0.93%</a:t>
                      </a:r>
                      <a:endParaRPr lang="en-GB" sz="1600" dirty="0">
                        <a:solidFill>
                          <a:srgbClr val="FF0000"/>
                        </a:solidFill>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771312"/>
                  </a:ext>
                </a:extLst>
              </a:tr>
              <a:tr h="763801">
                <a:tc>
                  <a:txBody>
                    <a:bodyPr/>
                    <a:lstStyle/>
                    <a:p>
                      <a:endParaRPr lang="en-GB" dirty="0" smtClean="0"/>
                    </a:p>
                    <a:p>
                      <a:pPr algn="ctr"/>
                      <a:r>
                        <a:rPr lang="en-GB" dirty="0" smtClean="0"/>
                        <a:t>2018</a:t>
                      </a:r>
                    </a:p>
                  </a:txBody>
                  <a:tcPr>
                    <a:lnR w="12700" cap="flat" cmpd="sng" algn="ctr">
                      <a:noFill/>
                      <a:prstDash val="solid"/>
                      <a:round/>
                      <a:headEnd type="none" w="med" len="med"/>
                      <a:tailEnd type="none" w="med" len="med"/>
                    </a:lnR>
                    <a:solidFill>
                      <a:schemeClr val="accent1">
                        <a:lumMod val="60000"/>
                        <a:lumOff val="40000"/>
                      </a:schemeClr>
                    </a:solidFill>
                  </a:tcPr>
                </a:tc>
                <a:tc>
                  <a:txBody>
                    <a:bodyPr/>
                    <a:lstStyle/>
                    <a:p>
                      <a:pPr algn="r" fontAlgn="ctr"/>
                      <a:r>
                        <a:rPr lang="en-GB" sz="1600" dirty="0" smtClean="0">
                          <a:effectLst/>
                        </a:rPr>
                        <a:t>147.42k</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r" defTabSz="914400" rtl="0" eaLnBrk="1" fontAlgn="ctr" latinLnBrk="0" hangingPunct="1"/>
                      <a:r>
                        <a:rPr lang="en-GB" sz="1600" kern="1200" baseline="0" dirty="0" smtClean="0">
                          <a:solidFill>
                            <a:schemeClr val="tx1"/>
                          </a:solidFill>
                          <a:effectLst/>
                          <a:latin typeface="+mn-lt"/>
                          <a:ea typeface="+mn-ea"/>
                          <a:cs typeface="+mn-cs"/>
                        </a:rPr>
                        <a:t>+ 43.3%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5982391"/>
                  </a:ext>
                </a:extLst>
              </a:tr>
              <a:tr h="763801">
                <a:tc>
                  <a:txBody>
                    <a:bodyPr/>
                    <a:lstStyle/>
                    <a:p>
                      <a:endParaRPr lang="en-GB" dirty="0" smtClean="0"/>
                    </a:p>
                    <a:p>
                      <a:pPr algn="ctr"/>
                      <a:r>
                        <a:rPr lang="en-GB" dirty="0" smtClean="0"/>
                        <a:t>2019</a:t>
                      </a:r>
                    </a:p>
                  </a:txBody>
                  <a:tcPr>
                    <a:lnR w="12700" cap="flat" cmpd="sng" algn="ctr">
                      <a:noFill/>
                      <a:prstDash val="solid"/>
                      <a:round/>
                      <a:headEnd type="none" w="med" len="med"/>
                      <a:tailEnd type="none" w="med" len="med"/>
                    </a:lnR>
                    <a:solidFill>
                      <a:schemeClr val="accent1">
                        <a:lumMod val="50000"/>
                      </a:schemeClr>
                    </a:solidFill>
                  </a:tcPr>
                </a:tc>
                <a:tc>
                  <a:txBody>
                    <a:bodyPr/>
                    <a:lstStyle/>
                    <a:p>
                      <a:pPr algn="r" fontAlgn="ctr"/>
                      <a:r>
                        <a:rPr lang="en-GB" sz="1600" dirty="0" smtClean="0">
                          <a:effectLst/>
                        </a:rPr>
                        <a:t>147.09k</a:t>
                      </a:r>
                      <a:endParaRPr lang="en-GB" sz="160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ctr"/>
                      <a:r>
                        <a:rPr lang="en-GB" sz="1600" kern="1200" baseline="0" dirty="0" smtClean="0">
                          <a:solidFill>
                            <a:srgbClr val="FF0000"/>
                          </a:solidFill>
                          <a:effectLst/>
                          <a:latin typeface="+mn-lt"/>
                          <a:ea typeface="+mn-ea"/>
                          <a:cs typeface="+mn-cs"/>
                        </a:rPr>
                        <a:t>- 0.22%</a:t>
                      </a:r>
                      <a:endParaRPr lang="en-GB" sz="1600" kern="1200" baseline="0" dirty="0">
                        <a:solidFill>
                          <a:srgbClr val="FF0000"/>
                        </a:solidFill>
                        <a:effectLst/>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4047204"/>
                  </a:ext>
                </a:extLst>
              </a:tr>
            </a:tbl>
          </a:graphicData>
        </a:graphic>
      </p:graphicFrame>
    </p:spTree>
    <p:extLst>
      <p:ext uri="{BB962C8B-B14F-4D97-AF65-F5344CB8AC3E}">
        <p14:creationId xmlns:p14="http://schemas.microsoft.com/office/powerpoint/2010/main" val="4153067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600" y="302958"/>
            <a:ext cx="11440160" cy="3903281"/>
          </a:xfrm>
        </p:spPr>
      </p:pic>
      <p:sp>
        <p:nvSpPr>
          <p:cNvPr id="6" name="Title 1"/>
          <p:cNvSpPr txBox="1">
            <a:spLocks/>
          </p:cNvSpPr>
          <p:nvPr/>
        </p:nvSpPr>
        <p:spPr>
          <a:xfrm>
            <a:off x="355600" y="4368801"/>
            <a:ext cx="3535680" cy="2220406"/>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fontScale="40000" lnSpcReduction="20000"/>
          </a:bodyPr>
          <a:lstStyle>
            <a:defPPr>
              <a:defRPr lang="en-US"/>
            </a:defPPr>
            <a:lvl1pPr>
              <a:lnSpc>
                <a:spcPct val="90000"/>
              </a:lnSpc>
              <a:spcBef>
                <a:spcPct val="0"/>
              </a:spcBef>
              <a:buNone/>
              <a:defRPr sz="4400">
                <a:solidFill>
                  <a:schemeClr val="accent1">
                    <a:lumMod val="20000"/>
                    <a:lumOff val="80000"/>
                  </a:schemeClr>
                </a:solidFill>
                <a:latin typeface="Microsoft Yi Baiti" panose="03000500000000000000" pitchFamily="66" charset="0"/>
                <a:ea typeface="Microsoft Yi Baiti" panose="03000500000000000000" pitchFamily="66" charset="0"/>
                <a:cs typeface="+mj-cs"/>
              </a:defRPr>
            </a:lvl1pPr>
          </a:lstStyle>
          <a:p>
            <a:r>
              <a:rPr lang="en-GB" dirty="0"/>
              <a:t>The Consumer segment, traditionally the strongest in Central, peaked early around 2016, dipped in 2017, and then recovered. However, its growth has plateaued, ending 2019 at nearly the same level as 2016. This stagnation suggests possible market saturation or lack of renewed customer engagement in the B2C space.</a:t>
            </a:r>
          </a:p>
        </p:txBody>
      </p:sp>
      <p:sp>
        <p:nvSpPr>
          <p:cNvPr id="7" name="Title 1"/>
          <p:cNvSpPr txBox="1">
            <a:spLocks/>
          </p:cNvSpPr>
          <p:nvPr/>
        </p:nvSpPr>
        <p:spPr>
          <a:xfrm>
            <a:off x="4014216" y="4338321"/>
            <a:ext cx="3819144" cy="2220406"/>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The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Corporate segment</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emerged as a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key growth driver</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with sales accelerating sharply from 2016 to 2018. However, this momentum was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not sustained into 2019</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showing a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decline</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This drop may indicate either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budget constraints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policy shifts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or </a:t>
            </a:r>
            <a:r>
              <a:rPr lang="en-GB" sz="1800" b="1" dirty="0">
                <a:solidFill>
                  <a:schemeClr val="accent1">
                    <a:lumMod val="20000"/>
                    <a:lumOff val="80000"/>
                  </a:schemeClr>
                </a:solidFill>
                <a:latin typeface="Microsoft Yi Baiti" panose="03000500000000000000" pitchFamily="66" charset="0"/>
                <a:ea typeface="Microsoft Yi Baiti" panose="03000500000000000000" pitchFamily="66" charset="0"/>
              </a:rPr>
              <a:t>contract expirations</a:t>
            </a:r>
            <a:r>
              <a:rPr lang="en-GB" sz="1800" dirty="0">
                <a:solidFill>
                  <a:schemeClr val="accent1">
                    <a:lumMod val="20000"/>
                    <a:lumOff val="80000"/>
                  </a:schemeClr>
                </a:solidFill>
                <a:latin typeface="Microsoft Yi Baiti" panose="03000500000000000000" pitchFamily="66" charset="0"/>
                <a:ea typeface="Microsoft Yi Baiti" panose="03000500000000000000" pitchFamily="66" charset="0"/>
              </a:rPr>
              <a:t> among B2B clients.</a:t>
            </a:r>
          </a:p>
        </p:txBody>
      </p:sp>
      <p:sp>
        <p:nvSpPr>
          <p:cNvPr id="9" name="Title 1"/>
          <p:cNvSpPr txBox="1">
            <a:spLocks/>
          </p:cNvSpPr>
          <p:nvPr/>
        </p:nvSpPr>
        <p:spPr>
          <a:xfrm>
            <a:off x="7843520" y="4309613"/>
            <a:ext cx="3962400" cy="2220406"/>
          </a:xfrm>
          <a:prstGeom prst="rect">
            <a:avLst/>
          </a:prstGeom>
          <a:noFill/>
          <a:ln>
            <a:noFill/>
          </a:ln>
          <a:scene3d>
            <a:camera prst="orthographicFront"/>
            <a:lightRig rig="threePt" dir="t"/>
          </a:scene3d>
          <a:sp3d>
            <a:bevelT w="152400" h="50800" prst="softRound"/>
          </a:sp3d>
        </p:spPr>
        <p:txBody>
          <a:bodyPr vert="horz" lIns="91440" tIns="45720" rIns="91440" bIns="45720" rtlCol="0" anchor="ctr">
            <a:normAutofit/>
          </a:bodyPr>
          <a:lstStyle>
            <a:defPPr>
              <a:defRPr lang="en-US"/>
            </a:defPPr>
            <a:lvl1pPr>
              <a:lnSpc>
                <a:spcPct val="90000"/>
              </a:lnSpc>
              <a:spcBef>
                <a:spcPct val="0"/>
              </a:spcBef>
              <a:buNone/>
              <a:defRPr sz="4400">
                <a:solidFill>
                  <a:schemeClr val="accent1">
                    <a:lumMod val="20000"/>
                    <a:lumOff val="80000"/>
                  </a:schemeClr>
                </a:solidFill>
                <a:latin typeface="Microsoft Yi Baiti" panose="03000500000000000000" pitchFamily="66" charset="0"/>
                <a:ea typeface="Microsoft Yi Baiti" panose="03000500000000000000" pitchFamily="66" charset="0"/>
                <a:cs typeface="+mj-cs"/>
              </a:defRPr>
            </a:lvl1pPr>
          </a:lstStyle>
          <a:p>
            <a:r>
              <a:rPr lang="en-GB" sz="1800" dirty="0"/>
              <a:t>The Home Office segment showed modest but steady growth across the years, with a slight dip in 2018 but recovery in 2019. While not a major contributor to Central’s total sales, it remains a reliable base — potentially promising if product targeting improves.</a:t>
            </a:r>
          </a:p>
        </p:txBody>
      </p:sp>
      <p:sp>
        <p:nvSpPr>
          <p:cNvPr id="10" name="TextBox 9"/>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6</a:t>
            </a:r>
            <a:endParaRPr lang="en-GB" b="1" dirty="0"/>
          </a:p>
        </p:txBody>
      </p:sp>
    </p:spTree>
    <p:extLst>
      <p:ext uri="{BB962C8B-B14F-4D97-AF65-F5344CB8AC3E}">
        <p14:creationId xmlns:p14="http://schemas.microsoft.com/office/powerpoint/2010/main" val="30237422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5770880" cy="2188201"/>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72001"/>
            <a:ext cx="5770880" cy="22860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0880" y="2188201"/>
            <a:ext cx="6421120" cy="2383800"/>
          </a:xfrm>
          <a:prstGeom prst="rect">
            <a:avLst/>
          </a:prstGeom>
        </p:spPr>
      </p:pic>
      <p:sp>
        <p:nvSpPr>
          <p:cNvPr id="12" name="TextBox 11"/>
          <p:cNvSpPr txBox="1"/>
          <p:nvPr/>
        </p:nvSpPr>
        <p:spPr>
          <a:xfrm>
            <a:off x="5659120" y="267474"/>
            <a:ext cx="386080" cy="1499721"/>
          </a:xfrm>
          <a:prstGeom prst="rect">
            <a:avLst/>
          </a:prstGeom>
          <a:solidFill>
            <a:schemeClr val="accent1">
              <a:lumMod val="20000"/>
              <a:lumOff val="80000"/>
            </a:schemeClr>
          </a:solidFill>
        </p:spPr>
        <p:txBody>
          <a:bodyPr wrap="square" rtlCol="0">
            <a:spAutoFit/>
          </a:bodyPr>
          <a:lstStyle/>
          <a:p>
            <a:endParaRPr lang="en-GB" dirty="0"/>
          </a:p>
        </p:txBody>
      </p:sp>
      <p:sp>
        <p:nvSpPr>
          <p:cNvPr id="13" name="TextBox 12"/>
          <p:cNvSpPr txBox="1"/>
          <p:nvPr/>
        </p:nvSpPr>
        <p:spPr>
          <a:xfrm>
            <a:off x="6299200" y="5057295"/>
            <a:ext cx="5527040" cy="1200329"/>
          </a:xfrm>
          <a:prstGeom prst="rect">
            <a:avLst/>
          </a:prstGeom>
          <a:noFill/>
          <a:ln>
            <a:noFill/>
          </a:ln>
        </p:spPr>
        <p:txBody>
          <a:bodyPr wrap="square" rtlCol="0">
            <a:spAutoFit/>
          </a:bodyPr>
          <a:lstStyle>
            <a:defPPr>
              <a:defRPr lang="en-US"/>
            </a:defPPr>
            <a:lvl1pPr>
              <a:defRPr>
                <a:solidFill>
                  <a:schemeClr val="accent1">
                    <a:lumMod val="20000"/>
                    <a:lumOff val="80000"/>
                  </a:schemeClr>
                </a:solidFill>
              </a:defRPr>
            </a:lvl1pPr>
          </a:lstStyle>
          <a:p>
            <a:r>
              <a:rPr lang="en-GB" dirty="0">
                <a:latin typeface="Microsoft Yi Baiti" panose="03000500000000000000" pitchFamily="66" charset="0"/>
                <a:ea typeface="Microsoft Yi Baiti" panose="03000500000000000000" pitchFamily="66" charset="0"/>
              </a:rPr>
              <a:t>The rise in Furniture and dip in Technology for Consumers in Central might indicate a post-digital adoption stabilization where consumers now prefer tangible comfort upgrades over tech refresh cycles.</a:t>
            </a:r>
          </a:p>
        </p:txBody>
      </p:sp>
      <p:sp>
        <p:nvSpPr>
          <p:cNvPr id="14" name="TextBox 13"/>
          <p:cNvSpPr txBox="1"/>
          <p:nvPr/>
        </p:nvSpPr>
        <p:spPr>
          <a:xfrm>
            <a:off x="5659120" y="5057295"/>
            <a:ext cx="299720" cy="1245177"/>
          </a:xfrm>
          <a:prstGeom prst="rect">
            <a:avLst/>
          </a:prstGeom>
          <a:solidFill>
            <a:schemeClr val="accent1">
              <a:lumMod val="20000"/>
              <a:lumOff val="80000"/>
            </a:schemeClr>
          </a:solidFill>
        </p:spPr>
        <p:txBody>
          <a:bodyPr wrap="square" rtlCol="0">
            <a:spAutoFit/>
          </a:bodyPr>
          <a:lstStyle/>
          <a:p>
            <a:endParaRPr lang="en-GB" dirty="0"/>
          </a:p>
        </p:txBody>
      </p:sp>
      <p:sp>
        <p:nvSpPr>
          <p:cNvPr id="15" name="TextBox 14"/>
          <p:cNvSpPr txBox="1"/>
          <p:nvPr/>
        </p:nvSpPr>
        <p:spPr>
          <a:xfrm>
            <a:off x="5557520" y="2603260"/>
            <a:ext cx="375920" cy="1315412"/>
          </a:xfrm>
          <a:prstGeom prst="rect">
            <a:avLst/>
          </a:prstGeom>
          <a:solidFill>
            <a:schemeClr val="accent1">
              <a:lumMod val="20000"/>
              <a:lumOff val="80000"/>
            </a:schemeClr>
          </a:solidFill>
        </p:spPr>
        <p:txBody>
          <a:bodyPr wrap="square" rtlCol="0">
            <a:spAutoFit/>
          </a:bodyPr>
          <a:lstStyle/>
          <a:p>
            <a:endParaRPr lang="en-GB" dirty="0"/>
          </a:p>
        </p:txBody>
      </p:sp>
      <p:sp>
        <p:nvSpPr>
          <p:cNvPr id="16" name="TextBox 15"/>
          <p:cNvSpPr txBox="1"/>
          <p:nvPr/>
        </p:nvSpPr>
        <p:spPr>
          <a:xfrm>
            <a:off x="6299200" y="289868"/>
            <a:ext cx="5384800" cy="1200329"/>
          </a:xfrm>
          <a:prstGeom prst="rect">
            <a:avLst/>
          </a:prstGeom>
          <a:noFill/>
          <a:ln>
            <a:noFill/>
          </a:ln>
        </p:spPr>
        <p:txBody>
          <a:bodyPr wrap="square" rtlCol="0">
            <a:spAutoFit/>
          </a:bodyPr>
          <a:lstStyle/>
          <a:p>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The sudden rise and drop in </a:t>
            </a:r>
            <a:r>
              <a:rPr lang="en-GB" b="1" dirty="0">
                <a:solidFill>
                  <a:schemeClr val="accent1">
                    <a:lumMod val="20000"/>
                    <a:lumOff val="80000"/>
                  </a:schemeClr>
                </a:solidFill>
                <a:latin typeface="Microsoft Yi Baiti" panose="03000500000000000000" pitchFamily="66" charset="0"/>
                <a:ea typeface="Microsoft Yi Baiti" panose="03000500000000000000" pitchFamily="66" charset="0"/>
              </a:rPr>
              <a:t>Technology</a:t>
            </a:r>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 sales within Corporate clients may explain the regional spike in 2018 and the plateau in 2019. This suggests a dependency on </a:t>
            </a:r>
            <a:r>
              <a:rPr lang="en-GB" b="1" dirty="0">
                <a:solidFill>
                  <a:schemeClr val="accent1">
                    <a:lumMod val="20000"/>
                    <a:lumOff val="80000"/>
                  </a:schemeClr>
                </a:solidFill>
                <a:latin typeface="Microsoft Yi Baiti" panose="03000500000000000000" pitchFamily="66" charset="0"/>
                <a:ea typeface="Microsoft Yi Baiti" panose="03000500000000000000" pitchFamily="66" charset="0"/>
              </a:rPr>
              <a:t>capital-intensive purchases</a:t>
            </a:r>
            <a:r>
              <a:rPr lang="en-GB" dirty="0">
                <a:solidFill>
                  <a:schemeClr val="accent1">
                    <a:lumMod val="20000"/>
                    <a:lumOff val="80000"/>
                  </a:schemeClr>
                </a:solidFill>
                <a:latin typeface="Microsoft Yi Baiti" panose="03000500000000000000" pitchFamily="66" charset="0"/>
                <a:ea typeface="Microsoft Yi Baiti" panose="03000500000000000000" pitchFamily="66" charset="0"/>
              </a:rPr>
              <a:t> that are not annually repeated.</a:t>
            </a:r>
          </a:p>
        </p:txBody>
      </p:sp>
      <p:sp>
        <p:nvSpPr>
          <p:cNvPr id="17" name="TextBox 16"/>
          <p:cNvSpPr txBox="1"/>
          <p:nvPr/>
        </p:nvSpPr>
        <p:spPr>
          <a:xfrm>
            <a:off x="355600" y="2603260"/>
            <a:ext cx="4897120" cy="1200329"/>
          </a:xfrm>
          <a:prstGeom prst="rect">
            <a:avLst/>
          </a:prstGeom>
          <a:noFill/>
          <a:ln>
            <a:noFill/>
          </a:ln>
        </p:spPr>
        <p:txBody>
          <a:bodyPr wrap="square" rtlCol="0">
            <a:spAutoFit/>
          </a:bodyPr>
          <a:lstStyle>
            <a:defPPr>
              <a:defRPr lang="en-US"/>
            </a:defPPr>
            <a:lvl1pPr>
              <a:defRPr>
                <a:solidFill>
                  <a:schemeClr val="accent1">
                    <a:lumMod val="20000"/>
                    <a:lumOff val="80000"/>
                  </a:schemeClr>
                </a:solidFill>
              </a:defRPr>
            </a:lvl1pPr>
          </a:lstStyle>
          <a:p>
            <a:r>
              <a:rPr lang="en-GB" dirty="0">
                <a:latin typeface="Microsoft Yi Baiti" panose="03000500000000000000" pitchFamily="66" charset="0"/>
                <a:ea typeface="Microsoft Yi Baiti" panose="03000500000000000000" pitchFamily="66" charset="0"/>
              </a:rPr>
              <a:t>Home Office category purchases show slow but stable growth, with Furniture leading. The absence of sharp drops or surges may indicate a mature and consistent buyer </a:t>
            </a:r>
            <a:r>
              <a:rPr lang="en-GB" dirty="0" err="1">
                <a:latin typeface="Microsoft Yi Baiti" panose="03000500000000000000" pitchFamily="66" charset="0"/>
                <a:ea typeface="Microsoft Yi Baiti" panose="03000500000000000000" pitchFamily="66" charset="0"/>
              </a:rPr>
              <a:t>behavior</a:t>
            </a:r>
            <a:r>
              <a:rPr lang="en-GB" dirty="0">
                <a:latin typeface="Microsoft Yi Baiti" panose="03000500000000000000" pitchFamily="66" charset="0"/>
                <a:ea typeface="Microsoft Yi Baiti" panose="03000500000000000000" pitchFamily="66" charset="0"/>
              </a:rPr>
              <a:t> in this segment.</a:t>
            </a:r>
          </a:p>
        </p:txBody>
      </p:sp>
      <p:sp>
        <p:nvSpPr>
          <p:cNvPr id="11" name="TextBox 10"/>
          <p:cNvSpPr txBox="1"/>
          <p:nvPr/>
        </p:nvSpPr>
        <p:spPr>
          <a:xfrm>
            <a:off x="11805920" y="6464994"/>
            <a:ext cx="355600" cy="369332"/>
          </a:xfrm>
          <a:prstGeom prst="rect">
            <a:avLst/>
          </a:prstGeom>
          <a:solidFill>
            <a:schemeClr val="bg1"/>
          </a:solidFill>
        </p:spPr>
        <p:txBody>
          <a:bodyPr wrap="square" rtlCol="0">
            <a:spAutoFit/>
          </a:bodyPr>
          <a:lstStyle/>
          <a:p>
            <a:r>
              <a:rPr lang="en-GB" b="1" dirty="0" smtClean="0"/>
              <a:t>7</a:t>
            </a:r>
            <a:endParaRPr lang="en-GB" b="1" dirty="0"/>
          </a:p>
        </p:txBody>
      </p:sp>
    </p:spTree>
    <p:extLst>
      <p:ext uri="{BB962C8B-B14F-4D97-AF65-F5344CB8AC3E}">
        <p14:creationId xmlns:p14="http://schemas.microsoft.com/office/powerpoint/2010/main" val="2028071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514919093"/>
              </p:ext>
            </p:extLst>
          </p:nvPr>
        </p:nvGraphicFramePr>
        <p:xfrm>
          <a:off x="335280" y="975360"/>
          <a:ext cx="10698480" cy="5234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4286022302"/>
              </p:ext>
            </p:extLst>
          </p:nvPr>
        </p:nvGraphicFramePr>
        <p:xfrm>
          <a:off x="335280" y="182880"/>
          <a:ext cx="10810240" cy="792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TextBox 20"/>
          <p:cNvSpPr txBox="1"/>
          <p:nvPr/>
        </p:nvSpPr>
        <p:spPr>
          <a:xfrm>
            <a:off x="11805920" y="6464994"/>
            <a:ext cx="355600" cy="369332"/>
          </a:xfrm>
          <a:prstGeom prst="rect">
            <a:avLst/>
          </a:prstGeom>
          <a:solidFill>
            <a:schemeClr val="bg1"/>
          </a:solidFill>
        </p:spPr>
        <p:txBody>
          <a:bodyPr wrap="square" rtlCol="0">
            <a:spAutoFit/>
          </a:bodyPr>
          <a:lstStyle/>
          <a:p>
            <a:r>
              <a:rPr lang="en-GB" b="1" dirty="0"/>
              <a:t>8</a:t>
            </a:r>
          </a:p>
        </p:txBody>
      </p:sp>
    </p:spTree>
    <p:extLst>
      <p:ext uri="{BB962C8B-B14F-4D97-AF65-F5344CB8AC3E}">
        <p14:creationId xmlns:p14="http://schemas.microsoft.com/office/powerpoint/2010/main" val="29605596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98476130"/>
              </p:ext>
            </p:extLst>
          </p:nvPr>
        </p:nvGraphicFramePr>
        <p:xfrm>
          <a:off x="447040" y="975360"/>
          <a:ext cx="10698480" cy="5234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924627251"/>
              </p:ext>
            </p:extLst>
          </p:nvPr>
        </p:nvGraphicFramePr>
        <p:xfrm>
          <a:off x="335280" y="182880"/>
          <a:ext cx="10810240" cy="7924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extBox 4"/>
          <p:cNvSpPr txBox="1"/>
          <p:nvPr/>
        </p:nvSpPr>
        <p:spPr>
          <a:xfrm>
            <a:off x="11805920" y="6464994"/>
            <a:ext cx="355600" cy="369332"/>
          </a:xfrm>
          <a:prstGeom prst="rect">
            <a:avLst/>
          </a:prstGeom>
          <a:solidFill>
            <a:schemeClr val="bg1"/>
          </a:solidFill>
        </p:spPr>
        <p:txBody>
          <a:bodyPr wrap="square" rtlCol="0">
            <a:spAutoFit/>
          </a:bodyPr>
          <a:lstStyle/>
          <a:p>
            <a:r>
              <a:rPr lang="en-GB" b="1" dirty="0"/>
              <a:t>9</a:t>
            </a:r>
          </a:p>
        </p:txBody>
      </p:sp>
    </p:spTree>
    <p:extLst>
      <p:ext uri="{BB962C8B-B14F-4D97-AF65-F5344CB8AC3E}">
        <p14:creationId xmlns:p14="http://schemas.microsoft.com/office/powerpoint/2010/main" val="2058949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14178</TotalTime>
  <Words>425</Words>
  <Application>Microsoft Office PowerPoint</Application>
  <PresentationFormat>Widescreen</PresentationFormat>
  <Paragraphs>134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(Body)</vt:lpstr>
      <vt:lpstr>Calibri Light</vt:lpstr>
      <vt:lpstr>Microsoft Yi Baiti</vt:lpstr>
      <vt:lpstr>Office Theme</vt:lpstr>
      <vt:lpstr>📘 RetailNexus_Corp  Sales Insight &amp; Forecasting Report</vt:lpstr>
      <vt:lpstr>PowerPoint Presentation</vt:lpstr>
      <vt:lpstr>PowerPoint Presentation</vt:lpstr>
      <vt:lpstr>In 2019, the standout performers were the West and South regions, recording strong YoY growth of +33.4% and +31.3%, respectively. The East region also showed healthy expansion at +17.9%. In contrast, the Central region experienced a marginal decline of −0.22%, raising questions about potential market saturation or internal operational shifts.”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RetailNexus_Corp  Sales Insight &amp; Forecasting Report</dc:title>
  <dc:creator>Ibrahim Ajiboro</dc:creator>
  <cp:lastModifiedBy>Ibrahim Ajiboro</cp:lastModifiedBy>
  <cp:revision>68</cp:revision>
  <dcterms:created xsi:type="dcterms:W3CDTF">2025-07-19T19:25:43Z</dcterms:created>
  <dcterms:modified xsi:type="dcterms:W3CDTF">2025-08-04T14:21:49Z</dcterms:modified>
</cp:coreProperties>
</file>