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72" r:id="rId11"/>
    <p:sldId id="271" r:id="rId12"/>
    <p:sldId id="270" r:id="rId13"/>
    <p:sldId id="269" r:id="rId14"/>
    <p:sldId id="264" r:id="rId15"/>
    <p:sldId id="265" r:id="rId16"/>
    <p:sldId id="266" r:id="rId17"/>
    <p:sldId id="267" r:id="rId18"/>
    <p:sldId id="268"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0" d="100"/>
          <a:sy n="80" d="100"/>
        </p:scale>
        <p:origin x="69"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8209-ADF6-4F87-A605-4293E075B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BC05A-C120-4910-B4C5-1D42D5A0DD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30ED52-A6D5-4DEC-9910-38D7107869DE}"/>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5" name="Footer Placeholder 4">
            <a:extLst>
              <a:ext uri="{FF2B5EF4-FFF2-40B4-BE49-F238E27FC236}">
                <a16:creationId xmlns:a16="http://schemas.microsoft.com/office/drawing/2014/main" id="{9864D41E-A5C8-412D-AB00-5542C46D9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65AEA-4E38-4BCD-B775-39B304CFCAF6}"/>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351390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99AD-FD0C-43DB-945F-3E7F5A4031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38934B-8024-4DAF-A8C0-5228DD0E0B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1D68D-9475-43EE-A8B6-6F17EB5F8DA4}"/>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5" name="Footer Placeholder 4">
            <a:extLst>
              <a:ext uri="{FF2B5EF4-FFF2-40B4-BE49-F238E27FC236}">
                <a16:creationId xmlns:a16="http://schemas.microsoft.com/office/drawing/2014/main" id="{5999437C-2FEF-41C1-B508-CCF2357C2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E8A48-2C4F-42AB-B053-B3AE878B7E78}"/>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97307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5D955F-9956-4290-B72D-FE3B6E3D3E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22490-1D89-4EEF-901C-C80230E72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0DCE7-E5E0-4B7B-9E78-474FC64F9D5B}"/>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5" name="Footer Placeholder 4">
            <a:extLst>
              <a:ext uri="{FF2B5EF4-FFF2-40B4-BE49-F238E27FC236}">
                <a16:creationId xmlns:a16="http://schemas.microsoft.com/office/drawing/2014/main" id="{AA579914-04FE-43EC-B429-F11C8C48E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369C2-0744-47A9-9401-0F8395EF9625}"/>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406382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D8FF-0A2E-426E-9DA4-445F16ADD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0F1BB-6D45-4EBC-B8D3-9C05AA631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81761-4F4F-4340-BADC-D75DD8F96407}"/>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5" name="Footer Placeholder 4">
            <a:extLst>
              <a:ext uri="{FF2B5EF4-FFF2-40B4-BE49-F238E27FC236}">
                <a16:creationId xmlns:a16="http://schemas.microsoft.com/office/drawing/2014/main" id="{B46EF933-EFF7-4983-B30D-7063C73FD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46EA9-B042-4CC8-984D-8AD88D7F0BC9}"/>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9667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134D-52D6-45A3-9A20-855DD2CDD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CECDB-EE21-4134-9483-7C289DD99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E0CCE-187E-41C6-8B19-D7DF7342D0F6}"/>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5" name="Footer Placeholder 4">
            <a:extLst>
              <a:ext uri="{FF2B5EF4-FFF2-40B4-BE49-F238E27FC236}">
                <a16:creationId xmlns:a16="http://schemas.microsoft.com/office/drawing/2014/main" id="{6767EA27-8375-4482-A4BA-DC12F4734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7E14-CBCC-438C-87DE-759D1352A19D}"/>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87181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DC81-976E-456F-933F-E9D2D4F3B0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23F52-33D1-4ED8-9CC7-5905F86A1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86D6D-509E-4C83-8BA1-0017B055D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E90C6F-3555-4A38-94B0-F1A98C05C8DA}"/>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6" name="Footer Placeholder 5">
            <a:extLst>
              <a:ext uri="{FF2B5EF4-FFF2-40B4-BE49-F238E27FC236}">
                <a16:creationId xmlns:a16="http://schemas.microsoft.com/office/drawing/2014/main" id="{80C2E8E4-4E2E-4CDA-B84D-FCB071179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4E85C-EAB3-4392-B148-D5A15F86B92B}"/>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181246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E932-F0B5-4DC7-92ED-36615E2D35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D840AF-A6B7-4F47-BBCD-CFCC51534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66737-CF8C-4D22-BAA5-810A36C50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01F4D2-D416-45A9-A312-66AB345D6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3DE497-4EB9-465F-BF54-F10D07E7E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DBDD3-E743-4447-AB85-96410A050765}"/>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8" name="Footer Placeholder 7">
            <a:extLst>
              <a:ext uri="{FF2B5EF4-FFF2-40B4-BE49-F238E27FC236}">
                <a16:creationId xmlns:a16="http://schemas.microsoft.com/office/drawing/2014/main" id="{71568DC1-CB1F-4E64-B14B-48F7ECDA6E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7F8466-0DF5-46A3-8293-00F94D4631F5}"/>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30723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F9EB-EFAC-4F4B-96C3-6811599FE8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EC71C-7FD0-4A60-A501-8241D4A92E03}"/>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4" name="Footer Placeholder 3">
            <a:extLst>
              <a:ext uri="{FF2B5EF4-FFF2-40B4-BE49-F238E27FC236}">
                <a16:creationId xmlns:a16="http://schemas.microsoft.com/office/drawing/2014/main" id="{C8E42BD2-6B47-47AD-9895-F462E802BC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F2DDAC-BBD4-4051-9BD4-E30AA10D35F9}"/>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67145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E418D-AAC8-409E-A9A9-669D86CAE20D}"/>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3" name="Footer Placeholder 2">
            <a:extLst>
              <a:ext uri="{FF2B5EF4-FFF2-40B4-BE49-F238E27FC236}">
                <a16:creationId xmlns:a16="http://schemas.microsoft.com/office/drawing/2014/main" id="{3B9646DC-1893-47AB-901B-6C06C2C5E9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2C8191-D297-4A97-8575-AC7E5A79099C}"/>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92896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609A-E16D-44C7-B4C1-0B0BED257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A040C9-59A1-41D7-AB97-16442BA0E8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C89841-85D1-4F7B-8F0E-FB189B0C3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E3F76-591E-4F54-875B-BF28EE03F98E}"/>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6" name="Footer Placeholder 5">
            <a:extLst>
              <a:ext uri="{FF2B5EF4-FFF2-40B4-BE49-F238E27FC236}">
                <a16:creationId xmlns:a16="http://schemas.microsoft.com/office/drawing/2014/main" id="{DA090C85-E584-4363-A0DE-B01D4A9EFE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F0E87-74B8-4D05-B681-D6924ED2A739}"/>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93792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7BB2-99CA-4EE2-8385-86E8F5EDF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386CF0-E198-4AFB-9CFA-957D9F286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D16641-36FE-4728-84E5-C6C3A4EBD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2A45C-C075-4C2D-BAF8-B3471777E72F}"/>
              </a:ext>
            </a:extLst>
          </p:cNvPr>
          <p:cNvSpPr>
            <a:spLocks noGrp="1"/>
          </p:cNvSpPr>
          <p:nvPr>
            <p:ph type="dt" sz="half" idx="10"/>
          </p:nvPr>
        </p:nvSpPr>
        <p:spPr/>
        <p:txBody>
          <a:bodyPr/>
          <a:lstStyle/>
          <a:p>
            <a:fld id="{6254D512-92C4-4B3F-8E9B-11C6BCAB05C7}" type="datetimeFigureOut">
              <a:rPr lang="en-US" smtClean="0"/>
              <a:t>3/6/2025</a:t>
            </a:fld>
            <a:endParaRPr lang="en-US"/>
          </a:p>
        </p:txBody>
      </p:sp>
      <p:sp>
        <p:nvSpPr>
          <p:cNvPr id="6" name="Footer Placeholder 5">
            <a:extLst>
              <a:ext uri="{FF2B5EF4-FFF2-40B4-BE49-F238E27FC236}">
                <a16:creationId xmlns:a16="http://schemas.microsoft.com/office/drawing/2014/main" id="{138E2151-1E7F-4469-8176-52F66A5DB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F69CF-75EB-42FF-BC40-7DAE59B36092}"/>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43352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C8507-B8F6-41BA-9B57-7EEA38C98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B67728-9212-4F12-A0FA-1738BE030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459DE-A02B-47B4-8E60-127CF259D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4D512-92C4-4B3F-8E9B-11C6BCAB05C7}" type="datetimeFigureOut">
              <a:rPr lang="en-US" smtClean="0"/>
              <a:t>3/6/2025</a:t>
            </a:fld>
            <a:endParaRPr lang="en-US"/>
          </a:p>
        </p:txBody>
      </p:sp>
      <p:sp>
        <p:nvSpPr>
          <p:cNvPr id="5" name="Footer Placeholder 4">
            <a:extLst>
              <a:ext uri="{FF2B5EF4-FFF2-40B4-BE49-F238E27FC236}">
                <a16:creationId xmlns:a16="http://schemas.microsoft.com/office/drawing/2014/main" id="{E87CECE5-9B82-4498-A401-8C2A86674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A2742-5301-45EB-B98F-BF645E160D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C0A8B-A585-4A99-8309-C0D219059D3B}" type="slidenum">
              <a:rPr lang="en-US" smtClean="0"/>
              <a:t>‹#›</a:t>
            </a:fld>
            <a:endParaRPr lang="en-US"/>
          </a:p>
        </p:txBody>
      </p:sp>
    </p:spTree>
    <p:extLst>
      <p:ext uri="{BB962C8B-B14F-4D97-AF65-F5344CB8AC3E}">
        <p14:creationId xmlns:p14="http://schemas.microsoft.com/office/powerpoint/2010/main" val="409127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34CE04-8725-4710-AEEF-D62B09F2E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B88F40C2-A5F3-4AF2-9E57-2F3CD5F66BA9}"/>
              </a:ext>
            </a:extLst>
          </p:cNvPr>
          <p:cNvSpPr>
            <a:spLocks noGrp="1"/>
          </p:cNvSpPr>
          <p:nvPr>
            <p:ph type="ctrTitle"/>
          </p:nvPr>
        </p:nvSpPr>
        <p:spPr>
          <a:xfrm>
            <a:off x="1524000" y="118316"/>
            <a:ext cx="9144000" cy="1226390"/>
          </a:xfrm>
        </p:spPr>
        <p:txBody>
          <a:bodyPr>
            <a:noAutofit/>
          </a:bodyPr>
          <a:lstStyle/>
          <a:p>
            <a:r>
              <a:rPr lang="en-US" sz="9600" b="1" dirty="0">
                <a:solidFill>
                  <a:schemeClr val="bg1"/>
                </a:solidFill>
              </a:rPr>
              <a:t>INTRODUCTION</a:t>
            </a:r>
          </a:p>
        </p:txBody>
      </p:sp>
      <p:sp>
        <p:nvSpPr>
          <p:cNvPr id="3" name="Subtitle 2">
            <a:extLst>
              <a:ext uri="{FF2B5EF4-FFF2-40B4-BE49-F238E27FC236}">
                <a16:creationId xmlns:a16="http://schemas.microsoft.com/office/drawing/2014/main" id="{60A8A81E-6D37-40B6-849E-6C7DB3328617}"/>
              </a:ext>
            </a:extLst>
          </p:cNvPr>
          <p:cNvSpPr>
            <a:spLocks noGrp="1"/>
          </p:cNvSpPr>
          <p:nvPr>
            <p:ph type="subTitle" idx="1"/>
          </p:nvPr>
        </p:nvSpPr>
        <p:spPr>
          <a:xfrm>
            <a:off x="286871" y="2133600"/>
            <a:ext cx="11486776" cy="4195482"/>
          </a:xfrm>
        </p:spPr>
        <p:txBody>
          <a:bodyPr/>
          <a:lstStyle/>
          <a:p>
            <a:r>
              <a:rPr lang="en-US" sz="7200" b="1" i="0" dirty="0">
                <a:solidFill>
                  <a:schemeClr val="bg1"/>
                </a:solidFill>
                <a:effectLst/>
              </a:rPr>
              <a:t>Our team created a financial calculator to help users better understand and manage their finances.</a:t>
            </a:r>
          </a:p>
          <a:p>
            <a:endParaRPr lang="en-US" dirty="0">
              <a:solidFill>
                <a:schemeClr val="bg1"/>
              </a:solidFill>
            </a:endParaRPr>
          </a:p>
        </p:txBody>
      </p:sp>
    </p:spTree>
    <p:extLst>
      <p:ext uri="{BB962C8B-B14F-4D97-AF65-F5344CB8AC3E}">
        <p14:creationId xmlns:p14="http://schemas.microsoft.com/office/powerpoint/2010/main" val="2823066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F4033B-C639-448E-AC69-E5F405F83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
        <p:nvSpPr>
          <p:cNvPr id="2" name="Title 1">
            <a:extLst>
              <a:ext uri="{FF2B5EF4-FFF2-40B4-BE49-F238E27FC236}">
                <a16:creationId xmlns:a16="http://schemas.microsoft.com/office/drawing/2014/main" id="{A4E83E74-D4B4-49F9-B375-DAB438D46C44}"/>
              </a:ext>
            </a:extLst>
          </p:cNvPr>
          <p:cNvSpPr>
            <a:spLocks noGrp="1"/>
          </p:cNvSpPr>
          <p:nvPr>
            <p:ph type="title"/>
          </p:nvPr>
        </p:nvSpPr>
        <p:spPr>
          <a:xfrm>
            <a:off x="838200" y="365126"/>
            <a:ext cx="10515600" cy="812240"/>
          </a:xfrm>
        </p:spPr>
        <p:txBody>
          <a:bodyPr>
            <a:normAutofit fontScale="90000"/>
          </a:bodyPr>
          <a:lstStyle/>
          <a:p>
            <a:pPr algn="ctr"/>
            <a:r>
              <a:rPr lang="en-US" sz="5400" b="1" dirty="0">
                <a:solidFill>
                  <a:srgbClr val="FF0000"/>
                </a:solidFill>
              </a:rPr>
              <a:t>LOAN SECTION</a:t>
            </a:r>
            <a:endParaRPr lang="en-US" sz="5400" dirty="0"/>
          </a:p>
        </p:txBody>
      </p:sp>
      <p:sp>
        <p:nvSpPr>
          <p:cNvPr id="3" name="Content Placeholder 2">
            <a:extLst>
              <a:ext uri="{FF2B5EF4-FFF2-40B4-BE49-F238E27FC236}">
                <a16:creationId xmlns:a16="http://schemas.microsoft.com/office/drawing/2014/main" id="{000CA64E-9847-4437-8095-8313FFA78B28}"/>
              </a:ext>
            </a:extLst>
          </p:cNvPr>
          <p:cNvSpPr>
            <a:spLocks noGrp="1"/>
          </p:cNvSpPr>
          <p:nvPr>
            <p:ph idx="1"/>
          </p:nvPr>
        </p:nvSpPr>
        <p:spPr>
          <a:xfrm>
            <a:off x="838200" y="1392518"/>
            <a:ext cx="10515600" cy="4784445"/>
          </a:xfrm>
        </p:spPr>
        <p:txBody>
          <a:bodyPr>
            <a:normAutofit fontScale="92500" lnSpcReduction="20000"/>
          </a:bodyPr>
          <a:lstStyle/>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loan_payment</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loan amount: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annual interest rate (%):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loan term (years): "</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monthly_rate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months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payment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monthly_rate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"Your estimated monthly payment is:"</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round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payment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8007312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C28289-CEA9-41C6-BE4B-FF31C5945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A4232EC5-A58E-4E83-B9E3-D7913DB7DBA0}"/>
              </a:ext>
            </a:extLst>
          </p:cNvPr>
          <p:cNvSpPr>
            <a:spLocks noGrp="1"/>
          </p:cNvSpPr>
          <p:nvPr>
            <p:ph type="title"/>
          </p:nvPr>
        </p:nvSpPr>
        <p:spPr/>
        <p:txBody>
          <a:bodyPr/>
          <a:lstStyle/>
          <a:p>
            <a:r>
              <a:rPr lang="en-US" b="1" dirty="0">
                <a:solidFill>
                  <a:srgbClr val="FF0000"/>
                </a:solidFill>
              </a:rPr>
              <a:t>COMPOUND INTEREST SECTION</a:t>
            </a:r>
            <a:endParaRPr lang="en-US" dirty="0"/>
          </a:p>
        </p:txBody>
      </p:sp>
      <p:sp>
        <p:nvSpPr>
          <p:cNvPr id="3" name="Content Placeholder 2">
            <a:extLst>
              <a:ext uri="{FF2B5EF4-FFF2-40B4-BE49-F238E27FC236}">
                <a16:creationId xmlns:a16="http://schemas.microsoft.com/office/drawing/2014/main" id="{480E32D8-5A1F-4C06-BA9F-81D7E09038ED}"/>
              </a:ext>
            </a:extLst>
          </p:cNvPr>
          <p:cNvSpPr>
            <a:spLocks noGrp="1"/>
          </p:cNvSpPr>
          <p:nvPr>
            <p:ph idx="1"/>
          </p:nvPr>
        </p:nvSpPr>
        <p:spPr/>
        <p:txBody>
          <a:bodyPr>
            <a:normAutofit fontScale="92500" lnSpcReduction="20000"/>
          </a:bodyPr>
          <a:lstStyle/>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compound_interest</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initial investment: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annual interest rate (%):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number of years: "</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amount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"Your future investment value is:"</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round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amount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endParaRPr lang="en-US" dirty="0"/>
          </a:p>
          <a:p>
            <a:endParaRPr lang="en-US" dirty="0"/>
          </a:p>
        </p:txBody>
      </p:sp>
    </p:spTree>
    <p:extLst>
      <p:ext uri="{BB962C8B-B14F-4D97-AF65-F5344CB8AC3E}">
        <p14:creationId xmlns:p14="http://schemas.microsoft.com/office/powerpoint/2010/main" val="21238040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0EE9C-B33B-499A-AC0F-D901C6845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 y="15240"/>
            <a:ext cx="12219214" cy="6842760"/>
          </a:xfrm>
          <a:prstGeom prst="rect">
            <a:avLst/>
          </a:prstGeom>
        </p:spPr>
      </p:pic>
      <p:sp>
        <p:nvSpPr>
          <p:cNvPr id="2" name="Title 1">
            <a:extLst>
              <a:ext uri="{FF2B5EF4-FFF2-40B4-BE49-F238E27FC236}">
                <a16:creationId xmlns:a16="http://schemas.microsoft.com/office/drawing/2014/main" id="{3C3E7BC9-7BB4-46B1-91F2-7871AD2B5896}"/>
              </a:ext>
            </a:extLst>
          </p:cNvPr>
          <p:cNvSpPr>
            <a:spLocks noGrp="1"/>
          </p:cNvSpPr>
          <p:nvPr>
            <p:ph type="title"/>
          </p:nvPr>
        </p:nvSpPr>
        <p:spPr/>
        <p:txBody>
          <a:bodyPr/>
          <a:lstStyle/>
          <a:p>
            <a:r>
              <a:rPr lang="en-US" sz="4400" b="1" dirty="0">
                <a:solidFill>
                  <a:srgbClr val="FF0000"/>
                </a:solidFill>
              </a:rPr>
              <a:t>SAVING GROWTH SECTION</a:t>
            </a:r>
            <a:endParaRPr lang="en-US" dirty="0"/>
          </a:p>
        </p:txBody>
      </p:sp>
      <p:sp>
        <p:nvSpPr>
          <p:cNvPr id="3" name="Content Placeholder 2">
            <a:extLst>
              <a:ext uri="{FF2B5EF4-FFF2-40B4-BE49-F238E27FC236}">
                <a16:creationId xmlns:a16="http://schemas.microsoft.com/office/drawing/2014/main" id="{F9280BF6-6DE5-4DCE-80D5-6993C5EC9DC9}"/>
              </a:ext>
            </a:extLst>
          </p:cNvPr>
          <p:cNvSpPr>
            <a:spLocks noGrp="1"/>
          </p:cNvSpPr>
          <p:nvPr>
            <p:ph idx="1"/>
          </p:nvPr>
        </p:nvSpPr>
        <p:spPr/>
        <p:txBody>
          <a:bodyPr>
            <a:normAutofit fontScale="85000" lnSpcReduction="10000"/>
          </a:bodyPr>
          <a:lstStyle/>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savings_growth</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initial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initial savings amount: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monthly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monthly contribution: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number of years: "</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total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initial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monthly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"Your total savings after"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"years is:"</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round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total</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21347991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C733E-733A-4DB3-949C-3605817B3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 y="15240"/>
            <a:ext cx="12219214" cy="6842760"/>
          </a:xfrm>
          <a:prstGeom prst="rect">
            <a:avLst/>
          </a:prstGeom>
        </p:spPr>
      </p:pic>
      <p:sp>
        <p:nvSpPr>
          <p:cNvPr id="2" name="Title 1">
            <a:extLst>
              <a:ext uri="{FF2B5EF4-FFF2-40B4-BE49-F238E27FC236}">
                <a16:creationId xmlns:a16="http://schemas.microsoft.com/office/drawing/2014/main" id="{F5C28A3D-930A-4C36-B457-21451B5CD53B}"/>
              </a:ext>
            </a:extLst>
          </p:cNvPr>
          <p:cNvSpPr>
            <a:spLocks noGrp="1"/>
          </p:cNvSpPr>
          <p:nvPr>
            <p:ph type="title"/>
          </p:nvPr>
        </p:nvSpPr>
        <p:spPr>
          <a:xfrm>
            <a:off x="838200" y="120090"/>
            <a:ext cx="10515600" cy="815229"/>
          </a:xfrm>
        </p:spPr>
        <p:txBody>
          <a:bodyPr/>
          <a:lstStyle/>
          <a:p>
            <a:r>
              <a:rPr lang="en-US" sz="4400" b="1" dirty="0">
                <a:solidFill>
                  <a:srgbClr val="FF0000"/>
                </a:solidFill>
              </a:rPr>
              <a:t>LOOPS AND IF STATEMENT</a:t>
            </a:r>
            <a:endParaRPr lang="en-US" dirty="0"/>
          </a:p>
        </p:txBody>
      </p:sp>
      <p:sp>
        <p:nvSpPr>
          <p:cNvPr id="3" name="Content Placeholder 2">
            <a:extLst>
              <a:ext uri="{FF2B5EF4-FFF2-40B4-BE49-F238E27FC236}">
                <a16:creationId xmlns:a16="http://schemas.microsoft.com/office/drawing/2014/main" id="{86966759-8034-4BB0-8FF8-BAA460C45C45}"/>
              </a:ext>
            </a:extLst>
          </p:cNvPr>
          <p:cNvSpPr>
            <a:spLocks noGrp="1"/>
          </p:cNvSpPr>
          <p:nvPr>
            <p:ph idx="1"/>
          </p:nvPr>
        </p:nvSpPr>
        <p:spPr>
          <a:xfrm>
            <a:off x="0" y="854636"/>
            <a:ext cx="11353800" cy="5749366"/>
          </a:xfrm>
        </p:spPr>
        <p:txBody>
          <a:bodyPr>
            <a:normAutofit lnSpcReduction="10000"/>
          </a:bodyPr>
          <a:lstStyle/>
          <a:p>
            <a:r>
              <a:rPr lang="en-US" sz="1400" b="0" dirty="0">
                <a:solidFill>
                  <a:srgbClr val="C586C0"/>
                </a:solidFill>
                <a:effectLst/>
                <a:latin typeface="Consolas" panose="020B0609020204030204" pitchFamily="49" charset="0"/>
              </a:rPr>
              <a:t>while</a:t>
            </a:r>
            <a:r>
              <a:rPr lang="en-US" sz="1400" b="0" dirty="0">
                <a:solidFill>
                  <a:srgbClr val="CCCCCC"/>
                </a:solidFill>
                <a:effectLst/>
                <a:latin typeface="Consolas" panose="020B0609020204030204" pitchFamily="49" charset="0"/>
              </a:rPr>
              <a:t> </a:t>
            </a:r>
            <a:r>
              <a:rPr lang="en-US" sz="1400" b="0" dirty="0">
                <a:solidFill>
                  <a:srgbClr val="4FC1FF"/>
                </a:solidFill>
                <a:effectLst/>
                <a:latin typeface="Consolas" panose="020B0609020204030204" pitchFamily="49" charset="0"/>
              </a:rPr>
              <a:t>True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D7BA7D"/>
                </a:solidFill>
                <a:effectLst/>
                <a:latin typeface="Consolas" panose="020B0609020204030204" pitchFamily="49" charset="0"/>
              </a:rPr>
              <a:t>\</a:t>
            </a:r>
            <a:r>
              <a:rPr lang="en-US" sz="1400" b="0" dirty="0" err="1">
                <a:solidFill>
                  <a:srgbClr val="D7BA7D"/>
                </a:solidFill>
                <a:effectLst/>
                <a:latin typeface="Consolas" panose="020B0609020204030204" pitchFamily="49" charset="0"/>
              </a:rPr>
              <a:t>n</a:t>
            </a:r>
            <a:r>
              <a:rPr lang="en-US" sz="1400" b="0" dirty="0" err="1">
                <a:solidFill>
                  <a:srgbClr val="CE9178"/>
                </a:solidFill>
                <a:effectLst/>
                <a:latin typeface="Consolas" panose="020B0609020204030204" pitchFamily="49" charset="0"/>
              </a:rPr>
              <a:t>Simple</a:t>
            </a:r>
            <a:r>
              <a:rPr lang="en-US" sz="1400" b="0" dirty="0">
                <a:solidFill>
                  <a:srgbClr val="CE9178"/>
                </a:solidFill>
                <a:effectLst/>
                <a:latin typeface="Consolas" panose="020B0609020204030204" pitchFamily="49" charset="0"/>
              </a:rPr>
              <a:t> Financial Calculator"</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"1. Loan Payment Calculator"</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"2. Compound Interest Calculator"</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"3. Savings Growth Calculator"</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"4. Exit"</a:t>
            </a:r>
            <a:r>
              <a:rPr lang="en-US" sz="1400" b="0" dirty="0">
                <a:solidFill>
                  <a:srgbClr val="CCCCCC"/>
                </a:solidFill>
                <a:effectLst/>
                <a:latin typeface="Consolas" panose="020B0609020204030204" pitchFamily="49" charset="0"/>
              </a:rPr>
              <a:t>)</a:t>
            </a: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input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"Enter your choice (1-4): "</a:t>
            </a:r>
            <a:r>
              <a:rPr lang="en-US" sz="1400" b="0" dirty="0">
                <a:solidFill>
                  <a:srgbClr val="CCCCCC"/>
                </a:solidFill>
                <a:effectLst/>
                <a:latin typeface="Consolas" panose="020B0609020204030204" pitchFamily="49" charset="0"/>
              </a:rPr>
              <a:t>)</a:t>
            </a: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'1'</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loan_payment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'2'</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compound_interest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'3'</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savings_growth</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'4'</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"Exiting... Thank you!"</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break</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"Invalid choice! Please enter a number between 1-4."</a:t>
            </a:r>
            <a:r>
              <a:rPr lang="en-US" sz="1400" b="0" dirty="0">
                <a:solidFill>
                  <a:srgbClr val="CCCCCC"/>
                </a:solidFill>
                <a:effectLst/>
                <a:latin typeface="Consolas" panose="020B0609020204030204" pitchFamily="49" charset="0"/>
              </a:rPr>
              <a:t>)</a:t>
            </a:r>
          </a:p>
          <a:p>
            <a:endParaRPr lang="en-US" sz="1200" dirty="0"/>
          </a:p>
          <a:p>
            <a:endParaRPr lang="en-US" sz="1200" dirty="0"/>
          </a:p>
        </p:txBody>
      </p:sp>
    </p:spTree>
    <p:extLst>
      <p:ext uri="{BB962C8B-B14F-4D97-AF65-F5344CB8AC3E}">
        <p14:creationId xmlns:p14="http://schemas.microsoft.com/office/powerpoint/2010/main" val="42720618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6C88BF-BF50-4BA3-985B-1423D5E59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 y="0"/>
            <a:ext cx="12246428" cy="685800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a:xfrm>
            <a:off x="-27214" y="753035"/>
            <a:ext cx="12219214" cy="4888753"/>
          </a:xfrm>
        </p:spPr>
        <p:txBody>
          <a:bodyPr>
            <a:normAutofit fontScale="90000"/>
          </a:bodyPr>
          <a:lstStyle/>
          <a:p>
            <a:pPr algn="ctr"/>
            <a:r>
              <a:rPr lang="en-US" sz="34400" b="1" dirty="0">
                <a:solidFill>
                  <a:schemeClr val="bg1"/>
                </a:solidFill>
              </a:rPr>
              <a:t>RESULT</a:t>
            </a:r>
          </a:p>
        </p:txBody>
      </p:sp>
    </p:spTree>
    <p:extLst>
      <p:ext uri="{BB962C8B-B14F-4D97-AF65-F5344CB8AC3E}">
        <p14:creationId xmlns:p14="http://schemas.microsoft.com/office/powerpoint/2010/main" val="468280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AEAD1D-B115-426E-B326-F0C722564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fontScale="90000"/>
          </a:bodyPr>
          <a:lstStyle/>
          <a:p>
            <a:pPr algn="ctr"/>
            <a:r>
              <a:rPr lang="en-US" sz="8000" b="1" i="0" dirty="0">
                <a:solidFill>
                  <a:schemeClr val="bg1"/>
                </a:solidFill>
                <a:effectLst/>
                <a:latin typeface="__ALPINA_d83382"/>
              </a:rPr>
              <a:t>Loan Payment Calculator</a:t>
            </a:r>
            <a:endParaRPr lang="en-US" sz="8000" b="1" dirty="0">
              <a:solidFill>
                <a:schemeClr val="bg1"/>
              </a:solidFill>
            </a:endParaRP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0" y="1825625"/>
            <a:ext cx="12192000" cy="5032376"/>
          </a:xfrm>
        </p:spPr>
        <p:txBody>
          <a:bodyPr>
            <a:normAutofit/>
          </a:bodyPr>
          <a:lstStyle/>
          <a:p>
            <a:r>
              <a:rPr lang="en-US" sz="5400" b="0" i="0" dirty="0">
                <a:solidFill>
                  <a:schemeClr val="bg1"/>
                </a:solidFill>
                <a:effectLst/>
              </a:rPr>
              <a:t>The loan payment calculator function calculated the monthly payment for a loan amount of $5,000, an annual interest rate of 4%, and a loan term of 5 years. The result was a monthly payment of approximately $98.31</a:t>
            </a:r>
            <a:endParaRPr lang="en-US" sz="5400" dirty="0">
              <a:solidFill>
                <a:schemeClr val="bg1"/>
              </a:solidFill>
            </a:endParaRPr>
          </a:p>
        </p:txBody>
      </p:sp>
    </p:spTree>
    <p:extLst>
      <p:ext uri="{BB962C8B-B14F-4D97-AF65-F5344CB8AC3E}">
        <p14:creationId xmlns:p14="http://schemas.microsoft.com/office/powerpoint/2010/main" val="361629666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D814-2FDC-41C3-B7CA-983F599B6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a:bodyPr>
          <a:lstStyle/>
          <a:p>
            <a:pPr algn="ctr"/>
            <a:r>
              <a:rPr lang="en-US" sz="6000" b="1" i="0" dirty="0">
                <a:solidFill>
                  <a:schemeClr val="bg1"/>
                </a:solidFill>
                <a:effectLst/>
                <a:latin typeface="__ALPINA_d83382"/>
              </a:rPr>
              <a:t>Compound Interest Calculator</a:t>
            </a:r>
            <a:endParaRPr lang="en-US" sz="6000" b="1" dirty="0">
              <a:solidFill>
                <a:schemeClr val="bg1"/>
              </a:solidFill>
            </a:endParaRP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0" y="1825624"/>
            <a:ext cx="12192000" cy="4885951"/>
          </a:xfrm>
        </p:spPr>
        <p:txBody>
          <a:bodyPr>
            <a:normAutofit/>
          </a:bodyPr>
          <a:lstStyle/>
          <a:p>
            <a:r>
              <a:rPr lang="en-US" sz="6000" b="0" i="0" dirty="0">
                <a:solidFill>
                  <a:schemeClr val="bg1"/>
                </a:solidFill>
                <a:effectLst/>
              </a:rPr>
              <a:t>The compound interest calculator function calculated the future value of an initial investment of $3,000, an annual interest rate of 5%, and a number of years of 3.</a:t>
            </a:r>
          </a:p>
          <a:p>
            <a:pPr marL="0" indent="0">
              <a:buNone/>
            </a:pPr>
            <a:endParaRPr lang="en-US" b="0" i="0" dirty="0">
              <a:solidFill>
                <a:srgbClr val="0D3C26"/>
              </a:solidFill>
              <a:effectLst/>
              <a:latin typeface="__ALPINA_d83382"/>
            </a:endParaRPr>
          </a:p>
          <a:p>
            <a:endParaRPr lang="en-US" dirty="0"/>
          </a:p>
        </p:txBody>
      </p:sp>
    </p:spTree>
    <p:extLst>
      <p:ext uri="{BB962C8B-B14F-4D97-AF65-F5344CB8AC3E}">
        <p14:creationId xmlns:p14="http://schemas.microsoft.com/office/powerpoint/2010/main" val="22053626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9B2EA2-30B3-4FAE-88B4-2F1A80E43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96"/>
            <a:ext cx="12257741" cy="6864244"/>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a:bodyPr>
          <a:lstStyle/>
          <a:p>
            <a:pPr algn="ctr"/>
            <a:r>
              <a:rPr lang="en-US" sz="7200" b="1" i="0" dirty="0">
                <a:solidFill>
                  <a:srgbClr val="0D3C26"/>
                </a:solidFill>
                <a:effectLst/>
                <a:latin typeface="__ALPINA_d83382"/>
              </a:rPr>
              <a:t>Savings Growth Calculator</a:t>
            </a:r>
            <a:endParaRPr lang="en-US" sz="7200" b="1" dirty="0"/>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1" y="1825625"/>
            <a:ext cx="12257741" cy="4351338"/>
          </a:xfrm>
        </p:spPr>
        <p:txBody>
          <a:bodyPr>
            <a:normAutofit fontScale="92500" lnSpcReduction="20000"/>
          </a:bodyPr>
          <a:lstStyle/>
          <a:p>
            <a:r>
              <a:rPr lang="en-US" sz="5800" b="0" i="0" dirty="0">
                <a:solidFill>
                  <a:srgbClr val="0D3C26"/>
                </a:solidFill>
                <a:effectLst/>
              </a:rPr>
              <a:t> The savings growth calculator function calculated the total savings after 5 years for an initial savings amount of $1,000, a monthly contribution of $50, and an annual interest rate of 2%. The result was a total savings of approximately $4,315.50.</a:t>
            </a:r>
          </a:p>
          <a:p>
            <a:pPr marL="0" indent="0">
              <a:buNone/>
            </a:pPr>
            <a:endParaRPr lang="en-US" dirty="0"/>
          </a:p>
        </p:txBody>
      </p:sp>
    </p:spTree>
    <p:extLst>
      <p:ext uri="{BB962C8B-B14F-4D97-AF65-F5344CB8AC3E}">
        <p14:creationId xmlns:p14="http://schemas.microsoft.com/office/powerpoint/2010/main" val="284892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6735B0-3BAC-4915-AB6A-7913B2E34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a:xfrm>
            <a:off x="838200" y="274919"/>
            <a:ext cx="10515600" cy="1195294"/>
          </a:xfrm>
        </p:spPr>
        <p:txBody>
          <a:bodyPr>
            <a:normAutofit fontScale="90000"/>
          </a:bodyPr>
          <a:lstStyle/>
          <a:p>
            <a:pPr algn="ctr"/>
            <a:r>
              <a:rPr lang="en-US" sz="9800" b="1" i="0" dirty="0">
                <a:solidFill>
                  <a:schemeClr val="bg1"/>
                </a:solidFill>
                <a:effectLst/>
                <a:latin typeface="__ALPINA_d83382"/>
              </a:rPr>
              <a:t>Conclusion</a:t>
            </a:r>
            <a:br>
              <a:rPr lang="en-US" b="0" i="0" dirty="0">
                <a:solidFill>
                  <a:srgbClr val="0D3C26"/>
                </a:solidFill>
                <a:effectLst/>
                <a:latin typeface="__ALPINA_d83382"/>
              </a:rPr>
            </a:br>
            <a:endParaRPr lang="en-US" b="1" dirty="0"/>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1" y="1825624"/>
            <a:ext cx="12191999" cy="5017135"/>
          </a:xfrm>
        </p:spPr>
        <p:txBody>
          <a:bodyPr>
            <a:normAutofit fontScale="70000" lnSpcReduction="20000"/>
          </a:bodyPr>
          <a:lstStyle/>
          <a:p>
            <a:pPr algn="l">
              <a:buFont typeface="Arial" panose="020B0604020202020204" pitchFamily="34" charset="0"/>
              <a:buChar char="•"/>
            </a:pPr>
            <a:r>
              <a:rPr lang="en-US" sz="5700" b="0" i="0" dirty="0">
                <a:solidFill>
                  <a:schemeClr val="bg1"/>
                </a:solidFill>
                <a:effectLst/>
              </a:rPr>
              <a:t>Our financial calculator provides a convenient and user-friendly tool for individuals to perform essential financial calculations.</a:t>
            </a:r>
          </a:p>
          <a:p>
            <a:pPr algn="l">
              <a:buFont typeface="Arial" panose="020B0604020202020204" pitchFamily="34" charset="0"/>
              <a:buChar char="•"/>
            </a:pPr>
            <a:r>
              <a:rPr lang="en-US" sz="5700" b="0" i="0" dirty="0">
                <a:solidFill>
                  <a:schemeClr val="bg1"/>
                </a:solidFill>
                <a:effectLst/>
              </a:rPr>
              <a:t>By developing this calculator, we demonstrated our ability to apply Python skills to create a real-world application.</a:t>
            </a:r>
          </a:p>
          <a:p>
            <a:pPr algn="l">
              <a:buFont typeface="Arial" panose="020B0604020202020204" pitchFamily="34" charset="0"/>
              <a:buChar char="•"/>
            </a:pPr>
            <a:r>
              <a:rPr lang="en-US" sz="5700" b="0" i="0" dirty="0">
                <a:solidFill>
                  <a:schemeClr val="bg1"/>
                </a:solidFill>
                <a:effectLst/>
              </a:rPr>
              <a:t>In future work, we could consider expanding the calculator's functionality to include additional financial calculations or optimizing the code for efficiency.</a:t>
            </a:r>
          </a:p>
          <a:p>
            <a:endParaRPr lang="en-US" dirty="0"/>
          </a:p>
        </p:txBody>
      </p:sp>
    </p:spTree>
    <p:extLst>
      <p:ext uri="{BB962C8B-B14F-4D97-AF65-F5344CB8AC3E}">
        <p14:creationId xmlns:p14="http://schemas.microsoft.com/office/powerpoint/2010/main" val="40342811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AD78FF-9DF7-4E72-866A-42FA7FDD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2" name="Title 1">
            <a:extLst>
              <a:ext uri="{FF2B5EF4-FFF2-40B4-BE49-F238E27FC236}">
                <a16:creationId xmlns:a16="http://schemas.microsoft.com/office/drawing/2014/main" id="{B4179B33-DBAD-4C48-B4B0-CE01ED6F9AB2}"/>
              </a:ext>
            </a:extLst>
          </p:cNvPr>
          <p:cNvSpPr>
            <a:spLocks noGrp="1"/>
          </p:cNvSpPr>
          <p:nvPr>
            <p:ph type="title"/>
          </p:nvPr>
        </p:nvSpPr>
        <p:spPr>
          <a:xfrm>
            <a:off x="113553" y="365125"/>
            <a:ext cx="11970871" cy="5874310"/>
          </a:xfrm>
        </p:spPr>
        <p:txBody>
          <a:bodyPr>
            <a:normAutofit/>
          </a:bodyPr>
          <a:lstStyle/>
          <a:p>
            <a:pPr algn="ctr"/>
            <a:r>
              <a:rPr lang="en-US" sz="16600" b="1" dirty="0">
                <a:solidFill>
                  <a:schemeClr val="bg1"/>
                </a:solidFill>
              </a:rPr>
              <a:t>THANK YOU !!</a:t>
            </a:r>
          </a:p>
        </p:txBody>
      </p:sp>
    </p:spTree>
    <p:extLst>
      <p:ext uri="{BB962C8B-B14F-4D97-AF65-F5344CB8AC3E}">
        <p14:creationId xmlns:p14="http://schemas.microsoft.com/office/powerpoint/2010/main" val="16172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1832E-B13C-41BF-A2DF-5CF260E0B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 y="0"/>
            <a:ext cx="12189312" cy="7040281"/>
          </a:xfrm>
          <a:prstGeom prst="rect">
            <a:avLst/>
          </a:prstGeom>
          <a:effectLst>
            <a:outerShdw blurRad="1270000" dist="50800" dir="5400000" algn="ctr" rotWithShape="0">
              <a:srgbClr val="000000">
                <a:alpha val="43137"/>
              </a:srgbClr>
            </a:outerShdw>
          </a:effectLst>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fontScale="90000"/>
          </a:bodyPr>
          <a:lstStyle/>
          <a:p>
            <a:pPr algn="ctr"/>
            <a:r>
              <a:rPr lang="en-US" sz="7200" b="1" dirty="0"/>
              <a:t>PURPOSE OF THE CALCULATOR</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41835" y="1825625"/>
            <a:ext cx="12144188" cy="5214656"/>
          </a:xfrm>
        </p:spPr>
        <p:txBody>
          <a:bodyPr>
            <a:normAutofit fontScale="92500"/>
          </a:bodyPr>
          <a:lstStyle/>
          <a:p>
            <a:pPr algn="l">
              <a:buFont typeface="Arial" panose="020B0604020202020204" pitchFamily="34" charset="0"/>
              <a:buChar char="•"/>
            </a:pPr>
            <a:r>
              <a:rPr lang="en-US" sz="7200" b="0" i="0" dirty="0">
                <a:effectLst/>
              </a:rPr>
              <a:t>The calculator provides simple and easy-to-use functionality for various calculations, including loan payments, compound interest, and savings growth.</a:t>
            </a:r>
          </a:p>
        </p:txBody>
      </p:sp>
    </p:spTree>
    <p:extLst>
      <p:ext uri="{BB962C8B-B14F-4D97-AF65-F5344CB8AC3E}">
        <p14:creationId xmlns:p14="http://schemas.microsoft.com/office/powerpoint/2010/main" val="2583832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AF0618-AE05-4723-BA0D-FCFC34915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lstStyle/>
          <a:p>
            <a:pPr algn="ctr"/>
            <a:r>
              <a:rPr lang="en-US" sz="7200" b="1" dirty="0">
                <a:solidFill>
                  <a:schemeClr val="bg1"/>
                </a:solidFill>
              </a:rPr>
              <a:t>WHY THIS PRESENTATION </a:t>
            </a:r>
            <a:r>
              <a:rPr lang="en-US" dirty="0">
                <a:solidFill>
                  <a:schemeClr val="bg1"/>
                </a:solidFill>
              </a:rPr>
              <a:t>?</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p:txBody>
          <a:bodyPr/>
          <a:lstStyle/>
          <a:p>
            <a:r>
              <a:rPr lang="en-US" sz="5400" b="1" i="0" dirty="0">
                <a:solidFill>
                  <a:schemeClr val="bg1"/>
                </a:solidFill>
                <a:effectLst/>
              </a:rPr>
              <a:t>This presentation will walk you through the development of the calculator, from project background and methodology to results and conclusion</a:t>
            </a:r>
            <a:r>
              <a:rPr lang="en-US" sz="5400" b="1" i="0" dirty="0">
                <a:solidFill>
                  <a:schemeClr val="bg1"/>
                </a:solidFill>
                <a:effectLst/>
                <a:latin typeface="__ALPINA_d83382"/>
              </a:rPr>
              <a:t>.</a:t>
            </a:r>
          </a:p>
          <a:p>
            <a:endParaRPr lang="en-US" dirty="0">
              <a:solidFill>
                <a:schemeClr val="bg1"/>
              </a:solidFill>
            </a:endParaRPr>
          </a:p>
        </p:txBody>
      </p:sp>
    </p:spTree>
    <p:extLst>
      <p:ext uri="{BB962C8B-B14F-4D97-AF65-F5344CB8AC3E}">
        <p14:creationId xmlns:p14="http://schemas.microsoft.com/office/powerpoint/2010/main" val="38620115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88AAC2-E4FC-448B-970A-B0FED317A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a:xfrm>
            <a:off x="778436" y="125786"/>
            <a:ext cx="10515600" cy="1093134"/>
          </a:xfrm>
        </p:spPr>
        <p:txBody>
          <a:bodyPr/>
          <a:lstStyle/>
          <a:p>
            <a:pPr algn="ctr"/>
            <a:r>
              <a:rPr lang="en-US" b="1" dirty="0">
                <a:solidFill>
                  <a:schemeClr val="accent4">
                    <a:lumMod val="60000"/>
                    <a:lumOff val="40000"/>
                  </a:schemeClr>
                </a:solidFill>
              </a:rPr>
              <a:t>PROJECT BACKGROUND</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268941" y="1344706"/>
            <a:ext cx="11923058" cy="6478493"/>
          </a:xfrm>
        </p:spPr>
        <p:txBody>
          <a:bodyPr>
            <a:noAutofit/>
          </a:bodyPr>
          <a:lstStyle/>
          <a:p>
            <a:pPr algn="l">
              <a:buFont typeface="Arial" panose="020B0604020202020204" pitchFamily="34" charset="0"/>
              <a:buChar char="•"/>
            </a:pPr>
            <a:r>
              <a:rPr lang="en-US" sz="3600" b="0" i="0" dirty="0">
                <a:solidFill>
                  <a:schemeClr val="accent4">
                    <a:lumMod val="60000"/>
                    <a:lumOff val="40000"/>
                  </a:schemeClr>
                </a:solidFill>
                <a:effectLst/>
              </a:rPr>
              <a:t>As a team assignment, we were tasked with creating a financial calculator using Python to help individuals better understand and manage their finances.</a:t>
            </a:r>
          </a:p>
          <a:p>
            <a:pPr algn="l">
              <a:buFont typeface="Arial" panose="020B0604020202020204" pitchFamily="34" charset="0"/>
              <a:buChar char="•"/>
            </a:pPr>
            <a:r>
              <a:rPr lang="en-US" sz="3600" b="0" i="0" dirty="0">
                <a:solidFill>
                  <a:schemeClr val="accent4">
                    <a:lumMod val="60000"/>
                    <a:lumOff val="40000"/>
                  </a:schemeClr>
                </a:solidFill>
                <a:effectLst/>
              </a:rPr>
              <a:t>This calculator provides several features that simplify financial calculations, including:</a:t>
            </a:r>
          </a:p>
          <a:p>
            <a:pPr algn="l">
              <a:buFont typeface="Arial" panose="020B0604020202020204" pitchFamily="34" charset="0"/>
              <a:buChar char="•"/>
            </a:pPr>
            <a:r>
              <a:rPr lang="en-US" sz="3600" b="0" i="0" dirty="0">
                <a:solidFill>
                  <a:schemeClr val="accent4">
                    <a:lumMod val="60000"/>
                    <a:lumOff val="40000"/>
                  </a:schemeClr>
                </a:solidFill>
                <a:effectLst/>
              </a:rPr>
              <a:t>Loan payment calculation</a:t>
            </a:r>
          </a:p>
          <a:p>
            <a:pPr algn="l">
              <a:buFont typeface="Arial" panose="020B0604020202020204" pitchFamily="34" charset="0"/>
              <a:buChar char="•"/>
            </a:pPr>
            <a:r>
              <a:rPr lang="en-US" sz="3600" b="0" i="0" dirty="0">
                <a:solidFill>
                  <a:schemeClr val="accent4">
                    <a:lumMod val="60000"/>
                    <a:lumOff val="40000"/>
                  </a:schemeClr>
                </a:solidFill>
                <a:effectLst/>
              </a:rPr>
              <a:t>Compound interest calculation</a:t>
            </a:r>
          </a:p>
          <a:p>
            <a:pPr algn="l">
              <a:buFont typeface="Arial" panose="020B0604020202020204" pitchFamily="34" charset="0"/>
              <a:buChar char="•"/>
            </a:pPr>
            <a:r>
              <a:rPr lang="en-US" sz="3600" b="0" i="0" dirty="0">
                <a:solidFill>
                  <a:schemeClr val="accent4">
                    <a:lumMod val="60000"/>
                    <a:lumOff val="40000"/>
                  </a:schemeClr>
                </a:solidFill>
                <a:effectLst/>
              </a:rPr>
              <a:t>Savings growth calculation</a:t>
            </a:r>
          </a:p>
          <a:p>
            <a:pPr algn="l">
              <a:buFont typeface="Arial" panose="020B0604020202020204" pitchFamily="34" charset="0"/>
              <a:buChar char="•"/>
            </a:pPr>
            <a:r>
              <a:rPr lang="en-US" sz="3600" b="0" i="0" dirty="0">
                <a:solidFill>
                  <a:schemeClr val="accent4">
                    <a:lumMod val="60000"/>
                    <a:lumOff val="40000"/>
                  </a:schemeClr>
                </a:solidFill>
                <a:effectLst/>
              </a:rPr>
              <a:t>Our goal was to develop a user-friendly interface that makes these calculations easy and accessible for everyone</a:t>
            </a:r>
            <a:r>
              <a:rPr lang="en-US" sz="3600" b="0" i="0" dirty="0">
                <a:solidFill>
                  <a:schemeClr val="accent4">
                    <a:lumMod val="60000"/>
                    <a:lumOff val="40000"/>
                  </a:schemeClr>
                </a:solidFill>
                <a:effectLst/>
                <a:latin typeface="__ALPINA_d83382"/>
              </a:rPr>
              <a:t>.</a:t>
            </a:r>
          </a:p>
        </p:txBody>
      </p:sp>
    </p:spTree>
    <p:extLst>
      <p:ext uri="{BB962C8B-B14F-4D97-AF65-F5344CB8AC3E}">
        <p14:creationId xmlns:p14="http://schemas.microsoft.com/office/powerpoint/2010/main" val="325880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FF7425-18F5-4FFF-BD8C-9B6B4B6FB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a:bodyPr>
          <a:lstStyle/>
          <a:p>
            <a:pPr algn="ctr"/>
            <a:r>
              <a:rPr lang="en-US" sz="7200" b="1" dirty="0">
                <a:solidFill>
                  <a:schemeClr val="bg1"/>
                </a:solidFill>
              </a:rPr>
              <a:t>METHODOLOGY</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0" y="2862729"/>
            <a:ext cx="12192000" cy="3314234"/>
          </a:xfrm>
        </p:spPr>
        <p:txBody>
          <a:bodyPr>
            <a:normAutofit/>
          </a:bodyPr>
          <a:lstStyle/>
          <a:p>
            <a:r>
              <a:rPr lang="en-US" sz="6000" b="0" i="0" dirty="0">
                <a:solidFill>
                  <a:schemeClr val="bg1"/>
                </a:solidFill>
                <a:effectLst/>
              </a:rPr>
              <a:t>The development of our financial calculator involved the following steps</a:t>
            </a:r>
            <a:endParaRPr lang="en-US" sz="6000" dirty="0">
              <a:solidFill>
                <a:schemeClr val="bg1"/>
              </a:solidFill>
            </a:endParaRPr>
          </a:p>
        </p:txBody>
      </p:sp>
    </p:spTree>
    <p:extLst>
      <p:ext uri="{BB962C8B-B14F-4D97-AF65-F5344CB8AC3E}">
        <p14:creationId xmlns:p14="http://schemas.microsoft.com/office/powerpoint/2010/main" val="2034714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8BDA3F-7475-4B11-9FBE-3B6C3102A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629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a:bodyPr>
          <a:lstStyle/>
          <a:p>
            <a:pPr algn="ctr"/>
            <a:r>
              <a:rPr lang="en-US" sz="8800" b="1" dirty="0">
                <a:solidFill>
                  <a:schemeClr val="bg1"/>
                </a:solidFill>
              </a:rPr>
              <a:t>1. SPECIFICATION                            </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1" y="2109693"/>
            <a:ext cx="12191999" cy="4067269"/>
          </a:xfrm>
        </p:spPr>
        <p:txBody>
          <a:bodyPr>
            <a:normAutofit/>
          </a:bodyPr>
          <a:lstStyle/>
          <a:p>
            <a:r>
              <a:rPr lang="en-US" sz="4800" b="0" i="0" dirty="0">
                <a:solidFill>
                  <a:schemeClr val="bg1"/>
                </a:solidFill>
                <a:effectLst/>
              </a:rPr>
              <a:t>We began by defining the scope and requirements of our calculator, including the target audience, key features (loan payment calculator, compound interest calculator, savings growth calculator), and desired user interface.</a:t>
            </a:r>
            <a:endParaRPr lang="en-US" sz="4800" dirty="0">
              <a:solidFill>
                <a:schemeClr val="bg1"/>
              </a:solidFill>
            </a:endParaRPr>
          </a:p>
        </p:txBody>
      </p:sp>
    </p:spTree>
    <p:extLst>
      <p:ext uri="{BB962C8B-B14F-4D97-AF65-F5344CB8AC3E}">
        <p14:creationId xmlns:p14="http://schemas.microsoft.com/office/powerpoint/2010/main" val="35230626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479712-4904-41EC-B94C-4228755FB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fontScale="90000"/>
          </a:bodyPr>
          <a:lstStyle/>
          <a:p>
            <a:pPr algn="ctr"/>
            <a:r>
              <a:rPr lang="en-US" sz="9600" b="1" dirty="0">
                <a:solidFill>
                  <a:schemeClr val="accent4"/>
                </a:solidFill>
              </a:rPr>
              <a:t>2. DESIGN</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107576" y="1825625"/>
            <a:ext cx="11246224" cy="4351338"/>
          </a:xfrm>
        </p:spPr>
        <p:txBody>
          <a:bodyPr>
            <a:normAutofit/>
          </a:bodyPr>
          <a:lstStyle/>
          <a:p>
            <a:pPr marL="0" indent="0">
              <a:buNone/>
            </a:pPr>
            <a:endParaRPr lang="en-US" dirty="0">
              <a:solidFill>
                <a:srgbClr val="0D3C26"/>
              </a:solidFill>
              <a:latin typeface="__ALPINA_d83382"/>
            </a:endParaRPr>
          </a:p>
          <a:p>
            <a:r>
              <a:rPr lang="en-US" sz="4800" b="1" i="0" dirty="0">
                <a:solidFill>
                  <a:schemeClr val="accent4"/>
                </a:solidFill>
                <a:effectLst/>
              </a:rPr>
              <a:t>We used a user-friendly menu-driven interface, which allowed the user to choose from various financial calculation functions. This design aimed to simplify and streamline the user experience.</a:t>
            </a:r>
            <a:endParaRPr lang="en-US" sz="4800" b="1" dirty="0">
              <a:solidFill>
                <a:schemeClr val="accent4"/>
              </a:solidFill>
            </a:endParaRPr>
          </a:p>
        </p:txBody>
      </p:sp>
    </p:spTree>
    <p:extLst>
      <p:ext uri="{BB962C8B-B14F-4D97-AF65-F5344CB8AC3E}">
        <p14:creationId xmlns:p14="http://schemas.microsoft.com/office/powerpoint/2010/main" val="367622846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3AAEA-C42D-45C1-B477-CA7465B94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a:xfrm>
            <a:off x="838200" y="365125"/>
            <a:ext cx="10515600" cy="1003487"/>
          </a:xfrm>
        </p:spPr>
        <p:txBody>
          <a:bodyPr>
            <a:normAutofit fontScale="90000"/>
          </a:bodyPr>
          <a:lstStyle/>
          <a:p>
            <a:pPr algn="ctr"/>
            <a:r>
              <a:rPr lang="en-US" sz="8800" b="1" dirty="0">
                <a:solidFill>
                  <a:schemeClr val="bg1"/>
                </a:solidFill>
              </a:rPr>
              <a:t>3. ERROR HANDLING</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209176" y="1613647"/>
            <a:ext cx="11982824" cy="4563316"/>
          </a:xfrm>
        </p:spPr>
        <p:txBody>
          <a:bodyPr>
            <a:normAutofit/>
          </a:bodyPr>
          <a:lstStyle/>
          <a:p>
            <a:r>
              <a:rPr lang="en-US" sz="5400" b="0" i="0" dirty="0">
                <a:solidFill>
                  <a:schemeClr val="bg1"/>
                </a:solidFill>
                <a:effectLst/>
              </a:rPr>
              <a:t>We implemented error handling to ensure that the program provided meaningful feedback when the user entered invalid input. For example, if the user entered an invalid choice, the program prompted them to try again.</a:t>
            </a:r>
            <a:endParaRPr lang="en-US" sz="5400" dirty="0">
              <a:solidFill>
                <a:schemeClr val="bg1"/>
              </a:solidFill>
            </a:endParaRPr>
          </a:p>
        </p:txBody>
      </p:sp>
    </p:spTree>
    <p:extLst>
      <p:ext uri="{BB962C8B-B14F-4D97-AF65-F5344CB8AC3E}">
        <p14:creationId xmlns:p14="http://schemas.microsoft.com/office/powerpoint/2010/main" val="1133819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4B268D-33C9-4399-9D27-182B3B8BD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B65A563A-4C98-447C-BF86-403867D175E2}"/>
              </a:ext>
            </a:extLst>
          </p:cNvPr>
          <p:cNvSpPr>
            <a:spLocks noGrp="1"/>
          </p:cNvSpPr>
          <p:nvPr>
            <p:ph type="title"/>
          </p:nvPr>
        </p:nvSpPr>
        <p:spPr>
          <a:xfrm>
            <a:off x="0" y="0"/>
            <a:ext cx="12192000" cy="6741459"/>
          </a:xfrm>
        </p:spPr>
        <p:txBody>
          <a:bodyPr>
            <a:normAutofit/>
          </a:bodyPr>
          <a:lstStyle/>
          <a:p>
            <a:r>
              <a:rPr lang="en-US" sz="13800" b="1" i="0" dirty="0">
                <a:solidFill>
                  <a:schemeClr val="accent4">
                    <a:lumMod val="60000"/>
                    <a:lumOff val="40000"/>
                  </a:schemeClr>
                </a:solidFill>
                <a:effectLst/>
                <a:latin typeface="__ALPINA_d83382"/>
              </a:rPr>
              <a:t>Code Overview</a:t>
            </a:r>
            <a:endParaRPr lang="en-US" sz="13800" b="1" dirty="0">
              <a:solidFill>
                <a:schemeClr val="accent4">
                  <a:lumMod val="60000"/>
                  <a:lumOff val="40000"/>
                </a:schemeClr>
              </a:solidFill>
            </a:endParaRPr>
          </a:p>
        </p:txBody>
      </p:sp>
    </p:spTree>
    <p:extLst>
      <p:ext uri="{BB962C8B-B14F-4D97-AF65-F5344CB8AC3E}">
        <p14:creationId xmlns:p14="http://schemas.microsoft.com/office/powerpoint/2010/main" val="3025937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TotalTime>
  <Words>957</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__ALPINA_d83382</vt:lpstr>
      <vt:lpstr>Arial</vt:lpstr>
      <vt:lpstr>Calibri</vt:lpstr>
      <vt:lpstr>Calibri Light</vt:lpstr>
      <vt:lpstr>Consolas</vt:lpstr>
      <vt:lpstr>Office Theme</vt:lpstr>
      <vt:lpstr>INTRODUCTION</vt:lpstr>
      <vt:lpstr>PURPOSE OF THE CALCULATOR</vt:lpstr>
      <vt:lpstr>WHY THIS PRESENTATION ?</vt:lpstr>
      <vt:lpstr>PROJECT BACKGROUND</vt:lpstr>
      <vt:lpstr>METHODOLOGY</vt:lpstr>
      <vt:lpstr>1. SPECIFICATION                            </vt:lpstr>
      <vt:lpstr>2. DESIGN</vt:lpstr>
      <vt:lpstr>3. ERROR HANDLING</vt:lpstr>
      <vt:lpstr>Code Overview</vt:lpstr>
      <vt:lpstr>LOAN SECTION</vt:lpstr>
      <vt:lpstr>COMPOUND INTEREST SECTION</vt:lpstr>
      <vt:lpstr>SAVING GROWTH SECTION</vt:lpstr>
      <vt:lpstr>LOOPS AND IF STATEMENT</vt:lpstr>
      <vt:lpstr>RESULT</vt:lpstr>
      <vt:lpstr>Loan Payment Calculator</vt:lpstr>
      <vt:lpstr>Compound Interest Calculator</vt:lpstr>
      <vt:lpstr>Savings Growth Calculator</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IBRAHIM BAH</dc:creator>
  <cp:lastModifiedBy>IBRAHIM BAH</cp:lastModifiedBy>
  <cp:revision>17</cp:revision>
  <dcterms:created xsi:type="dcterms:W3CDTF">2025-03-03T23:33:18Z</dcterms:created>
  <dcterms:modified xsi:type="dcterms:W3CDTF">2025-03-07T07:56:56Z</dcterms:modified>
</cp:coreProperties>
</file>