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86" r:id="rId3"/>
    <p:sldId id="302" r:id="rId4"/>
    <p:sldId id="268" r:id="rId5"/>
    <p:sldId id="269" r:id="rId6"/>
    <p:sldId id="258" r:id="rId7"/>
    <p:sldId id="270" r:id="rId8"/>
    <p:sldId id="276" r:id="rId9"/>
    <p:sldId id="287" r:id="rId10"/>
    <p:sldId id="271" r:id="rId11"/>
    <p:sldId id="294" r:id="rId12"/>
    <p:sldId id="298" r:id="rId13"/>
    <p:sldId id="299" r:id="rId14"/>
    <p:sldId id="300" r:id="rId15"/>
    <p:sldId id="295" r:id="rId16"/>
    <p:sldId id="296" r:id="rId17"/>
    <p:sldId id="297" r:id="rId18"/>
    <p:sldId id="301" r:id="rId19"/>
    <p:sldId id="272" r:id="rId20"/>
    <p:sldId id="278" r:id="rId21"/>
    <p:sldId id="288" r:id="rId22"/>
    <p:sldId id="273" r:id="rId23"/>
    <p:sldId id="279" r:id="rId24"/>
    <p:sldId id="289" r:id="rId25"/>
    <p:sldId id="290" r:id="rId26"/>
    <p:sldId id="274" r:id="rId27"/>
    <p:sldId id="280" r:id="rId28"/>
    <p:sldId id="291" r:id="rId29"/>
    <p:sldId id="275" r:id="rId30"/>
    <p:sldId id="283" r:id="rId31"/>
    <p:sldId id="284" r:id="rId32"/>
    <p:sldId id="282" r:id="rId33"/>
    <p:sldId id="260" r:id="rId34"/>
    <p:sldId id="2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E6FD1-4AAC-48FE-9C3B-6CD3EB69B5E6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EA95B-3EB5-4809-B7DB-1C6E3F320F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430219A-2B46-460E-8063-744BFFE41D2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E976FFB-A22D-45E5-91C1-BC752D440FA7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CCE83F2-0B7A-4102-BDF9-768B6E3B58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21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CCE83F2-0B7A-4102-BDF9-768B6E3B58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54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E976FFB-A22D-45E5-91C1-BC752D440FA7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CCE83F2-0B7A-4102-BDF9-768B6E3B58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21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CCE83F2-0B7A-4102-BDF9-768B6E3B58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41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E976FFB-A22D-45E5-91C1-BC752D440FA7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CCE83F2-0B7A-4102-BDF9-768B6E3B58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803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E976FFB-A22D-45E5-91C1-BC752D440FA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671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CCE83F2-0B7A-4102-BDF9-768B6E3B58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33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CCE83F2-0B7A-4102-BDF9-768B6E3B58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301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E976FFB-A22D-45E5-91C1-BC752D440FA7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CCE83F2-0B7A-4102-BDF9-768B6E3B589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273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CCE83F2-0B7A-4102-BDF9-768B6E3B589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98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E976FFB-A22D-45E5-91C1-BC752D440FA7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CCE83F2-0B7A-4102-BDF9-768B6E3B589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637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E976FFB-A22D-45E5-91C1-BC752D440FA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605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CCE83F2-0B7A-4102-BDF9-768B6E3B589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467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325EEBE-E511-4C7E-AA2D-E7255D419AC5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CCE83F2-0B7A-4102-BDF9-768B6E3B589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05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CCE83F2-0B7A-4102-BDF9-768B6E3B58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37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54D61AE-BFE0-4792-9A3D-7B960FF32BA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54D61AE-BFE0-4792-9A3D-7B960FF32BA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7FE2227-E99F-4ABB-B658-D58C093E8916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E976FFB-A22D-45E5-91C1-BC752D440FA7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CCE83F2-0B7A-4102-BDF9-768B6E3B58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88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CCE83F2-0B7A-4102-BDF9-768B6E3B58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18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ChangeArrowheads="1"/>
          </p:cNvSpPr>
          <p:nvPr userDrawn="1"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/>
          <a:lstStyle/>
          <a:p>
            <a:endParaRPr kumimoji="0" lang="en-US" sz="1800"/>
          </a:p>
        </p:txBody>
      </p:sp>
      <p:sp>
        <p:nvSpPr>
          <p:cNvPr id="9" name="Subtitle 8"/>
          <p:cNvSpPr>
            <a:spLocks noGrp="1" noEditPoints="1"/>
          </p:cNvSpPr>
          <p:nvPr>
            <p:ph type="subTitle" idx="1"/>
          </p:nvPr>
        </p:nvSpPr>
        <p:spPr>
          <a:xfrm>
            <a:off x="1828800" y="2819400"/>
            <a:ext cx="8534400" cy="9144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36C2875D-E927-435B-9D27-1B339F88E619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17" name="Footer Placeholder 16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/>
          <a:lstStyle/>
          <a:p>
            <a:endParaRPr kumimoji="0" lang="en-US" sz="1800" dirty="0"/>
          </a:p>
        </p:txBody>
      </p:sp>
      <p:sp>
        <p:nvSpPr>
          <p:cNvPr id="8" name="Title 7"/>
          <p:cNvSpPr>
            <a:spLocks noGrp="1" noEditPoints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traight Connector 19"/>
          <p:cNvSpPr>
            <a:spLocks noChangeShapeType="1"/>
          </p:cNvSpPr>
          <p:nvPr userDrawn="1"/>
        </p:nvSpPr>
        <p:spPr bwMode="auto">
          <a:xfrm>
            <a:off x="203200" y="2462244"/>
            <a:ext cx="11777472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/>
          <a:lstStyle/>
          <a:p>
            <a:endParaRPr kumimoji="0" lang="en-US" sz="1800"/>
          </a:p>
        </p:txBody>
      </p:sp>
      <p:sp>
        <p:nvSpPr>
          <p:cNvPr id="23" name="Oval 22"/>
          <p:cNvSpPr/>
          <p:nvPr userDrawn="1"/>
        </p:nvSpPr>
        <p:spPr>
          <a:xfrm>
            <a:off x="5611936" y="2086337"/>
            <a:ext cx="960000" cy="720000"/>
          </a:xfrm>
          <a:prstGeom prst="ellipse">
            <a:avLst/>
          </a:prstGeom>
          <a:solidFill>
            <a:srgbClr val="FFFFFF"/>
          </a:solidFill>
          <a:ln w="0" cap="rnd" cmpd="sng" algn="ctr">
            <a:solidFill>
              <a:schemeClr val="bg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Oval 20"/>
          <p:cNvSpPr/>
          <p:nvPr userDrawn="1"/>
        </p:nvSpPr>
        <p:spPr>
          <a:xfrm>
            <a:off x="5815584" y="2236025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sng" algn="ctr">
            <a:solidFill>
              <a:srgbClr val="0070C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Slide Number Placeholder 22"/>
          <p:cNvSpPr>
            <a:spLocks noGrp="1" noEditPoints="1"/>
          </p:cNvSpPr>
          <p:nvPr>
            <p:ph type="sldNum" sz="quarter" idx="4"/>
          </p:nvPr>
        </p:nvSpPr>
        <p:spPr>
          <a:xfrm>
            <a:off x="5791200" y="2225676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tx1"/>
                </a:solidFill>
              </a:defRPr>
            </a:lvl1pPr>
          </a:lstStyle>
          <a:p>
            <a:fld id="{CFCC3976-794D-40D6-B6BC-6B292D26DB8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36C2875D-E927-435B-9D27-1B339F88E619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>
          <a:xfrm>
            <a:off x="5787136" y="1036638"/>
            <a:ext cx="609600" cy="441325"/>
          </a:xfrm>
        </p:spPr>
        <p:txBody>
          <a:bodyPr/>
          <a:lstStyle/>
          <a:p>
            <a:fld id="{CFCC3976-794D-40D6-B6BC-6B292D26DB8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 noEditPoints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/>
          <a:lstStyle/>
          <a:p>
            <a:endParaRPr kumimoji="0" lang="en-US" sz="1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/>
          <a:lstStyle/>
          <a:p>
            <a:endParaRPr kumimoji="0" lang="en-US" sz="180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824568" y="2934893"/>
            <a:ext cx="8640232" cy="1027508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/>
          <a:lstStyle/>
          <a:p>
            <a:endParaRPr kumimoji="0" lang="en-US" sz="1800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36C2875D-E927-435B-9D27-1B339F88E619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963084" y="533400"/>
            <a:ext cx="10363200" cy="1424382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traight Connector 19"/>
          <p:cNvSpPr>
            <a:spLocks noChangeShapeType="1"/>
          </p:cNvSpPr>
          <p:nvPr userDrawn="1"/>
        </p:nvSpPr>
        <p:spPr bwMode="auto">
          <a:xfrm>
            <a:off x="203200" y="2462244"/>
            <a:ext cx="11777472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/>
          <a:lstStyle/>
          <a:p>
            <a:endParaRPr kumimoji="0" lang="en-US" sz="1800"/>
          </a:p>
        </p:txBody>
      </p:sp>
      <p:sp>
        <p:nvSpPr>
          <p:cNvPr id="23" name="Oval 22"/>
          <p:cNvSpPr/>
          <p:nvPr userDrawn="1"/>
        </p:nvSpPr>
        <p:spPr>
          <a:xfrm>
            <a:off x="5611936" y="2086337"/>
            <a:ext cx="960000" cy="720000"/>
          </a:xfrm>
          <a:prstGeom prst="ellipse">
            <a:avLst/>
          </a:prstGeom>
          <a:solidFill>
            <a:srgbClr val="FFFFFF"/>
          </a:solidFill>
          <a:ln w="0" cap="rnd" cmpd="sng" algn="ctr">
            <a:solidFill>
              <a:schemeClr val="bg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Oval 20"/>
          <p:cNvSpPr/>
          <p:nvPr userDrawn="1"/>
        </p:nvSpPr>
        <p:spPr>
          <a:xfrm>
            <a:off x="5815584" y="2236025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sng" algn="ctr">
            <a:solidFill>
              <a:srgbClr val="0070C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Slide Number Placeholder 22"/>
          <p:cNvSpPr>
            <a:spLocks noGrp="1" noEditPoints="1"/>
          </p:cNvSpPr>
          <p:nvPr>
            <p:ph type="sldNum" sz="quarter" idx="4"/>
          </p:nvPr>
        </p:nvSpPr>
        <p:spPr>
          <a:xfrm>
            <a:off x="5791200" y="2225676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tx1"/>
                </a:solidFill>
              </a:defRPr>
            </a:lvl1pPr>
          </a:lstStyle>
          <a:p>
            <a:fld id="{CFCC3976-794D-40D6-B6BC-6B292D26DB8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36C2875D-E927-435B-9D27-1B339F88E619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CFCC3976-794D-40D6-B6BC-6B292D26DB8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6084107" y="1575653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/>
          <a:lstStyle/>
          <a:p>
            <a:endParaRPr kumimoji="0" lang="en-US" sz="1800"/>
          </a:p>
        </p:txBody>
      </p:sp>
      <p:sp>
        <p:nvSpPr>
          <p:cNvPr id="10" name="Content Placeholder 9"/>
          <p:cNvSpPr>
            <a:spLocks noGrp="1" noEditPoints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 noEditPoints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203200" y="1590966"/>
            <a:ext cx="11777472" cy="829146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402336" y="1698150"/>
            <a:ext cx="5386917" cy="58785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3"/>
          </p:nvPr>
        </p:nvSpPr>
        <p:spPr>
          <a:xfrm>
            <a:off x="6388441" y="1698150"/>
            <a:ext cx="5389033" cy="586396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>
          <a:xfrm>
            <a:off x="7721600" y="6400800"/>
            <a:ext cx="4059936" cy="228600"/>
          </a:xfrm>
        </p:spPr>
        <p:txBody>
          <a:bodyPr/>
          <a:lstStyle/>
          <a:p>
            <a:fld id="{36C2875D-E927-435B-9D27-1B339F88E619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>
          <a:xfrm>
            <a:off x="406400" y="6409944"/>
            <a:ext cx="4775200" cy="219456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11200" y="-3048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/>
          <a:lstStyle/>
          <a:p>
            <a:endParaRPr kumimoji="0" lang="en-US" sz="1800" dirty="0"/>
          </a:p>
        </p:txBody>
      </p:sp>
      <p:sp>
        <p:nvSpPr>
          <p:cNvPr id="24" name="Content Placeholder 23"/>
          <p:cNvSpPr>
            <a:spLocks noGrp="1" noEditPoints="1"/>
          </p:cNvSpPr>
          <p:nvPr>
            <p:ph sz="quarter" idx="2"/>
          </p:nvPr>
        </p:nvSpPr>
        <p:spPr>
          <a:xfrm>
            <a:off x="402336" y="2578502"/>
            <a:ext cx="5388864" cy="3711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25"/>
          <p:cNvSpPr>
            <a:spLocks noGrp="1" noEditPoints="1"/>
          </p:cNvSpPr>
          <p:nvPr>
            <p:ph sz="quarter" idx="4"/>
          </p:nvPr>
        </p:nvSpPr>
        <p:spPr>
          <a:xfrm>
            <a:off x="6400800" y="2578608"/>
            <a:ext cx="5384800" cy="37149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/>
          </a:lstStyle>
          <a:p>
            <a:fld id="{CFCC3976-794D-40D6-B6BC-6B292D26DB8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 noEditPoints="1"/>
          </p:cNvSpPr>
          <p:nvPr>
            <p:ph type="title"/>
          </p:nvPr>
        </p:nvSpPr>
        <p:spPr/>
        <p:txBody>
          <a:bodyPr rtlCol="0" anchor="b"/>
          <a:lstStyle/>
          <a:p>
            <a:r>
              <a:rPr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36C2875D-E927-435B-9D27-1B339F88E619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lstStyle/>
          <a:p>
            <a:fld id="{CFCC3976-794D-40D6-B6BC-6B292D26DB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/>
          <a:lstStyle/>
          <a:p>
            <a:endParaRPr kumimoji="0" lang="en-US" sz="1800" dirty="0"/>
          </a:p>
        </p:txBody>
      </p:sp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36C2875D-E927-435B-9D27-1B339F88E619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>
          <a:xfrm>
            <a:off x="5791200" y="990600"/>
            <a:ext cx="609600" cy="5175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FCC3976-794D-40D6-B6BC-6B292D26DB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ChangeArrowheads="1"/>
          </p:cNvSpPr>
          <p:nvPr userDrawn="1"/>
        </p:nvSpPr>
        <p:spPr bwMode="white">
          <a:xfrm>
            <a:off x="0" y="0"/>
            <a:ext cx="12192000" cy="16002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/>
          <a:lstStyle/>
          <a:p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203200" y="146304"/>
            <a:ext cx="3657600" cy="6330696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/>
          <a:lstStyle/>
          <a:p>
            <a:endParaRPr kumimoji="0" lang="en-US" sz="1800" dirty="0"/>
          </a:p>
        </p:txBody>
      </p:sp>
      <p:sp>
        <p:nvSpPr>
          <p:cNvPr id="20" name="Content Placeholder 19"/>
          <p:cNvSpPr>
            <a:spLocks noGrp="1" noEditPoints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36C2875D-E927-435B-9D27-1B339F88E619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>
          <a:xfrm>
            <a:off x="402336" y="6400800"/>
            <a:ext cx="4511040" cy="222504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36C2875D-E927-435B-9D27-1B339F88E619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CFCC3976-794D-40D6-B6BC-6B292D26DB8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/>
          <a:lstStyle/>
          <a:p>
            <a:endParaRPr kumimoji="0" lang="en-US" sz="1800"/>
          </a:p>
        </p:txBody>
      </p:sp>
      <p:sp>
        <p:nvSpPr>
          <p:cNvPr id="20" name="Oval 19"/>
          <p:cNvSpPr/>
          <p:nvPr/>
        </p:nvSpPr>
        <p:spPr>
          <a:xfrm>
            <a:off x="5611936" y="914400"/>
            <a:ext cx="960000" cy="720000"/>
          </a:xfrm>
          <a:prstGeom prst="ellipse">
            <a:avLst/>
          </a:prstGeom>
          <a:solidFill>
            <a:srgbClr val="FFFFFF"/>
          </a:solidFill>
          <a:ln w="0" cap="rnd" cmpd="sng" algn="ctr">
            <a:solidFill>
              <a:schemeClr val="bg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/>
          <a:lstStyle/>
          <a:p>
            <a:endParaRPr kumimoji="0" lang="en-US" sz="1800"/>
          </a:p>
        </p:txBody>
      </p:sp>
      <p:sp>
        <p:nvSpPr>
          <p:cNvPr id="14" name="Date Placeholder 13"/>
          <p:cNvSpPr>
            <a:spLocks noGrp="1" noEditPoints="1"/>
          </p:cNvSpPr>
          <p:nvPr>
            <p:ph type="dt" sz="half" idx="2"/>
          </p:nvPr>
        </p:nvSpPr>
        <p:spPr>
          <a:xfrm>
            <a:off x="7721600" y="6400800"/>
            <a:ext cx="4059936" cy="228600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6C2875D-E927-435B-9D27-1B339F88E619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3"/>
          </p:nvPr>
        </p:nvSpPr>
        <p:spPr>
          <a:xfrm>
            <a:off x="406400" y="6410848"/>
            <a:ext cx="4775200" cy="218552"/>
          </a:xfrm>
          <a:prstGeom prst="rect">
            <a:avLst/>
          </a:prstGeom>
        </p:spPr>
        <p:txBody>
          <a:bodyPr vert="horz" anchor="ctr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/>
          <a:lstStyle/>
          <a:p>
            <a:endParaRPr kumimoji="0" lang="en-US" sz="1800" dirty="0"/>
          </a:p>
        </p:txBody>
      </p:sp>
      <p:sp>
        <p:nvSpPr>
          <p:cNvPr id="15" name="Oval 14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sng" algn="ctr">
            <a:solidFill>
              <a:srgbClr val="0070C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 noEditPoints="1"/>
          </p:cNvSpPr>
          <p:nvPr>
            <p:ph type="sldNum" sz="quarter" idx="4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tx1"/>
                </a:solidFill>
              </a:defRPr>
            </a:lvl1pPr>
          </a:lstStyle>
          <a:p>
            <a:fld id="{CFCC3976-794D-40D6-B6BC-6B292D26DB82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 noEditPoints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 noEditPoints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jpe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jpe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jpg"/><Relationship Id="rId4" Type="http://schemas.openxmlformats.org/officeDocument/2006/relationships/image" Target="../media/image5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jpeg"/><Relationship Id="rId4" Type="http://schemas.openxmlformats.org/officeDocument/2006/relationships/image" Target="../media/image5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533400" y="2844777"/>
            <a:ext cx="11049000" cy="700310"/>
          </a:xfrm>
        </p:spPr>
        <p:txBody>
          <a:bodyPr>
            <a:noAutofit/>
          </a:bodyPr>
          <a:lstStyle/>
          <a:p>
            <a:r>
              <a:rPr lang="en-US" sz="2000" dirty="0"/>
              <a:t>Under</a:t>
            </a:r>
            <a:r>
              <a:rPr sz="2000" dirty="0"/>
              <a:t> </a:t>
            </a:r>
            <a:r>
              <a:rPr lang="en-US" sz="2000" dirty="0"/>
              <a:t>supervision</a:t>
            </a:r>
            <a:r>
              <a:rPr sz="2000" dirty="0"/>
              <a:t> </a:t>
            </a:r>
            <a:r>
              <a:rPr lang="en-US" sz="2000" dirty="0"/>
              <a:t>of:</a:t>
            </a:r>
            <a:r>
              <a:rPr sz="2000" dirty="0"/>
              <a:t> </a:t>
            </a:r>
            <a:r>
              <a:rPr lang="en-US" sz="2000" dirty="0"/>
              <a:t>Dr/</a:t>
            </a:r>
            <a:r>
              <a:rPr sz="2000" dirty="0"/>
              <a:t> </a:t>
            </a:r>
            <a:r>
              <a:rPr lang="en-US" sz="2000" dirty="0"/>
              <a:t>Ahmed</a:t>
            </a:r>
            <a:r>
              <a:rPr sz="2000" dirty="0"/>
              <a:t> </a:t>
            </a:r>
            <a:r>
              <a:rPr lang="en-US" sz="2000" dirty="0"/>
              <a:t>morsy</a:t>
            </a:r>
          </a:p>
          <a:p>
            <a:r>
              <a:rPr lang="en-US" sz="2000" dirty="0"/>
              <a:t>Systems</a:t>
            </a:r>
            <a:r>
              <a:rPr sz="2000" dirty="0"/>
              <a:t> </a:t>
            </a:r>
            <a:r>
              <a:rPr lang="en-US" sz="2000" dirty="0"/>
              <a:t>and</a:t>
            </a:r>
            <a:r>
              <a:rPr sz="2000" dirty="0"/>
              <a:t> </a:t>
            </a:r>
            <a:r>
              <a:rPr lang="en-US" sz="2000" dirty="0"/>
              <a:t>Biomedical</a:t>
            </a:r>
            <a:r>
              <a:rPr sz="2000" dirty="0"/>
              <a:t> </a:t>
            </a:r>
            <a:r>
              <a:rPr lang="en-US" sz="2000" dirty="0"/>
              <a:t>Engineering</a:t>
            </a:r>
          </a:p>
        </p:txBody>
      </p:sp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533400" y="656779"/>
            <a:ext cx="11049000" cy="132442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Mass</a:t>
            </a:r>
            <a:r>
              <a:rPr sz="4000" b="1" dirty="0">
                <a:solidFill>
                  <a:schemeClr val="tx1"/>
                </a:solidFill>
              </a:rPr>
              <a:t> </a:t>
            </a:r>
            <a:r>
              <a:rPr lang="en-US" sz="4000" b="1" dirty="0">
                <a:solidFill>
                  <a:schemeClr val="tx1"/>
                </a:solidFill>
              </a:rPr>
              <a:t>Spectrometry</a:t>
            </a:r>
            <a:r>
              <a:rPr sz="4000" b="1" dirty="0">
                <a:solidFill>
                  <a:schemeClr val="tx1"/>
                </a:solidFill>
              </a:rPr>
              <a:t> </a:t>
            </a:r>
            <a:r>
              <a:rPr lang="en-US" sz="4000" b="1" dirty="0">
                <a:solidFill>
                  <a:schemeClr val="tx1"/>
                </a:solidFill>
              </a:rPr>
              <a:t>Imaging</a:t>
            </a:r>
            <a:r>
              <a:rPr sz="4000" b="1" dirty="0">
                <a:solidFill>
                  <a:schemeClr val="tx1"/>
                </a:solidFill>
              </a:rPr>
              <a:t> </a:t>
            </a:r>
            <a:r>
              <a:rPr lang="en-US" sz="4000" b="1" dirty="0">
                <a:solidFill>
                  <a:schemeClr val="tx1"/>
                </a:solidFill>
              </a:rPr>
              <a:t>in</a:t>
            </a:r>
            <a:r>
              <a:rPr sz="4000" b="1" dirty="0">
                <a:solidFill>
                  <a:schemeClr val="tx1"/>
                </a:solidFill>
              </a:rPr>
              <a:t> </a:t>
            </a:r>
            <a:r>
              <a:rPr lang="en-US" sz="4000" b="1" dirty="0">
                <a:solidFill>
                  <a:schemeClr val="tx1"/>
                </a:solidFill>
              </a:rPr>
              <a:t>Detecting</a:t>
            </a:r>
            <a:r>
              <a:rPr sz="4000" b="1" dirty="0">
                <a:solidFill>
                  <a:schemeClr val="tx1"/>
                </a:solidFill>
              </a:rPr>
              <a:t> </a:t>
            </a:r>
            <a:r>
              <a:rPr lang="en-US" sz="4000" b="1" dirty="0">
                <a:solidFill>
                  <a:schemeClr val="tx1"/>
                </a:solidFill>
              </a:rPr>
              <a:t>Tumor</a:t>
            </a:r>
            <a:r>
              <a:rPr sz="4000" b="1" dirty="0">
                <a:solidFill>
                  <a:schemeClr val="tx1"/>
                </a:solidFill>
              </a:rPr>
              <a:t> </a:t>
            </a:r>
            <a:r>
              <a:rPr lang="en-US" sz="4000" b="1" dirty="0">
                <a:solidFill>
                  <a:schemeClr val="tx1"/>
                </a:solidFill>
              </a:rPr>
              <a:t>Heterogeneity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533400" y="5860017"/>
            <a:ext cx="11125200" cy="439117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1"/>
                </a:solidFill>
              </a:rPr>
              <a:t>|Date:</a:t>
            </a:r>
            <a:r>
              <a:rPr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24/7/2021		|Time: 3:00</a:t>
            </a:r>
            <a:r>
              <a:rPr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PM			|Location:</a:t>
            </a:r>
            <a:r>
              <a:rPr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Electronics Lab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262" y="3810000"/>
            <a:ext cx="11049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Represented</a:t>
            </a:r>
            <a:r>
              <a:rPr sz="2000" b="1" dirty="0"/>
              <a:t> </a:t>
            </a:r>
            <a:r>
              <a:rPr lang="en-US" sz="2000" b="1" dirty="0"/>
              <a:t>By:</a:t>
            </a:r>
          </a:p>
          <a:p>
            <a:pPr lvl="4"/>
            <a:r>
              <a:rPr lang="en-US" dirty="0"/>
              <a:t>Ibrahim Elsayed			Sec: 1			BN: 1</a:t>
            </a:r>
          </a:p>
          <a:p>
            <a:pPr lvl="4"/>
            <a:r>
              <a:rPr lang="en-US" dirty="0"/>
              <a:t>Donia</a:t>
            </a:r>
            <a:r>
              <a:rPr dirty="0"/>
              <a:t> </a:t>
            </a:r>
            <a:r>
              <a:rPr lang="en-US" dirty="0"/>
              <a:t>Abd</a:t>
            </a:r>
            <a:r>
              <a:rPr dirty="0"/>
              <a:t> </a:t>
            </a:r>
            <a:r>
              <a:rPr lang="en-US" dirty="0"/>
              <a:t>Elsalam		Sec: 1			BN: 30</a:t>
            </a:r>
          </a:p>
          <a:p>
            <a:pPr lvl="4"/>
            <a:r>
              <a:rPr lang="en-US" dirty="0"/>
              <a:t>Renad Taher			Sec: 1			BN: 34</a:t>
            </a:r>
          </a:p>
          <a:p>
            <a:pPr lvl="4"/>
            <a:r>
              <a:rPr lang="en-US" dirty="0"/>
              <a:t>Mariem</a:t>
            </a:r>
            <a:r>
              <a:rPr dirty="0"/>
              <a:t> </a:t>
            </a:r>
            <a:r>
              <a:rPr lang="en-US" dirty="0"/>
              <a:t>Ahmed			Sec: 2			BN: 29</a:t>
            </a:r>
          </a:p>
          <a:p>
            <a:pPr lvl="4"/>
            <a:r>
              <a:rPr lang="en-US" dirty="0"/>
              <a:t>Mustafa</a:t>
            </a:r>
            <a:r>
              <a:rPr dirty="0"/>
              <a:t> </a:t>
            </a:r>
            <a:r>
              <a:rPr lang="en-US" dirty="0"/>
              <a:t>Yehia			Sec: 2			BN: 33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 noEditPoints="1"/>
          </p:cNvSpPr>
          <p:nvPr>
            <p:ph sz="quarter" idx="1"/>
          </p:nvPr>
        </p:nvSpPr>
        <p:spPr>
          <a:xfrm>
            <a:off x="4556075" y="541822"/>
            <a:ext cx="5638800" cy="5410200"/>
          </a:xfrm>
        </p:spPr>
        <p:txBody>
          <a:bodyPr/>
          <a:lstStyle/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Mass Spectrometry Imaging (MSI)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ysClr val="windowText" lastClr="000000"/>
                </a:solidFill>
                <a:latin typeface="Georgia"/>
              </a:rPr>
              <a:t>Dimensionality</a:t>
            </a:r>
            <a:r>
              <a:rPr dirty="0">
                <a:ln w="0">
                  <a:noFill/>
                </a:ln>
                <a:solidFill>
                  <a:sysClr val="windowText" lastClr="000000"/>
                </a:solidFill>
                <a:latin typeface="Georgia"/>
              </a:rPr>
              <a:t> </a:t>
            </a:r>
            <a:r>
              <a:rPr lang="en-US" dirty="0">
                <a:ln w="0">
                  <a:noFill/>
                </a:ln>
                <a:solidFill>
                  <a:sysClr val="windowText" lastClr="000000"/>
                </a:solidFill>
                <a:latin typeface="Georgia"/>
              </a:rPr>
              <a:t>Reduction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Clustering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Survival</a:t>
            </a:r>
            <a:r>
              <a:rPr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 </a:t>
            </a: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Analysis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Fisher’s Exact Test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Microarray</a:t>
            </a:r>
            <a:r>
              <a:rPr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 </a:t>
            </a: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Analysis</a:t>
            </a:r>
            <a:r>
              <a:rPr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 </a:t>
            </a: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Technique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Value of Our Work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Further Work</a:t>
            </a:r>
          </a:p>
          <a:p>
            <a:pPr>
              <a:buClr>
                <a:srgbClr val="0F6FC6"/>
              </a:buClr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4027" b="3539"/>
          <a:stretch/>
        </p:blipFill>
        <p:spPr>
          <a:xfrm>
            <a:off x="7363752" y="3742222"/>
            <a:ext cx="4305300" cy="22098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2896B58-4E76-475B-8CF9-9D91C96FA6ED}"/>
              </a:ext>
            </a:extLst>
          </p:cNvPr>
          <p:cNvSpPr txBox="1">
            <a:spLocks noEditPoints="1"/>
          </p:cNvSpPr>
          <p:nvPr/>
        </p:nvSpPr>
        <p:spPr>
          <a:xfrm>
            <a:off x="374682" y="381000"/>
            <a:ext cx="3244886" cy="5949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5000"/>
              <a:buFont typeface="Wingdings 2"/>
              <a:buNone/>
              <a:defRPr kumimoji="0"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/>
              <a:t>Today's Agenda</a:t>
            </a:r>
            <a:endParaRPr lang="en-US" sz="3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58DDF6-7458-4C79-9553-690DD749B6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2" y="4191000"/>
            <a:ext cx="3244886" cy="22098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D65649-83BD-4935-AAE5-506EB59660F1}"/>
              </a:ext>
            </a:extLst>
          </p:cNvPr>
          <p:cNvSpPr txBox="1"/>
          <p:nvPr/>
        </p:nvSpPr>
        <p:spPr>
          <a:xfrm>
            <a:off x="1220527" y="3429000"/>
            <a:ext cx="1553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Ibrahim Elsayed</a:t>
            </a:r>
          </a:p>
        </p:txBody>
      </p:sp>
      <p:pic>
        <p:nvPicPr>
          <p:cNvPr id="14" name="Picture Placeholder 5">
            <a:extLst>
              <a:ext uri="{FF2B5EF4-FFF2-40B4-BE49-F238E27FC236}">
                <a16:creationId xmlns:a16="http://schemas.microsoft.com/office/drawing/2014/main" id="{A35D36BC-B33E-4360-B570-830D3E7859C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54" b="13154"/>
          <a:stretch>
            <a:fillRect/>
          </a:stretch>
        </p:blipFill>
        <p:spPr>
          <a:xfrm>
            <a:off x="1065777" y="1219199"/>
            <a:ext cx="1862698" cy="22098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Clr>
                <a:srgbClr val="0F6FC6"/>
              </a:buClr>
              <a:buSzPct val="85000"/>
            </a:pPr>
            <a:r>
              <a:rPr lang="en-US" b="1" dirty="0">
                <a:ln w="0">
                  <a:noFill/>
                </a:ln>
                <a:solidFill>
                  <a:sysClr val="windowText" lastClr="000000"/>
                </a:solidFill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It occurs when we try to analyze or organize the data in the high-dimension space.</a:t>
            </a:r>
          </a:p>
          <a:p>
            <a:r>
              <a:rPr lang="en-US" dirty="0"/>
              <a:t>These phenomena occur in different domains such as numerical analysis, machine learning, etc.…..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9180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90087-E5F3-4D95-A8F1-20958E7E0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2554-E356-4CBB-9468-8AA2DB51A86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two types of techniques</a:t>
            </a:r>
          </a:p>
          <a:p>
            <a:pPr marL="569913" indent="-273050"/>
            <a:r>
              <a:rPr lang="en-US" dirty="0"/>
              <a:t>Linear techniques, e.g. PCA</a:t>
            </a:r>
          </a:p>
          <a:p>
            <a:pPr marL="569913" indent="-273050"/>
            <a:r>
              <a:rPr lang="en-US" dirty="0"/>
              <a:t>Non-Linear techniques, e.g. t-SNE</a:t>
            </a:r>
          </a:p>
        </p:txBody>
      </p:sp>
    </p:spTree>
    <p:extLst>
      <p:ext uri="{BB962C8B-B14F-4D97-AF65-F5344CB8AC3E}">
        <p14:creationId xmlns:p14="http://schemas.microsoft.com/office/powerpoint/2010/main" val="3027348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Clr>
                <a:srgbClr val="0F6FC6"/>
              </a:buClr>
              <a:buSzPct val="85000"/>
            </a:pPr>
            <a:r>
              <a:rPr lang="en-US" b="1" dirty="0">
                <a:ln w="0">
                  <a:noFill/>
                </a:ln>
                <a:solidFill>
                  <a:sysClr val="windowText" lastClr="000000"/>
                </a:solidFill>
              </a:rPr>
              <a:t>Principal component analysis (PCA)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quarter" idx="1"/>
          </p:nvPr>
        </p:nvSpPr>
        <p:spPr>
          <a:xfrm>
            <a:off x="402336" y="1524000"/>
            <a:ext cx="11338560" cy="4572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It is a linear dimensionality reduction technique that can be utilized for extracting information from a high-dimensional space.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AE7E1-8684-4A6B-86C5-65925E631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523387"/>
            <a:ext cx="6553200" cy="372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33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73367-C6E1-446F-A131-F012737D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0">
                  <a:noFill/>
                </a:ln>
                <a:solidFill>
                  <a:sysClr val="windowText" lastClr="000000"/>
                </a:solidFill>
              </a:rPr>
              <a:t>Principal component analysis (PCA)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B13A5-E1E7-4EB6-86A7-86CBFF15C3F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PCA in MSI data to reduce the dimensionality from 82-D ‘number of proteins’ to 3-D in the space.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605B87-6596-4F6E-A34A-071F0B1E3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590800"/>
            <a:ext cx="6019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84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7941-BE7B-4BBF-9447-B58BFE7D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1CB41-5DC9-4019-BC23-1A837CE331C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nonlinear dimensionality reduction technique.</a:t>
            </a:r>
          </a:p>
          <a:p>
            <a:r>
              <a:rPr lang="en-US" dirty="0">
                <a:cs typeface="Times New Roman" panose="02020603050405020304" pitchFamily="18" charset="0"/>
              </a:rPr>
              <a:t>preserves local structure at the same time preserving the global structure.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8A3E0-1E58-4D7C-A6D0-9B8542FF4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585983"/>
            <a:ext cx="6111770" cy="351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84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DA11-0453-43D0-A16D-CA71E5F1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t-SNE in Gastric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3E727-90F4-4C0F-B620-892E37B75B3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02336" y="1578561"/>
            <a:ext cx="11338560" cy="4572000"/>
          </a:xfrm>
        </p:spPr>
        <p:txBody>
          <a:bodyPr/>
          <a:lstStyle/>
          <a:p>
            <a:r>
              <a:rPr lang="en-US" dirty="0"/>
              <a:t>The t-SNE scatterplot reveals clear structural separations based on molecular heterogeneity.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C74696-CEE1-4E11-BE94-14F028B7F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89" y="2590800"/>
            <a:ext cx="6721422" cy="358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48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8DE3-4686-4844-8E92-E29F681F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t-SNE in Gastric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44325-DEBB-4EBA-92AB-C37209957C6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was done by representing every pixel of data in high dimension to one point in the low dimensional space.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A18C9-D2C2-487E-8CF9-CCBDE6DCB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2743200"/>
            <a:ext cx="11201400" cy="329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40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CDAD0-9B55-4DB9-AA25-4CBBD6E73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t-SNE in Breast Cancer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8FD952-AD85-49AC-96FA-344A1F024C8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29" y="1981200"/>
            <a:ext cx="4114800" cy="4191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B486F1-2B0B-4BEB-86E8-0CDEF8BEB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438400"/>
            <a:ext cx="7391400" cy="299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34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 noEditPoints="1"/>
          </p:cNvSpPr>
          <p:nvPr>
            <p:ph sz="quarter" idx="1"/>
          </p:nvPr>
        </p:nvSpPr>
        <p:spPr>
          <a:xfrm>
            <a:off x="4556075" y="541822"/>
            <a:ext cx="5638800" cy="5410200"/>
          </a:xfrm>
        </p:spPr>
        <p:txBody>
          <a:bodyPr/>
          <a:lstStyle/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Mass Spectrometry Imaging (MSI)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Dimensionality</a:t>
            </a:r>
            <a:r>
              <a:rPr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 </a:t>
            </a: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Reduction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ysClr val="windowText" lastClr="000000"/>
                </a:solidFill>
                <a:latin typeface="Georgia"/>
              </a:rPr>
              <a:t>Clustering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Survival</a:t>
            </a:r>
            <a:r>
              <a:rPr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 </a:t>
            </a: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Analysis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Fisher’s Exact Test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Microarray</a:t>
            </a:r>
            <a:r>
              <a:rPr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 </a:t>
            </a: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Analysis</a:t>
            </a:r>
            <a:r>
              <a:rPr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 </a:t>
            </a: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Technique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Value of Our Work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Further Work</a:t>
            </a:r>
          </a:p>
          <a:p>
            <a:pPr>
              <a:buClr>
                <a:srgbClr val="0F6FC6"/>
              </a:buClr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4027" b="3539"/>
          <a:stretch/>
        </p:blipFill>
        <p:spPr>
          <a:xfrm>
            <a:off x="7363752" y="3742222"/>
            <a:ext cx="4305300" cy="22098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75F1D3C-5F86-4D1B-A996-F7C57AE41A9E}"/>
              </a:ext>
            </a:extLst>
          </p:cNvPr>
          <p:cNvSpPr txBox="1">
            <a:spLocks noEditPoints="1"/>
          </p:cNvSpPr>
          <p:nvPr/>
        </p:nvSpPr>
        <p:spPr>
          <a:xfrm>
            <a:off x="374682" y="381000"/>
            <a:ext cx="3244886" cy="5949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5000"/>
              <a:buFont typeface="Wingdings 2"/>
              <a:buNone/>
              <a:defRPr kumimoji="0"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/>
              <a:t>Today's Agenda</a:t>
            </a:r>
            <a:endParaRPr lang="en-US" sz="3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06573F-9067-45B1-879D-6F80D3ECA2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2" y="4191000"/>
            <a:ext cx="3244886" cy="22098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8A9954-6013-4CDF-9276-FC4DBBF16E34}"/>
              </a:ext>
            </a:extLst>
          </p:cNvPr>
          <p:cNvSpPr txBox="1"/>
          <p:nvPr/>
        </p:nvSpPr>
        <p:spPr>
          <a:xfrm>
            <a:off x="1220527" y="3429000"/>
            <a:ext cx="1553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Mariem Ahmed</a:t>
            </a:r>
          </a:p>
        </p:txBody>
      </p:sp>
      <p:pic>
        <p:nvPicPr>
          <p:cNvPr id="14" name="Picture Placeholder 5">
            <a:extLst>
              <a:ext uri="{FF2B5EF4-FFF2-40B4-BE49-F238E27FC236}">
                <a16:creationId xmlns:a16="http://schemas.microsoft.com/office/drawing/2014/main" id="{59D91FE1-E046-4F73-8C6C-B4B937D65C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51" b="20451"/>
          <a:stretch>
            <a:fillRect/>
          </a:stretch>
        </p:blipFill>
        <p:spPr>
          <a:xfrm>
            <a:off x="1071874" y="1216627"/>
            <a:ext cx="1856602" cy="22098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Motivation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2948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Clustering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9994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K-means Clustering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2943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 noEditPoints="1"/>
          </p:cNvSpPr>
          <p:nvPr>
            <p:ph sz="quarter" idx="1"/>
          </p:nvPr>
        </p:nvSpPr>
        <p:spPr>
          <a:xfrm>
            <a:off x="4556075" y="541822"/>
            <a:ext cx="5638800" cy="5410200"/>
          </a:xfrm>
        </p:spPr>
        <p:txBody>
          <a:bodyPr/>
          <a:lstStyle/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Mass Spectrometry Imaging (MSI)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Dimensionality</a:t>
            </a:r>
            <a:r>
              <a:rPr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 </a:t>
            </a: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Reduction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Clustering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ysClr val="windowText" lastClr="000000"/>
                </a:solidFill>
                <a:latin typeface="Georgia"/>
              </a:rPr>
              <a:t>Survival</a:t>
            </a:r>
            <a:r>
              <a:rPr dirty="0">
                <a:ln w="0">
                  <a:noFill/>
                </a:ln>
                <a:solidFill>
                  <a:sysClr val="windowText" lastClr="000000"/>
                </a:solidFill>
                <a:latin typeface="Georgia"/>
              </a:rPr>
              <a:t> </a:t>
            </a:r>
            <a:r>
              <a:rPr lang="en-US" dirty="0">
                <a:ln w="0">
                  <a:noFill/>
                </a:ln>
                <a:solidFill>
                  <a:sysClr val="windowText" lastClr="000000"/>
                </a:solidFill>
                <a:latin typeface="Georgia"/>
              </a:rPr>
              <a:t>Analysis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Fisher’s Exact Test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Microarray</a:t>
            </a:r>
            <a:r>
              <a:rPr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 </a:t>
            </a: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Analysis</a:t>
            </a:r>
            <a:r>
              <a:rPr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 </a:t>
            </a: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Technique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Value of Our Work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Further Work</a:t>
            </a:r>
          </a:p>
          <a:p>
            <a:pPr>
              <a:buClr>
                <a:srgbClr val="0F6FC6"/>
              </a:buClr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4027" b="3539"/>
          <a:stretch/>
        </p:blipFill>
        <p:spPr>
          <a:xfrm>
            <a:off x="7363752" y="3742222"/>
            <a:ext cx="4305300" cy="22098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CA24C65-63B8-4210-A0AA-60D31165629F}"/>
              </a:ext>
            </a:extLst>
          </p:cNvPr>
          <p:cNvSpPr txBox="1">
            <a:spLocks noEditPoints="1"/>
          </p:cNvSpPr>
          <p:nvPr/>
        </p:nvSpPr>
        <p:spPr>
          <a:xfrm>
            <a:off x="374682" y="381000"/>
            <a:ext cx="3244886" cy="5949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5000"/>
              <a:buFont typeface="Wingdings 2"/>
              <a:buNone/>
              <a:defRPr kumimoji="0"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/>
              <a:t>Today's Agenda</a:t>
            </a:r>
            <a:endParaRPr lang="en-US" sz="3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035E43-E3D9-46F3-AC1A-9A684EDDA6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2" y="4191000"/>
            <a:ext cx="3244886" cy="22098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A463A9-56E5-4372-875C-D28C49AA3C8C}"/>
              </a:ext>
            </a:extLst>
          </p:cNvPr>
          <p:cNvSpPr txBox="1"/>
          <p:nvPr/>
        </p:nvSpPr>
        <p:spPr>
          <a:xfrm>
            <a:off x="1146202" y="3429000"/>
            <a:ext cx="1701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Donia Abd Elslam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B05646E-2BC8-401E-9E7B-B383228BB1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76" y="1211007"/>
            <a:ext cx="1856602" cy="220980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Survival Analysis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4887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 noEditPoints="1"/>
          </p:cNvSpPr>
          <p:nvPr>
            <p:ph sz="quarter" idx="1"/>
          </p:nvPr>
        </p:nvSpPr>
        <p:spPr>
          <a:xfrm>
            <a:off x="4556075" y="541822"/>
            <a:ext cx="5638800" cy="5410200"/>
          </a:xfrm>
        </p:spPr>
        <p:txBody>
          <a:bodyPr/>
          <a:lstStyle/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Mass Spectrometry Imaging (MSI)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Dimensionality</a:t>
            </a:r>
            <a:r>
              <a:rPr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 </a:t>
            </a: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Reduction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Clustering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Survival</a:t>
            </a:r>
            <a:r>
              <a:rPr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 </a:t>
            </a: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Analysis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ysClr val="windowText" lastClr="000000"/>
                </a:solidFill>
                <a:latin typeface="Georgia"/>
              </a:rPr>
              <a:t>Fisher’s Exact Test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Microarray</a:t>
            </a:r>
            <a:r>
              <a:rPr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 </a:t>
            </a: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Analysis</a:t>
            </a:r>
            <a:r>
              <a:rPr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 </a:t>
            </a: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Technique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Value of Our Work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Further Work</a:t>
            </a:r>
          </a:p>
          <a:p>
            <a:pPr>
              <a:buClr>
                <a:srgbClr val="0F6FC6"/>
              </a:buClr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4027" b="3539"/>
          <a:stretch/>
        </p:blipFill>
        <p:spPr>
          <a:xfrm>
            <a:off x="7363752" y="3742222"/>
            <a:ext cx="4305300" cy="22098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CA24C65-63B8-4210-A0AA-60D31165629F}"/>
              </a:ext>
            </a:extLst>
          </p:cNvPr>
          <p:cNvSpPr txBox="1">
            <a:spLocks noEditPoints="1"/>
          </p:cNvSpPr>
          <p:nvPr/>
        </p:nvSpPr>
        <p:spPr>
          <a:xfrm>
            <a:off x="374682" y="381000"/>
            <a:ext cx="3244886" cy="5949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5000"/>
              <a:buFont typeface="Wingdings 2"/>
              <a:buNone/>
              <a:defRPr kumimoji="0"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/>
              <a:t>Today's Agenda</a:t>
            </a:r>
            <a:endParaRPr lang="en-US" sz="3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035E43-E3D9-46F3-AC1A-9A684EDDA6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2" y="4191000"/>
            <a:ext cx="3244886" cy="22098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A463A9-56E5-4372-875C-D28C49AA3C8C}"/>
              </a:ext>
            </a:extLst>
          </p:cNvPr>
          <p:cNvSpPr txBox="1"/>
          <p:nvPr/>
        </p:nvSpPr>
        <p:spPr>
          <a:xfrm>
            <a:off x="1220527" y="3429000"/>
            <a:ext cx="1553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Renad Taher</a:t>
            </a:r>
          </a:p>
        </p:txBody>
      </p:sp>
      <p:pic>
        <p:nvPicPr>
          <p:cNvPr id="14" name="Picture Placeholder 5">
            <a:extLst>
              <a:ext uri="{FF2B5EF4-FFF2-40B4-BE49-F238E27FC236}">
                <a16:creationId xmlns:a16="http://schemas.microsoft.com/office/drawing/2014/main" id="{2FD0F1F2-D383-4DB6-8C15-3E0B42CD383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90" b="20390"/>
          <a:stretch>
            <a:fillRect/>
          </a:stretch>
        </p:blipFill>
        <p:spPr>
          <a:xfrm>
            <a:off x="1071875" y="1214055"/>
            <a:ext cx="1856602" cy="22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63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Fisher’s Exact Test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5901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 noEditPoints="1"/>
          </p:cNvSpPr>
          <p:nvPr>
            <p:ph sz="quarter" idx="1"/>
          </p:nvPr>
        </p:nvSpPr>
        <p:spPr>
          <a:xfrm>
            <a:off x="4556075" y="541822"/>
            <a:ext cx="5638800" cy="5410200"/>
          </a:xfrm>
        </p:spPr>
        <p:txBody>
          <a:bodyPr/>
          <a:lstStyle/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Mass Spectrometry Imaging (MSI)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Dimensionality</a:t>
            </a:r>
            <a:r>
              <a:rPr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 </a:t>
            </a: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Reduction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Clustering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Survival</a:t>
            </a:r>
            <a:r>
              <a:rPr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 </a:t>
            </a: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Analysis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Fisher’s Exact Test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ysClr val="windowText" lastClr="000000"/>
                </a:solidFill>
                <a:latin typeface="Georgia"/>
              </a:rPr>
              <a:t>Microarray</a:t>
            </a:r>
            <a:r>
              <a:rPr dirty="0">
                <a:ln w="0">
                  <a:noFill/>
                </a:ln>
                <a:solidFill>
                  <a:sysClr val="windowText" lastClr="000000"/>
                </a:solidFill>
                <a:latin typeface="Georgia"/>
              </a:rPr>
              <a:t> </a:t>
            </a:r>
            <a:r>
              <a:rPr lang="en-US" dirty="0">
                <a:ln w="0">
                  <a:noFill/>
                </a:ln>
                <a:solidFill>
                  <a:sysClr val="windowText" lastClr="000000"/>
                </a:solidFill>
                <a:latin typeface="Georgia"/>
              </a:rPr>
              <a:t>Analysis</a:t>
            </a:r>
            <a:r>
              <a:rPr dirty="0">
                <a:ln w="0">
                  <a:noFill/>
                </a:ln>
                <a:solidFill>
                  <a:sysClr val="windowText" lastClr="000000"/>
                </a:solidFill>
                <a:latin typeface="Georgia"/>
              </a:rPr>
              <a:t> </a:t>
            </a:r>
            <a:r>
              <a:rPr lang="en-US" dirty="0">
                <a:ln w="0">
                  <a:noFill/>
                </a:ln>
                <a:solidFill>
                  <a:sysClr val="windowText" lastClr="000000"/>
                </a:solidFill>
                <a:latin typeface="Georgia"/>
              </a:rPr>
              <a:t>Technique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Value of Our Work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Further Work</a:t>
            </a:r>
          </a:p>
          <a:p>
            <a:pPr>
              <a:buClr>
                <a:srgbClr val="0F6FC6"/>
              </a:buClr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4027" b="3539"/>
          <a:stretch/>
        </p:blipFill>
        <p:spPr>
          <a:xfrm>
            <a:off x="7363752" y="3742222"/>
            <a:ext cx="4305300" cy="22098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EFEF246-2F48-4F1F-BB9C-0673C6CDCA3E}"/>
              </a:ext>
            </a:extLst>
          </p:cNvPr>
          <p:cNvSpPr>
            <a:spLocks noGrp="1" noEditPoints="1"/>
          </p:cNvSpPr>
          <p:nvPr>
            <p:ph type="body" idx="2"/>
          </p:nvPr>
        </p:nvSpPr>
        <p:spPr>
          <a:xfrm>
            <a:off x="374682" y="381000"/>
            <a:ext cx="3244886" cy="59497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Today's</a:t>
            </a:r>
            <a:r>
              <a:rPr sz="3000" b="1" dirty="0"/>
              <a:t> </a:t>
            </a:r>
            <a:r>
              <a:rPr lang="en-US" sz="3000" b="1" dirty="0"/>
              <a:t>Agenda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9480B7-ABE3-43DE-A131-42AC704BB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2" y="4191000"/>
            <a:ext cx="3244886" cy="22098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A42DC3-7696-41FD-8062-0C207F9B42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76" y="1219199"/>
            <a:ext cx="1862698" cy="22098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08F5B02-F335-40E5-9EF0-9EA458D1B771}"/>
              </a:ext>
            </a:extLst>
          </p:cNvPr>
          <p:cNvSpPr txBox="1"/>
          <p:nvPr/>
        </p:nvSpPr>
        <p:spPr>
          <a:xfrm>
            <a:off x="1298055" y="3429000"/>
            <a:ext cx="1398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Mustafa Yehia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Microarray Analysis Technique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6237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Significance Analysis of Microarray (SAM)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0038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 noEditPoints="1"/>
          </p:cNvSpPr>
          <p:nvPr>
            <p:ph sz="quarter" idx="1"/>
          </p:nvPr>
        </p:nvSpPr>
        <p:spPr>
          <a:xfrm>
            <a:off x="4556075" y="541822"/>
            <a:ext cx="5638800" cy="5410200"/>
          </a:xfrm>
        </p:spPr>
        <p:txBody>
          <a:bodyPr/>
          <a:lstStyle/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Mass Spectrometry Imaging (MSI)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Dimensionality</a:t>
            </a:r>
            <a:r>
              <a:rPr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 </a:t>
            </a: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Reduction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Clustering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Survival</a:t>
            </a:r>
            <a:r>
              <a:rPr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 </a:t>
            </a: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Analysis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Fisher’s Exact Test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Microarray</a:t>
            </a:r>
            <a:r>
              <a:rPr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 </a:t>
            </a: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Analysis</a:t>
            </a:r>
            <a:r>
              <a:rPr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 </a:t>
            </a: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Technique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000000"/>
                </a:solidFill>
                <a:latin typeface="Georgia"/>
              </a:rPr>
              <a:t>Value of Our Work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Further Work</a:t>
            </a:r>
          </a:p>
          <a:p>
            <a:pPr>
              <a:buClr>
                <a:srgbClr val="0F6FC6"/>
              </a:buClr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4027" b="3539"/>
          <a:stretch/>
        </p:blipFill>
        <p:spPr>
          <a:xfrm>
            <a:off x="7363752" y="3742222"/>
            <a:ext cx="4305300" cy="22098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F330CAF-D8EF-4FEA-B5F9-CBEEFF1E4C16}"/>
              </a:ext>
            </a:extLst>
          </p:cNvPr>
          <p:cNvSpPr>
            <a:spLocks noGrp="1" noEditPoints="1"/>
          </p:cNvSpPr>
          <p:nvPr>
            <p:ph type="body" idx="2"/>
          </p:nvPr>
        </p:nvSpPr>
        <p:spPr>
          <a:xfrm>
            <a:off x="374682" y="381000"/>
            <a:ext cx="3244886" cy="59497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Today's</a:t>
            </a:r>
            <a:r>
              <a:rPr sz="3000" b="1" dirty="0"/>
              <a:t> </a:t>
            </a:r>
            <a:r>
              <a:rPr lang="en-US" sz="3000" b="1" dirty="0"/>
              <a:t>Agenda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112E84-8620-4659-9179-236D17E0F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2" y="4191000"/>
            <a:ext cx="3244886" cy="22098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400" dirty="0"/>
              <a:t>Cancer Evolution</a:t>
            </a:r>
          </a:p>
          <a:p>
            <a:r>
              <a:rPr lang="en-US" sz="2400" dirty="0"/>
              <a:t>Cancer Statistics</a:t>
            </a:r>
          </a:p>
          <a:p>
            <a:r>
              <a:rPr lang="en-US" sz="2400" dirty="0"/>
              <a:t>Cancer Detection Techniques</a:t>
            </a:r>
          </a:p>
          <a:p>
            <a:endParaRPr dirty="0"/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C8D1291C-E56D-4B63-BAC7-8A21DAAA5F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27" r="17658" b="7366"/>
          <a:stretch/>
        </p:blipFill>
        <p:spPr>
          <a:xfrm>
            <a:off x="7696200" y="1851665"/>
            <a:ext cx="4044696" cy="315467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6BA4610-FF06-4247-820B-FC7C88D753DB}"/>
              </a:ext>
            </a:extLst>
          </p:cNvPr>
          <p:cNvGraphicFramePr>
            <a:graphicFrameLocks noGrp="1"/>
          </p:cNvGraphicFramePr>
          <p:nvPr/>
        </p:nvGraphicFramePr>
        <p:xfrm>
          <a:off x="402336" y="2926080"/>
          <a:ext cx="7293864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6932">
                  <a:extLst>
                    <a:ext uri="{9D8B030D-6E8A-4147-A177-3AD203B41FA5}">
                      <a16:colId xmlns:a16="http://schemas.microsoft.com/office/drawing/2014/main" val="641585071"/>
                    </a:ext>
                  </a:extLst>
                </a:gridCol>
                <a:gridCol w="3646932">
                  <a:extLst>
                    <a:ext uri="{9D8B030D-6E8A-4147-A177-3AD203B41FA5}">
                      <a16:colId xmlns:a16="http://schemas.microsoft.com/office/drawing/2014/main" val="1488181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latin typeface="Georgia (Body)"/>
                          <a:cs typeface="Arial" panose="020B0604020202020204" pitchFamily="34" charset="0"/>
                        </a:rPr>
                        <a:t>Old 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latin typeface="Georgia (Body)"/>
                          <a:cs typeface="Arial" panose="020B0604020202020204" pitchFamily="34" charset="0"/>
                        </a:rPr>
                        <a:t>New Techniques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19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eorgia (Body)"/>
                          <a:cs typeface="Arial" panose="020B0604020202020204" pitchFamily="34" charset="0"/>
                        </a:rPr>
                        <a:t>Magnetic Resonance Imaging (MRI)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eorgia (Body)"/>
                          <a:cs typeface="Arial" panose="020B0604020202020204" pitchFamily="34" charset="0"/>
                        </a:rPr>
                        <a:t>Tumor Subpopulations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93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eorgia (Body)"/>
                          <a:cs typeface="Arial" panose="020B0604020202020204" pitchFamily="34" charset="0"/>
                        </a:rPr>
                        <a:t>Nuclear Medicine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eorgia (Body)"/>
                          <a:cs typeface="Arial" panose="020B0604020202020204" pitchFamily="34" charset="0"/>
                        </a:rPr>
                        <a:t>Mass Spectrometry Imaging (MSI)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503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554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Value of Our Work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5303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 noEditPoints="1"/>
          </p:cNvSpPr>
          <p:nvPr>
            <p:ph sz="quarter" idx="1"/>
          </p:nvPr>
        </p:nvSpPr>
        <p:spPr>
          <a:xfrm>
            <a:off x="4556075" y="541822"/>
            <a:ext cx="5638800" cy="5410200"/>
          </a:xfrm>
        </p:spPr>
        <p:txBody>
          <a:bodyPr/>
          <a:lstStyle/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Mass Spectrometry Imaging (MSI)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Dimensionality</a:t>
            </a:r>
            <a:r>
              <a:rPr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 </a:t>
            </a: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Reduction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Clustering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Survival</a:t>
            </a:r>
            <a:r>
              <a:rPr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 </a:t>
            </a: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Analysis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Fisher’s Exact Test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Microarray</a:t>
            </a:r>
            <a:r>
              <a:rPr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 </a:t>
            </a: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Analysis</a:t>
            </a:r>
            <a:r>
              <a:rPr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 </a:t>
            </a: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Technique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Value of Our Work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000000"/>
                </a:solidFill>
                <a:latin typeface="Georgia"/>
              </a:rPr>
              <a:t>Further Work</a:t>
            </a:r>
          </a:p>
          <a:p>
            <a:pPr>
              <a:buClr>
                <a:srgbClr val="0F6FC6"/>
              </a:buClr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4027" b="3539"/>
          <a:stretch/>
        </p:blipFill>
        <p:spPr>
          <a:xfrm>
            <a:off x="7363752" y="3742222"/>
            <a:ext cx="4305300" cy="22098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F330CAF-D8EF-4FEA-B5F9-CBEEFF1E4C16}"/>
              </a:ext>
            </a:extLst>
          </p:cNvPr>
          <p:cNvSpPr>
            <a:spLocks noGrp="1" noEditPoints="1"/>
          </p:cNvSpPr>
          <p:nvPr>
            <p:ph type="body" idx="2"/>
          </p:nvPr>
        </p:nvSpPr>
        <p:spPr>
          <a:xfrm>
            <a:off x="374682" y="381000"/>
            <a:ext cx="3244886" cy="59497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Today's</a:t>
            </a:r>
            <a:r>
              <a:rPr sz="3000" b="1" dirty="0"/>
              <a:t> </a:t>
            </a:r>
            <a:r>
              <a:rPr lang="en-US" sz="3000" b="1" dirty="0"/>
              <a:t>Agenda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112E84-8620-4659-9179-236D17E0F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2" y="4191000"/>
            <a:ext cx="3244886" cy="22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95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Further Work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2309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>
          <a:xfrm>
            <a:off x="1825752" y="228600"/>
            <a:ext cx="8534400" cy="609600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1"/>
          </p:nvPr>
        </p:nvSpPr>
        <p:spPr>
          <a:xfrm>
            <a:off x="1905000" y="1524000"/>
            <a:ext cx="4038600" cy="32339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What ideas are </a:t>
            </a:r>
            <a:r>
              <a:rPr lang="en-US" sz="2400" i="1" dirty="0">
                <a:solidFill>
                  <a:schemeClr val="accent5">
                    <a:lumMod val="50000"/>
                  </a:schemeClr>
                </a:solidFill>
              </a:rPr>
              <a:t>accepted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?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1. … … …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2. … … …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3. … … …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4. … … …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5. … … … </a:t>
            </a:r>
          </a:p>
        </p:txBody>
      </p:sp>
      <p:sp>
        <p:nvSpPr>
          <p:cNvPr id="5" name="Content Placeholder 4"/>
          <p:cNvSpPr>
            <a:spLocks noGrp="1" noEditPoints="1"/>
          </p:cNvSpPr>
          <p:nvPr>
            <p:ph sz="half" idx="2"/>
          </p:nvPr>
        </p:nvSpPr>
        <p:spPr>
          <a:xfrm>
            <a:off x="6324600" y="1524000"/>
            <a:ext cx="4038600" cy="33863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What ideas are </a:t>
            </a:r>
            <a:r>
              <a:rPr lang="en-US" sz="2400" i="1" dirty="0">
                <a:solidFill>
                  <a:srgbClr val="C00000"/>
                </a:solidFill>
              </a:rPr>
              <a:t>rejected</a:t>
            </a:r>
            <a:r>
              <a:rPr lang="en-US" sz="2400" dirty="0">
                <a:solidFill>
                  <a:srgbClr val="C00000"/>
                </a:solidFill>
              </a:rPr>
              <a:t>?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C00000"/>
                </a:solidFill>
              </a:rPr>
              <a:t>1. … … …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C00000"/>
                </a:solidFill>
              </a:rPr>
              <a:t>2. … … …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C00000"/>
                </a:solidFill>
              </a:rPr>
              <a:t>3. … … …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C00000"/>
                </a:solidFill>
              </a:rPr>
              <a:t>4. … … …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C00000"/>
                </a:solidFill>
              </a:rPr>
              <a:t>5. … … …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697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Objective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Investigate the effect of intratumor heterogeneity on the overall survival time of patients (For Gastric Cancer).</a:t>
            </a:r>
          </a:p>
          <a:p>
            <a:r>
              <a:rPr lang="en-US" dirty="0"/>
              <a:t>Investigate the effect of metastasis tumor on the overall survival time of patients (For Breast Cancer).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Milestone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948276-BDF7-436D-B1C6-E2A4E18C325E}"/>
              </a:ext>
            </a:extLst>
          </p:cNvPr>
          <p:cNvCxnSpPr>
            <a:cxnSpLocks/>
          </p:cNvCxnSpPr>
          <p:nvPr/>
        </p:nvCxnSpPr>
        <p:spPr>
          <a:xfrm>
            <a:off x="1507980" y="2623730"/>
            <a:ext cx="207342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844314-E70A-4EF0-B7D5-CB8B9D870536}"/>
              </a:ext>
            </a:extLst>
          </p:cNvPr>
          <p:cNvCxnSpPr>
            <a:cxnSpLocks/>
          </p:cNvCxnSpPr>
          <p:nvPr/>
        </p:nvCxnSpPr>
        <p:spPr>
          <a:xfrm>
            <a:off x="4419600" y="2635160"/>
            <a:ext cx="207342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8A98F0-A0B5-4321-A5C1-8723DE2D0280}"/>
              </a:ext>
            </a:extLst>
          </p:cNvPr>
          <p:cNvCxnSpPr>
            <a:cxnSpLocks/>
          </p:cNvCxnSpPr>
          <p:nvPr/>
        </p:nvCxnSpPr>
        <p:spPr>
          <a:xfrm>
            <a:off x="7299180" y="2635160"/>
            <a:ext cx="207342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BD85C46-B2D3-4F90-A2D0-FF25A63720F6}"/>
              </a:ext>
            </a:extLst>
          </p:cNvPr>
          <p:cNvSpPr txBox="1"/>
          <p:nvPr/>
        </p:nvSpPr>
        <p:spPr>
          <a:xfrm>
            <a:off x="944268" y="2804619"/>
            <a:ext cx="263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ECE0BD-A2F0-450F-A4F8-156B4EE18B49}"/>
              </a:ext>
            </a:extLst>
          </p:cNvPr>
          <p:cNvSpPr txBox="1"/>
          <p:nvPr/>
        </p:nvSpPr>
        <p:spPr>
          <a:xfrm>
            <a:off x="3820112" y="2765748"/>
            <a:ext cx="2555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F52B93-73EB-476C-B9E3-B4C9697538FE}"/>
              </a:ext>
            </a:extLst>
          </p:cNvPr>
          <p:cNvSpPr txBox="1"/>
          <p:nvPr/>
        </p:nvSpPr>
        <p:spPr>
          <a:xfrm>
            <a:off x="1501581" y="2303237"/>
            <a:ext cx="1849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Gastric/Breast Cancer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4C6C7B-9D73-4A5F-8C47-3F3C2EBA83C4}"/>
              </a:ext>
            </a:extLst>
          </p:cNvPr>
          <p:cNvSpPr txBox="1"/>
          <p:nvPr/>
        </p:nvSpPr>
        <p:spPr>
          <a:xfrm>
            <a:off x="4408809" y="2047934"/>
            <a:ext cx="2073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visualizations to understand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47B530-B951-4357-964E-B0371E53D6F9}"/>
              </a:ext>
            </a:extLst>
          </p:cNvPr>
          <p:cNvSpPr txBox="1"/>
          <p:nvPr/>
        </p:nvSpPr>
        <p:spPr>
          <a:xfrm>
            <a:off x="6816914" y="2804619"/>
            <a:ext cx="2472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58E7BD-FFA0-4FF6-86A3-BFC150930CFF}"/>
              </a:ext>
            </a:extLst>
          </p:cNvPr>
          <p:cNvSpPr txBox="1"/>
          <p:nvPr/>
        </p:nvSpPr>
        <p:spPr>
          <a:xfrm>
            <a:off x="7299180" y="2315953"/>
            <a:ext cx="2073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PCA &amp; t-SNE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41A0D9E-98C3-45AF-AAF4-CB3346F45207}"/>
              </a:ext>
            </a:extLst>
          </p:cNvPr>
          <p:cNvCxnSpPr>
            <a:cxnSpLocks/>
          </p:cNvCxnSpPr>
          <p:nvPr/>
        </p:nvCxnSpPr>
        <p:spPr>
          <a:xfrm>
            <a:off x="5618382" y="5554301"/>
            <a:ext cx="142438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FC5F85A-9104-4422-869A-9A11E6B982BB}"/>
              </a:ext>
            </a:extLst>
          </p:cNvPr>
          <p:cNvGrpSpPr/>
          <p:nvPr/>
        </p:nvGrpSpPr>
        <p:grpSpPr>
          <a:xfrm>
            <a:off x="3867415" y="2373868"/>
            <a:ext cx="515685" cy="391880"/>
            <a:chOff x="2168064" y="3242973"/>
            <a:chExt cx="371421" cy="39188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85BBDE2-0FA3-446C-BF0F-ED642E9C8889}"/>
                </a:ext>
              </a:extLst>
            </p:cNvPr>
            <p:cNvSpPr/>
            <p:nvPr/>
          </p:nvSpPr>
          <p:spPr>
            <a:xfrm>
              <a:off x="2168064" y="3269093"/>
              <a:ext cx="371421" cy="36576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C90EF3-EE99-45E4-AC8E-1537B4E91534}"/>
                </a:ext>
              </a:extLst>
            </p:cNvPr>
            <p:cNvSpPr txBox="1"/>
            <p:nvPr/>
          </p:nvSpPr>
          <p:spPr>
            <a:xfrm>
              <a:off x="2244407" y="3242973"/>
              <a:ext cx="211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1A4542-240B-4506-BB24-F25742526272}"/>
              </a:ext>
            </a:extLst>
          </p:cNvPr>
          <p:cNvCxnSpPr>
            <a:cxnSpLocks/>
          </p:cNvCxnSpPr>
          <p:nvPr/>
        </p:nvCxnSpPr>
        <p:spPr>
          <a:xfrm>
            <a:off x="1529854" y="5565731"/>
            <a:ext cx="142438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0150D0A-1E3A-4FF6-A25F-1060BC15951B}"/>
              </a:ext>
            </a:extLst>
          </p:cNvPr>
          <p:cNvCxnSpPr>
            <a:cxnSpLocks/>
          </p:cNvCxnSpPr>
          <p:nvPr/>
        </p:nvCxnSpPr>
        <p:spPr>
          <a:xfrm>
            <a:off x="3508120" y="5554301"/>
            <a:ext cx="142438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E100AC9-0B8F-4A37-8E7E-CAD69CF81A0E}"/>
              </a:ext>
            </a:extLst>
          </p:cNvPr>
          <p:cNvSpPr txBox="1"/>
          <p:nvPr/>
        </p:nvSpPr>
        <p:spPr>
          <a:xfrm>
            <a:off x="944269" y="5722810"/>
            <a:ext cx="1755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C1D113-11D1-4805-B31F-050F5BD98BA4}"/>
              </a:ext>
            </a:extLst>
          </p:cNvPr>
          <p:cNvSpPr txBox="1"/>
          <p:nvPr/>
        </p:nvSpPr>
        <p:spPr>
          <a:xfrm>
            <a:off x="1482109" y="4912388"/>
            <a:ext cx="142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0EB84D-A455-455A-8618-977B52673891}"/>
              </a:ext>
            </a:extLst>
          </p:cNvPr>
          <p:cNvSpPr txBox="1"/>
          <p:nvPr/>
        </p:nvSpPr>
        <p:spPr>
          <a:xfrm>
            <a:off x="2932525" y="5735190"/>
            <a:ext cx="1755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Survival Analysis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B2FF98-2E39-4EC0-AB1B-E1B8C68473C8}"/>
              </a:ext>
            </a:extLst>
          </p:cNvPr>
          <p:cNvSpPr txBox="1"/>
          <p:nvPr/>
        </p:nvSpPr>
        <p:spPr>
          <a:xfrm>
            <a:off x="3530008" y="4628094"/>
            <a:ext cx="14243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probability of a patient to live or die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0FF0CC-59B0-417A-AB3B-1E1F223E5075}"/>
              </a:ext>
            </a:extLst>
          </p:cNvPr>
          <p:cNvSpPr txBox="1"/>
          <p:nvPr/>
        </p:nvSpPr>
        <p:spPr>
          <a:xfrm>
            <a:off x="5020746" y="5735190"/>
            <a:ext cx="1755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 Work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F17B12E-FCEF-4004-8197-6CBD1EB87CA4}"/>
              </a:ext>
            </a:extLst>
          </p:cNvPr>
          <p:cNvSpPr txBox="1"/>
          <p:nvPr/>
        </p:nvSpPr>
        <p:spPr>
          <a:xfrm>
            <a:off x="5633288" y="4478270"/>
            <a:ext cx="1424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 Analysis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Gastric cancer classification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Breast Cancer 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9FEB59B-AC88-4805-B472-285F60CB02A4}"/>
              </a:ext>
            </a:extLst>
          </p:cNvPr>
          <p:cNvGrpSpPr/>
          <p:nvPr/>
        </p:nvGrpSpPr>
        <p:grpSpPr>
          <a:xfrm>
            <a:off x="993328" y="5312598"/>
            <a:ext cx="371421" cy="383721"/>
            <a:chOff x="993328" y="5312598"/>
            <a:chExt cx="371421" cy="38372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D78BFA6-0403-410A-AF35-882A38E2C411}"/>
                </a:ext>
              </a:extLst>
            </p:cNvPr>
            <p:cNvSpPr/>
            <p:nvPr/>
          </p:nvSpPr>
          <p:spPr>
            <a:xfrm>
              <a:off x="993328" y="5330559"/>
              <a:ext cx="371421" cy="36576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42968DB-D48E-401E-A3D2-FFBAAAC2D5E3}"/>
                </a:ext>
              </a:extLst>
            </p:cNvPr>
            <p:cNvSpPr txBox="1"/>
            <p:nvPr/>
          </p:nvSpPr>
          <p:spPr>
            <a:xfrm>
              <a:off x="1014375" y="5312598"/>
              <a:ext cx="272703" cy="383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EG" dirty="0">
                  <a:solidFill>
                    <a:schemeClr val="bg1"/>
                  </a:solidFill>
                </a:rPr>
                <a:t>4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A0D4DD6-481E-47CF-84B1-F075DA3F77F5}"/>
              </a:ext>
            </a:extLst>
          </p:cNvPr>
          <p:cNvGrpSpPr/>
          <p:nvPr/>
        </p:nvGrpSpPr>
        <p:grpSpPr>
          <a:xfrm>
            <a:off x="3061890" y="5339089"/>
            <a:ext cx="371421" cy="387121"/>
            <a:chOff x="3061890" y="5339089"/>
            <a:chExt cx="371421" cy="38712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95B6FFC-58F4-476E-89AE-0F0DB1AD7E95}"/>
                </a:ext>
              </a:extLst>
            </p:cNvPr>
            <p:cNvSpPr/>
            <p:nvPr/>
          </p:nvSpPr>
          <p:spPr>
            <a:xfrm>
              <a:off x="3061890" y="5360450"/>
              <a:ext cx="371421" cy="36576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7F2D244-C839-42E8-92AC-E40C66188DC2}"/>
                </a:ext>
              </a:extLst>
            </p:cNvPr>
            <p:cNvSpPr txBox="1"/>
            <p:nvPr/>
          </p:nvSpPr>
          <p:spPr>
            <a:xfrm>
              <a:off x="3084945" y="5339089"/>
              <a:ext cx="272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EG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CB8BE6E-887F-4A46-B7D1-BE683D7D57F5}"/>
              </a:ext>
            </a:extLst>
          </p:cNvPr>
          <p:cNvGrpSpPr/>
          <p:nvPr/>
        </p:nvGrpSpPr>
        <p:grpSpPr>
          <a:xfrm>
            <a:off x="5111395" y="5337916"/>
            <a:ext cx="371421" cy="388294"/>
            <a:chOff x="5111395" y="5337916"/>
            <a:chExt cx="371421" cy="38829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BFAD42D-CFCF-41F2-8E84-B7FF26BE062F}"/>
                </a:ext>
              </a:extLst>
            </p:cNvPr>
            <p:cNvSpPr/>
            <p:nvPr/>
          </p:nvSpPr>
          <p:spPr>
            <a:xfrm>
              <a:off x="5111395" y="5360450"/>
              <a:ext cx="371421" cy="36576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B47E977-6384-487C-A21E-C7A460A26459}"/>
                </a:ext>
              </a:extLst>
            </p:cNvPr>
            <p:cNvSpPr txBox="1"/>
            <p:nvPr/>
          </p:nvSpPr>
          <p:spPr>
            <a:xfrm>
              <a:off x="5146543" y="5337916"/>
              <a:ext cx="272703" cy="383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EG" dirty="0">
                  <a:solidFill>
                    <a:schemeClr val="bg1"/>
                  </a:solidFill>
                </a:rPr>
                <a:t>6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C99923D-1459-49E4-BF91-537EE5DA15F4}"/>
              </a:ext>
            </a:extLst>
          </p:cNvPr>
          <p:cNvGrpSpPr/>
          <p:nvPr/>
        </p:nvGrpSpPr>
        <p:grpSpPr>
          <a:xfrm>
            <a:off x="973041" y="2363579"/>
            <a:ext cx="515685" cy="402169"/>
            <a:chOff x="2168064" y="3232684"/>
            <a:chExt cx="371421" cy="402169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ACB5C0F-8511-4FC2-B709-F660E2EC1EE1}"/>
                </a:ext>
              </a:extLst>
            </p:cNvPr>
            <p:cNvSpPr/>
            <p:nvPr/>
          </p:nvSpPr>
          <p:spPr>
            <a:xfrm>
              <a:off x="2168064" y="3269093"/>
              <a:ext cx="371421" cy="36576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F9F2EA0-79AC-4830-80FF-0D1D65D5427B}"/>
                </a:ext>
              </a:extLst>
            </p:cNvPr>
            <p:cNvSpPr txBox="1"/>
            <p:nvPr/>
          </p:nvSpPr>
          <p:spPr>
            <a:xfrm>
              <a:off x="2249460" y="3232684"/>
              <a:ext cx="211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61243A9-C810-4F64-ACD6-ED5CC51892E7}"/>
              </a:ext>
            </a:extLst>
          </p:cNvPr>
          <p:cNvGrpSpPr/>
          <p:nvPr/>
        </p:nvGrpSpPr>
        <p:grpSpPr>
          <a:xfrm>
            <a:off x="6763448" y="2375214"/>
            <a:ext cx="515685" cy="391880"/>
            <a:chOff x="2168064" y="3242973"/>
            <a:chExt cx="371421" cy="39188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E19ECC2-C520-40E8-AD07-727F87B11F40}"/>
                </a:ext>
              </a:extLst>
            </p:cNvPr>
            <p:cNvSpPr/>
            <p:nvPr/>
          </p:nvSpPr>
          <p:spPr>
            <a:xfrm>
              <a:off x="2168064" y="3269093"/>
              <a:ext cx="371421" cy="36576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6DC9F6E-25A6-489E-889A-9F14644BD42F}"/>
                </a:ext>
              </a:extLst>
            </p:cNvPr>
            <p:cNvSpPr txBox="1"/>
            <p:nvPr/>
          </p:nvSpPr>
          <p:spPr>
            <a:xfrm>
              <a:off x="2244096" y="3242973"/>
              <a:ext cx="211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44" grpId="0"/>
      <p:bldP spid="45" grpId="0"/>
      <p:bldP spid="46" grpId="0"/>
      <p:bldP spid="47" grpId="0"/>
      <p:bldP spid="49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 noEditPoints="1"/>
          </p:cNvSpPr>
          <p:nvPr>
            <p:ph type="body" idx="2"/>
          </p:nvPr>
        </p:nvSpPr>
        <p:spPr>
          <a:xfrm>
            <a:off x="374682" y="381000"/>
            <a:ext cx="3244886" cy="59497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Today's</a:t>
            </a:r>
            <a:r>
              <a:rPr sz="3000" b="1" dirty="0"/>
              <a:t> </a:t>
            </a:r>
            <a:r>
              <a:rPr lang="en-US" sz="3000" b="1" dirty="0"/>
              <a:t>Agenda</a:t>
            </a:r>
          </a:p>
        </p:txBody>
      </p:sp>
      <p:sp>
        <p:nvSpPr>
          <p:cNvPr id="8" name="Content Placeholder 7"/>
          <p:cNvSpPr>
            <a:spLocks noGrp="1" noEditPoints="1"/>
          </p:cNvSpPr>
          <p:nvPr>
            <p:ph sz="quarter" idx="1"/>
          </p:nvPr>
        </p:nvSpPr>
        <p:spPr>
          <a:xfrm>
            <a:off x="4556075" y="541822"/>
            <a:ext cx="5638800" cy="5410200"/>
          </a:xfrm>
        </p:spPr>
        <p:txBody>
          <a:bodyPr/>
          <a:lstStyle/>
          <a:p>
            <a:r>
              <a:rPr lang="en-US" dirty="0"/>
              <a:t>Mass Spectrometry Imaging (MSI)</a:t>
            </a:r>
          </a:p>
          <a:p>
            <a:r>
              <a:rPr lang="en-US" dirty="0"/>
              <a:t>Dimensionality</a:t>
            </a:r>
            <a:r>
              <a:rPr dirty="0"/>
              <a:t> </a:t>
            </a:r>
            <a:r>
              <a:rPr lang="en-US" dirty="0"/>
              <a:t>Reduction</a:t>
            </a:r>
          </a:p>
          <a:p>
            <a:r>
              <a:rPr lang="en-US" dirty="0"/>
              <a:t>Clustering</a:t>
            </a:r>
          </a:p>
          <a:p>
            <a:r>
              <a:rPr lang="en-US" dirty="0"/>
              <a:t>Survival</a:t>
            </a:r>
            <a:r>
              <a:rPr dirty="0"/>
              <a:t> </a:t>
            </a:r>
            <a:r>
              <a:rPr lang="en-US" dirty="0"/>
              <a:t>Analysis</a:t>
            </a:r>
          </a:p>
          <a:p>
            <a:r>
              <a:rPr lang="en-US" dirty="0"/>
              <a:t>Microarray</a:t>
            </a:r>
            <a:r>
              <a:rPr dirty="0"/>
              <a:t> </a:t>
            </a:r>
            <a:r>
              <a:rPr lang="en-US" dirty="0"/>
              <a:t>Analysis</a:t>
            </a:r>
            <a:r>
              <a:rPr dirty="0"/>
              <a:t> </a:t>
            </a:r>
            <a:r>
              <a:rPr lang="en-US" dirty="0"/>
              <a:t>Technique</a:t>
            </a:r>
          </a:p>
          <a:p>
            <a:r>
              <a:rPr lang="en-US" dirty="0"/>
              <a:t>Fisher’s Exact Test</a:t>
            </a:r>
          </a:p>
          <a:p>
            <a:r>
              <a:rPr lang="en-US" dirty="0"/>
              <a:t>Value of Our Work</a:t>
            </a:r>
          </a:p>
          <a:p>
            <a:r>
              <a:rPr lang="en-US" dirty="0"/>
              <a:t>Further Work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4027" b="3539"/>
          <a:stretch/>
        </p:blipFill>
        <p:spPr>
          <a:xfrm>
            <a:off x="7363752" y="3742222"/>
            <a:ext cx="4305300" cy="2209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316033-8A0F-4139-8F27-F73A11B68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2" y="4191000"/>
            <a:ext cx="3244886" cy="22098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 noEditPoints="1"/>
          </p:cNvSpPr>
          <p:nvPr>
            <p:ph sz="quarter" idx="1"/>
          </p:nvPr>
        </p:nvSpPr>
        <p:spPr>
          <a:xfrm>
            <a:off x="4556075" y="541822"/>
            <a:ext cx="5638800" cy="5410200"/>
          </a:xfrm>
        </p:spPr>
        <p:txBody>
          <a:bodyPr/>
          <a:lstStyle/>
          <a:p>
            <a:r>
              <a:rPr lang="en-US" dirty="0"/>
              <a:t>Mass Spectrometry Imaging (MSI)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Dimensionality</a:t>
            </a:r>
            <a:r>
              <a:rPr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 </a:t>
            </a: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Reduction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Clustering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Survival</a:t>
            </a:r>
            <a:r>
              <a:rPr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 </a:t>
            </a: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Analysis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Fisher’s Exact Test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Microarray</a:t>
            </a:r>
            <a:r>
              <a:rPr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 </a:t>
            </a: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Analysis</a:t>
            </a:r>
            <a:r>
              <a:rPr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 </a:t>
            </a: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Technique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Value of Our Work</a:t>
            </a:r>
          </a:p>
          <a:p>
            <a:pPr>
              <a:buClr>
                <a:srgbClr val="0F6FC6"/>
              </a:buClr>
            </a:pPr>
            <a:r>
              <a:rPr lang="en-US" dirty="0">
                <a:ln w="0">
                  <a:noFill/>
                </a:ln>
                <a:solidFill>
                  <a:srgbClr val="C0C0C0"/>
                </a:solidFill>
                <a:latin typeface="Georgia"/>
              </a:rPr>
              <a:t>Further Work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4027" b="3539"/>
          <a:stretch/>
        </p:blipFill>
        <p:spPr>
          <a:xfrm>
            <a:off x="7363752" y="3742222"/>
            <a:ext cx="4305300" cy="2209800"/>
          </a:xfrm>
          <a:prstGeom prst="rect">
            <a:avLst/>
          </a:prstGeom>
        </p:spPr>
      </p:pic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6929ED7A-E5B3-498C-BD09-1E5E1D85BDB7}"/>
              </a:ext>
            </a:extLst>
          </p:cNvPr>
          <p:cNvSpPr>
            <a:spLocks noGrp="1" noEditPoints="1"/>
          </p:cNvSpPr>
          <p:nvPr>
            <p:ph type="body" idx="2"/>
          </p:nvPr>
        </p:nvSpPr>
        <p:spPr>
          <a:xfrm>
            <a:off x="374682" y="381000"/>
            <a:ext cx="3244886" cy="59497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Today's</a:t>
            </a:r>
            <a:r>
              <a:rPr sz="3000" b="1" dirty="0"/>
              <a:t> </a:t>
            </a:r>
            <a:r>
              <a:rPr lang="en-US" sz="3000" b="1" dirty="0"/>
              <a:t>Agenda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344ED2-45E0-484F-AA6F-0B56F3E95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2" y="4191000"/>
            <a:ext cx="3244886" cy="22098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3ADC19-3F48-4D0B-8FCB-D2E26D1C17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76" y="1219199"/>
            <a:ext cx="1862698" cy="22098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163600-3300-4A42-82B6-2ED290D05A4F}"/>
              </a:ext>
            </a:extLst>
          </p:cNvPr>
          <p:cNvSpPr txBox="1"/>
          <p:nvPr/>
        </p:nvSpPr>
        <p:spPr>
          <a:xfrm>
            <a:off x="1298055" y="3429000"/>
            <a:ext cx="1398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Mustafa Yehia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Mass Spectrometry Imaging (MSI)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Molecular Level</a:t>
            </a:r>
          </a:p>
          <a:p>
            <a:r>
              <a:rPr lang="en-US" dirty="0"/>
              <a:t>Total Ion Count</a:t>
            </a:r>
          </a:p>
          <a:p>
            <a:r>
              <a:rPr lang="en-US" dirty="0"/>
              <a:t>Feature Space</a:t>
            </a: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E265D0-045C-47C6-9A28-4335652D8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859146"/>
              </p:ext>
            </p:extLst>
          </p:nvPr>
        </p:nvGraphicFramePr>
        <p:xfrm>
          <a:off x="402336" y="3256788"/>
          <a:ext cx="5693664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832">
                  <a:extLst>
                    <a:ext uri="{9D8B030D-6E8A-4147-A177-3AD203B41FA5}">
                      <a16:colId xmlns:a16="http://schemas.microsoft.com/office/drawing/2014/main" val="641585071"/>
                    </a:ext>
                  </a:extLst>
                </a:gridCol>
                <a:gridCol w="2846832">
                  <a:extLst>
                    <a:ext uri="{9D8B030D-6E8A-4147-A177-3AD203B41FA5}">
                      <a16:colId xmlns:a16="http://schemas.microsoft.com/office/drawing/2014/main" val="1488181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latin typeface="Georgia (Body)"/>
                          <a:cs typeface="Arial" panose="020B0604020202020204" pitchFamily="34" charset="0"/>
                        </a:rPr>
                        <a:t>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latin typeface="Georgia (Body)"/>
                          <a:cs typeface="Arial" panose="020B0604020202020204" pitchFamily="34" charset="0"/>
                        </a:rPr>
                        <a:t>Specialization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84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eorgia (Body)"/>
                          <a:cs typeface="Arial" panose="020B0604020202020204" pitchFamily="34" charset="0"/>
                        </a:rPr>
                        <a:t>SIMS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eorgia (Body)"/>
                          <a:cs typeface="Arial" panose="020B0604020202020204" pitchFamily="34" charset="0"/>
                        </a:rPr>
                        <a:t>Lipids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19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eorgia (Body)"/>
                          <a:cs typeface="Arial" panose="020B0604020202020204" pitchFamily="34" charset="0"/>
                        </a:rPr>
                        <a:t>MALDI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eorgia (Body)"/>
                          <a:cs typeface="Arial" panose="020B0604020202020204" pitchFamily="34" charset="0"/>
                        </a:rPr>
                        <a:t>Proteins, Peptides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93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eorgia (Body)"/>
                          <a:cs typeface="Arial" panose="020B0604020202020204" pitchFamily="34" charset="0"/>
                        </a:rPr>
                        <a:t>DESI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eorgia (Body)"/>
                          <a:cs typeface="Arial" panose="020B0604020202020204" pitchFamily="34" charset="0"/>
                        </a:rPr>
                        <a:t>Both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503001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236ECEB-1337-4FB4-875F-0FC9CF2D1E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27" b="3539"/>
          <a:stretch/>
        </p:blipFill>
        <p:spPr>
          <a:xfrm>
            <a:off x="6799326" y="2708148"/>
            <a:ext cx="43053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58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MALDI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E327F5-8090-43A3-9053-346FF2FB90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446" y="1914763"/>
            <a:ext cx="9085108" cy="3028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2966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ainstorming Sessio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ivic">
      <a:majorFont>
        <a:latin typeface="Georgia"/>
        <a:ea typeface=""/>
        <a:cs typeface=""/>
        <a:font script="Arab" typeface="Arial"/>
        <a:font script="Beng" typeface="Vrind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돋움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Hans" typeface="方正舒体"/>
        <a:font script="Hant" typeface="微軟正黑體"/>
        <a:font script="Jpan" typeface="ＭＳ Ｐゴシック"/>
      </a:majorFont>
      <a:minorFont>
        <a:latin typeface="Georgia"/>
        <a:ea typeface=""/>
        <a:cs typeface=""/>
        <a:font script="Arab" typeface="Times New Roman"/>
        <a:font script="Beng" typeface="Vrind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바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Hans" typeface="方正舒体"/>
        <a:font script="Hant" typeface="新細明體"/>
        <a:font script="Jpan" typeface="ＭＳ Ｐ明朝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srcRect/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srcRect/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</TotalTime>
  <Words>779</Words>
  <Application>Microsoft Office PowerPoint</Application>
  <PresentationFormat>Widescreen</PresentationFormat>
  <Paragraphs>213</Paragraphs>
  <Slides>34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Agency FB</vt:lpstr>
      <vt:lpstr>Calibri</vt:lpstr>
      <vt:lpstr>Georgia</vt:lpstr>
      <vt:lpstr>Georgia (Body)</vt:lpstr>
      <vt:lpstr>Times New Roman</vt:lpstr>
      <vt:lpstr>Wingdings</vt:lpstr>
      <vt:lpstr>Wingdings 2</vt:lpstr>
      <vt:lpstr>Brainstorming Session</vt:lpstr>
      <vt:lpstr>Mass Spectrometry Imaging in Detecting Tumor Heterogeneity</vt:lpstr>
      <vt:lpstr>Motivation</vt:lpstr>
      <vt:lpstr>Introduction</vt:lpstr>
      <vt:lpstr>Objective</vt:lpstr>
      <vt:lpstr>Milestone</vt:lpstr>
      <vt:lpstr>PowerPoint Presentation</vt:lpstr>
      <vt:lpstr>PowerPoint Presentation</vt:lpstr>
      <vt:lpstr>Mass Spectrometry Imaging (MSI)</vt:lpstr>
      <vt:lpstr>MALDI</vt:lpstr>
      <vt:lpstr>PowerPoint Presentation</vt:lpstr>
      <vt:lpstr>Curse of Dimensionality</vt:lpstr>
      <vt:lpstr>Dimensionality Reduction</vt:lpstr>
      <vt:lpstr>Principal component analysis (PCA)</vt:lpstr>
      <vt:lpstr>Principal component analysis (PCA)</vt:lpstr>
      <vt:lpstr>t-SNE</vt:lpstr>
      <vt:lpstr>t-SNE in Gastric Cancer</vt:lpstr>
      <vt:lpstr>t-SNE in Gastric Cancer</vt:lpstr>
      <vt:lpstr>t-SNE in Breast Cancer</vt:lpstr>
      <vt:lpstr>PowerPoint Presentation</vt:lpstr>
      <vt:lpstr>Clustering</vt:lpstr>
      <vt:lpstr>K-means Clustering</vt:lpstr>
      <vt:lpstr>PowerPoint Presentation</vt:lpstr>
      <vt:lpstr>Survival Analysis</vt:lpstr>
      <vt:lpstr>PowerPoint Presentation</vt:lpstr>
      <vt:lpstr>Fisher’s Exact Test</vt:lpstr>
      <vt:lpstr>PowerPoint Presentation</vt:lpstr>
      <vt:lpstr>Microarray Analysis Technique</vt:lpstr>
      <vt:lpstr>Significance Analysis of Microarray (SAM)</vt:lpstr>
      <vt:lpstr>PowerPoint Presentation</vt:lpstr>
      <vt:lpstr>Value of Our Work</vt:lpstr>
      <vt:lpstr>PowerPoint Presentation</vt:lpstr>
      <vt:lpstr>Further Work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 Spectrometry Imaging in Detecting Tumor Heterogeneity</dc:title>
  <dc:creator/>
  <cp:lastModifiedBy>Mostafa Yehia</cp:lastModifiedBy>
  <cp:revision>75</cp:revision>
  <dcterms:created xsi:type="dcterms:W3CDTF">2016-03-12T11:00:32Z</dcterms:created>
  <dcterms:modified xsi:type="dcterms:W3CDTF">2021-07-18T09:43:51Z</dcterms:modified>
</cp:coreProperties>
</file>