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4" r:id="rId3"/>
    <p:sldId id="266" r:id="rId4"/>
    <p:sldId id="257" r:id="rId5"/>
    <p:sldId id="267" r:id="rId6"/>
    <p:sldId id="265" r:id="rId7"/>
    <p:sldId id="258" r:id="rId8"/>
    <p:sldId id="268" r:id="rId9"/>
    <p:sldId id="270" r:id="rId10"/>
    <p:sldId id="269" r:id="rId11"/>
    <p:sldId id="271" r:id="rId12"/>
    <p:sldId id="26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82435" autoAdjust="0"/>
  </p:normalViewPr>
  <p:slideViewPr>
    <p:cSldViewPr snapToGrid="0">
      <p:cViewPr varScale="1">
        <p:scale>
          <a:sx n="72" d="100"/>
          <a:sy n="72" d="100"/>
        </p:scale>
        <p:origin x="80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K-means</a:t>
            </a:r>
            <a:r>
              <a:rPr lang="en-US" baseline="0" dirty="0" smtClean="0"/>
              <a:t> </a:t>
            </a:r>
            <a:r>
              <a:rPr lang="en-US" dirty="0" smtClean="0"/>
              <a:t>Tutorial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Sheet1!$A$2:$A$20</c:f>
              <c:numCache>
                <c:formatCode>General</c:formatCode>
                <c:ptCount val="19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  <c:pt idx="3">
                  <c:v>2.2999999999999998</c:v>
                </c:pt>
                <c:pt idx="4">
                  <c:v>1.9</c:v>
                </c:pt>
                <c:pt idx="5">
                  <c:v>0.5</c:v>
                </c:pt>
                <c:pt idx="6">
                  <c:v>0.8</c:v>
                </c:pt>
                <c:pt idx="7">
                  <c:v>0.7</c:v>
                </c:pt>
                <c:pt idx="8">
                  <c:v>2.5</c:v>
                </c:pt>
                <c:pt idx="9">
                  <c:v>1.6</c:v>
                </c:pt>
                <c:pt idx="10">
                  <c:v>0.9</c:v>
                </c:pt>
                <c:pt idx="11">
                  <c:v>1.7</c:v>
                </c:pt>
                <c:pt idx="12">
                  <c:v>1.4</c:v>
                </c:pt>
                <c:pt idx="13">
                  <c:v>1.5</c:v>
                </c:pt>
                <c:pt idx="14">
                  <c:v>2.4</c:v>
                </c:pt>
                <c:pt idx="15">
                  <c:v>2.6</c:v>
                </c:pt>
                <c:pt idx="16">
                  <c:v>0.8</c:v>
                </c:pt>
                <c:pt idx="17">
                  <c:v>0.6</c:v>
                </c:pt>
                <c:pt idx="18">
                  <c:v>0.7</c:v>
                </c:pt>
              </c:numCache>
            </c:numRef>
          </c:xVal>
          <c:yVal>
            <c:numRef>
              <c:f>Sheet1!$B$2:$B$20</c:f>
              <c:numCache>
                <c:formatCode>General</c:formatCode>
                <c:ptCount val="19"/>
                <c:pt idx="0">
                  <c:v>2.7</c:v>
                </c:pt>
                <c:pt idx="1">
                  <c:v>0.9</c:v>
                </c:pt>
                <c:pt idx="2">
                  <c:v>0.8</c:v>
                </c:pt>
                <c:pt idx="3">
                  <c:v>1.5</c:v>
                </c:pt>
                <c:pt idx="4">
                  <c:v>0.5</c:v>
                </c:pt>
                <c:pt idx="5">
                  <c:v>2.1</c:v>
                </c:pt>
                <c:pt idx="6">
                  <c:v>2.4</c:v>
                </c:pt>
                <c:pt idx="7">
                  <c:v>1.3</c:v>
                </c:pt>
                <c:pt idx="8">
                  <c:v>1.8</c:v>
                </c:pt>
                <c:pt idx="9">
                  <c:v>0.7</c:v>
                </c:pt>
                <c:pt idx="10">
                  <c:v>2</c:v>
                </c:pt>
                <c:pt idx="11">
                  <c:v>1.6</c:v>
                </c:pt>
                <c:pt idx="12">
                  <c:v>0.8</c:v>
                </c:pt>
                <c:pt idx="13">
                  <c:v>1.4</c:v>
                </c:pt>
                <c:pt idx="14">
                  <c:v>1.2</c:v>
                </c:pt>
                <c:pt idx="15">
                  <c:v>1.5</c:v>
                </c:pt>
                <c:pt idx="16">
                  <c:v>1.8</c:v>
                </c:pt>
                <c:pt idx="17">
                  <c:v>1.6</c:v>
                </c:pt>
                <c:pt idx="18">
                  <c:v>2.2000000000000002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514-4E88-91BB-593B9FEFD6F4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679374751"/>
        <c:axId val="1679373087"/>
      </c:scatterChart>
      <c:valAx>
        <c:axId val="167937475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X-axis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9373087"/>
        <c:crosses val="autoZero"/>
        <c:crossBetween val="midCat"/>
      </c:valAx>
      <c:valAx>
        <c:axId val="16793730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Y-axis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937475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5D90B-6C83-442E-AC85-8B6459D6B84D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DC3D2-9C50-48A6-BD6A-F321C148C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09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Supervised</a:t>
            </a:r>
            <a:r>
              <a:rPr lang="en-US" b="1" baseline="0" dirty="0" smtClean="0"/>
              <a:t> Learning: </a:t>
            </a:r>
            <a:r>
              <a:rPr lang="en-US" b="0" baseline="0" dirty="0" smtClean="0"/>
              <a:t>is where you have input (x) and an corresponding output (y)</a:t>
            </a:r>
          </a:p>
          <a:p>
            <a:r>
              <a:rPr lang="en-US" b="1" baseline="0" dirty="0" smtClean="0"/>
              <a:t>Unsupervised Learning: </a:t>
            </a:r>
            <a:r>
              <a:rPr lang="en-US" b="0" baseline="0" dirty="0" smtClean="0"/>
              <a:t>is where you have input (x) and no corresponding </a:t>
            </a:r>
            <a:r>
              <a:rPr lang="en-US" b="0" baseline="0" dirty="0" smtClean="0"/>
              <a:t>output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DC3D2-9C50-48A6-BD6A-F321C148CF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11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Partitional clustering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divides data objects into non-overlapping groups.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Hierarchical clustering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determines cluster assignments by building a hierarchy. This is implemented by either a bottom-up or a top-down approach: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Density-based clustering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determines cluster assignments based on the density of data points in a region. Clusters are assigned where there are high densities of data points separated by low-density regions.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DC3D2-9C50-48A6-BD6A-F321C148CF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17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A0BD-597C-42A7-9CEF-6AB6E13E1655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F108-B55A-4BCF-BEA9-9F27BF0B9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75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A0BD-597C-42A7-9CEF-6AB6E13E1655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F108-B55A-4BCF-BEA9-9F27BF0B9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A0BD-597C-42A7-9CEF-6AB6E13E1655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F108-B55A-4BCF-BEA9-9F27BF0B9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59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A0BD-597C-42A7-9CEF-6AB6E13E1655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F108-B55A-4BCF-BEA9-9F27BF0B9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9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A0BD-597C-42A7-9CEF-6AB6E13E1655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F108-B55A-4BCF-BEA9-9F27BF0B9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0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A0BD-597C-42A7-9CEF-6AB6E13E1655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F108-B55A-4BCF-BEA9-9F27BF0B9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98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A0BD-597C-42A7-9CEF-6AB6E13E1655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F108-B55A-4BCF-BEA9-9F27BF0B9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09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A0BD-597C-42A7-9CEF-6AB6E13E1655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F108-B55A-4BCF-BEA9-9F27BF0B9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1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A0BD-597C-42A7-9CEF-6AB6E13E1655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F108-B55A-4BCF-BEA9-9F27BF0B9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71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A0BD-597C-42A7-9CEF-6AB6E13E1655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F108-B55A-4BCF-BEA9-9F27BF0B9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9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A0BD-597C-42A7-9CEF-6AB6E13E1655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F108-B55A-4BCF-BEA9-9F27BF0B9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17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7A0BD-597C-42A7-9CEF-6AB6E13E1655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2F108-B55A-4BCF-BEA9-9F27BF0B9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79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62992"/>
            <a:ext cx="9144000" cy="932016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K-means Clustering Algorithm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30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K-means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6432"/>
          </a:xfrm>
        </p:spPr>
        <p:txBody>
          <a:bodyPr/>
          <a:lstStyle/>
          <a:p>
            <a:r>
              <a:rPr lang="en-US" dirty="0"/>
              <a:t>The quality of the cluster assignments is determined by computing the </a:t>
            </a:r>
            <a:r>
              <a:rPr lang="en-US" b="1" dirty="0"/>
              <a:t>sum of the squared error (SSE)</a:t>
            </a:r>
            <a:r>
              <a:rPr lang="en-US" dirty="0"/>
              <a:t> after the centroids </a:t>
            </a:r>
            <a:r>
              <a:rPr lang="en-US" b="1" dirty="0" smtClean="0"/>
              <a:t>converge</a:t>
            </a:r>
            <a:endParaRPr lang="en-US" dirty="0"/>
          </a:p>
        </p:txBody>
      </p:sp>
      <p:pic>
        <p:nvPicPr>
          <p:cNvPr id="5122" name="Picture 2" descr="k means centroids iteration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057" y="3156857"/>
            <a:ext cx="6466114" cy="3243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70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Choosing the Appropriate Number of </a:t>
            </a:r>
            <a:r>
              <a:rPr lang="en-US" b="1" dirty="0" smtClean="0">
                <a:solidFill>
                  <a:srgbClr val="FF0000"/>
                </a:solidFill>
              </a:rPr>
              <a:t>Clusters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6114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elbow method</a:t>
            </a:r>
            <a:endParaRPr lang="en-US" dirty="0"/>
          </a:p>
          <a:p>
            <a:r>
              <a:rPr lang="en-US" dirty="0"/>
              <a:t>The </a:t>
            </a:r>
            <a:r>
              <a:rPr lang="en-US" b="1" dirty="0"/>
              <a:t>silhouette </a:t>
            </a:r>
            <a:r>
              <a:rPr lang="en-US" b="1" dirty="0" smtClean="0"/>
              <a:t>coefficient</a:t>
            </a:r>
            <a:endParaRPr lang="en-US" dirty="0"/>
          </a:p>
        </p:txBody>
      </p:sp>
      <p:pic>
        <p:nvPicPr>
          <p:cNvPr id="8194" name="Picture 2" descr="k means elbow metho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362" y="3235946"/>
            <a:ext cx="3806825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k means silhouette analys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339" y="3235946"/>
            <a:ext cx="3932583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882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How to Apply? – Source Code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2464905"/>
            <a:ext cx="10515600" cy="32070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GP Example:</a:t>
            </a:r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sklearn.cluster</a:t>
            </a:r>
            <a:r>
              <a:rPr lang="en-US" dirty="0" smtClean="0"/>
              <a:t> import </a:t>
            </a:r>
            <a:r>
              <a:rPr lang="en-US" dirty="0" err="1" smtClean="0"/>
              <a:t>Kmeans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sklearn.metrics</a:t>
            </a:r>
            <a:r>
              <a:rPr lang="en-US" dirty="0" smtClean="0"/>
              <a:t> import </a:t>
            </a:r>
            <a:r>
              <a:rPr lang="en-US" dirty="0" err="1" smtClean="0"/>
              <a:t>silhouette_score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kmeans</a:t>
            </a:r>
            <a:r>
              <a:rPr lang="en-US" dirty="0"/>
              <a:t> = </a:t>
            </a:r>
            <a:r>
              <a:rPr lang="en-US" dirty="0" err="1"/>
              <a:t>KMeans</a:t>
            </a:r>
            <a:r>
              <a:rPr lang="en-US" dirty="0"/>
              <a:t>(</a:t>
            </a:r>
            <a:r>
              <a:rPr lang="en-US" dirty="0" err="1"/>
              <a:t>n_clusters</a:t>
            </a:r>
            <a:r>
              <a:rPr lang="en-US" dirty="0"/>
              <a:t> = 3, </a:t>
            </a:r>
            <a:r>
              <a:rPr lang="en-US" dirty="0" err="1"/>
              <a:t>random_state</a:t>
            </a:r>
            <a:r>
              <a:rPr lang="en-US" dirty="0"/>
              <a:t> = 0</a:t>
            </a:r>
            <a:r>
              <a:rPr lang="en-US" dirty="0" smtClean="0"/>
              <a:t>).fit(tsne3)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kmeans_tsne3 = </a:t>
            </a:r>
            <a:r>
              <a:rPr lang="en-US" dirty="0" err="1"/>
              <a:t>kmeans.fit_transform</a:t>
            </a:r>
            <a:r>
              <a:rPr lang="en-US" dirty="0"/>
              <a:t>(tsne3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838200" y="1690688"/>
            <a:ext cx="6874565" cy="64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Using </a:t>
            </a:r>
            <a:r>
              <a:rPr lang="en-US" dirty="0" err="1" smtClean="0"/>
              <a:t>sklearn</a:t>
            </a:r>
            <a:r>
              <a:rPr lang="en-US" dirty="0" smtClean="0"/>
              <a:t> library in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113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591" y="1797222"/>
            <a:ext cx="4982817" cy="3263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785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Topics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Supervised vs Unsupervised Learning</a:t>
            </a:r>
            <a:endParaRPr lang="ar-EG" dirty="0" smtClean="0"/>
          </a:p>
          <a:p>
            <a:r>
              <a:rPr lang="en-US" dirty="0" smtClean="0"/>
              <a:t>What is Clustering?</a:t>
            </a:r>
          </a:p>
          <a:p>
            <a:r>
              <a:rPr lang="en-US" dirty="0" smtClean="0"/>
              <a:t>K-means Objective</a:t>
            </a:r>
          </a:p>
          <a:p>
            <a:r>
              <a:rPr lang="en-US" dirty="0" smtClean="0"/>
              <a:t>K-means Algorithm</a:t>
            </a:r>
          </a:p>
          <a:p>
            <a:r>
              <a:rPr lang="en-US" dirty="0" smtClean="0"/>
              <a:t>Choosing the Appropriate Number of Clusters</a:t>
            </a:r>
          </a:p>
          <a:p>
            <a:r>
              <a:rPr lang="en-US" dirty="0" smtClean="0"/>
              <a:t>How to Apply? – Source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65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Motivation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83632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k-means clustering</a:t>
            </a:r>
            <a:r>
              <a:rPr lang="en-US" dirty="0"/>
              <a:t> method is an </a:t>
            </a:r>
            <a:r>
              <a:rPr lang="en-US" b="1" dirty="0"/>
              <a:t>unsupervised machine learning</a:t>
            </a:r>
            <a:r>
              <a:rPr lang="en-US" dirty="0"/>
              <a:t> technique used to identify </a:t>
            </a:r>
            <a:r>
              <a:rPr lang="en-US" b="1" dirty="0"/>
              <a:t>clusters</a:t>
            </a:r>
            <a:r>
              <a:rPr lang="en-US" dirty="0"/>
              <a:t> of data objects in a </a:t>
            </a:r>
            <a:r>
              <a:rPr lang="en-US" dirty="0" smtClean="0"/>
              <a:t>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06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Motivation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1871663"/>
            <a:ext cx="5157787" cy="452437"/>
          </a:xfrm>
        </p:spPr>
        <p:txBody>
          <a:bodyPr>
            <a:noAutofit/>
          </a:bodyPr>
          <a:lstStyle/>
          <a:p>
            <a:pPr algn="ctr"/>
            <a:r>
              <a:rPr lang="en-US" sz="3200" b="0" dirty="0" smtClean="0"/>
              <a:t>K-NN</a:t>
            </a:r>
            <a:endParaRPr lang="en-US" sz="3200" b="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2650022"/>
          </a:xfrm>
        </p:spPr>
        <p:txBody>
          <a:bodyPr>
            <a:normAutofit/>
          </a:bodyPr>
          <a:lstStyle/>
          <a:p>
            <a:r>
              <a:rPr lang="en-US" dirty="0"/>
              <a:t>Used in </a:t>
            </a:r>
            <a:r>
              <a:rPr lang="en-US" b="1" dirty="0"/>
              <a:t>statistics</a:t>
            </a:r>
            <a:r>
              <a:rPr lang="en-US" dirty="0"/>
              <a:t> and It is </a:t>
            </a:r>
            <a:r>
              <a:rPr lang="en-US" b="1" dirty="0"/>
              <a:t>a non-parametric </a:t>
            </a:r>
            <a:r>
              <a:rPr lang="en-US" b="1" dirty="0" smtClean="0"/>
              <a:t>machine </a:t>
            </a:r>
            <a:r>
              <a:rPr lang="en-US" b="1" dirty="0"/>
              <a:t>learning</a:t>
            </a:r>
            <a:r>
              <a:rPr lang="en-US" dirty="0"/>
              <a:t> </a:t>
            </a:r>
            <a:r>
              <a:rPr lang="en-US" dirty="0" smtClean="0"/>
              <a:t>method and kind of </a:t>
            </a:r>
            <a:r>
              <a:rPr lang="en-US" b="1" dirty="0" smtClean="0"/>
              <a:t>supervised</a:t>
            </a:r>
            <a:r>
              <a:rPr lang="en-US" dirty="0" smtClean="0"/>
              <a:t> </a:t>
            </a:r>
            <a:r>
              <a:rPr lang="en-US" b="1" dirty="0" smtClean="0"/>
              <a:t>machine learning</a:t>
            </a:r>
            <a:endParaRPr lang="en-US" b="1" dirty="0"/>
          </a:p>
          <a:p>
            <a:r>
              <a:rPr lang="en-US" dirty="0"/>
              <a:t>It is used for </a:t>
            </a:r>
            <a:r>
              <a:rPr lang="en-US" b="1" dirty="0"/>
              <a:t>classification</a:t>
            </a:r>
            <a:r>
              <a:rPr lang="en-US" dirty="0"/>
              <a:t> and </a:t>
            </a:r>
            <a:r>
              <a:rPr lang="en-US" b="1" dirty="0" smtClean="0"/>
              <a:t>regression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2200" y="1871662"/>
            <a:ext cx="5183188" cy="452437"/>
          </a:xfrm>
        </p:spPr>
        <p:txBody>
          <a:bodyPr>
            <a:noAutofit/>
          </a:bodyPr>
          <a:lstStyle/>
          <a:p>
            <a:pPr algn="ctr"/>
            <a:r>
              <a:rPr lang="en-US" sz="3200" b="0" dirty="0" smtClean="0"/>
              <a:t>K-means</a:t>
            </a:r>
            <a:endParaRPr lang="en-US" sz="3200" b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Method </a:t>
            </a:r>
            <a:r>
              <a:rPr lang="en-US" dirty="0"/>
              <a:t>of </a:t>
            </a:r>
            <a:r>
              <a:rPr lang="en-US" b="1" dirty="0"/>
              <a:t>vector quantization</a:t>
            </a:r>
            <a:r>
              <a:rPr lang="en-US" dirty="0"/>
              <a:t>, originally from signal processing, that </a:t>
            </a:r>
            <a:r>
              <a:rPr lang="en-US" dirty="0" smtClean="0"/>
              <a:t>aims to</a:t>
            </a:r>
            <a:r>
              <a:rPr lang="en-US" dirty="0"/>
              <a:t> </a:t>
            </a:r>
            <a:r>
              <a:rPr lang="en-US" b="1" dirty="0"/>
              <a:t>partition</a:t>
            </a:r>
            <a:r>
              <a:rPr lang="en-US" dirty="0"/>
              <a:t> </a:t>
            </a:r>
            <a:r>
              <a:rPr lang="en-US" i="1" dirty="0" smtClean="0"/>
              <a:t>(n)</a:t>
            </a:r>
            <a:r>
              <a:rPr lang="en-US" i="1" dirty="0"/>
              <a:t> observations</a:t>
            </a:r>
            <a:r>
              <a:rPr lang="en-US" dirty="0"/>
              <a:t> into </a:t>
            </a:r>
            <a:r>
              <a:rPr lang="en-US" i="1" dirty="0" smtClean="0"/>
              <a:t>(k)</a:t>
            </a:r>
            <a:r>
              <a:rPr lang="en-US" i="1" dirty="0"/>
              <a:t> clusters</a:t>
            </a:r>
            <a:r>
              <a:rPr lang="en-US" dirty="0"/>
              <a:t> in which each </a:t>
            </a:r>
            <a:r>
              <a:rPr lang="en-US" b="1" dirty="0"/>
              <a:t>observation</a:t>
            </a:r>
            <a:r>
              <a:rPr lang="en-US" dirty="0"/>
              <a:t> belongs to the </a:t>
            </a:r>
            <a:r>
              <a:rPr lang="en-US" b="1" dirty="0"/>
              <a:t>cluster</a:t>
            </a:r>
            <a:r>
              <a:rPr lang="en-US" dirty="0"/>
              <a:t> with the </a:t>
            </a:r>
            <a:r>
              <a:rPr lang="en-US" b="1" dirty="0">
                <a:solidFill>
                  <a:srgbClr val="0070C0"/>
                </a:solidFill>
              </a:rPr>
              <a:t>nearest mean</a:t>
            </a:r>
            <a:r>
              <a:rPr lang="en-US" dirty="0"/>
              <a:t> </a:t>
            </a:r>
            <a:r>
              <a:rPr lang="en-US" i="1" dirty="0"/>
              <a:t>(cluster centers or cluster centroid</a:t>
            </a:r>
            <a:r>
              <a:rPr lang="en-US" i="1" dirty="0" smtClean="0"/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8216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Supervised vs Unsupervised Learning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050" name="Picture 2" descr="See the source imag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79" y="1890939"/>
            <a:ext cx="980660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93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What is Clustering?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61118"/>
          </a:xfrm>
        </p:spPr>
        <p:txBody>
          <a:bodyPr/>
          <a:lstStyle/>
          <a:p>
            <a:r>
              <a:rPr lang="en-US" b="1" dirty="0"/>
              <a:t>Clustering</a:t>
            </a:r>
            <a:r>
              <a:rPr lang="en-US" dirty="0"/>
              <a:t> is a set of techniques used to </a:t>
            </a:r>
            <a:r>
              <a:rPr lang="en-US" b="1" dirty="0"/>
              <a:t>partition</a:t>
            </a:r>
            <a:r>
              <a:rPr lang="en-US" dirty="0"/>
              <a:t> data into </a:t>
            </a:r>
            <a:r>
              <a:rPr lang="en-US" b="1" dirty="0"/>
              <a:t>groups</a:t>
            </a:r>
            <a:r>
              <a:rPr lang="en-US" dirty="0"/>
              <a:t>, or </a:t>
            </a:r>
            <a:r>
              <a:rPr lang="en-US" b="1" dirty="0" smtClean="0"/>
              <a:t>clusters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38200" y="3722914"/>
            <a:ext cx="3265714" cy="1219200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Partitional </a:t>
            </a:r>
            <a:r>
              <a:rPr lang="en-US" sz="2400" b="1" dirty="0" smtClean="0">
                <a:solidFill>
                  <a:schemeClr val="tx1"/>
                </a:solidFill>
              </a:rPr>
              <a:t>Clustering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4463143" y="3722914"/>
            <a:ext cx="3265714" cy="1219200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Hierarchical </a:t>
            </a:r>
            <a:r>
              <a:rPr lang="en-US" sz="2400" b="1" dirty="0" smtClean="0">
                <a:solidFill>
                  <a:schemeClr val="tx1"/>
                </a:solidFill>
              </a:rPr>
              <a:t>Clustering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8088086" y="3722914"/>
            <a:ext cx="3265714" cy="1219200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Density-based </a:t>
            </a:r>
            <a:r>
              <a:rPr lang="en-US" sz="2400" b="1" dirty="0" smtClean="0">
                <a:solidFill>
                  <a:schemeClr val="tx1"/>
                </a:solidFill>
              </a:rPr>
              <a:t>Clustering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245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K-means Objective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2" descr="See the source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001" y="1932012"/>
            <a:ext cx="7721997" cy="381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04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K-means Algorithm</a:t>
            </a:r>
            <a:endParaRPr lang="en-US" dirty="0"/>
          </a:p>
        </p:txBody>
      </p:sp>
      <p:pic>
        <p:nvPicPr>
          <p:cNvPr id="4098" name="Picture 2" descr="https://files.realpython.com/media/kmeans-algorithm.a94498a7ecd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07678"/>
            <a:ext cx="10515600" cy="294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29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K-means Algorithm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515729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519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159</Words>
  <Application>Microsoft Office PowerPoint</Application>
  <PresentationFormat>Widescreen</PresentationFormat>
  <Paragraphs>49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K-means Clustering Algorithm</vt:lpstr>
      <vt:lpstr>Topics</vt:lpstr>
      <vt:lpstr>Motivation</vt:lpstr>
      <vt:lpstr>Motivation</vt:lpstr>
      <vt:lpstr>Supervised vs Unsupervised Learning</vt:lpstr>
      <vt:lpstr>What is Clustering?</vt:lpstr>
      <vt:lpstr>K-means Objective</vt:lpstr>
      <vt:lpstr>K-means Algorithm</vt:lpstr>
      <vt:lpstr>K-means Algorithm</vt:lpstr>
      <vt:lpstr>K-means Algorithm</vt:lpstr>
      <vt:lpstr>Choosing the Appropriate Number of Clusters</vt:lpstr>
      <vt:lpstr>How to Apply? – Source Code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Mostafa Yehia</dc:creator>
  <cp:lastModifiedBy>Mostafa Yehia</cp:lastModifiedBy>
  <cp:revision>18</cp:revision>
  <dcterms:created xsi:type="dcterms:W3CDTF">2021-01-01T15:31:07Z</dcterms:created>
  <dcterms:modified xsi:type="dcterms:W3CDTF">2021-01-03T12:46:48Z</dcterms:modified>
</cp:coreProperties>
</file>