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62" r:id="rId3"/>
    <p:sldId id="264" r:id="rId4"/>
    <p:sldId id="266" r:id="rId5"/>
    <p:sldId id="265" r:id="rId6"/>
    <p:sldId id="267" r:id="rId7"/>
    <p:sldId id="268"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jiman" initials="mj" lastIdx="1" clrIdx="0">
    <p:extLst>
      <p:ext uri="{19B8F6BF-5375-455C-9EA6-DF929625EA0E}">
        <p15:presenceInfo xmlns:p15="http://schemas.microsoft.com/office/powerpoint/2012/main" userId="168a15b26ccd1e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30305F4-619D-4663-8DFA-72471E703654}" type="datetimeFigureOut">
              <a:rPr lang="en-US" smtClean="0"/>
              <a:t>11/6/2023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BD7FF62-B59D-423A-BB91-0EF67BC239B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53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0305F4-619D-4663-8DFA-72471E70365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7FF62-B59D-423A-BB91-0EF67BC239B8}" type="slidenum">
              <a:rPr lang="en-US" smtClean="0"/>
              <a:t>‹#›</a:t>
            </a:fld>
            <a:endParaRPr lang="en-US"/>
          </a:p>
        </p:txBody>
      </p:sp>
    </p:spTree>
    <p:extLst>
      <p:ext uri="{BB962C8B-B14F-4D97-AF65-F5344CB8AC3E}">
        <p14:creationId xmlns:p14="http://schemas.microsoft.com/office/powerpoint/2010/main" val="377938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305F4-619D-4663-8DFA-72471E70365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7FF62-B59D-423A-BB91-0EF67BC239B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6883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305F4-619D-4663-8DFA-72471E70365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7FF62-B59D-423A-BB91-0EF67BC239B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3873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305F4-619D-4663-8DFA-72471E70365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7FF62-B59D-423A-BB91-0EF67BC239B8}" type="slidenum">
              <a:rPr lang="en-US" smtClean="0"/>
              <a:t>‹#›</a:t>
            </a:fld>
            <a:endParaRPr lang="en-US"/>
          </a:p>
        </p:txBody>
      </p:sp>
    </p:spTree>
    <p:extLst>
      <p:ext uri="{BB962C8B-B14F-4D97-AF65-F5344CB8AC3E}">
        <p14:creationId xmlns:p14="http://schemas.microsoft.com/office/powerpoint/2010/main" val="1517714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305F4-619D-4663-8DFA-72471E70365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7FF62-B59D-423A-BB91-0EF67BC239B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2888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305F4-619D-4663-8DFA-72471E70365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7FF62-B59D-423A-BB91-0EF67BC239B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2711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305F4-619D-4663-8DFA-72471E70365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7FF62-B59D-423A-BB91-0EF67BC239B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699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305F4-619D-4663-8DFA-72471E70365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7FF62-B59D-423A-BB91-0EF67BC239B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8046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305F4-619D-4663-8DFA-72471E70365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7FF62-B59D-423A-BB91-0EF67BC239B8}" type="slidenum">
              <a:rPr lang="en-US" smtClean="0"/>
              <a:t>‹#›</a:t>
            </a:fld>
            <a:endParaRPr lang="en-US"/>
          </a:p>
        </p:txBody>
      </p:sp>
    </p:spTree>
    <p:extLst>
      <p:ext uri="{BB962C8B-B14F-4D97-AF65-F5344CB8AC3E}">
        <p14:creationId xmlns:p14="http://schemas.microsoft.com/office/powerpoint/2010/main" val="261678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305F4-619D-4663-8DFA-72471E70365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7FF62-B59D-423A-BB91-0EF67BC239B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45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0305F4-619D-4663-8DFA-72471E70365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7FF62-B59D-423A-BB91-0EF67BC239B8}"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088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0305F4-619D-4663-8DFA-72471E703654}"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D7FF62-B59D-423A-BB91-0EF67BC239B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648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0305F4-619D-4663-8DFA-72471E703654}"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7FF62-B59D-423A-BB91-0EF67BC239B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89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305F4-619D-4663-8DFA-72471E703654}"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D7FF62-B59D-423A-BB91-0EF67BC239B8}" type="slidenum">
              <a:rPr lang="en-US" smtClean="0"/>
              <a:t>‹#›</a:t>
            </a:fld>
            <a:endParaRPr lang="en-US"/>
          </a:p>
        </p:txBody>
      </p:sp>
    </p:spTree>
    <p:extLst>
      <p:ext uri="{BB962C8B-B14F-4D97-AF65-F5344CB8AC3E}">
        <p14:creationId xmlns:p14="http://schemas.microsoft.com/office/powerpoint/2010/main" val="77672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0305F4-619D-4663-8DFA-72471E70365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7FF62-B59D-423A-BB91-0EF67BC239B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31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0305F4-619D-4663-8DFA-72471E70365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7FF62-B59D-423A-BB91-0EF67BC239B8}" type="slidenum">
              <a:rPr lang="en-US" smtClean="0"/>
              <a:t>‹#›</a:t>
            </a:fld>
            <a:endParaRPr lang="en-US"/>
          </a:p>
        </p:txBody>
      </p:sp>
    </p:spTree>
    <p:extLst>
      <p:ext uri="{BB962C8B-B14F-4D97-AF65-F5344CB8AC3E}">
        <p14:creationId xmlns:p14="http://schemas.microsoft.com/office/powerpoint/2010/main" val="285692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0305F4-619D-4663-8DFA-72471E703654}" type="datetimeFigureOut">
              <a:rPr lang="en-US" smtClean="0"/>
              <a:t>11/6/2023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D7FF62-B59D-423A-BB91-0EF67BC239B8}" type="slidenum">
              <a:rPr lang="en-US" smtClean="0"/>
              <a:t>‹#›</a:t>
            </a:fld>
            <a:endParaRPr lang="en-US"/>
          </a:p>
        </p:txBody>
      </p:sp>
    </p:spTree>
    <p:extLst>
      <p:ext uri="{BB962C8B-B14F-4D97-AF65-F5344CB8AC3E}">
        <p14:creationId xmlns:p14="http://schemas.microsoft.com/office/powerpoint/2010/main" val="6595559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5.xml"/><Relationship Id="rId5" Type="http://schemas.openxmlformats.org/officeDocument/2006/relationships/image" Target="../media/image11.bin"/><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72EF8F-A22B-AEEF-D0B7-D6BCF2A2F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33" y="610385"/>
            <a:ext cx="11023933" cy="5637229"/>
          </a:xfrm>
          <a:prstGeom prst="rect">
            <a:avLst/>
          </a:prstGeom>
        </p:spPr>
      </p:pic>
      <p:sp>
        <p:nvSpPr>
          <p:cNvPr id="4" name="Rectangle 3">
            <a:extLst>
              <a:ext uri="{FF2B5EF4-FFF2-40B4-BE49-F238E27FC236}">
                <a16:creationId xmlns:a16="http://schemas.microsoft.com/office/drawing/2014/main" id="{280D9B95-45B5-5335-5A42-5C3C6F1C1B22}"/>
              </a:ext>
            </a:extLst>
          </p:cNvPr>
          <p:cNvSpPr/>
          <p:nvPr/>
        </p:nvSpPr>
        <p:spPr>
          <a:xfrm>
            <a:off x="2125956" y="3210209"/>
            <a:ext cx="8267307" cy="1631216"/>
          </a:xfrm>
          <a:prstGeom prst="rect">
            <a:avLst/>
          </a:prstGeom>
          <a:noFill/>
        </p:spPr>
        <p:txBody>
          <a:bodyPr wrap="square" lIns="91440" tIns="45720" rIns="91440" bIns="45720">
            <a:spAutoFit/>
          </a:bodyPr>
          <a:lstStyle/>
          <a:p>
            <a:pPr algn="ctr"/>
            <a:r>
              <a:rPr lang="en-US" sz="5000" b="1" cap="none" spc="0" dirty="0">
                <a:ln w="12700">
                  <a:solidFill>
                    <a:schemeClr val="accent1"/>
                  </a:solidFill>
                  <a:prstDash val="solid"/>
                </a:ln>
                <a:effectLst>
                  <a:outerShdw dist="38100" dir="2640000" algn="bl" rotWithShape="0">
                    <a:schemeClr val="accent1"/>
                  </a:outerShdw>
                </a:effectLst>
              </a:rPr>
              <a:t>Arduino Based Car Parking System </a:t>
            </a:r>
          </a:p>
        </p:txBody>
      </p:sp>
      <p:sp>
        <p:nvSpPr>
          <p:cNvPr id="5" name="Rectangle 4">
            <a:extLst>
              <a:ext uri="{FF2B5EF4-FFF2-40B4-BE49-F238E27FC236}">
                <a16:creationId xmlns:a16="http://schemas.microsoft.com/office/drawing/2014/main" id="{2BF3734D-0ACF-1C63-CF96-2BA7B475C5CC}"/>
              </a:ext>
            </a:extLst>
          </p:cNvPr>
          <p:cNvSpPr/>
          <p:nvPr/>
        </p:nvSpPr>
        <p:spPr>
          <a:xfrm>
            <a:off x="4265946" y="1111718"/>
            <a:ext cx="3987326" cy="923330"/>
          </a:xfrm>
          <a:prstGeom prst="rect">
            <a:avLst/>
          </a:prstGeom>
          <a:noFill/>
        </p:spPr>
        <p:txBody>
          <a:bodyPr wrap="square" lIns="91440" tIns="45720" rIns="91440" bIns="45720">
            <a:spAutoFit/>
          </a:bodyPr>
          <a:lstStyle/>
          <a:p>
            <a:pPr algn="ctr"/>
            <a:r>
              <a:rPr lang="en-US" sz="5400" b="1" u="sng" cap="none" spc="0" dirty="0">
                <a:ln w="22225">
                  <a:solidFill>
                    <a:schemeClr val="accent2"/>
                  </a:solidFill>
                  <a:prstDash val="solid"/>
                </a:ln>
                <a:effectLst/>
              </a:rPr>
              <a:t>Our Project</a:t>
            </a:r>
          </a:p>
        </p:txBody>
      </p:sp>
    </p:spTree>
    <p:extLst>
      <p:ext uri="{BB962C8B-B14F-4D97-AF65-F5344CB8AC3E}">
        <p14:creationId xmlns:p14="http://schemas.microsoft.com/office/powerpoint/2010/main" val="6114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114950-3E26-6035-9A13-CCB00926D900}"/>
              </a:ext>
            </a:extLst>
          </p:cNvPr>
          <p:cNvSpPr/>
          <p:nvPr/>
        </p:nvSpPr>
        <p:spPr>
          <a:xfrm>
            <a:off x="858356" y="557749"/>
            <a:ext cx="11455564" cy="4524315"/>
          </a:xfrm>
          <a:prstGeom prst="rect">
            <a:avLst/>
          </a:prstGeom>
          <a:noFill/>
        </p:spPr>
        <p:txBody>
          <a:bodyPr wrap="square" lIns="91440" tIns="45720" rIns="91440" bIns="45720">
            <a:spAutoFit/>
          </a:bodyPr>
          <a:lstStyle/>
          <a:p>
            <a:pPr marL="0" indent="0">
              <a:buNone/>
            </a:pPr>
            <a:endParaRPr lang="en-US" sz="3200" b="0" cap="none" spc="0" dirty="0">
              <a:ln w="0"/>
              <a:solidFill>
                <a:schemeClr val="tx1"/>
              </a:solidFill>
              <a:effectLst>
                <a:outerShdw blurRad="38100" dist="19050" dir="2700000" algn="tl" rotWithShape="0">
                  <a:schemeClr val="dk1">
                    <a:alpha val="40000"/>
                  </a:schemeClr>
                </a:outerShdw>
              </a:effectLst>
            </a:endParaRPr>
          </a:p>
          <a:p>
            <a:pPr>
              <a:buFont typeface="Wingdings" panose="05000000000000000000" pitchFamily="2" charset="2"/>
              <a:buChar char="v"/>
            </a:pPr>
            <a:r>
              <a:rPr lang="en-US" sz="3200" b="1"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Group </a:t>
            </a:r>
            <a:r>
              <a:rPr lang="en-US" sz="3200" b="1" i="1"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2</a:t>
            </a:r>
          </a:p>
          <a:p>
            <a:pPr>
              <a:buFont typeface="Wingdings" panose="05000000000000000000" pitchFamily="2" charset="2"/>
              <a:buChar char="v"/>
            </a:pPr>
            <a:r>
              <a:rPr lang="en-US" sz="3200" b="1"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Group Name: </a:t>
            </a:r>
            <a:r>
              <a:rPr lang="en-US" sz="3200" b="1" i="1"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Tech Turtles </a:t>
            </a:r>
          </a:p>
          <a:p>
            <a:pPr>
              <a:buFont typeface="Wingdings" panose="05000000000000000000" pitchFamily="2" charset="2"/>
              <a:buChar char="v"/>
            </a:pPr>
            <a:endParaRPr lang="en-US" sz="3200" b="1"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a:p>
            <a:pPr marL="0" indent="0">
              <a:buNone/>
            </a:pPr>
            <a:r>
              <a:rPr lang="en-US" sz="3200" b="1"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   </a:t>
            </a:r>
            <a:r>
              <a:rPr lang="en-US" sz="3200" b="1" u="sng"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Group Member</a:t>
            </a:r>
          </a:p>
          <a:p>
            <a:pPr>
              <a:buFont typeface="Wingdings" panose="05000000000000000000" pitchFamily="2" charset="2"/>
              <a:buChar char="ü"/>
            </a:pPr>
            <a:r>
              <a:rPr lang="en-US" sz="3200" b="1"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      </a:t>
            </a:r>
            <a:r>
              <a:rPr lang="en-US" sz="3200" b="1"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cs typeface="Times New Roman" panose="02020603050405020304" pitchFamily="18" charset="0"/>
              </a:rPr>
              <a:t>Md.Jiman-                             202316101</a:t>
            </a:r>
          </a:p>
          <a:p>
            <a:pPr>
              <a:buFont typeface="Wingdings" panose="05000000000000000000" pitchFamily="2" charset="2"/>
              <a:buChar char="ü"/>
            </a:pPr>
            <a:r>
              <a:rPr lang="en-US" sz="3200" b="1"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cs typeface="Times New Roman" panose="02020603050405020304" pitchFamily="18" charset="0"/>
              </a:rPr>
              <a:t>      Imam Hasan-                         20231601</a:t>
            </a:r>
          </a:p>
          <a:p>
            <a:pPr>
              <a:buFont typeface="Wingdings" panose="05000000000000000000" pitchFamily="2" charset="2"/>
              <a:buChar char="ü"/>
            </a:pPr>
            <a:r>
              <a:rPr lang="en-US" sz="3200" b="1"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cs typeface="Times New Roman" panose="02020603050405020304" pitchFamily="18" charset="0"/>
              </a:rPr>
              <a:t>      Osama Ahmed Ibrahim-         202316126</a:t>
            </a:r>
            <a:endParaRPr lang="en-US" sz="3200" b="1" i="0"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cs typeface="Times New Roman" panose="02020603050405020304" pitchFamily="18" charset="0"/>
            </a:endParaRPr>
          </a:p>
          <a:p>
            <a:pPr>
              <a:buFont typeface="Wingdings" panose="05000000000000000000" pitchFamily="2" charset="2"/>
              <a:buChar char="ü"/>
            </a:pPr>
            <a:r>
              <a:rPr lang="en-US" sz="3200" b="1" i="0" cap="none" spc="0">
                <a:ln w="0"/>
                <a:solidFill>
                  <a:schemeClr val="tx1"/>
                </a:solidFill>
                <a:effectLst>
                  <a:outerShdw blurRad="38100" dist="19050" dir="2700000" algn="tl" rotWithShape="0">
                    <a:schemeClr val="dk1">
                      <a:alpha val="40000"/>
                    </a:schemeClr>
                  </a:outerShdw>
                </a:effectLst>
                <a:latin typeface="Bookman Old Style" panose="02050604050505020204" pitchFamily="18" charset="0"/>
                <a:cs typeface="Times New Roman" panose="02020603050405020304" pitchFamily="18" charset="0"/>
              </a:rPr>
              <a:t>      </a:t>
            </a:r>
            <a:r>
              <a:rPr lang="en-US" sz="3200" b="1" i="0"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cs typeface="Times New Roman" panose="02020603050405020304" pitchFamily="18" charset="0"/>
              </a:rPr>
              <a:t>Md Humaun Kabir Nahid-      </a:t>
            </a:r>
            <a:r>
              <a:rPr lang="en-US" sz="3200" b="1"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cs typeface="Times New Roman" panose="02020603050405020304" pitchFamily="18" charset="0"/>
              </a:rPr>
              <a:t>202216040</a:t>
            </a:r>
            <a:endParaRPr lang="en-US" sz="3200" b="1" cap="none" spc="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p:txBody>
      </p:sp>
    </p:spTree>
    <p:extLst>
      <p:ext uri="{BB962C8B-B14F-4D97-AF65-F5344CB8AC3E}">
        <p14:creationId xmlns:p14="http://schemas.microsoft.com/office/powerpoint/2010/main" val="290886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62DF88-C41C-A03A-4AF9-7D8F9253184E}"/>
              </a:ext>
            </a:extLst>
          </p:cNvPr>
          <p:cNvSpPr/>
          <p:nvPr/>
        </p:nvSpPr>
        <p:spPr>
          <a:xfrm>
            <a:off x="4140016" y="1147962"/>
            <a:ext cx="391196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Introduction</a:t>
            </a:r>
          </a:p>
        </p:txBody>
      </p:sp>
      <p:sp>
        <p:nvSpPr>
          <p:cNvPr id="5" name="Rectangle 4">
            <a:extLst>
              <a:ext uri="{FF2B5EF4-FFF2-40B4-BE49-F238E27FC236}">
                <a16:creationId xmlns:a16="http://schemas.microsoft.com/office/drawing/2014/main" id="{F04A3494-53EF-5D5F-00D6-090148386BE7}"/>
              </a:ext>
            </a:extLst>
          </p:cNvPr>
          <p:cNvSpPr/>
          <p:nvPr/>
        </p:nvSpPr>
        <p:spPr>
          <a:xfrm>
            <a:off x="773491" y="2739547"/>
            <a:ext cx="10645017" cy="3046988"/>
          </a:xfrm>
          <a:prstGeom prst="rect">
            <a:avLst/>
          </a:prstGeom>
          <a:noFill/>
        </p:spPr>
        <p:txBody>
          <a:bodyPr wrap="square" lIns="91440" tIns="45720" rIns="91440" bIns="45720">
            <a:spAutoFit/>
          </a:bodyPr>
          <a:lstStyle/>
          <a:p>
            <a:pPr algn="ctr"/>
            <a:r>
              <a:rPr lang="en-US" sz="3200" dirty="0"/>
              <a:t>An Arduino-based car parking system that intelligently manages both ingoing and outgoing vehicles. Utilizing sensors, the system accurately detects free spaces, guiding incoming cars for efficient parking. Additionally, it facilitates gate operations for outgoing vehicles, ensuring seamless exit processes and enhancing overall parking management. </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4888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55B6-3E0A-760E-2E7F-5F6274F54B15}"/>
              </a:ext>
            </a:extLst>
          </p:cNvPr>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Objectives and goals </a:t>
            </a:r>
          </a:p>
        </p:txBody>
      </p:sp>
      <p:sp>
        <p:nvSpPr>
          <p:cNvPr id="8" name="TextBox 7">
            <a:extLst>
              <a:ext uri="{FF2B5EF4-FFF2-40B4-BE49-F238E27FC236}">
                <a16:creationId xmlns:a16="http://schemas.microsoft.com/office/drawing/2014/main" id="{0BDF1841-C0A1-4FF5-88E6-7D9A783A128E}"/>
              </a:ext>
            </a:extLst>
          </p:cNvPr>
          <p:cNvSpPr txBox="1"/>
          <p:nvPr/>
        </p:nvSpPr>
        <p:spPr>
          <a:xfrm>
            <a:off x="1531072" y="2916751"/>
            <a:ext cx="6462857" cy="3139321"/>
          </a:xfrm>
          <a:prstGeom prst="rect">
            <a:avLst/>
          </a:prstGeom>
          <a:noFill/>
        </p:spPr>
        <p:txBody>
          <a:bodyPr wrap="square">
            <a:spAutoFit/>
          </a:bodyPr>
          <a:lstStyle/>
          <a:p>
            <a:pPr marL="285750" indent="-285750">
              <a:buFont typeface="Wingdings" panose="05000000000000000000" pitchFamily="2" charset="2"/>
              <a:buChar char="Ø"/>
            </a:pPr>
            <a:r>
              <a:rPr lang="en-US" sz="3600" b="1" i="0" dirty="0">
                <a:effectLst/>
                <a:latin typeface="Montserrat" panose="00000500000000000000" pitchFamily="2" charset="0"/>
              </a:rPr>
              <a:t>Time Efficient Solution</a:t>
            </a:r>
          </a:p>
          <a:p>
            <a:pPr marL="285750" indent="-285750">
              <a:buFont typeface="Wingdings" panose="05000000000000000000" pitchFamily="2" charset="2"/>
              <a:buChar char="Ø"/>
            </a:pPr>
            <a:r>
              <a:rPr lang="en-US" sz="3600" b="1" i="0" dirty="0">
                <a:effectLst/>
                <a:latin typeface="Montserrat" panose="00000500000000000000" pitchFamily="2" charset="0"/>
              </a:rPr>
              <a:t>Reduce Parking Stress</a:t>
            </a:r>
          </a:p>
          <a:p>
            <a:pPr marL="285750" indent="-285750">
              <a:buFont typeface="Wingdings" panose="05000000000000000000" pitchFamily="2" charset="2"/>
              <a:buChar char="Ø"/>
            </a:pPr>
            <a:r>
              <a:rPr lang="en-US" sz="3600" b="1" i="0" dirty="0">
                <a:solidFill>
                  <a:srgbClr val="FF0000"/>
                </a:solidFill>
                <a:effectLst/>
                <a:latin typeface="Montserrat" panose="00000500000000000000" pitchFamily="2" charset="0"/>
              </a:rPr>
              <a:t>Reduce Search Traffic on Streets</a:t>
            </a:r>
          </a:p>
          <a:p>
            <a:pPr marL="285750" indent="-285750">
              <a:buFont typeface="Wingdings" panose="05000000000000000000" pitchFamily="2" charset="2"/>
              <a:buChar char="Ø"/>
            </a:pPr>
            <a:r>
              <a:rPr lang="en-US" sz="3600" b="1" i="0" dirty="0">
                <a:effectLst/>
                <a:latin typeface="Montserrat" panose="00000500000000000000" pitchFamily="2" charset="0"/>
              </a:rPr>
              <a:t>User-friendly Interface</a:t>
            </a:r>
          </a:p>
          <a:p>
            <a:endParaRPr lang="en-US" dirty="0"/>
          </a:p>
        </p:txBody>
      </p:sp>
    </p:spTree>
    <p:extLst>
      <p:ext uri="{BB962C8B-B14F-4D97-AF65-F5344CB8AC3E}">
        <p14:creationId xmlns:p14="http://schemas.microsoft.com/office/powerpoint/2010/main" val="424760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59D4-109E-B133-D45D-E42CA2D929EC}"/>
              </a:ext>
            </a:extLst>
          </p:cNvPr>
          <p:cNvSpPr>
            <a:spLocks noGrp="1"/>
          </p:cNvSpPr>
          <p:nvPr>
            <p:ph type="title"/>
          </p:nvPr>
        </p:nvSpPr>
        <p:spPr>
          <a:xfrm>
            <a:off x="1295401" y="965023"/>
            <a:ext cx="9601196" cy="1303867"/>
          </a:xfrm>
        </p:spPr>
        <p:txBody>
          <a:bodyPr/>
          <a:lstStyle/>
          <a:p>
            <a:r>
              <a:rPr lang="en-US" dirty="0"/>
              <a:t>Importance and relevance of the project </a:t>
            </a:r>
          </a:p>
        </p:txBody>
      </p:sp>
      <p:sp>
        <p:nvSpPr>
          <p:cNvPr id="3" name="Content Placeholder 2">
            <a:extLst>
              <a:ext uri="{FF2B5EF4-FFF2-40B4-BE49-F238E27FC236}">
                <a16:creationId xmlns:a16="http://schemas.microsoft.com/office/drawing/2014/main" id="{B05E2B8B-F72F-D23B-D2D1-06F525B885F5}"/>
              </a:ext>
            </a:extLst>
          </p:cNvPr>
          <p:cNvSpPr>
            <a:spLocks noGrp="1"/>
          </p:cNvSpPr>
          <p:nvPr>
            <p:ph idx="1"/>
          </p:nvPr>
        </p:nvSpPr>
        <p:spPr/>
        <p:txBody>
          <a:bodyPr/>
          <a:lstStyle/>
          <a:p>
            <a:r>
              <a:rPr lang="en-US" sz="2800" dirty="0">
                <a:solidFill>
                  <a:srgbClr val="000000"/>
                </a:solidFill>
                <a:effectLst/>
                <a:latin typeface="Times New Roman" panose="02020603050405020304" pitchFamily="18" charset="0"/>
                <a:ea typeface="Helvetica" panose="020B0604020202020204" pitchFamily="34" charset="0"/>
              </a:rPr>
              <a:t>This system is capable of finding the empty slots that are available for parking automatically. If the slot is empty in the </a:t>
            </a:r>
            <a:r>
              <a:rPr lang="en-US" sz="2800" b="1" dirty="0">
                <a:solidFill>
                  <a:srgbClr val="000000"/>
                </a:solidFill>
                <a:effectLst/>
                <a:latin typeface="Times New Roman" panose="02020603050405020304" pitchFamily="18" charset="0"/>
                <a:ea typeface="Helvetica" panose="020B0604020202020204" pitchFamily="34" charset="0"/>
              </a:rPr>
              <a:t>automated car parking</a:t>
            </a:r>
            <a:r>
              <a:rPr lang="en-US" sz="2800" dirty="0">
                <a:solidFill>
                  <a:srgbClr val="000000"/>
                </a:solidFill>
                <a:effectLst/>
                <a:latin typeface="Times New Roman" panose="02020603050405020304" pitchFamily="18" charset="0"/>
                <a:ea typeface="Helvetica" panose="020B0604020202020204" pitchFamily="34" charset="0"/>
              </a:rPr>
              <a:t> the new vehicles are allowed to enter the parking else the entrance is blocked by using the servo barrier in case no empty slot is found by the system. The visitors can see the status for the availability of the free space outside the parking on a LCD.</a:t>
            </a:r>
            <a:endParaRPr lang="en-US" sz="2800"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404379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D0E923-FBF0-094D-8FD9-C42B29D76B09}"/>
              </a:ext>
            </a:extLst>
          </p:cNvPr>
          <p:cNvSpPr/>
          <p:nvPr/>
        </p:nvSpPr>
        <p:spPr>
          <a:xfrm>
            <a:off x="4045630" y="997133"/>
            <a:ext cx="410073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Methodology</a:t>
            </a:r>
          </a:p>
        </p:txBody>
      </p:sp>
      <p:sp>
        <p:nvSpPr>
          <p:cNvPr id="12" name="TextBox 11">
            <a:extLst>
              <a:ext uri="{FF2B5EF4-FFF2-40B4-BE49-F238E27FC236}">
                <a16:creationId xmlns:a16="http://schemas.microsoft.com/office/drawing/2014/main" id="{26272D34-A2ED-AD47-E00A-75082506682A}"/>
              </a:ext>
            </a:extLst>
          </p:cNvPr>
          <p:cNvSpPr txBox="1"/>
          <p:nvPr/>
        </p:nvSpPr>
        <p:spPr>
          <a:xfrm>
            <a:off x="1440336" y="2325765"/>
            <a:ext cx="9311325" cy="3985706"/>
          </a:xfrm>
          <a:prstGeom prst="rect">
            <a:avLst/>
          </a:prstGeom>
          <a:noFill/>
        </p:spPr>
        <p:txBody>
          <a:bodyPr wrap="square">
            <a:spAutoFit/>
          </a:bodyPr>
          <a:lstStyle/>
          <a:p>
            <a:pPr marL="342900" marR="0" indent="-342900" algn="just">
              <a:spcBef>
                <a:spcPts val="0"/>
              </a:spcBef>
              <a:spcAft>
                <a:spcPts val="0"/>
              </a:spcAft>
              <a:buFont typeface="Wingdings" panose="05000000000000000000" pitchFamily="2" charset="2"/>
              <a:buChar char="v"/>
            </a:pPr>
            <a:r>
              <a:rPr lang="en-US" sz="2300" b="1" i="1" dirty="0">
                <a:solidFill>
                  <a:srgbClr val="000000"/>
                </a:solidFill>
                <a:effectLst>
                  <a:outerShdw blurRad="38100" dist="38100" dir="2700000" algn="tl">
                    <a:srgbClr val="000000">
                      <a:alpha val="43137"/>
                    </a:srgbClr>
                  </a:outerShdw>
                </a:effectLst>
                <a:latin typeface="Times New Roman" panose="02020603050405020304" pitchFamily="18" charset="0"/>
                <a:ea typeface="Helvetica" panose="020B0604020202020204" pitchFamily="34" charset="0"/>
              </a:rPr>
              <a:t>Mount the ultrasonic sensor near the parking space entrance and the servo to control the gate.</a:t>
            </a:r>
            <a:endParaRPr lang="en-US" sz="2300" b="1" i="1" dirty="0">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endParaRPr>
          </a:p>
          <a:p>
            <a:pPr marL="0" marR="0" algn="just">
              <a:spcBef>
                <a:spcPts val="0"/>
              </a:spcBef>
              <a:spcAft>
                <a:spcPts val="0"/>
              </a:spcAft>
            </a:pPr>
            <a:r>
              <a:rPr lang="en-US" sz="2300" b="1" i="1" dirty="0">
                <a:solidFill>
                  <a:srgbClr val="000000"/>
                </a:solidFill>
                <a:effectLst>
                  <a:outerShdw blurRad="38100" dist="38100" dir="2700000" algn="tl">
                    <a:srgbClr val="000000">
                      <a:alpha val="43137"/>
                    </a:srgbClr>
                  </a:outerShdw>
                </a:effectLst>
                <a:latin typeface="Times New Roman" panose="02020603050405020304" pitchFamily="18" charset="0"/>
                <a:ea typeface="Helvetica" panose="020B0604020202020204" pitchFamily="34" charset="0"/>
              </a:rPr>
              <a:t> </a:t>
            </a:r>
            <a:endParaRPr lang="en-US" sz="2300" b="1" i="1" dirty="0">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endParaRPr>
          </a:p>
          <a:p>
            <a:pPr marL="342900" marR="0" indent="-342900" algn="just">
              <a:spcBef>
                <a:spcPts val="0"/>
              </a:spcBef>
              <a:spcAft>
                <a:spcPts val="0"/>
              </a:spcAft>
              <a:buFont typeface="Wingdings" panose="05000000000000000000" pitchFamily="2" charset="2"/>
              <a:buChar char="v"/>
            </a:pPr>
            <a:r>
              <a:rPr lang="en-US" sz="2300" b="1" i="1" dirty="0">
                <a:solidFill>
                  <a:srgbClr val="000000"/>
                </a:solidFill>
                <a:effectLst>
                  <a:outerShdw blurRad="38100" dist="38100" dir="2700000" algn="tl">
                    <a:srgbClr val="000000">
                      <a:alpha val="43137"/>
                    </a:srgbClr>
                  </a:outerShdw>
                </a:effectLst>
                <a:latin typeface="Times New Roman" panose="02020603050405020304" pitchFamily="18" charset="0"/>
                <a:ea typeface="Helvetica" panose="020B0604020202020204" pitchFamily="34" charset="0"/>
              </a:rPr>
              <a:t>Power the Arduino with the 9V battery or another appropriate power source.</a:t>
            </a:r>
            <a:endParaRPr lang="en-US" sz="2300" b="1" i="1" dirty="0">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endParaRPr>
          </a:p>
          <a:p>
            <a:pPr marL="0" marR="0" algn="just">
              <a:spcBef>
                <a:spcPts val="0"/>
              </a:spcBef>
              <a:spcAft>
                <a:spcPts val="0"/>
              </a:spcAft>
            </a:pPr>
            <a:r>
              <a:rPr lang="en-US" sz="2300" b="1" i="1" dirty="0">
                <a:solidFill>
                  <a:srgbClr val="000000"/>
                </a:solidFill>
                <a:effectLst>
                  <a:outerShdw blurRad="38100" dist="38100" dir="2700000" algn="tl">
                    <a:srgbClr val="000000">
                      <a:alpha val="43137"/>
                    </a:srgbClr>
                  </a:outerShdw>
                </a:effectLst>
                <a:latin typeface="Times New Roman" panose="02020603050405020304" pitchFamily="18" charset="0"/>
                <a:ea typeface="Helvetica" panose="020B0604020202020204" pitchFamily="34" charset="0"/>
              </a:rPr>
              <a:t> </a:t>
            </a:r>
            <a:endParaRPr lang="en-US" sz="2300" b="1" i="1" dirty="0">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endParaRPr>
          </a:p>
          <a:p>
            <a:pPr marL="342900" marR="0" indent="-342900" algn="just">
              <a:spcBef>
                <a:spcPts val="0"/>
              </a:spcBef>
              <a:spcAft>
                <a:spcPts val="0"/>
              </a:spcAft>
              <a:buFont typeface="Wingdings" panose="05000000000000000000" pitchFamily="2" charset="2"/>
              <a:buChar char="v"/>
            </a:pPr>
            <a:r>
              <a:rPr lang="en-US" sz="2300" b="1" i="1" dirty="0">
                <a:solidFill>
                  <a:srgbClr val="000000"/>
                </a:solidFill>
                <a:effectLst>
                  <a:outerShdw blurRad="38100" dist="38100" dir="2700000" algn="tl">
                    <a:srgbClr val="000000">
                      <a:alpha val="43137"/>
                    </a:srgbClr>
                  </a:outerShdw>
                </a:effectLst>
                <a:latin typeface="Times New Roman" panose="02020603050405020304" pitchFamily="18" charset="0"/>
                <a:ea typeface="Helvetica" panose="020B0604020202020204" pitchFamily="34" charset="0"/>
              </a:rPr>
              <a:t>Upload the code to the Arduino using the Arduino IDE.</a:t>
            </a:r>
            <a:endParaRPr lang="en-US" sz="2300" b="1" i="1" dirty="0">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endParaRPr>
          </a:p>
          <a:p>
            <a:pPr marL="0" marR="0" algn="just">
              <a:spcBef>
                <a:spcPts val="0"/>
              </a:spcBef>
              <a:spcAft>
                <a:spcPts val="0"/>
              </a:spcAft>
            </a:pPr>
            <a:r>
              <a:rPr lang="en-US" sz="2300" b="1" i="1" dirty="0">
                <a:solidFill>
                  <a:srgbClr val="000000"/>
                </a:solidFill>
                <a:effectLst>
                  <a:outerShdw blurRad="38100" dist="38100" dir="2700000" algn="tl">
                    <a:srgbClr val="000000">
                      <a:alpha val="43137"/>
                    </a:srgbClr>
                  </a:outerShdw>
                </a:effectLst>
                <a:latin typeface="Times New Roman" panose="02020603050405020304" pitchFamily="18" charset="0"/>
                <a:ea typeface="Helvetica" panose="020B0604020202020204" pitchFamily="34" charset="0"/>
              </a:rPr>
              <a:t> </a:t>
            </a:r>
            <a:endParaRPr lang="en-US" sz="2300" b="1" i="1" dirty="0">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endParaRPr>
          </a:p>
          <a:p>
            <a:pPr marL="342900" marR="0" indent="-342900" algn="just">
              <a:spcBef>
                <a:spcPts val="0"/>
              </a:spcBef>
              <a:spcAft>
                <a:spcPts val="0"/>
              </a:spcAft>
              <a:buFont typeface="Wingdings" panose="05000000000000000000" pitchFamily="2" charset="2"/>
              <a:buChar char="v"/>
            </a:pPr>
            <a:r>
              <a:rPr lang="en-US" sz="2300" b="1" i="1" dirty="0">
                <a:solidFill>
                  <a:srgbClr val="000000"/>
                </a:solidFill>
                <a:effectLst>
                  <a:outerShdw blurRad="38100" dist="38100" dir="2700000" algn="tl">
                    <a:srgbClr val="000000">
                      <a:alpha val="43137"/>
                    </a:srgbClr>
                  </a:outerShdw>
                </a:effectLst>
                <a:latin typeface="Times New Roman" panose="02020603050405020304" pitchFamily="18" charset="0"/>
                <a:ea typeface="Helvetica" panose="020B0604020202020204" pitchFamily="34" charset="0"/>
              </a:rPr>
              <a:t>Test the system by placing obstacles (simulating cars) in front of the sensor. The gate should open when an object is detected and close after a few seconds.</a:t>
            </a:r>
            <a:endParaRPr lang="en-US" sz="2300" b="1" i="1" dirty="0">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4398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7DF601-6832-C954-C372-365CDB8B3468}"/>
              </a:ext>
            </a:extLst>
          </p:cNvPr>
          <p:cNvSpPr/>
          <p:nvPr/>
        </p:nvSpPr>
        <p:spPr>
          <a:xfrm>
            <a:off x="2879478" y="777711"/>
            <a:ext cx="6433043"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Weekly progress plan</a:t>
            </a:r>
          </a:p>
        </p:txBody>
      </p:sp>
      <p:sp>
        <p:nvSpPr>
          <p:cNvPr id="12" name="TextBox 11">
            <a:extLst>
              <a:ext uri="{FF2B5EF4-FFF2-40B4-BE49-F238E27FC236}">
                <a16:creationId xmlns:a16="http://schemas.microsoft.com/office/drawing/2014/main" id="{8D5A188D-8D7B-63D3-F495-193B97DB884D}"/>
              </a:ext>
            </a:extLst>
          </p:cNvPr>
          <p:cNvSpPr txBox="1"/>
          <p:nvPr/>
        </p:nvSpPr>
        <p:spPr>
          <a:xfrm>
            <a:off x="5264083" y="1701041"/>
            <a:ext cx="6094428" cy="523220"/>
          </a:xfrm>
          <a:prstGeom prst="rect">
            <a:avLst/>
          </a:prstGeom>
          <a:noFill/>
        </p:spPr>
        <p:txBody>
          <a:bodyPr wrap="square">
            <a:spAutoFit/>
          </a:bodyPr>
          <a:lstStyle/>
          <a:p>
            <a:r>
              <a:rPr lang="en-US" sz="2800" b="1" dirty="0">
                <a:effectLst>
                  <a:outerShdw blurRad="38100" dist="38100" dir="2700000" algn="tl">
                    <a:srgbClr val="000000">
                      <a:alpha val="43137"/>
                    </a:srgbClr>
                  </a:outerShdw>
                </a:effectLst>
              </a:rPr>
              <a:t>Timeline</a:t>
            </a:r>
          </a:p>
        </p:txBody>
      </p:sp>
      <p:sp>
        <p:nvSpPr>
          <p:cNvPr id="14" name="TextBox 13">
            <a:extLst>
              <a:ext uri="{FF2B5EF4-FFF2-40B4-BE49-F238E27FC236}">
                <a16:creationId xmlns:a16="http://schemas.microsoft.com/office/drawing/2014/main" id="{FDDC8090-3423-3419-F076-BE63DF09CBC6}"/>
              </a:ext>
            </a:extLst>
          </p:cNvPr>
          <p:cNvSpPr txBox="1"/>
          <p:nvPr/>
        </p:nvSpPr>
        <p:spPr>
          <a:xfrm>
            <a:off x="829950" y="2624371"/>
            <a:ext cx="8868265" cy="3662541"/>
          </a:xfrm>
          <a:prstGeom prst="rect">
            <a:avLst/>
          </a:prstGeom>
          <a:noFill/>
        </p:spPr>
        <p:txBody>
          <a:bodyPr wrap="square">
            <a:spAutoFit/>
          </a:bodyPr>
          <a:lstStyle/>
          <a:p>
            <a:pPr marL="285750" indent="-285750">
              <a:buFont typeface="Wingdings" panose="05000000000000000000" pitchFamily="2" charset="2"/>
              <a:buChar char="q"/>
            </a:pPr>
            <a:r>
              <a:rPr lang="en-US" sz="2800" b="1" i="1" dirty="0">
                <a:effectLst>
                  <a:outerShdw blurRad="38100" dist="38100" dir="2700000" algn="tl">
                    <a:srgbClr val="000000">
                      <a:alpha val="43137"/>
                    </a:srgbClr>
                  </a:outerShdw>
                </a:effectLst>
                <a:latin typeface="Arial Black" panose="020B0A04020102020204" pitchFamily="34" charset="0"/>
              </a:rPr>
              <a:t>Week 1-  </a:t>
            </a:r>
            <a:r>
              <a:rPr lang="en-US" sz="2800" i="0" dirty="0">
                <a:solidFill>
                  <a:srgbClr val="050505"/>
                </a:solidFill>
                <a:effectLst/>
                <a:latin typeface="Times New Roman" panose="02020603050405020304" pitchFamily="18" charset="0"/>
                <a:cs typeface="Times New Roman" panose="02020603050405020304" pitchFamily="18" charset="0"/>
              </a:rPr>
              <a:t>Project</a:t>
            </a:r>
            <a:r>
              <a:rPr lang="en-US" sz="2800" b="1" i="0" dirty="0">
                <a:solidFill>
                  <a:srgbClr val="050505"/>
                </a:solidFill>
                <a:effectLst/>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structure</a:t>
            </a:r>
            <a:r>
              <a:rPr lang="en-US" sz="2800" b="1" i="0" dirty="0">
                <a:solidFill>
                  <a:srgbClr val="050505"/>
                </a:solidFill>
                <a:effectLst/>
                <a:latin typeface="Times New Roman" panose="02020603050405020304" pitchFamily="18" charset="0"/>
                <a:cs typeface="Times New Roman" panose="02020603050405020304" pitchFamily="18" charset="0"/>
              </a:rPr>
              <a:t> </a:t>
            </a:r>
            <a:r>
              <a:rPr lang="en-US" sz="2800" i="0" dirty="0">
                <a:solidFill>
                  <a:srgbClr val="050505"/>
                </a:solidFill>
                <a:effectLst/>
                <a:latin typeface="Times New Roman" panose="02020603050405020304" pitchFamily="18" charset="0"/>
                <a:cs typeface="Times New Roman" panose="02020603050405020304" pitchFamily="18" charset="0"/>
              </a:rPr>
              <a:t>Development</a:t>
            </a:r>
            <a:endPar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800" b="1" i="1" dirty="0">
                <a:effectLst>
                  <a:outerShdw blurRad="38100" dist="38100" dir="2700000" algn="tl">
                    <a:srgbClr val="000000">
                      <a:alpha val="43137"/>
                    </a:srgbClr>
                  </a:outerShdw>
                </a:effectLst>
                <a:latin typeface="Arial Black" panose="020B0A04020102020204" pitchFamily="34" charset="0"/>
              </a:rPr>
              <a:t>Week 2-  </a:t>
            </a:r>
            <a:r>
              <a:rPr lang="en-US" sz="2800" dirty="0">
                <a:latin typeface="Times New Roman" panose="02020603050405020304" pitchFamily="18" charset="0"/>
                <a:cs typeface="Times New Roman" panose="02020603050405020304" pitchFamily="18" charset="0"/>
              </a:rPr>
              <a:t>IR</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0" dirty="0">
                <a:effectLst/>
                <a:latin typeface="Times New Roman" panose="02020603050405020304" pitchFamily="18" charset="0"/>
                <a:cs typeface="Times New Roman" panose="02020603050405020304" pitchFamily="18" charset="0"/>
              </a:rPr>
              <a:t>Sensor Setup</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r>
              <a:rPr lang="en-US" sz="2800" b="1" i="1" dirty="0">
                <a:effectLst>
                  <a:outerShdw blurRad="38100" dist="38100" dir="2700000" algn="tl">
                    <a:srgbClr val="000000">
                      <a:alpha val="43137"/>
                    </a:srgbClr>
                  </a:outerShdw>
                </a:effectLst>
                <a:latin typeface="Arial Black" panose="020B0A04020102020204" pitchFamily="34" charset="0"/>
              </a:rPr>
              <a:t>Week 3-  </a:t>
            </a:r>
            <a:r>
              <a:rPr lang="en-US" sz="2800" i="0" dirty="0">
                <a:effectLst/>
                <a:latin typeface="Times New Roman" panose="02020603050405020304" pitchFamily="18" charset="0"/>
                <a:cs typeface="Times New Roman" panose="02020603050405020304" pitchFamily="18" charset="0"/>
              </a:rPr>
              <a:t>Motor Control and Movement Setup</a:t>
            </a:r>
            <a:endPar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800" b="1" i="1" dirty="0">
                <a:effectLst>
                  <a:outerShdw blurRad="38100" dist="38100" dir="2700000" algn="tl">
                    <a:srgbClr val="000000">
                      <a:alpha val="43137"/>
                    </a:srgbClr>
                  </a:outerShdw>
                </a:effectLst>
                <a:latin typeface="Arial Black" panose="020B0A04020102020204" pitchFamily="34" charset="0"/>
              </a:rPr>
              <a:t>Week 4-  </a:t>
            </a:r>
            <a:r>
              <a:rPr lang="en-US" sz="2800" dirty="0">
                <a:latin typeface="Times New Roman" panose="02020603050405020304" pitchFamily="18" charset="0"/>
                <a:cs typeface="Times New Roman" panose="02020603050405020304" pitchFamily="18" charset="0"/>
              </a:rPr>
              <a:t>Setup</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i="0" dirty="0">
                <a:solidFill>
                  <a:srgbClr val="050505"/>
                </a:solidFill>
                <a:effectLst/>
                <a:latin typeface="Times New Roman" panose="02020603050405020304" pitchFamily="18" charset="0"/>
                <a:cs typeface="Times New Roman" panose="02020603050405020304" pitchFamily="18" charset="0"/>
              </a:rPr>
              <a:t>Parking Logic </a:t>
            </a:r>
            <a:endPar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800" b="1" i="1" dirty="0">
                <a:effectLst>
                  <a:outerShdw blurRad="38100" dist="38100" dir="2700000" algn="tl">
                    <a:srgbClr val="000000">
                      <a:alpha val="43137"/>
                    </a:srgbClr>
                  </a:outerShdw>
                </a:effectLst>
                <a:latin typeface="Arial Black" panose="020B0A04020102020204" pitchFamily="34" charset="0"/>
              </a:rPr>
              <a:t>Week 5-  </a:t>
            </a:r>
            <a:r>
              <a:rPr lang="en-US" sz="2800" i="0" dirty="0">
                <a:solidFill>
                  <a:srgbClr val="050505"/>
                </a:solidFill>
                <a:effectLst/>
                <a:latin typeface="Times New Roman" panose="02020603050405020304" pitchFamily="18" charset="0"/>
                <a:cs typeface="Times New Roman" panose="02020603050405020304" pitchFamily="18" charset="0"/>
              </a:rPr>
              <a:t>Error Handling and Testing</a:t>
            </a:r>
            <a:endPar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800" b="1" i="1" dirty="0">
                <a:effectLst>
                  <a:outerShdw blurRad="38100" dist="38100" dir="2700000" algn="tl">
                    <a:srgbClr val="000000">
                      <a:alpha val="43137"/>
                    </a:srgbClr>
                  </a:outerShdw>
                </a:effectLst>
                <a:latin typeface="Arial Black" panose="020B0A04020102020204" pitchFamily="34" charset="0"/>
              </a:rPr>
              <a:t>Week 6-  </a:t>
            </a:r>
            <a:r>
              <a:rPr lang="en-US" sz="2800" i="0" dirty="0">
                <a:solidFill>
                  <a:srgbClr val="050505"/>
                </a:solidFill>
                <a:effectLst/>
                <a:latin typeface="Times New Roman" panose="02020603050405020304" pitchFamily="18" charset="0"/>
                <a:cs typeface="Times New Roman" panose="02020603050405020304" pitchFamily="18" charset="0"/>
              </a:rPr>
              <a:t>Final Testing and Documentation</a:t>
            </a:r>
            <a:endPar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800" b="1" i="1" dirty="0">
                <a:effectLst>
                  <a:outerShdw blurRad="38100" dist="38100" dir="2700000" algn="tl">
                    <a:srgbClr val="000000">
                      <a:alpha val="43137"/>
                    </a:srgbClr>
                  </a:outerShdw>
                </a:effectLst>
                <a:latin typeface="Arial Black" panose="020B0A04020102020204" pitchFamily="34" charset="0"/>
              </a:rPr>
              <a:t>Week 7-  </a:t>
            </a:r>
            <a:r>
              <a:rPr lang="en-US" sz="2800" dirty="0">
                <a:latin typeface="Times New Roman" panose="02020603050405020304" pitchFamily="18" charset="0"/>
                <a:cs typeface="Times New Roman" panose="02020603050405020304" pitchFamily="18" charset="0"/>
              </a:rPr>
              <a:t>Project submit</a:t>
            </a:r>
          </a:p>
          <a:p>
            <a:pPr marL="285750" indent="-285750">
              <a:buFont typeface="Wingdings" panose="05000000000000000000" pitchFamily="2" charset="2"/>
              <a:buChar char="q"/>
            </a:pPr>
            <a:endParaRPr lang="en-US" b="1" i="1" dirty="0">
              <a:effectLst>
                <a:outerShdw blurRad="38100" dist="38100" dir="2700000" algn="tl">
                  <a:srgbClr val="000000">
                    <a:alpha val="43137"/>
                  </a:srgbClr>
                </a:outerShdw>
              </a:effectLst>
              <a:latin typeface="Arial Black" panose="020B0A04020102020204" pitchFamily="34" charset="0"/>
            </a:endParaRPr>
          </a:p>
          <a:p>
            <a:pPr marL="285750" indent="-285750">
              <a:buFont typeface="Wingdings" panose="05000000000000000000" pitchFamily="2" charset="2"/>
              <a:buChar char="q"/>
            </a:pPr>
            <a:endParaRPr lang="en-US" b="1" i="1"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62778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0A6D44-E48B-78D4-2425-5F27744DF088}"/>
              </a:ext>
            </a:extLst>
          </p:cNvPr>
          <p:cNvSpPr>
            <a:spLocks noGrp="1"/>
          </p:cNvSpPr>
          <p:nvPr>
            <p:ph type="body" idx="1"/>
          </p:nvPr>
        </p:nvSpPr>
        <p:spPr/>
        <p:txBody>
          <a:bodyPr/>
          <a:lstStyle/>
          <a:p>
            <a:r>
              <a:rPr lang="en-US" sz="3200" b="1" dirty="0">
                <a:solidFill>
                  <a:srgbClr val="002060"/>
                </a:solidFill>
                <a:effectLst>
                  <a:outerShdw blurRad="38100" dist="38100" dir="2700000" algn="tl">
                    <a:srgbClr val="000000">
                      <a:alpha val="43137"/>
                    </a:srgbClr>
                  </a:outerShdw>
                </a:effectLst>
              </a:rPr>
              <a:t>Component</a:t>
            </a:r>
          </a:p>
        </p:txBody>
      </p:sp>
      <p:sp>
        <p:nvSpPr>
          <p:cNvPr id="5" name="Text Placeholder 4">
            <a:extLst>
              <a:ext uri="{FF2B5EF4-FFF2-40B4-BE49-F238E27FC236}">
                <a16:creationId xmlns:a16="http://schemas.microsoft.com/office/drawing/2014/main" id="{90F77F8B-73B4-A231-1BF5-D933F019D2CC}"/>
              </a:ext>
            </a:extLst>
          </p:cNvPr>
          <p:cNvSpPr>
            <a:spLocks noGrp="1"/>
          </p:cNvSpPr>
          <p:nvPr>
            <p:ph type="body" sz="quarter" idx="3"/>
          </p:nvPr>
        </p:nvSpPr>
        <p:spPr>
          <a:xfrm>
            <a:off x="8035374" y="2666999"/>
            <a:ext cx="4718304" cy="576262"/>
          </a:xfrm>
        </p:spPr>
        <p:txBody>
          <a:bodyPr/>
          <a:lstStyle/>
          <a:p>
            <a:r>
              <a:rPr lang="en-US" sz="3200" b="1" dirty="0">
                <a:solidFill>
                  <a:srgbClr val="002060"/>
                </a:solidFill>
                <a:effectLst>
                  <a:outerShdw blurRad="38100" dist="38100" dir="2700000" algn="tl">
                    <a:srgbClr val="000000">
                      <a:alpha val="43137"/>
                    </a:srgbClr>
                  </a:outerShdw>
                </a:effectLst>
              </a:rPr>
              <a:t>Price</a:t>
            </a:r>
          </a:p>
        </p:txBody>
      </p:sp>
      <p:sp>
        <p:nvSpPr>
          <p:cNvPr id="6" name="Content Placeholder 5">
            <a:extLst>
              <a:ext uri="{FF2B5EF4-FFF2-40B4-BE49-F238E27FC236}">
                <a16:creationId xmlns:a16="http://schemas.microsoft.com/office/drawing/2014/main" id="{EC0CBF61-C323-5289-11EB-7484F0244CA5}"/>
              </a:ext>
            </a:extLst>
          </p:cNvPr>
          <p:cNvSpPr>
            <a:spLocks noGrp="1"/>
          </p:cNvSpPr>
          <p:nvPr>
            <p:ph sz="quarter" idx="4"/>
          </p:nvPr>
        </p:nvSpPr>
        <p:spPr>
          <a:xfrm>
            <a:off x="8035374" y="3225809"/>
            <a:ext cx="4718304" cy="2632605"/>
          </a:xfrm>
        </p:spPr>
        <p:txBody>
          <a:bodyPr>
            <a:normAutofit/>
          </a:bodyPr>
          <a:lstStyle/>
          <a:p>
            <a:r>
              <a:rPr lang="en-US" sz="3200" b="1" dirty="0"/>
              <a:t>980 Tk</a:t>
            </a:r>
          </a:p>
          <a:p>
            <a:r>
              <a:rPr lang="en-US" sz="3200" b="1" dirty="0"/>
              <a:t>540 Tk</a:t>
            </a:r>
          </a:p>
          <a:p>
            <a:r>
              <a:rPr lang="en-US" sz="3200" b="1" dirty="0"/>
              <a:t>150 Tk</a:t>
            </a:r>
          </a:p>
          <a:p>
            <a:r>
              <a:rPr lang="en-US" sz="3200" b="1" dirty="0"/>
              <a:t>240 Tk</a:t>
            </a:r>
          </a:p>
        </p:txBody>
      </p:sp>
      <p:sp>
        <p:nvSpPr>
          <p:cNvPr id="8" name="Oval 7">
            <a:extLst>
              <a:ext uri="{FF2B5EF4-FFF2-40B4-BE49-F238E27FC236}">
                <a16:creationId xmlns:a16="http://schemas.microsoft.com/office/drawing/2014/main" id="{526540AF-C53A-F9E6-DFC9-5E09929FE1B2}"/>
              </a:ext>
            </a:extLst>
          </p:cNvPr>
          <p:cNvSpPr/>
          <p:nvPr/>
        </p:nvSpPr>
        <p:spPr>
          <a:xfrm>
            <a:off x="4818286" y="983322"/>
            <a:ext cx="2724770" cy="1223739"/>
          </a:xfrm>
          <a:prstGeom prst="ellipse">
            <a:avLst/>
          </a:prstGeom>
          <a:solidFill>
            <a:schemeClr val="tx1"/>
          </a:solidFill>
          <a:effectLst>
            <a:glow rad="101600">
              <a:schemeClr val="accent4">
                <a:satMod val="175000"/>
                <a:alpha val="40000"/>
              </a:schemeClr>
            </a:glow>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9" name="Rectangle 8">
            <a:extLst>
              <a:ext uri="{FF2B5EF4-FFF2-40B4-BE49-F238E27FC236}">
                <a16:creationId xmlns:a16="http://schemas.microsoft.com/office/drawing/2014/main" id="{9AAF76CB-5CD6-925C-5D5B-8942234CE826}"/>
              </a:ext>
            </a:extLst>
          </p:cNvPr>
          <p:cNvSpPr/>
          <p:nvPr/>
        </p:nvSpPr>
        <p:spPr>
          <a:xfrm>
            <a:off x="5451946" y="1224252"/>
            <a:ext cx="1457450" cy="1077218"/>
          </a:xfrm>
          <a:prstGeom prst="rect">
            <a:avLst/>
          </a:prstGeom>
          <a:noFill/>
        </p:spPr>
        <p:txBody>
          <a:bodyPr wrap="none" lIns="91440" tIns="45720" rIns="91440" bIns="45720">
            <a:spAutoFit/>
          </a:bodyPr>
          <a:lstStyle/>
          <a:p>
            <a:pPr algn="ctr"/>
            <a:r>
              <a:rPr lang="en-US" sz="3200" b="1" u="sng" cap="none" spc="0" dirty="0">
                <a:ln w="6600">
                  <a:solidFill>
                    <a:schemeClr val="accent2"/>
                  </a:solidFill>
                  <a:prstDash val="solid"/>
                </a:ln>
                <a:solidFill>
                  <a:srgbClr val="FFFFFF"/>
                </a:solidFill>
                <a:effectLst>
                  <a:outerShdw dist="38100" dir="2700000" algn="tl" rotWithShape="0">
                    <a:schemeClr val="accent2"/>
                  </a:outerShdw>
                </a:effectLst>
              </a:rPr>
              <a:t>Budget</a:t>
            </a:r>
            <a:endParaRPr lang="en-US" sz="3200" b="1" cap="none" spc="0" dirty="0">
              <a:ln w="6600">
                <a:solidFill>
                  <a:schemeClr val="accent2"/>
                </a:solidFill>
                <a:prstDash val="solid"/>
              </a:ln>
              <a:solidFill>
                <a:srgbClr val="FFFFFF"/>
              </a:solidFill>
              <a:effectLst>
                <a:outerShdw dist="38100" dir="2700000" algn="tl" rotWithShape="0">
                  <a:schemeClr val="accent2"/>
                </a:outerShdw>
              </a:effectLst>
            </a:endParaRPr>
          </a:p>
          <a:p>
            <a:pPr algn="ctr"/>
            <a:endParaRPr lang="en-US" sz="3200" b="1" cap="none" spc="0" dirty="0">
              <a:ln w="22225">
                <a:solidFill>
                  <a:schemeClr val="accent2"/>
                </a:solidFill>
                <a:prstDash val="solid"/>
              </a:ln>
              <a:solidFill>
                <a:schemeClr val="accent2">
                  <a:lumMod val="40000"/>
                  <a:lumOff val="60000"/>
                </a:schemeClr>
              </a:solidFill>
              <a:effectLst/>
            </a:endParaRPr>
          </a:p>
        </p:txBody>
      </p:sp>
      <p:pic>
        <p:nvPicPr>
          <p:cNvPr id="10" name="Content Placeholder 9">
            <a:extLst>
              <a:ext uri="{FF2B5EF4-FFF2-40B4-BE49-F238E27FC236}">
                <a16:creationId xmlns:a16="http://schemas.microsoft.com/office/drawing/2014/main" id="{C2AF636F-DFE8-54EC-28BA-903FD5AF18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4965" y="3243261"/>
            <a:ext cx="705649" cy="705649"/>
          </a:xfrm>
          <a:prstGeom prst="rect">
            <a:avLst/>
          </a:prstGeom>
        </p:spPr>
      </p:pic>
      <p:pic>
        <p:nvPicPr>
          <p:cNvPr id="11" name="Picture 10">
            <a:extLst>
              <a:ext uri="{FF2B5EF4-FFF2-40B4-BE49-F238E27FC236}">
                <a16:creationId xmlns:a16="http://schemas.microsoft.com/office/drawing/2014/main" id="{273A52C1-278D-0E93-A2CB-2882C7038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25" y="3827990"/>
            <a:ext cx="727590" cy="760603"/>
          </a:xfrm>
          <a:prstGeom prst="rect">
            <a:avLst/>
          </a:prstGeom>
        </p:spPr>
      </p:pic>
      <p:pic>
        <p:nvPicPr>
          <p:cNvPr id="12" name="Picture 11">
            <a:extLst>
              <a:ext uri="{FF2B5EF4-FFF2-40B4-BE49-F238E27FC236}">
                <a16:creationId xmlns:a16="http://schemas.microsoft.com/office/drawing/2014/main" id="{63976C57-8B19-00F5-660A-B10E5FE220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4966" y="4589080"/>
            <a:ext cx="696464" cy="576262"/>
          </a:xfrm>
          <a:prstGeom prst="rect">
            <a:avLst/>
          </a:prstGeom>
        </p:spPr>
      </p:pic>
      <p:pic>
        <p:nvPicPr>
          <p:cNvPr id="13" name="Picture 12">
            <a:extLst>
              <a:ext uri="{FF2B5EF4-FFF2-40B4-BE49-F238E27FC236}">
                <a16:creationId xmlns:a16="http://schemas.microsoft.com/office/drawing/2014/main" id="{D8AA0664-8AF4-052E-4DB6-F9A763FBE9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8323" y="5329112"/>
            <a:ext cx="752291" cy="786424"/>
          </a:xfrm>
          <a:prstGeom prst="rect">
            <a:avLst/>
          </a:prstGeom>
        </p:spPr>
      </p:pic>
      <p:sp>
        <p:nvSpPr>
          <p:cNvPr id="16" name="TextBox 15">
            <a:extLst>
              <a:ext uri="{FF2B5EF4-FFF2-40B4-BE49-F238E27FC236}">
                <a16:creationId xmlns:a16="http://schemas.microsoft.com/office/drawing/2014/main" id="{3050EE35-E501-81B4-CEEC-77295B5E5136}"/>
              </a:ext>
            </a:extLst>
          </p:cNvPr>
          <p:cNvSpPr txBox="1"/>
          <p:nvPr/>
        </p:nvSpPr>
        <p:spPr>
          <a:xfrm>
            <a:off x="2198803" y="3283320"/>
            <a:ext cx="6094428" cy="584775"/>
          </a:xfrm>
          <a:prstGeom prst="rect">
            <a:avLst/>
          </a:prstGeom>
          <a:noFill/>
        </p:spPr>
        <p:txBody>
          <a:bodyPr wrap="square">
            <a:spAutoFit/>
          </a:bodyPr>
          <a:lstStyle/>
          <a:p>
            <a:r>
              <a:rPr lang="en-US" sz="3200" b="1" dirty="0"/>
              <a:t>-Arduino-Uno</a:t>
            </a:r>
          </a:p>
        </p:txBody>
      </p:sp>
      <p:sp>
        <p:nvSpPr>
          <p:cNvPr id="18" name="TextBox 17">
            <a:extLst>
              <a:ext uri="{FF2B5EF4-FFF2-40B4-BE49-F238E27FC236}">
                <a16:creationId xmlns:a16="http://schemas.microsoft.com/office/drawing/2014/main" id="{1DADD9A5-13C1-1DF4-36B3-15F738FCC1B1}"/>
              </a:ext>
            </a:extLst>
          </p:cNvPr>
          <p:cNvSpPr txBox="1"/>
          <p:nvPr/>
        </p:nvSpPr>
        <p:spPr>
          <a:xfrm>
            <a:off x="2198803" y="3907233"/>
            <a:ext cx="4993849" cy="584775"/>
          </a:xfrm>
          <a:prstGeom prst="rect">
            <a:avLst/>
          </a:prstGeom>
          <a:noFill/>
        </p:spPr>
        <p:txBody>
          <a:bodyPr wrap="square">
            <a:spAutoFit/>
          </a:bodyPr>
          <a:lstStyle/>
          <a:p>
            <a:r>
              <a:rPr lang="en-US" sz="3200" b="1" dirty="0"/>
              <a:t>-Infrared-Proximity-Sensor</a:t>
            </a:r>
          </a:p>
        </p:txBody>
      </p:sp>
      <p:sp>
        <p:nvSpPr>
          <p:cNvPr id="20" name="TextBox 19">
            <a:extLst>
              <a:ext uri="{FF2B5EF4-FFF2-40B4-BE49-F238E27FC236}">
                <a16:creationId xmlns:a16="http://schemas.microsoft.com/office/drawing/2014/main" id="{46BA304C-5BDC-6C87-5C9E-E313B8BB223E}"/>
              </a:ext>
            </a:extLst>
          </p:cNvPr>
          <p:cNvSpPr txBox="1"/>
          <p:nvPr/>
        </p:nvSpPr>
        <p:spPr>
          <a:xfrm>
            <a:off x="2198803" y="4651966"/>
            <a:ext cx="6094428" cy="584775"/>
          </a:xfrm>
          <a:prstGeom prst="rect">
            <a:avLst/>
          </a:prstGeom>
          <a:noFill/>
        </p:spPr>
        <p:txBody>
          <a:bodyPr wrap="square">
            <a:spAutoFit/>
          </a:bodyPr>
          <a:lstStyle/>
          <a:p>
            <a:r>
              <a:rPr lang="en-US" sz="3200" b="1" dirty="0"/>
              <a:t>-Servo-Motor</a:t>
            </a:r>
          </a:p>
        </p:txBody>
      </p:sp>
      <p:sp>
        <p:nvSpPr>
          <p:cNvPr id="22" name="TextBox 21">
            <a:extLst>
              <a:ext uri="{FF2B5EF4-FFF2-40B4-BE49-F238E27FC236}">
                <a16:creationId xmlns:a16="http://schemas.microsoft.com/office/drawing/2014/main" id="{8CBA810F-027F-DF96-70FE-4691ECC15BDF}"/>
              </a:ext>
            </a:extLst>
          </p:cNvPr>
          <p:cNvSpPr txBox="1"/>
          <p:nvPr/>
        </p:nvSpPr>
        <p:spPr>
          <a:xfrm>
            <a:off x="2198803" y="5331150"/>
            <a:ext cx="6094428" cy="584775"/>
          </a:xfrm>
          <a:prstGeom prst="rect">
            <a:avLst/>
          </a:prstGeom>
          <a:noFill/>
        </p:spPr>
        <p:txBody>
          <a:bodyPr wrap="square">
            <a:spAutoFit/>
          </a:bodyPr>
          <a:lstStyle/>
          <a:p>
            <a:r>
              <a:rPr lang="en-US" sz="3200" b="1" dirty="0"/>
              <a:t>-Arduino Interfacing-I2C-LCD</a:t>
            </a:r>
          </a:p>
        </p:txBody>
      </p:sp>
    </p:spTree>
    <p:extLst>
      <p:ext uri="{BB962C8B-B14F-4D97-AF65-F5344CB8AC3E}">
        <p14:creationId xmlns:p14="http://schemas.microsoft.com/office/powerpoint/2010/main" val="171881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D472D81-DA28-400A-AF68-05615628A43F}"/>
              </a:ext>
            </a:extLst>
          </p:cNvPr>
          <p:cNvSpPr/>
          <p:nvPr/>
        </p:nvSpPr>
        <p:spPr>
          <a:xfrm>
            <a:off x="6953250" y="1028700"/>
            <a:ext cx="38100" cy="38100"/>
          </a:xfrm>
          <a:custGeom>
            <a:avLst/>
            <a:gdLst>
              <a:gd name="connsiteX0" fmla="*/ 0 w 38100"/>
              <a:gd name="connsiteY0" fmla="*/ 38100 h 38100"/>
              <a:gd name="connsiteX1" fmla="*/ 38100 w 38100"/>
              <a:gd name="connsiteY1" fmla="*/ 0 h 38100"/>
              <a:gd name="connsiteX2" fmla="*/ 38100 w 38100"/>
              <a:gd name="connsiteY2" fmla="*/ 0 h 38100"/>
            </a:gdLst>
            <a:ahLst/>
            <a:cxnLst>
              <a:cxn ang="0">
                <a:pos x="connsiteX0" y="connsiteY0"/>
              </a:cxn>
              <a:cxn ang="0">
                <a:pos x="connsiteX1" y="connsiteY1"/>
              </a:cxn>
              <a:cxn ang="0">
                <a:pos x="connsiteX2" y="connsiteY2"/>
              </a:cxn>
            </a:cxnLst>
            <a:rect l="l" t="t" r="r" b="b"/>
            <a:pathLst>
              <a:path w="38100" h="38100">
                <a:moveTo>
                  <a:pt x="0" y="38100"/>
                </a:moveTo>
                <a:lnTo>
                  <a:pt x="38100" y="0"/>
                </a:lnTo>
                <a:lnTo>
                  <a:pt x="381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71DD13E-AB47-465C-9C49-BDDC0FBB3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702" y="1412197"/>
            <a:ext cx="867620" cy="867620"/>
          </a:xfrm>
          <a:prstGeom prst="rect">
            <a:avLst/>
          </a:prstGeom>
        </p:spPr>
      </p:pic>
      <p:sp>
        <p:nvSpPr>
          <p:cNvPr id="12" name="TextBox 11">
            <a:extLst>
              <a:ext uri="{FF2B5EF4-FFF2-40B4-BE49-F238E27FC236}">
                <a16:creationId xmlns:a16="http://schemas.microsoft.com/office/drawing/2014/main" id="{1CF05978-E65F-407B-BD38-877060FDC428}"/>
              </a:ext>
            </a:extLst>
          </p:cNvPr>
          <p:cNvSpPr txBox="1"/>
          <p:nvPr/>
        </p:nvSpPr>
        <p:spPr>
          <a:xfrm flipH="1">
            <a:off x="2377686" y="1659642"/>
            <a:ext cx="5537282" cy="584775"/>
          </a:xfrm>
          <a:prstGeom prst="rect">
            <a:avLst/>
          </a:prstGeom>
          <a:noFill/>
        </p:spPr>
        <p:txBody>
          <a:bodyPr wrap="square" rtlCol="0">
            <a:spAutoFit/>
          </a:bodyPr>
          <a:lstStyle/>
          <a:p>
            <a:r>
              <a:rPr lang="en-US" sz="3200" b="1" dirty="0"/>
              <a:t>Battery                          200 Tk</a:t>
            </a:r>
          </a:p>
        </p:txBody>
      </p:sp>
      <p:pic>
        <p:nvPicPr>
          <p:cNvPr id="14" name="Picture 13">
            <a:extLst>
              <a:ext uri="{FF2B5EF4-FFF2-40B4-BE49-F238E27FC236}">
                <a16:creationId xmlns:a16="http://schemas.microsoft.com/office/drawing/2014/main" id="{24ACB087-DCC5-4F4C-BF43-0DE7B6D94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70192">
            <a:off x="1222217" y="2499290"/>
            <a:ext cx="888589" cy="665584"/>
          </a:xfrm>
          <a:prstGeom prst="rect">
            <a:avLst/>
          </a:prstGeom>
        </p:spPr>
      </p:pic>
      <p:sp>
        <p:nvSpPr>
          <p:cNvPr id="16" name="TextBox 15">
            <a:extLst>
              <a:ext uri="{FF2B5EF4-FFF2-40B4-BE49-F238E27FC236}">
                <a16:creationId xmlns:a16="http://schemas.microsoft.com/office/drawing/2014/main" id="{839D0BAB-DAA5-4381-A34A-C17AD62EDFAF}"/>
              </a:ext>
            </a:extLst>
          </p:cNvPr>
          <p:cNvSpPr txBox="1"/>
          <p:nvPr/>
        </p:nvSpPr>
        <p:spPr>
          <a:xfrm>
            <a:off x="2377686" y="2539694"/>
            <a:ext cx="5861746" cy="584775"/>
          </a:xfrm>
          <a:prstGeom prst="rect">
            <a:avLst/>
          </a:prstGeom>
          <a:noFill/>
        </p:spPr>
        <p:txBody>
          <a:bodyPr wrap="square" rtlCol="0">
            <a:spAutoFit/>
          </a:bodyPr>
          <a:lstStyle/>
          <a:p>
            <a:r>
              <a:rPr lang="en-US" sz="3200" b="1" dirty="0"/>
              <a:t>Jumping wire                160 Tk</a:t>
            </a:r>
          </a:p>
        </p:txBody>
      </p:sp>
      <p:cxnSp>
        <p:nvCxnSpPr>
          <p:cNvPr id="20" name="Straight Connector 19">
            <a:extLst>
              <a:ext uri="{FF2B5EF4-FFF2-40B4-BE49-F238E27FC236}">
                <a16:creationId xmlns:a16="http://schemas.microsoft.com/office/drawing/2014/main" id="{F95CB739-9637-4BA9-BC69-34941E352576}"/>
              </a:ext>
            </a:extLst>
          </p:cNvPr>
          <p:cNvCxnSpPr>
            <a:cxnSpLocks/>
          </p:cNvCxnSpPr>
          <p:nvPr/>
        </p:nvCxnSpPr>
        <p:spPr>
          <a:xfrm flipV="1">
            <a:off x="1124207" y="3873912"/>
            <a:ext cx="8098451" cy="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22DE5514-6F0F-4CB7-B902-8B001003B5F3}"/>
              </a:ext>
            </a:extLst>
          </p:cNvPr>
          <p:cNvSpPr txBox="1"/>
          <p:nvPr/>
        </p:nvSpPr>
        <p:spPr>
          <a:xfrm>
            <a:off x="2377686" y="4038581"/>
            <a:ext cx="6705600" cy="584775"/>
          </a:xfrm>
          <a:prstGeom prst="rect">
            <a:avLst/>
          </a:prstGeom>
          <a:noFill/>
        </p:spPr>
        <p:txBody>
          <a:bodyPr wrap="square" rtlCol="0">
            <a:spAutoFit/>
          </a:bodyPr>
          <a:lstStyle/>
          <a:p>
            <a:r>
              <a:rPr lang="en-US" sz="3200" b="1" dirty="0"/>
              <a:t>Total                               2270 Tk</a:t>
            </a:r>
          </a:p>
        </p:txBody>
      </p:sp>
    </p:spTree>
    <p:extLst>
      <p:ext uri="{BB962C8B-B14F-4D97-AF65-F5344CB8AC3E}">
        <p14:creationId xmlns:p14="http://schemas.microsoft.com/office/powerpoint/2010/main" val="32072803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145</TotalTime>
  <Words>336</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Bookman Old Style</vt:lpstr>
      <vt:lpstr>Garamond</vt:lpstr>
      <vt:lpstr>Montserrat</vt:lpstr>
      <vt:lpstr>Times New Roman</vt:lpstr>
      <vt:lpstr>Wingdings</vt:lpstr>
      <vt:lpstr>Organic</vt:lpstr>
      <vt:lpstr>PowerPoint Presentation</vt:lpstr>
      <vt:lpstr>PowerPoint Presentation</vt:lpstr>
      <vt:lpstr>PowerPoint Presentation</vt:lpstr>
      <vt:lpstr>Objectives and goals </vt:lpstr>
      <vt:lpstr>Importance and relevance of the project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 Ahmed Ibrahim</dc:creator>
  <cp:lastModifiedBy>Osama Ahmed Ibrahim</cp:lastModifiedBy>
  <cp:revision>11</cp:revision>
  <dcterms:created xsi:type="dcterms:W3CDTF">2023-10-31T15:25:26Z</dcterms:created>
  <dcterms:modified xsi:type="dcterms:W3CDTF">2023-11-06T03:05:17Z</dcterms:modified>
</cp:coreProperties>
</file>