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Play"/>
      <p:regular r:id="rId24"/>
      <p:bold r:id="rId25"/>
    </p:embeddedFont>
    <p:embeddedFont>
      <p:font typeface="Roboto"/>
      <p:regular r:id="rId26"/>
      <p:bold r:id="rId27"/>
      <p:italic r:id="rId28"/>
      <p:boldItalic r:id="rId29"/>
    </p:embeddedFont>
    <p:embeddedFont>
      <p:font typeface="Quattrocento Sans"/>
      <p:regular r:id="rId30"/>
      <p:bold r:id="rId31"/>
      <p:italic r:id="rId32"/>
      <p:boldItalic r:id="rId33"/>
    </p:embeddedFont>
    <p:embeddedFont>
      <p:font typeface="Open Sans Light"/>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44">
          <p15:clr>
            <a:srgbClr val="747775"/>
          </p15:clr>
        </p15:guide>
        <p15:guide id="2" pos="159">
          <p15:clr>
            <a:srgbClr val="747775"/>
          </p15:clr>
        </p15:guide>
        <p15:guide id="3" orient="horz" pos="2256">
          <p15:clr>
            <a:srgbClr val="747775"/>
          </p15:clr>
        </p15:guide>
        <p15:guide id="4" pos="3936">
          <p15:clr>
            <a:srgbClr val="747775"/>
          </p15:clr>
        </p15:guide>
        <p15:guide id="5" pos="7521">
          <p15:clr>
            <a:srgbClr val="747775"/>
          </p15:clr>
        </p15:guide>
      </p15:sldGuideLst>
    </p:ext>
    <p:ext uri="GoogleSlidesCustomDataVersion2">
      <go:slidesCustomData xmlns:go="http://customooxmlschemas.google.com/" r:id="rId42" roundtripDataSignature="AMtx7miEj75i/P52kBR7DUd8XNNKvL/J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44" orient="horz"/>
        <p:guide pos="159"/>
        <p:guide pos="2256" orient="horz"/>
        <p:guide pos="3936"/>
        <p:guide pos="752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Play-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bold.fntdata"/><Relationship Id="rId30" Type="http://schemas.openxmlformats.org/officeDocument/2006/relationships/font" Target="fonts/QuattrocentoSans-regular.fntdata"/><Relationship Id="rId11" Type="http://schemas.openxmlformats.org/officeDocument/2006/relationships/slide" Target="slides/slide6.xml"/><Relationship Id="rId33" Type="http://schemas.openxmlformats.org/officeDocument/2006/relationships/font" Target="fonts/QuattrocentoSans-boldItalic.fntdata"/><Relationship Id="rId10" Type="http://schemas.openxmlformats.org/officeDocument/2006/relationships/slide" Target="slides/slide5.xml"/><Relationship Id="rId32" Type="http://schemas.openxmlformats.org/officeDocument/2006/relationships/font" Target="fonts/QuattrocentoSans-italic.fntdata"/><Relationship Id="rId13" Type="http://schemas.openxmlformats.org/officeDocument/2006/relationships/slide" Target="slides/slide8.xml"/><Relationship Id="rId35" Type="http://schemas.openxmlformats.org/officeDocument/2006/relationships/font" Target="fonts/OpenSansLight-bold.fntdata"/><Relationship Id="rId12" Type="http://schemas.openxmlformats.org/officeDocument/2006/relationships/slide" Target="slides/slide7.xml"/><Relationship Id="rId34" Type="http://schemas.openxmlformats.org/officeDocument/2006/relationships/font" Target="fonts/OpenSansLight-regular.fntdata"/><Relationship Id="rId15" Type="http://schemas.openxmlformats.org/officeDocument/2006/relationships/slide" Target="slides/slide10.xml"/><Relationship Id="rId37" Type="http://schemas.openxmlformats.org/officeDocument/2006/relationships/font" Target="fonts/OpenSansLight-boldItalic.fntdata"/><Relationship Id="rId14" Type="http://schemas.openxmlformats.org/officeDocument/2006/relationships/slide" Target="slides/slide9.xml"/><Relationship Id="rId36" Type="http://schemas.openxmlformats.org/officeDocument/2006/relationships/font" Target="fonts/OpenSansLight-italic.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9920749a0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g279920749a0_1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9920749a0_1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279920749a0_1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979eac23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22979eac23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534e1eb84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2534e1eb84f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0a68dc07b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20a68dc07b5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9920749a0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279920749a0_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6"/>
          <p:cNvSpPr txBox="1"/>
          <p:nvPr>
            <p:ph type="ctrTitle"/>
          </p:nvPr>
        </p:nvSpPr>
        <p:spPr>
          <a:xfrm>
            <a:off x="1524000" y="1122363"/>
            <a:ext cx="9144000" cy="302530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2"/>
              </a:buClr>
              <a:buSzPts val="6600"/>
              <a:buFont typeface="Play"/>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 type="subTitle"/>
          </p:nvPr>
        </p:nvSpPr>
        <p:spPr>
          <a:xfrm>
            <a:off x="1524000" y="4386729"/>
            <a:ext cx="9144000" cy="1135529"/>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2"/>
              </a:buClr>
              <a:buSzPts val="1440"/>
              <a:buNone/>
              <a:defRPr b="1" sz="1800" cap="none"/>
            </a:lvl1pPr>
            <a:lvl2pPr lvl="1" algn="ctr">
              <a:lnSpc>
                <a:spcPct val="100000"/>
              </a:lnSpc>
              <a:spcBef>
                <a:spcPts val="500"/>
              </a:spcBef>
              <a:spcAft>
                <a:spcPts val="0"/>
              </a:spcAft>
              <a:buClr>
                <a:schemeClr val="dk2"/>
              </a:buClr>
              <a:buSzPts val="1600"/>
              <a:buNone/>
              <a:defRPr sz="2000"/>
            </a:lvl2pPr>
            <a:lvl3pPr lvl="2" algn="ctr">
              <a:lnSpc>
                <a:spcPct val="100000"/>
              </a:lnSpc>
              <a:spcBef>
                <a:spcPts val="500"/>
              </a:spcBef>
              <a:spcAft>
                <a:spcPts val="0"/>
              </a:spcAft>
              <a:buClr>
                <a:schemeClr val="dk2"/>
              </a:buClr>
              <a:buSzPts val="1440"/>
              <a:buNone/>
              <a:defRPr sz="1800"/>
            </a:lvl3pPr>
            <a:lvl4pPr lvl="3" algn="ctr">
              <a:lnSpc>
                <a:spcPct val="100000"/>
              </a:lnSpc>
              <a:spcBef>
                <a:spcPts val="500"/>
              </a:spcBef>
              <a:spcAft>
                <a:spcPts val="0"/>
              </a:spcAft>
              <a:buClr>
                <a:schemeClr val="dk2"/>
              </a:buClr>
              <a:buSzPts val="1280"/>
              <a:buNone/>
              <a:defRPr sz="1600"/>
            </a:lvl4pPr>
            <a:lvl5pPr lvl="4" algn="ctr">
              <a:lnSpc>
                <a:spcPct val="100000"/>
              </a:lnSpc>
              <a:spcBef>
                <a:spcPts val="500"/>
              </a:spcBef>
              <a:spcAft>
                <a:spcPts val="0"/>
              </a:spcAft>
              <a:buClr>
                <a:schemeClr val="dk2"/>
              </a:buClr>
              <a:buSzPts val="128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 name="Google Shape;21;p16"/>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25"/>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5"/>
          <p:cNvSpPr txBox="1"/>
          <p:nvPr>
            <p:ph idx="1" type="body"/>
          </p:nvPr>
        </p:nvSpPr>
        <p:spPr>
          <a:xfrm rot="5400000">
            <a:off x="4083788" y="-931234"/>
            <a:ext cx="4024424" cy="99060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5"/>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5"/>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5"/>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6"/>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6"/>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6"/>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17"/>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17"/>
          <p:cNvSpPr/>
          <p:nvPr/>
        </p:nvSpPr>
        <p:spPr>
          <a:xfrm>
            <a:off x="-13648" y="-27296"/>
            <a:ext cx="928048" cy="6728347"/>
          </a:xfrm>
          <a:custGeom>
            <a:rect b="b" l="l" r="r" t="t"/>
            <a:pathLst>
              <a:path extrusionOk="0" h="6728347" w="928048">
                <a:moveTo>
                  <a:pt x="928048" y="0"/>
                </a:moveTo>
                <a:lnTo>
                  <a:pt x="0" y="6728347"/>
                </a:lnTo>
                <a:cubicBezTo>
                  <a:pt x="4549" y="4490114"/>
                  <a:pt x="9099" y="2251881"/>
                  <a:pt x="13648" y="13648"/>
                </a:cubicBezTo>
                <a:lnTo>
                  <a:pt x="928048" y="0"/>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29" name="Google Shape;29;p17"/>
          <p:cNvSpPr/>
          <p:nvPr/>
        </p:nvSpPr>
        <p:spPr>
          <a:xfrm>
            <a:off x="763489" y="-27296"/>
            <a:ext cx="2407892" cy="763488"/>
          </a:xfrm>
          <a:custGeom>
            <a:rect b="b" l="l" r="r" t="t"/>
            <a:pathLst>
              <a:path extrusionOk="0" h="518615" w="2347415">
                <a:moveTo>
                  <a:pt x="0" y="518615"/>
                </a:moveTo>
                <a:lnTo>
                  <a:pt x="2347415" y="13648"/>
                </a:lnTo>
                <a:lnTo>
                  <a:pt x="54591" y="0"/>
                </a:lnTo>
                <a:lnTo>
                  <a:pt x="0" y="518615"/>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30" name="Google Shape;30;p17"/>
          <p:cNvSpPr/>
          <p:nvPr/>
        </p:nvSpPr>
        <p:spPr>
          <a:xfrm>
            <a:off x="11655188" y="3534770"/>
            <a:ext cx="573206" cy="2470245"/>
          </a:xfrm>
          <a:custGeom>
            <a:rect b="b" l="l" r="r" t="t"/>
            <a:pathLst>
              <a:path extrusionOk="0" h="2470245" w="573206">
                <a:moveTo>
                  <a:pt x="300251" y="0"/>
                </a:moveTo>
                <a:lnTo>
                  <a:pt x="0" y="2470245"/>
                </a:lnTo>
                <a:lnTo>
                  <a:pt x="573206" y="2292824"/>
                </a:lnTo>
                <a:lnTo>
                  <a:pt x="532263" y="627797"/>
                </a:lnTo>
                <a:lnTo>
                  <a:pt x="300251" y="0"/>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cxnSp>
        <p:nvCxnSpPr>
          <p:cNvPr id="31" name="Google Shape;31;p17"/>
          <p:cNvCxnSpPr>
            <a:stCxn id="28" idx="2"/>
          </p:cNvCxnSpPr>
          <p:nvPr/>
        </p:nvCxnSpPr>
        <p:spPr>
          <a:xfrm>
            <a:off x="0" y="-13648"/>
            <a:ext cx="809700" cy="749700"/>
          </a:xfrm>
          <a:prstGeom prst="straightConnector1">
            <a:avLst/>
          </a:prstGeom>
          <a:noFill/>
          <a:ln cap="flat" cmpd="sng" w="9525">
            <a:solidFill>
              <a:srgbClr val="BFBFBF"/>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18"/>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 type="body"/>
          </p:nvPr>
        </p:nvSpPr>
        <p:spPr>
          <a:xfrm>
            <a:off x="1143000" y="2009554"/>
            <a:ext cx="9906000" cy="4024424"/>
          </a:xfrm>
          <a:prstGeom prst="rect">
            <a:avLst/>
          </a:prstGeom>
          <a:noFill/>
          <a:ln>
            <a:noFill/>
          </a:ln>
        </p:spPr>
        <p:txBody>
          <a:bodyPr anchorCtr="0" anchor="t" bIns="45700" lIns="91425" spcFirstLastPara="1" rIns="91425" wrap="square" tIns="45700">
            <a:normAutofit/>
          </a:bodyPr>
          <a:lstStyle>
            <a:lvl1pPr indent="-350520" lvl="0" marL="457200" algn="l">
              <a:lnSpc>
                <a:spcPct val="100000"/>
              </a:lnSpc>
              <a:spcBef>
                <a:spcPts val="1000"/>
              </a:spcBef>
              <a:spcAft>
                <a:spcPts val="0"/>
              </a:spcAft>
              <a:buClr>
                <a:schemeClr val="dk2"/>
              </a:buClr>
              <a:buSzPts val="1920"/>
              <a:buChar char="•"/>
              <a:defRPr/>
            </a:lvl1pPr>
            <a:lvl2pPr indent="-330200" lvl="1" marL="914400" algn="l">
              <a:lnSpc>
                <a:spcPct val="100000"/>
              </a:lnSpc>
              <a:spcBef>
                <a:spcPts val="500"/>
              </a:spcBef>
              <a:spcAft>
                <a:spcPts val="0"/>
              </a:spcAft>
              <a:buClr>
                <a:schemeClr val="dk2"/>
              </a:buClr>
              <a:buSzPts val="1600"/>
              <a:buChar char="•"/>
              <a:defRPr/>
            </a:lvl2pPr>
            <a:lvl3pPr indent="-320039" lvl="2" marL="1371600" algn="l">
              <a:lnSpc>
                <a:spcPct val="100000"/>
              </a:lnSpc>
              <a:spcBef>
                <a:spcPts val="500"/>
              </a:spcBef>
              <a:spcAft>
                <a:spcPts val="0"/>
              </a:spcAft>
              <a:buClr>
                <a:schemeClr val="dk2"/>
              </a:buClr>
              <a:buSzPts val="1440"/>
              <a:buChar char="•"/>
              <a:defRPr/>
            </a:lvl3pPr>
            <a:lvl4pPr indent="-309880" lvl="3" marL="1828800" algn="l">
              <a:lnSpc>
                <a:spcPct val="100000"/>
              </a:lnSpc>
              <a:spcBef>
                <a:spcPts val="500"/>
              </a:spcBef>
              <a:spcAft>
                <a:spcPts val="0"/>
              </a:spcAft>
              <a:buClr>
                <a:schemeClr val="dk2"/>
              </a:buClr>
              <a:buSzPts val="1280"/>
              <a:buChar char="•"/>
              <a:defRPr/>
            </a:lvl4pPr>
            <a:lvl5pPr indent="-309879" lvl="4" marL="2286000" algn="l">
              <a:lnSpc>
                <a:spcPct val="100000"/>
              </a:lnSpc>
              <a:spcBef>
                <a:spcPts val="500"/>
              </a:spcBef>
              <a:spcAft>
                <a:spcPts val="0"/>
              </a:spcAft>
              <a:buClr>
                <a:schemeClr val="dk2"/>
              </a:buClr>
              <a:buSzPts val="128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8"/>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888888"/>
              </a:buClr>
              <a:buSzPts val="1920"/>
              <a:buNone/>
              <a:defRPr sz="2400">
                <a:solidFill>
                  <a:srgbClr val="888888"/>
                </a:solidFill>
              </a:defRPr>
            </a:lvl1pPr>
            <a:lvl2pPr indent="-228600" lvl="1" marL="914400" algn="l">
              <a:lnSpc>
                <a:spcPct val="100000"/>
              </a:lnSpc>
              <a:spcBef>
                <a:spcPts val="500"/>
              </a:spcBef>
              <a:spcAft>
                <a:spcPts val="0"/>
              </a:spcAft>
              <a:buClr>
                <a:srgbClr val="888888"/>
              </a:buClr>
              <a:buSzPts val="1600"/>
              <a:buNone/>
              <a:defRPr sz="2000">
                <a:solidFill>
                  <a:srgbClr val="888888"/>
                </a:solidFill>
              </a:defRPr>
            </a:lvl2pPr>
            <a:lvl3pPr indent="-228600" lvl="2" marL="1371600" algn="l">
              <a:lnSpc>
                <a:spcPct val="100000"/>
              </a:lnSpc>
              <a:spcBef>
                <a:spcPts val="500"/>
              </a:spcBef>
              <a:spcAft>
                <a:spcPts val="0"/>
              </a:spcAft>
              <a:buClr>
                <a:srgbClr val="888888"/>
              </a:buClr>
              <a:buSzPts val="1440"/>
              <a:buNone/>
              <a:defRPr sz="1800">
                <a:solidFill>
                  <a:srgbClr val="888888"/>
                </a:solidFill>
              </a:defRPr>
            </a:lvl3pPr>
            <a:lvl4pPr indent="-228600" lvl="3" marL="1828800" algn="l">
              <a:lnSpc>
                <a:spcPct val="100000"/>
              </a:lnSpc>
              <a:spcBef>
                <a:spcPts val="500"/>
              </a:spcBef>
              <a:spcAft>
                <a:spcPts val="0"/>
              </a:spcAft>
              <a:buClr>
                <a:srgbClr val="888888"/>
              </a:buClr>
              <a:buSzPts val="1280"/>
              <a:buNone/>
              <a:defRPr sz="1600">
                <a:solidFill>
                  <a:srgbClr val="888888"/>
                </a:solidFill>
              </a:defRPr>
            </a:lvl4pPr>
            <a:lvl5pPr indent="-228600" lvl="4" marL="2286000" algn="l">
              <a:lnSpc>
                <a:spcPct val="100000"/>
              </a:lnSpc>
              <a:spcBef>
                <a:spcPts val="500"/>
              </a:spcBef>
              <a:spcAft>
                <a:spcPts val="0"/>
              </a:spcAft>
              <a:buClr>
                <a:srgbClr val="888888"/>
              </a:buClr>
              <a:buSzPts val="128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19"/>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20"/>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 type="body"/>
          </p:nvPr>
        </p:nvSpPr>
        <p:spPr>
          <a:xfrm>
            <a:off x="838200" y="1924493"/>
            <a:ext cx="5181600" cy="425247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0"/>
          <p:cNvSpPr txBox="1"/>
          <p:nvPr>
            <p:ph idx="2" type="body"/>
          </p:nvPr>
        </p:nvSpPr>
        <p:spPr>
          <a:xfrm>
            <a:off x="6172200" y="1924493"/>
            <a:ext cx="5181600" cy="425247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0"/>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0"/>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 type="body"/>
          </p:nvPr>
        </p:nvSpPr>
        <p:spPr>
          <a:xfrm>
            <a:off x="839788" y="1734325"/>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600"/>
              <a:buNone/>
              <a:defRPr b="1" sz="2000" cap="none"/>
            </a:lvl1pPr>
            <a:lvl2pPr indent="-228600" lvl="1" marL="914400" algn="l">
              <a:lnSpc>
                <a:spcPct val="100000"/>
              </a:lnSpc>
              <a:spcBef>
                <a:spcPts val="500"/>
              </a:spcBef>
              <a:spcAft>
                <a:spcPts val="0"/>
              </a:spcAft>
              <a:buClr>
                <a:schemeClr val="dk2"/>
              </a:buClr>
              <a:buSzPts val="1600"/>
              <a:buNone/>
              <a:defRPr b="1" sz="2000"/>
            </a:lvl2pPr>
            <a:lvl3pPr indent="-228600" lvl="2" marL="1371600" algn="l">
              <a:lnSpc>
                <a:spcPct val="100000"/>
              </a:lnSpc>
              <a:spcBef>
                <a:spcPts val="500"/>
              </a:spcBef>
              <a:spcAft>
                <a:spcPts val="0"/>
              </a:spcAft>
              <a:buClr>
                <a:schemeClr val="dk2"/>
              </a:buClr>
              <a:buSzPts val="1440"/>
              <a:buNone/>
              <a:defRPr b="1" sz="1800"/>
            </a:lvl3pPr>
            <a:lvl4pPr indent="-228600" lvl="3" marL="1828800" algn="l">
              <a:lnSpc>
                <a:spcPct val="100000"/>
              </a:lnSpc>
              <a:spcBef>
                <a:spcPts val="500"/>
              </a:spcBef>
              <a:spcAft>
                <a:spcPts val="0"/>
              </a:spcAft>
              <a:buClr>
                <a:schemeClr val="dk2"/>
              </a:buClr>
              <a:buSzPts val="1280"/>
              <a:buNone/>
              <a:defRPr b="1" sz="1600"/>
            </a:lvl4pPr>
            <a:lvl5pPr indent="-228600" lvl="4" marL="2286000" algn="l">
              <a:lnSpc>
                <a:spcPct val="100000"/>
              </a:lnSpc>
              <a:spcBef>
                <a:spcPts val="500"/>
              </a:spcBef>
              <a:spcAft>
                <a:spcPts val="0"/>
              </a:spcAft>
              <a:buClr>
                <a:schemeClr val="dk2"/>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1"/>
          <p:cNvSpPr txBox="1"/>
          <p:nvPr>
            <p:ph idx="2" type="body"/>
          </p:nvPr>
        </p:nvSpPr>
        <p:spPr>
          <a:xfrm>
            <a:off x="839788" y="2558237"/>
            <a:ext cx="5157787" cy="368458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1"/>
          <p:cNvSpPr txBox="1"/>
          <p:nvPr>
            <p:ph idx="3" type="body"/>
          </p:nvPr>
        </p:nvSpPr>
        <p:spPr>
          <a:xfrm>
            <a:off x="6172200" y="1734325"/>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600"/>
              <a:buNone/>
              <a:defRPr b="1" sz="2000" cap="none"/>
            </a:lvl1pPr>
            <a:lvl2pPr indent="-228600" lvl="1" marL="914400" algn="l">
              <a:lnSpc>
                <a:spcPct val="100000"/>
              </a:lnSpc>
              <a:spcBef>
                <a:spcPts val="500"/>
              </a:spcBef>
              <a:spcAft>
                <a:spcPts val="0"/>
              </a:spcAft>
              <a:buClr>
                <a:schemeClr val="dk2"/>
              </a:buClr>
              <a:buSzPts val="1600"/>
              <a:buNone/>
              <a:defRPr b="1" sz="2000"/>
            </a:lvl2pPr>
            <a:lvl3pPr indent="-228600" lvl="2" marL="1371600" algn="l">
              <a:lnSpc>
                <a:spcPct val="100000"/>
              </a:lnSpc>
              <a:spcBef>
                <a:spcPts val="500"/>
              </a:spcBef>
              <a:spcAft>
                <a:spcPts val="0"/>
              </a:spcAft>
              <a:buClr>
                <a:schemeClr val="dk2"/>
              </a:buClr>
              <a:buSzPts val="1440"/>
              <a:buNone/>
              <a:defRPr b="1" sz="1800"/>
            </a:lvl3pPr>
            <a:lvl4pPr indent="-228600" lvl="3" marL="1828800" algn="l">
              <a:lnSpc>
                <a:spcPct val="100000"/>
              </a:lnSpc>
              <a:spcBef>
                <a:spcPts val="500"/>
              </a:spcBef>
              <a:spcAft>
                <a:spcPts val="0"/>
              </a:spcAft>
              <a:buClr>
                <a:schemeClr val="dk2"/>
              </a:buClr>
              <a:buSzPts val="1280"/>
              <a:buNone/>
              <a:defRPr b="1" sz="1600"/>
            </a:lvl4pPr>
            <a:lvl5pPr indent="-228600" lvl="4" marL="2286000" algn="l">
              <a:lnSpc>
                <a:spcPct val="100000"/>
              </a:lnSpc>
              <a:spcBef>
                <a:spcPts val="500"/>
              </a:spcBef>
              <a:spcAft>
                <a:spcPts val="0"/>
              </a:spcAft>
              <a:buClr>
                <a:schemeClr val="dk2"/>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1"/>
          <p:cNvSpPr txBox="1"/>
          <p:nvPr>
            <p:ph idx="4" type="body"/>
          </p:nvPr>
        </p:nvSpPr>
        <p:spPr>
          <a:xfrm>
            <a:off x="6172200" y="2558237"/>
            <a:ext cx="5183188" cy="368458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1"/>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1"/>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22"/>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2"/>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2"/>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1000"/>
              </a:spcBef>
              <a:spcAft>
                <a:spcPts val="0"/>
              </a:spcAft>
              <a:buClr>
                <a:schemeClr val="dk2"/>
              </a:buClr>
              <a:buSzPts val="2560"/>
              <a:buChar char="•"/>
              <a:defRPr sz="3200"/>
            </a:lvl1pPr>
            <a:lvl2pPr indent="-370840" lvl="1" marL="914400" algn="l">
              <a:lnSpc>
                <a:spcPct val="100000"/>
              </a:lnSpc>
              <a:spcBef>
                <a:spcPts val="500"/>
              </a:spcBef>
              <a:spcAft>
                <a:spcPts val="0"/>
              </a:spcAft>
              <a:buClr>
                <a:schemeClr val="dk2"/>
              </a:buClr>
              <a:buSzPts val="2240"/>
              <a:buChar char="•"/>
              <a:defRPr sz="2800"/>
            </a:lvl2pPr>
            <a:lvl3pPr indent="-350519" lvl="2" marL="1371600" algn="l">
              <a:lnSpc>
                <a:spcPct val="100000"/>
              </a:lnSpc>
              <a:spcBef>
                <a:spcPts val="500"/>
              </a:spcBef>
              <a:spcAft>
                <a:spcPts val="0"/>
              </a:spcAft>
              <a:buClr>
                <a:schemeClr val="dk2"/>
              </a:buClr>
              <a:buSzPts val="1920"/>
              <a:buChar char="•"/>
              <a:defRPr sz="2400"/>
            </a:lvl3pPr>
            <a:lvl4pPr indent="-330200" lvl="3" marL="1828800" algn="l">
              <a:lnSpc>
                <a:spcPct val="100000"/>
              </a:lnSpc>
              <a:spcBef>
                <a:spcPts val="500"/>
              </a:spcBef>
              <a:spcAft>
                <a:spcPts val="0"/>
              </a:spcAft>
              <a:buClr>
                <a:schemeClr val="dk2"/>
              </a:buClr>
              <a:buSzPts val="1600"/>
              <a:buChar char="•"/>
              <a:defRPr sz="2000"/>
            </a:lvl4pPr>
            <a:lvl5pPr indent="-330200" lvl="4" marL="2286000" algn="l">
              <a:lnSpc>
                <a:spcPct val="100000"/>
              </a:lnSpc>
              <a:spcBef>
                <a:spcPts val="500"/>
              </a:spcBef>
              <a:spcAft>
                <a:spcPts val="0"/>
              </a:spcAft>
              <a:buClr>
                <a:schemeClr val="dk2"/>
              </a:buClr>
              <a:buSzPts val="16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280"/>
              <a:buNone/>
              <a:defRPr sz="1600"/>
            </a:lvl1pPr>
            <a:lvl2pPr indent="-228600" lvl="1" marL="914400" algn="l">
              <a:lnSpc>
                <a:spcPct val="100000"/>
              </a:lnSpc>
              <a:spcBef>
                <a:spcPts val="500"/>
              </a:spcBef>
              <a:spcAft>
                <a:spcPts val="0"/>
              </a:spcAft>
              <a:buClr>
                <a:schemeClr val="dk2"/>
              </a:buClr>
              <a:buSzPts val="1120"/>
              <a:buNone/>
              <a:defRPr sz="1400"/>
            </a:lvl2pPr>
            <a:lvl3pPr indent="-228600" lvl="2" marL="1371600" algn="l">
              <a:lnSpc>
                <a:spcPct val="100000"/>
              </a:lnSpc>
              <a:spcBef>
                <a:spcPts val="500"/>
              </a:spcBef>
              <a:spcAft>
                <a:spcPts val="0"/>
              </a:spcAft>
              <a:buClr>
                <a:schemeClr val="dk2"/>
              </a:buClr>
              <a:buSzPts val="960"/>
              <a:buNone/>
              <a:defRPr sz="1200"/>
            </a:lvl3pPr>
            <a:lvl4pPr indent="-228600" lvl="3" marL="1828800" algn="l">
              <a:lnSpc>
                <a:spcPct val="100000"/>
              </a:lnSpc>
              <a:spcBef>
                <a:spcPts val="500"/>
              </a:spcBef>
              <a:spcAft>
                <a:spcPts val="0"/>
              </a:spcAft>
              <a:buClr>
                <a:schemeClr val="dk2"/>
              </a:buClr>
              <a:buSzPts val="800"/>
              <a:buNone/>
              <a:defRPr sz="1000"/>
            </a:lvl4pPr>
            <a:lvl5pPr indent="-228600" lvl="4" marL="2286000" algn="l">
              <a:lnSpc>
                <a:spcPct val="100000"/>
              </a:lnSpc>
              <a:spcBef>
                <a:spcPts val="500"/>
              </a:spcBef>
              <a:spcAft>
                <a:spcPts val="0"/>
              </a:spcAft>
              <a:buClr>
                <a:schemeClr val="dk2"/>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3"/>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3"/>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4"/>
          <p:cNvSpPr/>
          <p:nvPr>
            <p:ph idx="2" type="pic"/>
          </p:nvPr>
        </p:nvSpPr>
        <p:spPr>
          <a:xfrm>
            <a:off x="5183188" y="987425"/>
            <a:ext cx="6172200" cy="4873625"/>
          </a:xfrm>
          <a:prstGeom prst="rect">
            <a:avLst/>
          </a:prstGeom>
          <a:noFill/>
          <a:ln>
            <a:noFill/>
          </a:ln>
        </p:spPr>
      </p:sp>
      <p:sp>
        <p:nvSpPr>
          <p:cNvPr id="75" name="Google Shape;75;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280"/>
              <a:buNone/>
              <a:defRPr sz="1600"/>
            </a:lvl1pPr>
            <a:lvl2pPr indent="-228600" lvl="1" marL="914400" algn="l">
              <a:lnSpc>
                <a:spcPct val="100000"/>
              </a:lnSpc>
              <a:spcBef>
                <a:spcPts val="500"/>
              </a:spcBef>
              <a:spcAft>
                <a:spcPts val="0"/>
              </a:spcAft>
              <a:buClr>
                <a:schemeClr val="dk2"/>
              </a:buClr>
              <a:buSzPts val="1120"/>
              <a:buNone/>
              <a:defRPr sz="1400"/>
            </a:lvl2pPr>
            <a:lvl3pPr indent="-228600" lvl="2" marL="1371600" algn="l">
              <a:lnSpc>
                <a:spcPct val="100000"/>
              </a:lnSpc>
              <a:spcBef>
                <a:spcPts val="500"/>
              </a:spcBef>
              <a:spcAft>
                <a:spcPts val="0"/>
              </a:spcAft>
              <a:buClr>
                <a:schemeClr val="dk2"/>
              </a:buClr>
              <a:buSzPts val="960"/>
              <a:buNone/>
              <a:defRPr sz="1200"/>
            </a:lvl3pPr>
            <a:lvl4pPr indent="-228600" lvl="3" marL="1828800" algn="l">
              <a:lnSpc>
                <a:spcPct val="100000"/>
              </a:lnSpc>
              <a:spcBef>
                <a:spcPts val="500"/>
              </a:spcBef>
              <a:spcAft>
                <a:spcPts val="0"/>
              </a:spcAft>
              <a:buClr>
                <a:schemeClr val="dk2"/>
              </a:buClr>
              <a:buSzPts val="800"/>
              <a:buNone/>
              <a:defRPr sz="1000"/>
            </a:lvl4pPr>
            <a:lvl5pPr indent="-228600" lvl="4" marL="2286000" algn="l">
              <a:lnSpc>
                <a:spcPct val="100000"/>
              </a:lnSpc>
              <a:spcBef>
                <a:spcPts val="500"/>
              </a:spcBef>
              <a:spcAft>
                <a:spcPts val="0"/>
              </a:spcAft>
              <a:buClr>
                <a:schemeClr val="dk2"/>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24"/>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4"/>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cxnSp>
        <p:nvCxnSpPr>
          <p:cNvPr id="6" name="Google Shape;6;p15"/>
          <p:cNvCxnSpPr/>
          <p:nvPr/>
        </p:nvCxnSpPr>
        <p:spPr>
          <a:xfrm flipH="1">
            <a:off x="0" y="0"/>
            <a:ext cx="3119718" cy="685800"/>
          </a:xfrm>
          <a:prstGeom prst="straightConnector1">
            <a:avLst/>
          </a:prstGeom>
          <a:noFill/>
          <a:ln cap="flat" cmpd="sng" w="12700">
            <a:solidFill>
              <a:schemeClr val="accent2">
                <a:alpha val="69019"/>
              </a:schemeClr>
            </a:solidFill>
            <a:prstDash val="solid"/>
            <a:miter lim="800000"/>
            <a:headEnd len="sm" w="sm" type="none"/>
            <a:tailEnd len="sm" w="sm" type="none"/>
          </a:ln>
        </p:spPr>
      </p:cxnSp>
      <p:cxnSp>
        <p:nvCxnSpPr>
          <p:cNvPr id="7" name="Google Shape;7;p15"/>
          <p:cNvCxnSpPr/>
          <p:nvPr/>
        </p:nvCxnSpPr>
        <p:spPr>
          <a:xfrm flipH="1">
            <a:off x="0" y="0"/>
            <a:ext cx="903768" cy="6543675"/>
          </a:xfrm>
          <a:prstGeom prst="straightConnector1">
            <a:avLst/>
          </a:prstGeom>
          <a:noFill/>
          <a:ln cap="flat" cmpd="sng" w="12700">
            <a:solidFill>
              <a:schemeClr val="accent2">
                <a:alpha val="69019"/>
              </a:schemeClr>
            </a:solidFill>
            <a:prstDash val="solid"/>
            <a:miter lim="800000"/>
            <a:headEnd len="sm" w="sm" type="none"/>
            <a:tailEnd len="sm" w="sm" type="none"/>
          </a:ln>
        </p:spPr>
      </p:cxnSp>
      <p:cxnSp>
        <p:nvCxnSpPr>
          <p:cNvPr id="8" name="Google Shape;8;p15"/>
          <p:cNvCxnSpPr/>
          <p:nvPr/>
        </p:nvCxnSpPr>
        <p:spPr>
          <a:xfrm rot="10800000">
            <a:off x="-42863" y="5791200"/>
            <a:ext cx="6286501" cy="1066801"/>
          </a:xfrm>
          <a:prstGeom prst="straightConnector1">
            <a:avLst/>
          </a:prstGeom>
          <a:noFill/>
          <a:ln cap="flat" cmpd="sng" w="12700">
            <a:solidFill>
              <a:schemeClr val="accent2">
                <a:alpha val="69019"/>
              </a:schemeClr>
            </a:solidFill>
            <a:prstDash val="solid"/>
            <a:miter lim="800000"/>
            <a:headEnd len="sm" w="sm" type="none"/>
            <a:tailEnd len="sm" w="sm" type="none"/>
          </a:ln>
        </p:spPr>
      </p:cxnSp>
      <p:cxnSp>
        <p:nvCxnSpPr>
          <p:cNvPr id="9" name="Google Shape;9;p15"/>
          <p:cNvCxnSpPr/>
          <p:nvPr/>
        </p:nvCxnSpPr>
        <p:spPr>
          <a:xfrm flipH="1">
            <a:off x="8462964" y="5848350"/>
            <a:ext cx="3729036" cy="1009650"/>
          </a:xfrm>
          <a:prstGeom prst="straightConnector1">
            <a:avLst/>
          </a:prstGeom>
          <a:noFill/>
          <a:ln cap="flat" cmpd="sng" w="12700">
            <a:solidFill>
              <a:schemeClr val="accent2">
                <a:alpha val="69019"/>
              </a:schemeClr>
            </a:solidFill>
            <a:prstDash val="solid"/>
            <a:miter lim="800000"/>
            <a:headEnd len="sm" w="sm" type="none"/>
            <a:tailEnd len="sm" w="sm" type="none"/>
          </a:ln>
        </p:spPr>
      </p:cxnSp>
      <p:cxnSp>
        <p:nvCxnSpPr>
          <p:cNvPr id="10" name="Google Shape;10;p15"/>
          <p:cNvCxnSpPr/>
          <p:nvPr/>
        </p:nvCxnSpPr>
        <p:spPr>
          <a:xfrm flipH="1">
            <a:off x="11543158" y="1647825"/>
            <a:ext cx="648842" cy="5210175"/>
          </a:xfrm>
          <a:prstGeom prst="straightConnector1">
            <a:avLst/>
          </a:prstGeom>
          <a:noFill/>
          <a:ln cap="flat" cmpd="sng" w="12700">
            <a:solidFill>
              <a:schemeClr val="accent2">
                <a:alpha val="69019"/>
              </a:schemeClr>
            </a:solidFill>
            <a:prstDash val="solid"/>
            <a:miter lim="800000"/>
            <a:headEnd len="sm" w="sm" type="none"/>
            <a:tailEnd len="sm" w="sm" type="none"/>
          </a:ln>
        </p:spPr>
      </p:cxnSp>
      <p:cxnSp>
        <p:nvCxnSpPr>
          <p:cNvPr id="11" name="Google Shape;11;p15"/>
          <p:cNvCxnSpPr/>
          <p:nvPr/>
        </p:nvCxnSpPr>
        <p:spPr>
          <a:xfrm rot="10800000">
            <a:off x="10781554" y="0"/>
            <a:ext cx="1410446" cy="4258340"/>
          </a:xfrm>
          <a:prstGeom prst="straightConnector1">
            <a:avLst/>
          </a:prstGeom>
          <a:noFill/>
          <a:ln cap="flat" cmpd="sng" w="12700">
            <a:solidFill>
              <a:schemeClr val="accent2">
                <a:alpha val="69019"/>
              </a:schemeClr>
            </a:solidFill>
            <a:prstDash val="solid"/>
            <a:miter lim="800000"/>
            <a:headEnd len="sm" w="sm" type="none"/>
            <a:tailEnd len="sm" w="sm" type="none"/>
          </a:ln>
        </p:spPr>
      </p:cxnSp>
      <p:cxnSp>
        <p:nvCxnSpPr>
          <p:cNvPr id="12" name="Google Shape;12;p15"/>
          <p:cNvCxnSpPr/>
          <p:nvPr/>
        </p:nvCxnSpPr>
        <p:spPr>
          <a:xfrm rot="10800000">
            <a:off x="6529388" y="-4763"/>
            <a:ext cx="5662612" cy="931975"/>
          </a:xfrm>
          <a:prstGeom prst="straightConnector1">
            <a:avLst/>
          </a:prstGeom>
          <a:noFill/>
          <a:ln cap="flat" cmpd="sng" w="12700">
            <a:solidFill>
              <a:schemeClr val="accent2">
                <a:alpha val="69019"/>
              </a:schemeClr>
            </a:solidFill>
            <a:prstDash val="solid"/>
            <a:miter lim="800000"/>
            <a:headEnd len="sm" w="sm" type="none"/>
            <a:tailEnd len="sm" w="sm" type="none"/>
          </a:ln>
        </p:spPr>
      </p:cxnSp>
      <p:sp>
        <p:nvSpPr>
          <p:cNvPr id="13" name="Google Shape;13;p15"/>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2"/>
              </a:buClr>
              <a:buSzPts val="4400"/>
              <a:buFont typeface="Play"/>
              <a:buNone/>
              <a:defRPr b="0" i="1" sz="4400" u="none" cap="none" strike="noStrike">
                <a:solidFill>
                  <a:schemeClr val="dk2"/>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5"/>
          <p:cNvSpPr txBox="1"/>
          <p:nvPr>
            <p:ph idx="1" type="body"/>
          </p:nvPr>
        </p:nvSpPr>
        <p:spPr>
          <a:xfrm>
            <a:off x="1143000" y="2009554"/>
            <a:ext cx="9906000" cy="4024424"/>
          </a:xfrm>
          <a:prstGeom prst="rect">
            <a:avLst/>
          </a:prstGeom>
          <a:noFill/>
          <a:ln>
            <a:noFill/>
          </a:ln>
        </p:spPr>
        <p:txBody>
          <a:bodyPr anchorCtr="0" anchor="t" bIns="45700" lIns="91425" spcFirstLastPara="1" rIns="91425" wrap="square" tIns="45700">
            <a:normAutofit/>
          </a:bodyPr>
          <a:lstStyle>
            <a:lvl1pPr indent="-350520" lvl="0" marL="457200" marR="0" rtl="0" algn="l">
              <a:lnSpc>
                <a:spcPct val="100000"/>
              </a:lnSpc>
              <a:spcBef>
                <a:spcPts val="1000"/>
              </a:spcBef>
              <a:spcAft>
                <a:spcPts val="0"/>
              </a:spcAft>
              <a:buClr>
                <a:schemeClr val="dk2"/>
              </a:buClr>
              <a:buSzPts val="1920"/>
              <a:buFont typeface="Arial"/>
              <a:buChar char="•"/>
              <a:defRPr b="0" i="0" sz="2400" u="none" cap="none" strike="noStrike">
                <a:solidFill>
                  <a:schemeClr val="dk2"/>
                </a:solidFill>
                <a:latin typeface="Open Sans Light"/>
                <a:ea typeface="Open Sans Light"/>
                <a:cs typeface="Open Sans Light"/>
                <a:sym typeface="Open Sans Light"/>
              </a:defRPr>
            </a:lvl1pPr>
            <a:lvl2pPr indent="-330200" lvl="1" marL="914400" marR="0" rtl="0" algn="l">
              <a:lnSpc>
                <a:spcPct val="100000"/>
              </a:lnSpc>
              <a:spcBef>
                <a:spcPts val="500"/>
              </a:spcBef>
              <a:spcAft>
                <a:spcPts val="0"/>
              </a:spcAft>
              <a:buClr>
                <a:schemeClr val="dk2"/>
              </a:buClr>
              <a:buSzPts val="1600"/>
              <a:buFont typeface="Arial"/>
              <a:buChar char="•"/>
              <a:defRPr b="0" i="0" sz="2000" u="none" cap="none" strike="noStrike">
                <a:solidFill>
                  <a:schemeClr val="dk2"/>
                </a:solidFill>
                <a:latin typeface="Open Sans Light"/>
                <a:ea typeface="Open Sans Light"/>
                <a:cs typeface="Open Sans Light"/>
                <a:sym typeface="Open Sans Light"/>
              </a:defRPr>
            </a:lvl2pPr>
            <a:lvl3pPr indent="-320039" lvl="2" marL="1371600" marR="0" rtl="0" algn="l">
              <a:lnSpc>
                <a:spcPct val="100000"/>
              </a:lnSpc>
              <a:spcBef>
                <a:spcPts val="500"/>
              </a:spcBef>
              <a:spcAft>
                <a:spcPts val="0"/>
              </a:spcAft>
              <a:buClr>
                <a:schemeClr val="dk2"/>
              </a:buClr>
              <a:buSzPts val="1440"/>
              <a:buFont typeface="Arial"/>
              <a:buChar char="•"/>
              <a:defRPr b="0" i="0" sz="1800" u="none" cap="none" strike="noStrike">
                <a:solidFill>
                  <a:schemeClr val="dk2"/>
                </a:solidFill>
                <a:latin typeface="Open Sans Light"/>
                <a:ea typeface="Open Sans Light"/>
                <a:cs typeface="Open Sans Light"/>
                <a:sym typeface="Open Sans Light"/>
              </a:defRPr>
            </a:lvl3pPr>
            <a:lvl4pPr indent="-309880" lvl="3" marL="1828800" marR="0" rtl="0" algn="l">
              <a:lnSpc>
                <a:spcPct val="100000"/>
              </a:lnSpc>
              <a:spcBef>
                <a:spcPts val="500"/>
              </a:spcBef>
              <a:spcAft>
                <a:spcPts val="0"/>
              </a:spcAft>
              <a:buClr>
                <a:schemeClr val="dk2"/>
              </a:buClr>
              <a:buSzPts val="1280"/>
              <a:buFont typeface="Arial"/>
              <a:buChar char="•"/>
              <a:defRPr b="0" i="0" sz="1600" u="none" cap="none" strike="noStrike">
                <a:solidFill>
                  <a:schemeClr val="dk2"/>
                </a:solidFill>
                <a:latin typeface="Open Sans Light"/>
                <a:ea typeface="Open Sans Light"/>
                <a:cs typeface="Open Sans Light"/>
                <a:sym typeface="Open Sans Light"/>
              </a:defRPr>
            </a:lvl4pPr>
            <a:lvl5pPr indent="-309879" lvl="4" marL="2286000" marR="0" rtl="0" algn="l">
              <a:lnSpc>
                <a:spcPct val="100000"/>
              </a:lnSpc>
              <a:spcBef>
                <a:spcPts val="500"/>
              </a:spcBef>
              <a:spcAft>
                <a:spcPts val="0"/>
              </a:spcAft>
              <a:buClr>
                <a:schemeClr val="dk2"/>
              </a:buClr>
              <a:buSzPts val="1280"/>
              <a:buFont typeface="Arial"/>
              <a:buChar char="•"/>
              <a:defRPr b="0" i="0" sz="1600" u="none" cap="none" strike="noStrike">
                <a:solidFill>
                  <a:schemeClr val="dk2"/>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15" name="Google Shape;15;p15"/>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16" name="Google Shape;16;p15"/>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chemeClr val="dk2"/>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17" name="Google Shape;17;p15"/>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drive.google.com/file/d/1uUsTFRsmvl_LUSSlPkXJBqZnXo5Xzxsd/view" TargetMode="Externa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docs.google.com/presentation/d/14djmqNU36mC2RXSl-C-B7rOsaddkawvN/edit?usp=sharing&amp;ouid=101028808435953258774&amp;rtpof=true&amp;sd=true" TargetMode="External"/><Relationship Id="rId4" Type="http://schemas.openxmlformats.org/officeDocument/2006/relationships/hyperlink" Target="https://github.com/MiracleUche123/CatBoost-Team-Project/tree/main" TargetMode="External"/><Relationship Id="rId10" Type="http://schemas.openxmlformats.org/officeDocument/2006/relationships/hyperlink" Target="https://app.powerbi.com/view?r=eyJrIjoiYzMwYmRmY2QtZjJhZi00ZDRlLTk4MmYtMDk5MGViMTAzZGNlIiwidCI6IjU0NjJmMDc4LWFiYTgtNDE1OS05MWYwLWVhODg1MmJjOTU4NCJ9" TargetMode="External"/><Relationship Id="rId9" Type="http://schemas.openxmlformats.org/officeDocument/2006/relationships/hyperlink" Target="https://drive.google.com/file/d/1jKx10DrDGYB7KBE9AFgr10EA2etg5d4X/view?usp=sharing" TargetMode="External"/><Relationship Id="rId5" Type="http://schemas.openxmlformats.org/officeDocument/2006/relationships/hyperlink" Target="https://remittancepattern.streamlit.app/" TargetMode="External"/><Relationship Id="rId6" Type="http://schemas.openxmlformats.org/officeDocument/2006/relationships/hyperlink" Target="https://github.com/MiracleUche123/CatBoost-Team-Project/blob/main/Model%20Development.ipynb" TargetMode="External"/><Relationship Id="rId7" Type="http://schemas.openxmlformats.org/officeDocument/2006/relationships/hyperlink" Target="https://github.com/MiracleUche123/CatBoost-Team-Project/blob/main/Exploratory%20Data%20Analysis.ipynb" TargetMode="External"/><Relationship Id="rId8" Type="http://schemas.openxmlformats.org/officeDocument/2006/relationships/hyperlink" Target="https://medium.com/@miracleuche_/remittance-pattern-and-economic-development-a-project-documentation-for-team-catboost-hamoye-d9ba40cc13a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ata.worldbank.org/indicator/BX.TRF.PWKR.CD.DT" TargetMode="External"/><Relationship Id="rId4" Type="http://schemas.openxmlformats.org/officeDocument/2006/relationships/hyperlink" Target="https://data.worldbank.org/indicator/BM.TRF.PWKR.CD.DT" TargetMode="External"/><Relationship Id="rId5" Type="http://schemas.openxmlformats.org/officeDocument/2006/relationships/hyperlink" Target="https://data.worldbank.org/indicator/SP.POP.TOTL" TargetMode="External"/><Relationship Id="rId6" Type="http://schemas.openxmlformats.org/officeDocument/2006/relationships/hyperlink" Target="https://data.worldbank.org/indicator/NY.GDP.MKTP.CN?intcid=ecr_hp_BeltC_en_ext" TargetMode="External"/><Relationship Id="rId7" Type="http://schemas.openxmlformats.org/officeDocument/2006/relationships/hyperlink" Target="https://data.worldbank.org/indicator/SL.UEM.TOTL.FE.ZS" TargetMode="External"/><Relationship Id="rId8" Type="http://schemas.openxmlformats.org/officeDocument/2006/relationships/hyperlink" Target="https://data.worldbank.org/indicator/SM.POP.NE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hyperlink" Target="https://app.powerbi.com/view?r=eyJrIjoiYzMwYmRmY2QtZjJhZi00ZDRlLTk4MmYtMDk5MGViMTAzZGNlIiwidCI6IjU0NjJmMDc4LWFiYTgtNDE1OS05MWYwLWVhODg1MmJjOTU4NCJ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app.powerbi.com/view?r=eyJrIjoiYzMwYmRmY2QtZjJhZi00ZDRlLTk4MmYtMDk5MGViMTAzZGNlIiwidCI6IjU0NjJmMDc4LWFiYTgtNDE1OS05MWYwLWVhODg1MmJjOTU4NCJ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96" name="Google Shape;96;p1"/>
          <p:cNvSpPr/>
          <p:nvPr/>
        </p:nvSpPr>
        <p:spPr>
          <a:xfrm>
            <a:off x="0" y="652"/>
            <a:ext cx="12192000" cy="6857347"/>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97" name="Google Shape;97;p1"/>
          <p:cNvSpPr txBox="1"/>
          <p:nvPr>
            <p:ph type="ctrTitle"/>
          </p:nvPr>
        </p:nvSpPr>
        <p:spPr>
          <a:xfrm>
            <a:off x="4258465" y="1535210"/>
            <a:ext cx="6983400" cy="37881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0"/>
              </a:spcBef>
              <a:spcAft>
                <a:spcPts val="0"/>
              </a:spcAft>
              <a:buClr>
                <a:schemeClr val="dk1"/>
              </a:buClr>
              <a:buSzPts val="1100"/>
              <a:buFont typeface="Arial"/>
              <a:buNone/>
            </a:pPr>
            <a:r>
              <a:rPr b="1" i="0" lang="en-US" sz="4500">
                <a:solidFill>
                  <a:schemeClr val="dk1"/>
                </a:solidFill>
              </a:rPr>
              <a:t>REMITTANCE PATTERNS AND ECONOMIC DEVELOPMENT</a:t>
            </a:r>
            <a:endParaRPr b="1" sz="4500"/>
          </a:p>
        </p:txBody>
      </p:sp>
      <p:sp>
        <p:nvSpPr>
          <p:cNvPr id="98" name="Google Shape;98;p1"/>
          <p:cNvSpPr txBox="1"/>
          <p:nvPr>
            <p:ph idx="1" type="subTitle"/>
          </p:nvPr>
        </p:nvSpPr>
        <p:spPr>
          <a:xfrm>
            <a:off x="8206017" y="368382"/>
            <a:ext cx="3035724" cy="943386"/>
          </a:xfrm>
          <a:prstGeom prst="rect">
            <a:avLst/>
          </a:prstGeom>
          <a:noFill/>
          <a:ln>
            <a:noFill/>
          </a:ln>
        </p:spPr>
        <p:txBody>
          <a:bodyPr anchorCtr="0" anchor="t" bIns="45700" lIns="91425" spcFirstLastPara="1" rIns="91425" wrap="square" tIns="45700">
            <a:normAutofit/>
          </a:bodyPr>
          <a:lstStyle/>
          <a:p>
            <a:pPr indent="0" lvl="0" marL="0" rtl="0" algn="r">
              <a:lnSpc>
                <a:spcPct val="120000"/>
              </a:lnSpc>
              <a:spcBef>
                <a:spcPts val="0"/>
              </a:spcBef>
              <a:spcAft>
                <a:spcPts val="0"/>
              </a:spcAft>
              <a:buClr>
                <a:schemeClr val="dk2"/>
              </a:buClr>
              <a:buSzPts val="1440"/>
              <a:buNone/>
            </a:pPr>
            <a:r>
              <a:rPr lang="en-US"/>
              <a:t>HDSC SPRING'23</a:t>
            </a:r>
            <a:endParaRPr/>
          </a:p>
        </p:txBody>
      </p:sp>
      <p:pic>
        <p:nvPicPr>
          <p:cNvPr descr="An abstract genetic concept" id="99" name="Google Shape;99;p1"/>
          <p:cNvPicPr preferRelativeResize="0"/>
          <p:nvPr/>
        </p:nvPicPr>
        <p:blipFill rotWithShape="1">
          <a:blip r:embed="rId3">
            <a:alphaModFix/>
          </a:blip>
          <a:srcRect b="0" l="17310" r="12532" t="0"/>
          <a:stretch/>
        </p:blipFill>
        <p:spPr>
          <a:xfrm>
            <a:off x="-24064" y="-651"/>
            <a:ext cx="4811317" cy="6857998"/>
          </a:xfrm>
          <a:custGeom>
            <a:rect b="b" l="l" r="r" t="t"/>
            <a:pathLst>
              <a:path extrusionOk="0" h="6857998" w="4811317">
                <a:moveTo>
                  <a:pt x="0" y="0"/>
                </a:moveTo>
                <a:lnTo>
                  <a:pt x="4811317" y="0"/>
                </a:lnTo>
                <a:lnTo>
                  <a:pt x="2712446" y="6857998"/>
                </a:lnTo>
                <a:lnTo>
                  <a:pt x="0" y="6857998"/>
                </a:lnTo>
                <a:close/>
              </a:path>
            </a:pathLst>
          </a:custGeom>
          <a:noFill/>
          <a:ln>
            <a:noFill/>
          </a:ln>
        </p:spPr>
      </p:pic>
      <p:cxnSp>
        <p:nvCxnSpPr>
          <p:cNvPr id="100" name="Google Shape;100;p1"/>
          <p:cNvCxnSpPr/>
          <p:nvPr/>
        </p:nvCxnSpPr>
        <p:spPr>
          <a:xfrm flipH="1">
            <a:off x="3418764" y="0"/>
            <a:ext cx="815637" cy="6857348"/>
          </a:xfrm>
          <a:prstGeom prst="straightConnector1">
            <a:avLst/>
          </a:prstGeom>
          <a:noFill/>
          <a:ln cap="flat" cmpd="sng" w="12700">
            <a:solidFill>
              <a:schemeClr val="accent2">
                <a:alpha val="69019"/>
              </a:schemeClr>
            </a:solidFill>
            <a:prstDash val="solid"/>
            <a:miter lim="800000"/>
            <a:headEnd len="sm" w="sm" type="none"/>
            <a:tailEnd len="sm" w="sm" type="none"/>
          </a:ln>
        </p:spPr>
      </p:cxnSp>
      <p:cxnSp>
        <p:nvCxnSpPr>
          <p:cNvPr id="101" name="Google Shape;101;p1"/>
          <p:cNvCxnSpPr>
            <a:endCxn id="95" idx="2"/>
          </p:cNvCxnSpPr>
          <p:nvPr/>
        </p:nvCxnSpPr>
        <p:spPr>
          <a:xfrm>
            <a:off x="0" y="5468400"/>
            <a:ext cx="6096000" cy="1389600"/>
          </a:xfrm>
          <a:prstGeom prst="straightConnector1">
            <a:avLst/>
          </a:prstGeom>
          <a:noFill/>
          <a:ln cap="flat" cmpd="sng" w="12700">
            <a:solidFill>
              <a:schemeClr val="accent2">
                <a:alpha val="69019"/>
              </a:schemeClr>
            </a:solidFill>
            <a:prstDash val="solid"/>
            <a:miter lim="800000"/>
            <a:headEnd len="sm" w="sm" type="none"/>
            <a:tailEnd len="sm" w="sm" type="none"/>
          </a:ln>
        </p:spPr>
      </p:cxnSp>
      <p:sp>
        <p:nvSpPr>
          <p:cNvPr id="102" name="Google Shape;102;p1"/>
          <p:cNvSpPr txBox="1"/>
          <p:nvPr/>
        </p:nvSpPr>
        <p:spPr>
          <a:xfrm>
            <a:off x="8462211" y="6152040"/>
            <a:ext cx="2779500" cy="654300"/>
          </a:xfrm>
          <a:prstGeom prst="rect">
            <a:avLst/>
          </a:prstGeom>
          <a:noFill/>
          <a:ln>
            <a:noFill/>
          </a:ln>
        </p:spPr>
        <p:txBody>
          <a:bodyPr anchorCtr="0" anchor="t" bIns="45700" lIns="91425" spcFirstLastPara="1" rIns="91425" wrap="square" tIns="45700">
            <a:normAutofit/>
          </a:bodyPr>
          <a:lstStyle/>
          <a:p>
            <a:pPr indent="0" lvl="0" marL="0" marR="0" rtl="0" algn="r">
              <a:lnSpc>
                <a:spcPct val="120000"/>
              </a:lnSpc>
              <a:spcBef>
                <a:spcPts val="0"/>
              </a:spcBef>
              <a:spcAft>
                <a:spcPts val="0"/>
              </a:spcAft>
              <a:buClr>
                <a:schemeClr val="dk2"/>
              </a:buClr>
              <a:buSzPts val="1440"/>
              <a:buFont typeface="Arial"/>
              <a:buNone/>
            </a:pPr>
            <a:r>
              <a:rPr b="1" lang="en-US" sz="1800">
                <a:solidFill>
                  <a:schemeClr val="dk2"/>
                </a:solidFill>
                <a:latin typeface="Open Sans Light"/>
                <a:ea typeface="Open Sans Light"/>
                <a:cs typeface="Open Sans Light"/>
                <a:sym typeface="Open Sans Light"/>
              </a:rPr>
              <a:t>Team Catboost</a:t>
            </a:r>
            <a:endParaRPr b="1" sz="1800">
              <a:solidFill>
                <a:schemeClr val="dk2"/>
              </a:solidFill>
              <a:latin typeface="Open Sans Light"/>
              <a:ea typeface="Open Sans Light"/>
              <a:cs typeface="Open Sans Light"/>
              <a:sym typeface="Open Sans Light"/>
            </a:endParaRPr>
          </a:p>
        </p:txBody>
      </p:sp>
      <p:sp>
        <p:nvSpPr>
          <p:cNvPr id="103" name="Google Shape;103;p1"/>
          <p:cNvSpPr txBox="1"/>
          <p:nvPr/>
        </p:nvSpPr>
        <p:spPr>
          <a:xfrm>
            <a:off x="5234986" y="6152040"/>
            <a:ext cx="2779500" cy="654300"/>
          </a:xfrm>
          <a:prstGeom prst="rect">
            <a:avLst/>
          </a:prstGeom>
          <a:noFill/>
          <a:ln>
            <a:noFill/>
          </a:ln>
        </p:spPr>
        <p:txBody>
          <a:bodyPr anchorCtr="0" anchor="t" bIns="45700" lIns="91425" spcFirstLastPara="1" rIns="91425" wrap="square" tIns="45700">
            <a:normAutofit/>
          </a:bodyPr>
          <a:lstStyle/>
          <a:p>
            <a:pPr indent="0" lvl="0" marL="0" marR="0" rtl="0" algn="l">
              <a:lnSpc>
                <a:spcPct val="120000"/>
              </a:lnSpc>
              <a:spcBef>
                <a:spcPts val="0"/>
              </a:spcBef>
              <a:spcAft>
                <a:spcPts val="0"/>
              </a:spcAft>
              <a:buClr>
                <a:schemeClr val="dk2"/>
              </a:buClr>
              <a:buSzPts val="1440"/>
              <a:buFont typeface="Arial"/>
              <a:buNone/>
            </a:pPr>
            <a:r>
              <a:rPr b="1" lang="en-US" sz="1800">
                <a:solidFill>
                  <a:schemeClr val="dk2"/>
                </a:solidFill>
                <a:latin typeface="Open Sans Light"/>
                <a:ea typeface="Open Sans Light"/>
                <a:cs typeface="Open Sans Light"/>
                <a:sym typeface="Open Sans Light"/>
              </a:rPr>
              <a:t>25th August </a:t>
            </a:r>
            <a:r>
              <a:rPr b="1" i="0" lang="en-US" sz="1800" u="none" cap="none" strike="noStrike">
                <a:solidFill>
                  <a:schemeClr val="dk2"/>
                </a:solidFill>
                <a:latin typeface="Open Sans Light"/>
                <a:ea typeface="Open Sans Light"/>
                <a:cs typeface="Open Sans Light"/>
                <a:sym typeface="Open Sans Light"/>
              </a:rPr>
              <a:t>2023</a:t>
            </a:r>
            <a:endParaRPr b="1" i="0" sz="1800" u="none" cap="none" strike="noStrike">
              <a:solidFill>
                <a:schemeClr val="dk2"/>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79920749a0_1_27"/>
          <p:cNvSpPr txBox="1"/>
          <p:nvPr/>
        </p:nvSpPr>
        <p:spPr>
          <a:xfrm>
            <a:off x="2933700" y="228600"/>
            <a:ext cx="5850600" cy="71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rPr b="1" lang="en-US" sz="4000">
                <a:solidFill>
                  <a:schemeClr val="dk2"/>
                </a:solidFill>
                <a:latin typeface="Play"/>
                <a:ea typeface="Play"/>
                <a:cs typeface="Play"/>
                <a:sym typeface="Play"/>
              </a:rPr>
              <a:t>HYPOTHESIS TESTING</a:t>
            </a:r>
            <a:endParaRPr b="0" i="0" sz="4000" u="none" cap="none" strike="noStrike">
              <a:solidFill>
                <a:schemeClr val="dk2"/>
              </a:solidFill>
              <a:latin typeface="Play"/>
              <a:ea typeface="Play"/>
              <a:cs typeface="Play"/>
              <a:sym typeface="Play"/>
            </a:endParaRPr>
          </a:p>
        </p:txBody>
      </p:sp>
      <p:sp>
        <p:nvSpPr>
          <p:cNvPr id="178" name="Google Shape;178;g279920749a0_1_27"/>
          <p:cNvSpPr txBox="1"/>
          <p:nvPr/>
        </p:nvSpPr>
        <p:spPr>
          <a:xfrm>
            <a:off x="7610900" y="3280250"/>
            <a:ext cx="3756300" cy="8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As the Remittance paid Increase also increase the GDP</a:t>
            </a:r>
            <a:endParaRPr sz="1800">
              <a:latin typeface="Open Sans"/>
              <a:ea typeface="Open Sans"/>
              <a:cs typeface="Open Sans"/>
              <a:sym typeface="Open Sans"/>
            </a:endParaRPr>
          </a:p>
        </p:txBody>
      </p:sp>
      <p:sp>
        <p:nvSpPr>
          <p:cNvPr id="179" name="Google Shape;179;g279920749a0_1_27"/>
          <p:cNvSpPr txBox="1"/>
          <p:nvPr/>
        </p:nvSpPr>
        <p:spPr>
          <a:xfrm>
            <a:off x="1423025" y="864025"/>
            <a:ext cx="7835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Change in remittance paid causes change in GDP of a country</a:t>
            </a:r>
            <a:endParaRPr b="1" sz="2400"/>
          </a:p>
        </p:txBody>
      </p:sp>
      <p:pic>
        <p:nvPicPr>
          <p:cNvPr id="180" name="Google Shape;180;g279920749a0_1_27"/>
          <p:cNvPicPr preferRelativeResize="0"/>
          <p:nvPr/>
        </p:nvPicPr>
        <p:blipFill>
          <a:blip r:embed="rId3">
            <a:alphaModFix/>
          </a:blip>
          <a:stretch>
            <a:fillRect/>
          </a:stretch>
        </p:blipFill>
        <p:spPr>
          <a:xfrm>
            <a:off x="1061075" y="1787425"/>
            <a:ext cx="6381292" cy="476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79920749a0_1_36"/>
          <p:cNvSpPr txBox="1"/>
          <p:nvPr/>
        </p:nvSpPr>
        <p:spPr>
          <a:xfrm>
            <a:off x="2933700" y="228600"/>
            <a:ext cx="5850600" cy="71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rPr b="1" lang="en-US" sz="4000">
                <a:solidFill>
                  <a:schemeClr val="dk2"/>
                </a:solidFill>
                <a:latin typeface="Play"/>
                <a:ea typeface="Play"/>
                <a:cs typeface="Play"/>
                <a:sym typeface="Play"/>
              </a:rPr>
              <a:t>HYPOTHESIS TESTING</a:t>
            </a:r>
            <a:endParaRPr b="0" i="0" sz="4000" u="none" cap="none" strike="noStrike">
              <a:solidFill>
                <a:schemeClr val="dk2"/>
              </a:solidFill>
              <a:latin typeface="Play"/>
              <a:ea typeface="Play"/>
              <a:cs typeface="Play"/>
              <a:sym typeface="Play"/>
            </a:endParaRPr>
          </a:p>
        </p:txBody>
      </p:sp>
      <p:sp>
        <p:nvSpPr>
          <p:cNvPr id="186" name="Google Shape;186;g279920749a0_1_36"/>
          <p:cNvSpPr txBox="1"/>
          <p:nvPr/>
        </p:nvSpPr>
        <p:spPr>
          <a:xfrm>
            <a:off x="7610900" y="3280250"/>
            <a:ext cx="3756300" cy="8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When a remittance paid increase the unemployment rate </a:t>
            </a:r>
            <a:r>
              <a:rPr lang="en-US" sz="1800">
                <a:solidFill>
                  <a:schemeClr val="dk1"/>
                </a:solidFill>
                <a:latin typeface="Times New Roman"/>
                <a:ea typeface="Times New Roman"/>
                <a:cs typeface="Times New Roman"/>
                <a:sym typeface="Times New Roman"/>
              </a:rPr>
              <a:t>decrease</a:t>
            </a:r>
            <a:r>
              <a:rPr lang="en-US" sz="1800">
                <a:solidFill>
                  <a:schemeClr val="dk1"/>
                </a:solidFill>
                <a:latin typeface="Times New Roman"/>
                <a:ea typeface="Times New Roman"/>
                <a:cs typeface="Times New Roman"/>
                <a:sym typeface="Times New Roman"/>
              </a:rPr>
              <a:t>.</a:t>
            </a:r>
            <a:endParaRPr sz="1800">
              <a:latin typeface="Open Sans"/>
              <a:ea typeface="Open Sans"/>
              <a:cs typeface="Open Sans"/>
              <a:sym typeface="Open Sans"/>
            </a:endParaRPr>
          </a:p>
        </p:txBody>
      </p:sp>
      <p:sp>
        <p:nvSpPr>
          <p:cNvPr id="187" name="Google Shape;187;g279920749a0_1_36"/>
          <p:cNvSpPr txBox="1"/>
          <p:nvPr/>
        </p:nvSpPr>
        <p:spPr>
          <a:xfrm>
            <a:off x="1423025" y="864025"/>
            <a:ext cx="7835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Change in remittance paid causes change in </a:t>
            </a:r>
            <a:r>
              <a:rPr b="1" lang="en-US" sz="2400"/>
              <a:t>unemployment</a:t>
            </a:r>
            <a:r>
              <a:rPr b="1" lang="en-US" sz="2400"/>
              <a:t> rate in a country</a:t>
            </a:r>
            <a:endParaRPr b="1" sz="2400"/>
          </a:p>
        </p:txBody>
      </p:sp>
      <p:pic>
        <p:nvPicPr>
          <p:cNvPr id="188" name="Google Shape;188;g279920749a0_1_36"/>
          <p:cNvPicPr preferRelativeResize="0"/>
          <p:nvPr/>
        </p:nvPicPr>
        <p:blipFill>
          <a:blip r:embed="rId3">
            <a:alphaModFix/>
          </a:blip>
          <a:stretch>
            <a:fillRect/>
          </a:stretch>
        </p:blipFill>
        <p:spPr>
          <a:xfrm>
            <a:off x="1229600" y="1716925"/>
            <a:ext cx="6381292" cy="4765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nvSpPr>
        <p:spPr>
          <a:xfrm>
            <a:off x="1985725" y="495300"/>
            <a:ext cx="7520100" cy="895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rPr b="1" i="0" lang="en-US" sz="4000" u="none" cap="none" strike="noStrike">
                <a:solidFill>
                  <a:schemeClr val="dk2"/>
                </a:solidFill>
                <a:latin typeface="Play"/>
                <a:ea typeface="Play"/>
                <a:cs typeface="Play"/>
                <a:sym typeface="Play"/>
              </a:rPr>
              <a:t>FEATURE ENGINEERING</a:t>
            </a:r>
            <a:endParaRPr b="0" i="0" sz="4000" u="none" cap="none" strike="noStrike">
              <a:solidFill>
                <a:schemeClr val="dk2"/>
              </a:solidFill>
              <a:latin typeface="Play"/>
              <a:ea typeface="Play"/>
              <a:cs typeface="Play"/>
              <a:sym typeface="Play"/>
            </a:endParaRPr>
          </a:p>
        </p:txBody>
      </p:sp>
      <p:sp>
        <p:nvSpPr>
          <p:cNvPr id="194" name="Google Shape;194;p10"/>
          <p:cNvSpPr txBox="1"/>
          <p:nvPr/>
        </p:nvSpPr>
        <p:spPr>
          <a:xfrm>
            <a:off x="696625" y="1611300"/>
            <a:ext cx="10098300" cy="3940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n-US" sz="2500">
                <a:solidFill>
                  <a:srgbClr val="242424"/>
                </a:solidFill>
                <a:latin typeface="Open Sans"/>
                <a:ea typeface="Open Sans"/>
                <a:cs typeface="Open Sans"/>
                <a:sym typeface="Open Sans"/>
              </a:rPr>
              <a:t>For the purpose of a more detailed analysis, feature engineering was carried out to add features such as </a:t>
            </a:r>
            <a:r>
              <a:rPr lang="en-US" sz="2500">
                <a:solidFill>
                  <a:schemeClr val="dk1"/>
                </a:solidFill>
                <a:latin typeface="Open Sans"/>
                <a:ea typeface="Open Sans"/>
                <a:cs typeface="Open Sans"/>
                <a:sym typeface="Open Sans"/>
              </a:rPr>
              <a:t>remittance_growth_rate, remittance_per_capita, remittance_volatility, remittance_to_gdp_ratio, </a:t>
            </a:r>
            <a:r>
              <a:rPr lang="en-US" sz="2500">
                <a:solidFill>
                  <a:srgbClr val="292929"/>
                </a:solidFill>
                <a:highlight>
                  <a:srgbClr val="FFFFFF"/>
                </a:highlight>
                <a:latin typeface="Open Sans"/>
                <a:ea typeface="Open Sans"/>
                <a:cs typeface="Open Sans"/>
                <a:sym typeface="Open Sans"/>
              </a:rPr>
              <a:t>remittance growth rate, and unemployment rate change.</a:t>
            </a:r>
            <a:endParaRPr sz="2500">
              <a:solidFill>
                <a:srgbClr val="292929"/>
              </a:solidFill>
              <a:highlight>
                <a:srgbClr val="FFFFFF"/>
              </a:highlight>
              <a:latin typeface="Open Sans"/>
              <a:ea typeface="Open Sans"/>
              <a:cs typeface="Open Sans"/>
              <a:sym typeface="Open Sans"/>
            </a:endParaRPr>
          </a:p>
          <a:p>
            <a:pPr indent="0" lvl="0" marL="0" marR="0" rtl="0" algn="l">
              <a:lnSpc>
                <a:spcPct val="150000"/>
              </a:lnSpc>
              <a:spcBef>
                <a:spcPts val="1000"/>
              </a:spcBef>
              <a:spcAft>
                <a:spcPts val="0"/>
              </a:spcAft>
              <a:buClr>
                <a:schemeClr val="dk2"/>
              </a:buClr>
              <a:buSzPts val="1920"/>
              <a:buFont typeface="Arial"/>
              <a:buNone/>
            </a:pPr>
            <a:r>
              <a:t/>
            </a:r>
            <a:endParaRPr sz="2500">
              <a:solidFill>
                <a:schemeClr val="dk2"/>
              </a:solidFill>
              <a:latin typeface="Open Sans Light"/>
              <a:ea typeface="Open Sans Light"/>
              <a:cs typeface="Open Sans Light"/>
              <a:sym typeface="Open Sans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grpSp>
        <p:nvGrpSpPr>
          <p:cNvPr id="199" name="Google Shape;199;g22979eac23d_0_0"/>
          <p:cNvGrpSpPr/>
          <p:nvPr/>
        </p:nvGrpSpPr>
        <p:grpSpPr>
          <a:xfrm>
            <a:off x="589186" y="1464250"/>
            <a:ext cx="11013649" cy="4234296"/>
            <a:chOff x="589186" y="1464250"/>
            <a:chExt cx="11013649" cy="4234296"/>
          </a:xfrm>
        </p:grpSpPr>
        <p:sp>
          <p:nvSpPr>
            <p:cNvPr id="200" name="Google Shape;200;g22979eac23d_0_0"/>
            <p:cNvSpPr/>
            <p:nvPr/>
          </p:nvSpPr>
          <p:spPr>
            <a:xfrm>
              <a:off x="589186" y="1498352"/>
              <a:ext cx="1918519" cy="1371238"/>
            </a:xfrm>
            <a:prstGeom prst="roundRect">
              <a:avLst>
                <a:gd fmla="val 16667" name="adj"/>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201" name="Google Shape;201;g22979eac23d_0_0"/>
            <p:cNvSpPr/>
            <p:nvPr/>
          </p:nvSpPr>
          <p:spPr>
            <a:xfrm>
              <a:off x="6186968" y="4135447"/>
              <a:ext cx="2191118" cy="1563099"/>
            </a:xfrm>
            <a:prstGeom prst="roundRect">
              <a:avLst>
                <a:gd fmla="val 16667" name="adj"/>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202" name="Google Shape;202;g22979eac23d_0_0"/>
            <p:cNvSpPr/>
            <p:nvPr/>
          </p:nvSpPr>
          <p:spPr>
            <a:xfrm>
              <a:off x="3414130" y="1488449"/>
              <a:ext cx="1977013" cy="1395494"/>
            </a:xfrm>
            <a:prstGeom prst="roundRect">
              <a:avLst>
                <a:gd fmla="val 16667" name="adj"/>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203" name="Google Shape;203;g22979eac23d_0_0"/>
            <p:cNvSpPr/>
            <p:nvPr/>
          </p:nvSpPr>
          <p:spPr>
            <a:xfrm>
              <a:off x="9437884" y="1464250"/>
              <a:ext cx="2164951" cy="1419607"/>
            </a:xfrm>
            <a:prstGeom prst="roundRect">
              <a:avLst>
                <a:gd fmla="val 16667" name="adj"/>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204" name="Google Shape;204;g22979eac23d_0_0"/>
            <p:cNvSpPr/>
            <p:nvPr/>
          </p:nvSpPr>
          <p:spPr>
            <a:xfrm>
              <a:off x="2778862" y="4149757"/>
              <a:ext cx="2191118" cy="1527675"/>
            </a:xfrm>
            <a:prstGeom prst="roundRect">
              <a:avLst>
                <a:gd fmla="val 16667" name="adj"/>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205" name="Google Shape;205;g22979eac23d_0_0"/>
            <p:cNvSpPr/>
            <p:nvPr/>
          </p:nvSpPr>
          <p:spPr>
            <a:xfrm>
              <a:off x="6526199" y="1478551"/>
              <a:ext cx="1899297" cy="1419582"/>
            </a:xfrm>
            <a:prstGeom prst="roundRect">
              <a:avLst>
                <a:gd fmla="val 16667" name="adj"/>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grpSp>
      <p:sp>
        <p:nvSpPr>
          <p:cNvPr id="206" name="Google Shape;206;g22979eac23d_0_0"/>
          <p:cNvSpPr txBox="1"/>
          <p:nvPr/>
        </p:nvSpPr>
        <p:spPr>
          <a:xfrm>
            <a:off x="3886350" y="228600"/>
            <a:ext cx="44193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400"/>
              <a:buFont typeface="Arial"/>
              <a:buNone/>
            </a:pPr>
            <a:r>
              <a:rPr b="1" i="0" lang="en-US" sz="4000" u="none" cap="none" strike="noStrike">
                <a:solidFill>
                  <a:srgbClr val="000000"/>
                </a:solidFill>
                <a:latin typeface="Play"/>
                <a:ea typeface="Play"/>
                <a:cs typeface="Play"/>
                <a:sym typeface="Play"/>
              </a:rPr>
              <a:t>MODEL PIPELINE</a:t>
            </a:r>
            <a:endParaRPr b="1" i="0" sz="4000" u="none" cap="none" strike="noStrike">
              <a:solidFill>
                <a:srgbClr val="000000"/>
              </a:solidFill>
              <a:latin typeface="Play"/>
              <a:ea typeface="Play"/>
              <a:cs typeface="Play"/>
              <a:sym typeface="Play"/>
            </a:endParaRPr>
          </a:p>
        </p:txBody>
      </p:sp>
      <p:sp>
        <p:nvSpPr>
          <p:cNvPr id="207" name="Google Shape;207;g22979eac23d_0_0"/>
          <p:cNvSpPr txBox="1"/>
          <p:nvPr/>
        </p:nvSpPr>
        <p:spPr>
          <a:xfrm>
            <a:off x="769074" y="1743806"/>
            <a:ext cx="1558742" cy="738829"/>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1800" u="none" cap="none" strike="noStrike">
                <a:solidFill>
                  <a:srgbClr val="000000"/>
                </a:solidFill>
                <a:latin typeface="Play"/>
                <a:ea typeface="Play"/>
                <a:cs typeface="Play"/>
                <a:sym typeface="Play"/>
              </a:rPr>
              <a:t>DATA SOURCING</a:t>
            </a:r>
            <a:endParaRPr b="1" i="0" sz="1800" u="none" cap="none" strike="noStrike">
              <a:solidFill>
                <a:srgbClr val="000000"/>
              </a:solidFill>
              <a:latin typeface="Play"/>
              <a:ea typeface="Play"/>
              <a:cs typeface="Play"/>
              <a:sym typeface="Play"/>
            </a:endParaRPr>
          </a:p>
        </p:txBody>
      </p:sp>
      <p:grpSp>
        <p:nvGrpSpPr>
          <p:cNvPr id="208" name="Google Shape;208;g22979eac23d_0_0"/>
          <p:cNvGrpSpPr/>
          <p:nvPr/>
        </p:nvGrpSpPr>
        <p:grpSpPr>
          <a:xfrm>
            <a:off x="6186968" y="2862800"/>
            <a:ext cx="4243282" cy="2342811"/>
            <a:chOff x="6186968" y="2862800"/>
            <a:chExt cx="4243282" cy="2342811"/>
          </a:xfrm>
        </p:grpSpPr>
        <p:sp>
          <p:nvSpPr>
            <p:cNvPr id="209" name="Google Shape;209;g22979eac23d_0_0"/>
            <p:cNvSpPr/>
            <p:nvPr/>
          </p:nvSpPr>
          <p:spPr>
            <a:xfrm flipH="1" rot="-5400000">
              <a:off x="8250450" y="2991500"/>
              <a:ext cx="2308500" cy="2051100"/>
            </a:xfrm>
            <a:prstGeom prst="bentUpArrow">
              <a:avLst>
                <a:gd fmla="val 0" name="adj1"/>
                <a:gd fmla="val 13949" name="adj2"/>
                <a:gd fmla="val 14235" name="adj3"/>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22979eac23d_0_0"/>
            <p:cNvSpPr txBox="1"/>
            <p:nvPr/>
          </p:nvSpPr>
          <p:spPr>
            <a:xfrm>
              <a:off x="6186968" y="4466723"/>
              <a:ext cx="2191118" cy="738888"/>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1800" u="none" cap="none" strike="noStrike">
                  <a:solidFill>
                    <a:srgbClr val="000000"/>
                  </a:solidFill>
                  <a:latin typeface="Play"/>
                  <a:ea typeface="Play"/>
                  <a:cs typeface="Play"/>
                  <a:sym typeface="Play"/>
                </a:rPr>
                <a:t>MODEL EVALUATION</a:t>
              </a:r>
              <a:endParaRPr b="1" i="0" sz="1800" u="none" cap="none" strike="noStrike">
                <a:solidFill>
                  <a:srgbClr val="000000"/>
                </a:solidFill>
                <a:latin typeface="Play"/>
                <a:ea typeface="Play"/>
                <a:cs typeface="Play"/>
                <a:sym typeface="Play"/>
              </a:endParaRPr>
            </a:p>
          </p:txBody>
        </p:sp>
      </p:grpSp>
      <p:grpSp>
        <p:nvGrpSpPr>
          <p:cNvPr id="211" name="Google Shape;211;g22979eac23d_0_0"/>
          <p:cNvGrpSpPr/>
          <p:nvPr/>
        </p:nvGrpSpPr>
        <p:grpSpPr>
          <a:xfrm>
            <a:off x="2519276" y="1773602"/>
            <a:ext cx="2871854" cy="738900"/>
            <a:chOff x="2519276" y="1773602"/>
            <a:chExt cx="2871854" cy="738900"/>
          </a:xfrm>
        </p:grpSpPr>
        <p:sp>
          <p:nvSpPr>
            <p:cNvPr id="212" name="Google Shape;212;g22979eac23d_0_0"/>
            <p:cNvSpPr/>
            <p:nvPr/>
          </p:nvSpPr>
          <p:spPr>
            <a:xfrm>
              <a:off x="2519276" y="1908550"/>
              <a:ext cx="891300" cy="550200"/>
            </a:xfrm>
            <a:prstGeom prst="rightArrow">
              <a:avLst>
                <a:gd fmla="val 0" name="adj1"/>
                <a:gd fmla="val 36349" name="adj2"/>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22979eac23d_0_0"/>
            <p:cNvSpPr txBox="1"/>
            <p:nvPr/>
          </p:nvSpPr>
          <p:spPr>
            <a:xfrm>
              <a:off x="3414130" y="1773602"/>
              <a:ext cx="19770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1800" u="none" cap="none" strike="noStrike">
                  <a:solidFill>
                    <a:srgbClr val="000000"/>
                  </a:solidFill>
                  <a:latin typeface="Play"/>
                  <a:ea typeface="Play"/>
                  <a:cs typeface="Play"/>
                  <a:sym typeface="Play"/>
                </a:rPr>
                <a:t>DATA PREPARATION</a:t>
              </a:r>
              <a:endParaRPr b="1" i="0" sz="1800" u="none" cap="none" strike="noStrike">
                <a:solidFill>
                  <a:srgbClr val="000000"/>
                </a:solidFill>
                <a:latin typeface="Play"/>
                <a:ea typeface="Play"/>
                <a:cs typeface="Play"/>
                <a:sym typeface="Play"/>
              </a:endParaRPr>
            </a:p>
          </p:txBody>
        </p:sp>
      </p:grpSp>
      <p:grpSp>
        <p:nvGrpSpPr>
          <p:cNvPr id="214" name="Google Shape;214;g22979eac23d_0_0"/>
          <p:cNvGrpSpPr/>
          <p:nvPr/>
        </p:nvGrpSpPr>
        <p:grpSpPr>
          <a:xfrm>
            <a:off x="8425498" y="1782826"/>
            <a:ext cx="3177337" cy="738823"/>
            <a:chOff x="8425498" y="1782826"/>
            <a:chExt cx="3177337" cy="738823"/>
          </a:xfrm>
        </p:grpSpPr>
        <p:sp>
          <p:nvSpPr>
            <p:cNvPr id="215" name="Google Shape;215;g22979eac23d_0_0"/>
            <p:cNvSpPr/>
            <p:nvPr/>
          </p:nvSpPr>
          <p:spPr>
            <a:xfrm>
              <a:off x="8425498" y="1903425"/>
              <a:ext cx="1036800" cy="550200"/>
            </a:xfrm>
            <a:prstGeom prst="rightArrow">
              <a:avLst>
                <a:gd fmla="val 0" name="adj1"/>
                <a:gd fmla="val 36349" name="adj2"/>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22979eac23d_0_0"/>
            <p:cNvSpPr txBox="1"/>
            <p:nvPr/>
          </p:nvSpPr>
          <p:spPr>
            <a:xfrm>
              <a:off x="9437884" y="1782826"/>
              <a:ext cx="2164951" cy="738823"/>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1800" u="none" cap="none" strike="noStrike">
                  <a:solidFill>
                    <a:srgbClr val="000000"/>
                  </a:solidFill>
                  <a:latin typeface="Play"/>
                  <a:ea typeface="Play"/>
                  <a:cs typeface="Play"/>
                  <a:sym typeface="Play"/>
                </a:rPr>
                <a:t>MODEL DEVELOPMENT</a:t>
              </a:r>
              <a:endParaRPr b="1" i="0" sz="1800" u="none" cap="none" strike="noStrike">
                <a:solidFill>
                  <a:srgbClr val="000000"/>
                </a:solidFill>
                <a:latin typeface="Play"/>
                <a:ea typeface="Play"/>
                <a:cs typeface="Play"/>
                <a:sym typeface="Play"/>
              </a:endParaRPr>
            </a:p>
          </p:txBody>
        </p:sp>
      </p:grpSp>
      <p:grpSp>
        <p:nvGrpSpPr>
          <p:cNvPr id="217" name="Google Shape;217;g22979eac23d_0_0"/>
          <p:cNvGrpSpPr/>
          <p:nvPr/>
        </p:nvGrpSpPr>
        <p:grpSpPr>
          <a:xfrm>
            <a:off x="2778862" y="4461929"/>
            <a:ext cx="3417513" cy="738772"/>
            <a:chOff x="2778862" y="4461929"/>
            <a:chExt cx="3417513" cy="738772"/>
          </a:xfrm>
        </p:grpSpPr>
        <p:sp>
          <p:nvSpPr>
            <p:cNvPr id="218" name="Google Shape;218;g22979eac23d_0_0"/>
            <p:cNvSpPr/>
            <p:nvPr/>
          </p:nvSpPr>
          <p:spPr>
            <a:xfrm rot="10800000">
              <a:off x="4981975" y="4656900"/>
              <a:ext cx="1214400" cy="514200"/>
            </a:xfrm>
            <a:prstGeom prst="rightArrow">
              <a:avLst>
                <a:gd fmla="val 0" name="adj1"/>
                <a:gd fmla="val 36349" name="adj2"/>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22979eac23d_0_0"/>
            <p:cNvSpPr txBox="1"/>
            <p:nvPr/>
          </p:nvSpPr>
          <p:spPr>
            <a:xfrm>
              <a:off x="2778862" y="4461929"/>
              <a:ext cx="2191118" cy="738772"/>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1800" u="none" cap="none" strike="noStrike">
                  <a:solidFill>
                    <a:srgbClr val="000000"/>
                  </a:solidFill>
                  <a:latin typeface="Play"/>
                  <a:ea typeface="Play"/>
                  <a:cs typeface="Play"/>
                  <a:sym typeface="Play"/>
                </a:rPr>
                <a:t>MODEL DEPLOYMENT</a:t>
              </a:r>
              <a:endParaRPr b="1" i="0" sz="1800" u="none" cap="none" strike="noStrike">
                <a:solidFill>
                  <a:srgbClr val="000000"/>
                </a:solidFill>
                <a:latin typeface="Play"/>
                <a:ea typeface="Play"/>
                <a:cs typeface="Play"/>
                <a:sym typeface="Play"/>
              </a:endParaRPr>
            </a:p>
          </p:txBody>
        </p:sp>
      </p:grpSp>
      <p:grpSp>
        <p:nvGrpSpPr>
          <p:cNvPr id="220" name="Google Shape;220;g22979eac23d_0_0"/>
          <p:cNvGrpSpPr/>
          <p:nvPr/>
        </p:nvGrpSpPr>
        <p:grpSpPr>
          <a:xfrm>
            <a:off x="5391123" y="1768626"/>
            <a:ext cx="3034373" cy="738765"/>
            <a:chOff x="5391123" y="1768626"/>
            <a:chExt cx="3034373" cy="738765"/>
          </a:xfrm>
        </p:grpSpPr>
        <p:sp>
          <p:nvSpPr>
            <p:cNvPr id="221" name="Google Shape;221;g22979eac23d_0_0"/>
            <p:cNvSpPr/>
            <p:nvPr/>
          </p:nvSpPr>
          <p:spPr>
            <a:xfrm>
              <a:off x="5391123" y="1908550"/>
              <a:ext cx="1134900" cy="550200"/>
            </a:xfrm>
            <a:prstGeom prst="rightArrow">
              <a:avLst>
                <a:gd fmla="val 0" name="adj1"/>
                <a:gd fmla="val 36349" name="adj2"/>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22979eac23d_0_0"/>
            <p:cNvSpPr txBox="1"/>
            <p:nvPr/>
          </p:nvSpPr>
          <p:spPr>
            <a:xfrm>
              <a:off x="6526199" y="1768626"/>
              <a:ext cx="1899297" cy="738765"/>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1800" u="none" cap="none" strike="noStrike">
                  <a:solidFill>
                    <a:srgbClr val="000000"/>
                  </a:solidFill>
                  <a:latin typeface="Play"/>
                  <a:ea typeface="Play"/>
                  <a:cs typeface="Play"/>
                  <a:sym typeface="Play"/>
                </a:rPr>
                <a:t>FEATURE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i="0" lang="en-US" sz="1800" u="none" cap="none" strike="noStrike">
                  <a:solidFill>
                    <a:srgbClr val="000000"/>
                  </a:solidFill>
                  <a:latin typeface="Play"/>
                  <a:ea typeface="Play"/>
                  <a:cs typeface="Play"/>
                  <a:sym typeface="Play"/>
                </a:rPr>
                <a:t>ENGINEERING</a:t>
              </a:r>
              <a:endParaRPr b="1" i="0" sz="1800" u="none" cap="none" strike="noStrike">
                <a:solidFill>
                  <a:srgbClr val="000000"/>
                </a:solidFill>
                <a:latin typeface="Play"/>
                <a:ea typeface="Play"/>
                <a:cs typeface="Play"/>
                <a:sym typeface="Play"/>
              </a:endParaRPr>
            </a:p>
          </p:txBody>
        </p:sp>
      </p:grpSp>
      <p:sp>
        <p:nvSpPr>
          <p:cNvPr id="223" name="Google Shape;223;g22979eac23d_0_0"/>
          <p:cNvSpPr/>
          <p:nvPr/>
        </p:nvSpPr>
        <p:spPr>
          <a:xfrm flipH="1">
            <a:off x="5509675" y="2201175"/>
            <a:ext cx="686700" cy="2710200"/>
          </a:xfrm>
          <a:prstGeom prst="bentUpArrow">
            <a:avLst>
              <a:gd fmla="val 4" name="adj1"/>
              <a:gd fmla="val 39810" name="adj2"/>
              <a:gd fmla="val 39100" name="adj3"/>
            </a:avLst>
          </a:prstGeom>
          <a:solidFill>
            <a:srgbClr val="F0ECEC"/>
          </a:solidFill>
          <a:ln cap="flat" cmpd="sng" w="9525">
            <a:solidFill>
              <a:srgbClr val="001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1"/>
          <p:cNvSpPr txBox="1"/>
          <p:nvPr/>
        </p:nvSpPr>
        <p:spPr>
          <a:xfrm>
            <a:off x="1503775" y="1225225"/>
            <a:ext cx="2611200" cy="860100"/>
          </a:xfrm>
          <a:prstGeom prst="rect">
            <a:avLst/>
          </a:pr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1920"/>
              <a:buFont typeface="Arial"/>
              <a:buNone/>
            </a:pPr>
            <a:r>
              <a:rPr b="1" lang="en-US" sz="1800">
                <a:solidFill>
                  <a:schemeClr val="dk2"/>
                </a:solidFill>
                <a:latin typeface="Open Sans"/>
                <a:ea typeface="Open Sans"/>
                <a:cs typeface="Open Sans"/>
                <a:sym typeface="Open Sans"/>
              </a:rPr>
              <a:t>Data Cleaning and Preprocessing</a:t>
            </a:r>
            <a:endParaRPr b="1" i="0" sz="1800" u="none" cap="none" strike="noStrike">
              <a:solidFill>
                <a:schemeClr val="dk2"/>
              </a:solidFill>
              <a:latin typeface="Open Sans"/>
              <a:ea typeface="Open Sans"/>
              <a:cs typeface="Open Sans"/>
              <a:sym typeface="Open Sans"/>
            </a:endParaRPr>
          </a:p>
        </p:txBody>
      </p:sp>
      <p:sp>
        <p:nvSpPr>
          <p:cNvPr id="229" name="Google Shape;229;p11"/>
          <p:cNvSpPr txBox="1"/>
          <p:nvPr/>
        </p:nvSpPr>
        <p:spPr>
          <a:xfrm>
            <a:off x="3170850" y="228600"/>
            <a:ext cx="5850300" cy="71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rPr b="1" i="0" lang="en-US" sz="4000" u="none" cap="none" strike="noStrike">
                <a:solidFill>
                  <a:schemeClr val="dk2"/>
                </a:solidFill>
                <a:latin typeface="Play"/>
                <a:ea typeface="Play"/>
                <a:cs typeface="Play"/>
                <a:sym typeface="Play"/>
              </a:rPr>
              <a:t>MODEL DEVELOPMENT</a:t>
            </a:r>
            <a:endParaRPr b="0" i="0" sz="4000" u="none" cap="none" strike="noStrike">
              <a:solidFill>
                <a:schemeClr val="dk2"/>
              </a:solidFill>
              <a:latin typeface="Play"/>
              <a:ea typeface="Play"/>
              <a:cs typeface="Play"/>
              <a:sym typeface="Play"/>
            </a:endParaRPr>
          </a:p>
        </p:txBody>
      </p:sp>
      <p:sp>
        <p:nvSpPr>
          <p:cNvPr id="230" name="Google Shape;230;p11"/>
          <p:cNvSpPr/>
          <p:nvPr/>
        </p:nvSpPr>
        <p:spPr>
          <a:xfrm>
            <a:off x="4303400" y="1351475"/>
            <a:ext cx="411600" cy="2916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txBox="1"/>
          <p:nvPr/>
        </p:nvSpPr>
        <p:spPr>
          <a:xfrm>
            <a:off x="5040600" y="1317325"/>
            <a:ext cx="4697700" cy="6759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Light"/>
                <a:ea typeface="Open Sans Light"/>
                <a:cs typeface="Open Sans Light"/>
                <a:sym typeface="Open Sans Light"/>
              </a:rPr>
              <a:t>Replace infinite values, drop unnecessary columns, working with 0 values.</a:t>
            </a:r>
            <a:endParaRPr sz="1800">
              <a:latin typeface="Open Sans Light"/>
              <a:ea typeface="Open Sans Light"/>
              <a:cs typeface="Open Sans Light"/>
              <a:sym typeface="Open Sans Light"/>
            </a:endParaRPr>
          </a:p>
        </p:txBody>
      </p:sp>
      <p:sp>
        <p:nvSpPr>
          <p:cNvPr id="232" name="Google Shape;232;p11"/>
          <p:cNvSpPr txBox="1"/>
          <p:nvPr/>
        </p:nvSpPr>
        <p:spPr>
          <a:xfrm>
            <a:off x="1503775" y="2363450"/>
            <a:ext cx="2611200" cy="860100"/>
          </a:xfrm>
          <a:prstGeom prst="rect">
            <a:avLst/>
          </a:pr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1920"/>
              <a:buFont typeface="Arial"/>
              <a:buNone/>
            </a:pPr>
            <a:r>
              <a:rPr b="1" lang="en-US" sz="1800">
                <a:solidFill>
                  <a:schemeClr val="dk2"/>
                </a:solidFill>
                <a:latin typeface="Open Sans"/>
                <a:ea typeface="Open Sans"/>
                <a:cs typeface="Open Sans"/>
                <a:sym typeface="Open Sans"/>
              </a:rPr>
              <a:t>Exploratory Data Analysis</a:t>
            </a:r>
            <a:endParaRPr b="1" i="0" sz="1800" u="none" cap="none" strike="noStrike">
              <a:solidFill>
                <a:schemeClr val="dk2"/>
              </a:solidFill>
              <a:latin typeface="Open Sans"/>
              <a:ea typeface="Open Sans"/>
              <a:cs typeface="Open Sans"/>
              <a:sym typeface="Open Sans"/>
            </a:endParaRPr>
          </a:p>
        </p:txBody>
      </p:sp>
      <p:sp>
        <p:nvSpPr>
          <p:cNvPr id="233" name="Google Shape;233;p11"/>
          <p:cNvSpPr/>
          <p:nvPr/>
        </p:nvSpPr>
        <p:spPr>
          <a:xfrm>
            <a:off x="4303400" y="2512375"/>
            <a:ext cx="411600" cy="2916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txBox="1"/>
          <p:nvPr/>
        </p:nvSpPr>
        <p:spPr>
          <a:xfrm>
            <a:off x="5040600" y="2363450"/>
            <a:ext cx="4697700" cy="6759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Light"/>
                <a:ea typeface="Open Sans Light"/>
                <a:cs typeface="Open Sans Light"/>
                <a:sym typeface="Open Sans Light"/>
              </a:rPr>
              <a:t>Histograms, distribution analysis, time serie plot,trend plots. </a:t>
            </a:r>
            <a:endParaRPr sz="1800">
              <a:latin typeface="Open Sans Light"/>
              <a:ea typeface="Open Sans Light"/>
              <a:cs typeface="Open Sans Light"/>
              <a:sym typeface="Open Sans Light"/>
            </a:endParaRPr>
          </a:p>
        </p:txBody>
      </p:sp>
      <p:sp>
        <p:nvSpPr>
          <p:cNvPr id="235" name="Google Shape;235;p11"/>
          <p:cNvSpPr txBox="1"/>
          <p:nvPr/>
        </p:nvSpPr>
        <p:spPr>
          <a:xfrm>
            <a:off x="1315375" y="3501675"/>
            <a:ext cx="2799600" cy="1241100"/>
          </a:xfrm>
          <a:prstGeom prst="rect">
            <a:avLst/>
          </a:pr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1920"/>
              <a:buFont typeface="Arial"/>
              <a:buNone/>
            </a:pPr>
            <a:r>
              <a:rPr b="1" lang="en-US" sz="1800">
                <a:solidFill>
                  <a:schemeClr val="dk2"/>
                </a:solidFill>
                <a:latin typeface="Open Sans"/>
                <a:ea typeface="Open Sans"/>
                <a:cs typeface="Open Sans"/>
                <a:sym typeface="Open Sans"/>
              </a:rPr>
              <a:t>Working with Categorical and Numerical Columns</a:t>
            </a:r>
            <a:endParaRPr b="1" i="0" sz="1800" u="none" cap="none" strike="noStrike">
              <a:solidFill>
                <a:schemeClr val="dk2"/>
              </a:solidFill>
              <a:latin typeface="Open Sans"/>
              <a:ea typeface="Open Sans"/>
              <a:cs typeface="Open Sans"/>
              <a:sym typeface="Open Sans"/>
            </a:endParaRPr>
          </a:p>
        </p:txBody>
      </p:sp>
      <p:sp>
        <p:nvSpPr>
          <p:cNvPr id="236" name="Google Shape;236;p11"/>
          <p:cNvSpPr/>
          <p:nvPr/>
        </p:nvSpPr>
        <p:spPr>
          <a:xfrm>
            <a:off x="4303400" y="3790525"/>
            <a:ext cx="411600" cy="2916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txBox="1"/>
          <p:nvPr/>
        </p:nvSpPr>
        <p:spPr>
          <a:xfrm>
            <a:off x="5040600" y="3598375"/>
            <a:ext cx="4697700" cy="6759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Light"/>
                <a:ea typeface="Open Sans Light"/>
                <a:cs typeface="Open Sans Light"/>
                <a:sym typeface="Open Sans Light"/>
              </a:rPr>
              <a:t>Min Max Scaler for numerical columns, Label encoding for categorical columns.</a:t>
            </a:r>
            <a:r>
              <a:rPr lang="en-US" sz="1800">
                <a:latin typeface="Open Sans Light"/>
                <a:ea typeface="Open Sans Light"/>
                <a:cs typeface="Open Sans Light"/>
                <a:sym typeface="Open Sans Light"/>
              </a:rPr>
              <a:t> </a:t>
            </a:r>
            <a:endParaRPr sz="1800">
              <a:latin typeface="Open Sans Light"/>
              <a:ea typeface="Open Sans Light"/>
              <a:cs typeface="Open Sans Light"/>
              <a:sym typeface="Open Sans Light"/>
            </a:endParaRPr>
          </a:p>
        </p:txBody>
      </p:sp>
      <p:sp>
        <p:nvSpPr>
          <p:cNvPr id="238" name="Google Shape;238;p11"/>
          <p:cNvSpPr txBox="1"/>
          <p:nvPr/>
        </p:nvSpPr>
        <p:spPr>
          <a:xfrm>
            <a:off x="1315375" y="5020900"/>
            <a:ext cx="2799600" cy="1241100"/>
          </a:xfrm>
          <a:prstGeom prst="rect">
            <a:avLst/>
          </a:pr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1920"/>
              <a:buFont typeface="Arial"/>
              <a:buNone/>
            </a:pPr>
            <a:r>
              <a:rPr b="1" lang="en-US" sz="1800">
                <a:solidFill>
                  <a:schemeClr val="dk2"/>
                </a:solidFill>
                <a:latin typeface="Open Sans"/>
                <a:ea typeface="Open Sans"/>
                <a:cs typeface="Open Sans"/>
                <a:sym typeface="Open Sans"/>
              </a:rPr>
              <a:t>Training the model using various algorithms</a:t>
            </a:r>
            <a:endParaRPr b="1" i="0" sz="1800" u="none" cap="none" strike="noStrike">
              <a:solidFill>
                <a:schemeClr val="dk2"/>
              </a:solidFill>
              <a:latin typeface="Open Sans"/>
              <a:ea typeface="Open Sans"/>
              <a:cs typeface="Open Sans"/>
              <a:sym typeface="Open Sans"/>
            </a:endParaRPr>
          </a:p>
        </p:txBody>
      </p:sp>
      <p:sp>
        <p:nvSpPr>
          <p:cNvPr id="239" name="Google Shape;239;p11"/>
          <p:cNvSpPr/>
          <p:nvPr/>
        </p:nvSpPr>
        <p:spPr>
          <a:xfrm>
            <a:off x="4303400" y="5400250"/>
            <a:ext cx="411600" cy="2916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txBox="1"/>
          <p:nvPr/>
        </p:nvSpPr>
        <p:spPr>
          <a:xfrm>
            <a:off x="5040600" y="4833300"/>
            <a:ext cx="4697700" cy="17331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US" sz="1700">
                <a:latin typeface="Open Sans Light"/>
                <a:ea typeface="Open Sans Light"/>
                <a:cs typeface="Open Sans Light"/>
                <a:sym typeface="Open Sans Light"/>
              </a:rPr>
              <a:t>Train - test split, working with </a:t>
            </a:r>
            <a:r>
              <a:rPr lang="en-US" sz="1700">
                <a:latin typeface="Open Sans Light"/>
                <a:ea typeface="Open Sans Light"/>
                <a:cs typeface="Open Sans Light"/>
                <a:sym typeface="Open Sans Light"/>
              </a:rPr>
              <a:t>selected</a:t>
            </a:r>
            <a:r>
              <a:rPr lang="en-US" sz="1700">
                <a:latin typeface="Open Sans Light"/>
                <a:ea typeface="Open Sans Light"/>
                <a:cs typeface="Open Sans Light"/>
                <a:sym typeface="Open Sans Light"/>
              </a:rPr>
              <a:t> variables, Training the regressors :, Random Forest, XGBoost, Support Vector Regressor (SVR) and Stochastic Gradient Descent (SGD) with parameter tuning.</a:t>
            </a:r>
            <a:endParaRPr sz="1700">
              <a:latin typeface="Open Sans Light"/>
              <a:ea typeface="Open Sans Light"/>
              <a:cs typeface="Open Sans Light"/>
              <a:sym typeface="Open Sans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534e1eb84f_0_2"/>
          <p:cNvSpPr txBox="1"/>
          <p:nvPr/>
        </p:nvSpPr>
        <p:spPr>
          <a:xfrm>
            <a:off x="3407550" y="228600"/>
            <a:ext cx="5376900" cy="71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rPr b="1" i="0" lang="en-US" sz="4000" u="none" cap="none" strike="noStrike">
                <a:solidFill>
                  <a:schemeClr val="dk2"/>
                </a:solidFill>
                <a:latin typeface="Play"/>
                <a:ea typeface="Play"/>
                <a:cs typeface="Play"/>
                <a:sym typeface="Play"/>
              </a:rPr>
              <a:t>MODEL EVALUATION</a:t>
            </a:r>
            <a:endParaRPr b="0" i="0" sz="4000" u="none" cap="none" strike="noStrike">
              <a:solidFill>
                <a:schemeClr val="dk2"/>
              </a:solidFill>
              <a:latin typeface="Play"/>
              <a:ea typeface="Play"/>
              <a:cs typeface="Play"/>
              <a:sym typeface="Play"/>
            </a:endParaRPr>
          </a:p>
        </p:txBody>
      </p:sp>
      <p:sp>
        <p:nvSpPr>
          <p:cNvPr id="246" name="Google Shape;246;g2534e1eb84f_0_2"/>
          <p:cNvSpPr txBox="1"/>
          <p:nvPr/>
        </p:nvSpPr>
        <p:spPr>
          <a:xfrm>
            <a:off x="1680538" y="5571875"/>
            <a:ext cx="2420100" cy="71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t/>
            </a:r>
            <a:endParaRPr b="0" i="0" sz="2400" u="none" cap="none" strike="noStrike">
              <a:solidFill>
                <a:schemeClr val="dk2"/>
              </a:solidFill>
              <a:latin typeface="Play"/>
              <a:ea typeface="Play"/>
              <a:cs typeface="Play"/>
              <a:sym typeface="Play"/>
            </a:endParaRPr>
          </a:p>
        </p:txBody>
      </p:sp>
      <p:sp>
        <p:nvSpPr>
          <p:cNvPr id="247" name="Google Shape;247;g2534e1eb84f_0_2"/>
          <p:cNvSpPr txBox="1"/>
          <p:nvPr/>
        </p:nvSpPr>
        <p:spPr>
          <a:xfrm>
            <a:off x="8536263" y="5571875"/>
            <a:ext cx="1631400" cy="71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t/>
            </a:r>
            <a:endParaRPr b="0" i="0" sz="2400" u="none" cap="none" strike="noStrike">
              <a:solidFill>
                <a:schemeClr val="dk2"/>
              </a:solidFill>
              <a:latin typeface="Play"/>
              <a:ea typeface="Play"/>
              <a:cs typeface="Play"/>
              <a:sym typeface="Play"/>
            </a:endParaRPr>
          </a:p>
        </p:txBody>
      </p:sp>
      <p:sp>
        <p:nvSpPr>
          <p:cNvPr id="248" name="Google Shape;248;g2534e1eb84f_0_2"/>
          <p:cNvSpPr txBox="1"/>
          <p:nvPr/>
        </p:nvSpPr>
        <p:spPr>
          <a:xfrm>
            <a:off x="1007250" y="1143000"/>
            <a:ext cx="10327500" cy="5147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lang="en-US" sz="2600">
                <a:solidFill>
                  <a:schemeClr val="dk2"/>
                </a:solidFill>
                <a:latin typeface="Open Sans"/>
                <a:ea typeface="Open Sans"/>
                <a:cs typeface="Open Sans"/>
                <a:sym typeface="Open Sans"/>
              </a:rPr>
              <a:t>Findings revealed that the XGBoost model performs very</a:t>
            </a:r>
            <a:endParaRPr sz="2600">
              <a:solidFill>
                <a:schemeClr val="dk2"/>
              </a:solidFill>
              <a:latin typeface="Open Sans"/>
              <a:ea typeface="Open Sans"/>
              <a:cs typeface="Open Sans"/>
              <a:sym typeface="Open Sans"/>
            </a:endParaRPr>
          </a:p>
          <a:p>
            <a:pPr indent="0" lvl="0" marL="0" marR="0" rtl="0" algn="l">
              <a:lnSpc>
                <a:spcPct val="90000"/>
              </a:lnSpc>
              <a:spcBef>
                <a:spcPts val="0"/>
              </a:spcBef>
              <a:spcAft>
                <a:spcPts val="0"/>
              </a:spcAft>
              <a:buClr>
                <a:schemeClr val="dk1"/>
              </a:buClr>
              <a:buSzPts val="1100"/>
              <a:buFont typeface="Arial"/>
              <a:buNone/>
            </a:pPr>
            <a:r>
              <a:rPr lang="en-US" sz="2600">
                <a:solidFill>
                  <a:schemeClr val="dk2"/>
                </a:solidFill>
                <a:latin typeface="Open Sans"/>
                <a:ea typeface="Open Sans"/>
                <a:cs typeface="Open Sans"/>
                <a:sym typeface="Open Sans"/>
              </a:rPr>
              <a:t>well across all metrics for GDP, Remittance to GDP ratio and the unemployment rate predictions. The low values of MSE, MAE, RMSE, and the high R2 indicate accurate predictions and a good fit to the data. Concerning SVR and SGD, these models also show competitive performance with relatively low MSE, MAE, and RMSE values. The R2 values suggest that they explain a good portion of the </a:t>
            </a:r>
            <a:r>
              <a:rPr lang="en-US" sz="2600">
                <a:solidFill>
                  <a:schemeClr val="dk2"/>
                </a:solidFill>
                <a:latin typeface="Open Sans"/>
                <a:ea typeface="Open Sans"/>
                <a:cs typeface="Open Sans"/>
                <a:sym typeface="Open Sans"/>
              </a:rPr>
              <a:t>v</a:t>
            </a:r>
            <a:r>
              <a:rPr lang="en-US" sz="2600">
                <a:solidFill>
                  <a:schemeClr val="dk2"/>
                </a:solidFill>
                <a:latin typeface="Open Sans"/>
                <a:ea typeface="Open Sans"/>
                <a:cs typeface="Open Sans"/>
                <a:sym typeface="Open Sans"/>
              </a:rPr>
              <a:t>ariance, but they might not be as accurate as XGBoost. The Random Forest seems to perform less well than the</a:t>
            </a:r>
            <a:endParaRPr sz="2600">
              <a:solidFill>
                <a:schemeClr val="dk2"/>
              </a:solidFill>
              <a:latin typeface="Open Sans"/>
              <a:ea typeface="Open Sans"/>
              <a:cs typeface="Open Sans"/>
              <a:sym typeface="Open Sans"/>
            </a:endParaRPr>
          </a:p>
          <a:p>
            <a:pPr indent="0" lvl="0" marL="0" marR="0" rtl="0" algn="l">
              <a:lnSpc>
                <a:spcPct val="90000"/>
              </a:lnSpc>
              <a:spcBef>
                <a:spcPts val="0"/>
              </a:spcBef>
              <a:spcAft>
                <a:spcPts val="0"/>
              </a:spcAft>
              <a:buClr>
                <a:schemeClr val="dk1"/>
              </a:buClr>
              <a:buSzPts val="1100"/>
              <a:buFont typeface="Arial"/>
              <a:buNone/>
            </a:pPr>
            <a:r>
              <a:rPr lang="en-US" sz="2600">
                <a:solidFill>
                  <a:schemeClr val="dk2"/>
                </a:solidFill>
                <a:latin typeface="Open Sans"/>
                <a:ea typeface="Open Sans"/>
                <a:cs typeface="Open Sans"/>
                <a:sym typeface="Open Sans"/>
              </a:rPr>
              <a:t>other models. </a:t>
            </a:r>
            <a:endParaRPr sz="2600">
              <a:solidFill>
                <a:schemeClr val="dk2"/>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13" title="video_st.webm">
            <a:hlinkClick r:id="rId3"/>
          </p:cNvPr>
          <p:cNvPicPr preferRelativeResize="0"/>
          <p:nvPr/>
        </p:nvPicPr>
        <p:blipFill>
          <a:blip r:embed="rId4">
            <a:alphaModFix/>
          </a:blip>
          <a:stretch>
            <a:fillRect/>
          </a:stretch>
        </p:blipFill>
        <p:spPr>
          <a:xfrm>
            <a:off x="152400" y="0"/>
            <a:ext cx="12039602" cy="6705600"/>
          </a:xfrm>
          <a:prstGeom prst="rect">
            <a:avLst/>
          </a:prstGeom>
          <a:noFill/>
          <a:ln>
            <a:noFill/>
          </a:ln>
        </p:spPr>
      </p:pic>
      <p:sp>
        <p:nvSpPr>
          <p:cNvPr id="254" name="Google Shape;254;p13"/>
          <p:cNvSpPr txBox="1"/>
          <p:nvPr/>
        </p:nvSpPr>
        <p:spPr>
          <a:xfrm>
            <a:off x="3288300" y="228600"/>
            <a:ext cx="5615400" cy="71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rPr b="1" i="0" lang="en-US" sz="4000" u="none" cap="none" strike="noStrike">
                <a:solidFill>
                  <a:schemeClr val="dk2"/>
                </a:solidFill>
                <a:highlight>
                  <a:schemeClr val="lt1"/>
                </a:highlight>
                <a:latin typeface="Play"/>
                <a:ea typeface="Play"/>
                <a:cs typeface="Play"/>
                <a:sym typeface="Play"/>
              </a:rPr>
              <a:t>MODEL DEPLOYMENT</a:t>
            </a:r>
            <a:endParaRPr b="0" i="0" sz="4000" u="none" cap="none" strike="noStrike">
              <a:solidFill>
                <a:schemeClr val="dk2"/>
              </a:solidFill>
              <a:highlight>
                <a:schemeClr val="lt1"/>
              </a:highlight>
              <a:latin typeface="Play"/>
              <a:ea typeface="Play"/>
              <a:cs typeface="Play"/>
              <a:sym typeface="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4"/>
          <p:cNvSpPr txBox="1"/>
          <p:nvPr/>
        </p:nvSpPr>
        <p:spPr>
          <a:xfrm>
            <a:off x="4653750" y="228600"/>
            <a:ext cx="2884500" cy="618900"/>
          </a:xfrm>
          <a:prstGeom prst="rect">
            <a:avLst/>
          </a:prstGeom>
          <a:noFill/>
          <a:ln>
            <a:noFill/>
          </a:ln>
        </p:spPr>
        <p:txBody>
          <a:bodyPr anchorCtr="0" anchor="ctr" bIns="45700" lIns="91425" spcFirstLastPara="1" rIns="91425" wrap="square" tIns="45700">
            <a:normAutofit lnSpcReduction="10000"/>
          </a:bodyPr>
          <a:lstStyle/>
          <a:p>
            <a:pPr indent="0" lvl="0" marL="0" marR="0" rtl="0" algn="ctr">
              <a:lnSpc>
                <a:spcPct val="90000"/>
              </a:lnSpc>
              <a:spcBef>
                <a:spcPts val="0"/>
              </a:spcBef>
              <a:spcAft>
                <a:spcPts val="0"/>
              </a:spcAft>
              <a:buClr>
                <a:schemeClr val="dk2"/>
              </a:buClr>
              <a:buSzPts val="4800"/>
              <a:buFont typeface="Play"/>
              <a:buNone/>
            </a:pPr>
            <a:r>
              <a:rPr b="1" i="0" lang="en-US" sz="4000" u="none" cap="none" strike="noStrike">
                <a:solidFill>
                  <a:schemeClr val="dk2"/>
                </a:solidFill>
                <a:latin typeface="Play"/>
                <a:ea typeface="Play"/>
                <a:cs typeface="Play"/>
                <a:sym typeface="Play"/>
              </a:rPr>
              <a:t>SUMMARY</a:t>
            </a:r>
            <a:endParaRPr b="0" i="0" sz="4000" u="none" cap="none" strike="noStrike">
              <a:solidFill>
                <a:schemeClr val="dk2"/>
              </a:solidFill>
              <a:latin typeface="Play"/>
              <a:ea typeface="Play"/>
              <a:cs typeface="Play"/>
              <a:sym typeface="Play"/>
            </a:endParaRPr>
          </a:p>
        </p:txBody>
      </p:sp>
      <p:sp>
        <p:nvSpPr>
          <p:cNvPr id="260" name="Google Shape;260;p14"/>
          <p:cNvSpPr txBox="1"/>
          <p:nvPr/>
        </p:nvSpPr>
        <p:spPr>
          <a:xfrm>
            <a:off x="745200" y="847500"/>
            <a:ext cx="11006400" cy="2243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sz="2200">
                <a:solidFill>
                  <a:schemeClr val="dk2"/>
                </a:solidFill>
                <a:latin typeface="Open Sans"/>
                <a:ea typeface="Open Sans"/>
                <a:cs typeface="Open Sans"/>
                <a:sym typeface="Open Sans"/>
              </a:rPr>
              <a:t>T</a:t>
            </a:r>
            <a:r>
              <a:rPr lang="en-US" sz="2200">
                <a:solidFill>
                  <a:schemeClr val="dk2"/>
                </a:solidFill>
                <a:latin typeface="Open Sans"/>
                <a:ea typeface="Open Sans"/>
                <a:cs typeface="Open Sans"/>
                <a:sym typeface="Open Sans"/>
              </a:rPr>
              <a:t>hrough meticulous data analysis, including preprocessing and feature engineering, various machine learning models were employed to predict economic indicators like GDP and unemployment rate. The findings showcased the XGBoost model's outstanding accuracy, followed by competitive performances from SVR and SGD models. Although the Random Forest model exhibited weaker results, it still captured notable GDP variance.</a:t>
            </a:r>
            <a:endParaRPr sz="2200">
              <a:solidFill>
                <a:schemeClr val="dk2"/>
              </a:solidFill>
              <a:latin typeface="Open Sans"/>
              <a:ea typeface="Open Sans"/>
              <a:cs typeface="Open Sans"/>
              <a:sym typeface="Open Sans"/>
            </a:endParaRPr>
          </a:p>
          <a:p>
            <a:pPr indent="0" lvl="0" marL="0" rtl="0" algn="l">
              <a:lnSpc>
                <a:spcPct val="90000"/>
              </a:lnSpc>
              <a:spcBef>
                <a:spcPts val="0"/>
              </a:spcBef>
              <a:spcAft>
                <a:spcPts val="0"/>
              </a:spcAft>
              <a:buClr>
                <a:schemeClr val="dk2"/>
              </a:buClr>
              <a:buSzPts val="4800"/>
              <a:buFont typeface="Play"/>
              <a:buNone/>
            </a:pPr>
            <a:r>
              <a:t/>
            </a:r>
            <a:endParaRPr sz="2200">
              <a:solidFill>
                <a:schemeClr val="dk2"/>
              </a:solidFill>
              <a:latin typeface="Open Sans"/>
              <a:ea typeface="Open Sans"/>
              <a:cs typeface="Open Sans"/>
              <a:sym typeface="Open Sans"/>
            </a:endParaRPr>
          </a:p>
          <a:p>
            <a:pPr indent="0" lvl="0" marL="0" marR="0" rtl="0" algn="just">
              <a:lnSpc>
                <a:spcPct val="150000"/>
              </a:lnSpc>
              <a:spcBef>
                <a:spcPts val="0"/>
              </a:spcBef>
              <a:spcAft>
                <a:spcPts val="0"/>
              </a:spcAft>
              <a:buClr>
                <a:schemeClr val="dk2"/>
              </a:buClr>
              <a:buSzPts val="1920"/>
              <a:buFont typeface="Arial"/>
              <a:buNone/>
            </a:pPr>
            <a:r>
              <a:t/>
            </a:r>
            <a:endParaRPr sz="2200">
              <a:solidFill>
                <a:schemeClr val="dk2"/>
              </a:solidFill>
              <a:latin typeface="Open Sans Light"/>
              <a:ea typeface="Open Sans Light"/>
              <a:cs typeface="Open Sans Light"/>
              <a:sym typeface="Open Sans Light"/>
            </a:endParaRPr>
          </a:p>
        </p:txBody>
      </p:sp>
      <p:sp>
        <p:nvSpPr>
          <p:cNvPr id="261" name="Google Shape;261;p14"/>
          <p:cNvSpPr txBox="1"/>
          <p:nvPr/>
        </p:nvSpPr>
        <p:spPr>
          <a:xfrm>
            <a:off x="4305000" y="3195750"/>
            <a:ext cx="3582000" cy="618900"/>
          </a:xfrm>
          <a:prstGeom prst="rect">
            <a:avLst/>
          </a:prstGeom>
          <a:noFill/>
          <a:ln>
            <a:noFill/>
          </a:ln>
        </p:spPr>
        <p:txBody>
          <a:bodyPr anchorCtr="0" anchor="ctr" bIns="45700" lIns="91425" spcFirstLastPara="1" rIns="91425" wrap="square" tIns="45700">
            <a:normAutofit lnSpcReduction="10000"/>
          </a:bodyPr>
          <a:lstStyle/>
          <a:p>
            <a:pPr indent="0" lvl="0" marL="0" marR="0" rtl="0" algn="ctr">
              <a:lnSpc>
                <a:spcPct val="90000"/>
              </a:lnSpc>
              <a:spcBef>
                <a:spcPts val="0"/>
              </a:spcBef>
              <a:spcAft>
                <a:spcPts val="0"/>
              </a:spcAft>
              <a:buClr>
                <a:schemeClr val="dk2"/>
              </a:buClr>
              <a:buSzPts val="4800"/>
              <a:buFont typeface="Play"/>
              <a:buNone/>
            </a:pPr>
            <a:r>
              <a:rPr b="1" i="0" lang="en-US" sz="4000" u="none" cap="none" strike="noStrike">
                <a:solidFill>
                  <a:schemeClr val="dk2"/>
                </a:solidFill>
                <a:latin typeface="Play"/>
                <a:ea typeface="Play"/>
                <a:cs typeface="Play"/>
                <a:sym typeface="Play"/>
              </a:rPr>
              <a:t>CHALLENGES</a:t>
            </a:r>
            <a:endParaRPr b="0" i="0" sz="4000" u="none" cap="none" strike="noStrike">
              <a:solidFill>
                <a:schemeClr val="dk2"/>
              </a:solidFill>
              <a:latin typeface="Play"/>
              <a:ea typeface="Play"/>
              <a:cs typeface="Play"/>
              <a:sym typeface="Play"/>
            </a:endParaRPr>
          </a:p>
        </p:txBody>
      </p:sp>
      <p:sp>
        <p:nvSpPr>
          <p:cNvPr id="262" name="Google Shape;262;p14"/>
          <p:cNvSpPr txBox="1"/>
          <p:nvPr/>
        </p:nvSpPr>
        <p:spPr>
          <a:xfrm>
            <a:off x="252150" y="4005150"/>
            <a:ext cx="11687700" cy="19623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50000"/>
              </a:lnSpc>
              <a:spcBef>
                <a:spcPts val="0"/>
              </a:spcBef>
              <a:spcAft>
                <a:spcPts val="0"/>
              </a:spcAft>
              <a:buClr>
                <a:schemeClr val="dk2"/>
              </a:buClr>
              <a:buSzPts val="2200"/>
              <a:buFont typeface="Open Sans"/>
              <a:buChar char="●"/>
            </a:pPr>
            <a:r>
              <a:rPr lang="en-US" sz="2200">
                <a:solidFill>
                  <a:schemeClr val="dk2"/>
                </a:solidFill>
                <a:latin typeface="Open Sans"/>
                <a:ea typeface="Open Sans"/>
                <a:cs typeface="Open Sans"/>
                <a:sym typeface="Open Sans"/>
              </a:rPr>
              <a:t>Working with </a:t>
            </a:r>
            <a:r>
              <a:rPr lang="en-US" sz="2200">
                <a:solidFill>
                  <a:schemeClr val="dk2"/>
                </a:solidFill>
                <a:latin typeface="Open Sans"/>
                <a:ea typeface="Open Sans"/>
                <a:cs typeface="Open Sans"/>
                <a:sym typeface="Open Sans"/>
              </a:rPr>
              <a:t>additional</a:t>
            </a:r>
            <a:r>
              <a:rPr lang="en-US" sz="2200">
                <a:solidFill>
                  <a:schemeClr val="dk2"/>
                </a:solidFill>
                <a:latin typeface="Open Sans"/>
                <a:ea typeface="Open Sans"/>
                <a:cs typeface="Open Sans"/>
                <a:sym typeface="Open Sans"/>
              </a:rPr>
              <a:t> datasets from World Bank.</a:t>
            </a:r>
            <a:endParaRPr sz="2200">
              <a:solidFill>
                <a:schemeClr val="dk2"/>
              </a:solidFill>
              <a:latin typeface="Open Sans"/>
              <a:ea typeface="Open Sans"/>
              <a:cs typeface="Open Sans"/>
              <a:sym typeface="Open Sans"/>
            </a:endParaRPr>
          </a:p>
          <a:p>
            <a:pPr indent="-368300" lvl="0" marL="457200" marR="0" rtl="0" algn="l">
              <a:lnSpc>
                <a:spcPct val="150000"/>
              </a:lnSpc>
              <a:spcBef>
                <a:spcPts val="0"/>
              </a:spcBef>
              <a:spcAft>
                <a:spcPts val="0"/>
              </a:spcAft>
              <a:buClr>
                <a:schemeClr val="dk2"/>
              </a:buClr>
              <a:buSzPts val="2200"/>
              <a:buFont typeface="Open Sans"/>
              <a:buChar char="●"/>
            </a:pPr>
            <a:r>
              <a:rPr lang="en-US" sz="2200">
                <a:solidFill>
                  <a:schemeClr val="dk2"/>
                </a:solidFill>
                <a:latin typeface="Open Sans"/>
                <a:ea typeface="Open Sans"/>
                <a:cs typeface="Open Sans"/>
                <a:sym typeface="Open Sans"/>
              </a:rPr>
              <a:t>The lack of data about GDP, remittance and other features from 1970 to 1980 in some countries.</a:t>
            </a:r>
            <a:endParaRPr sz="2200">
              <a:solidFill>
                <a:schemeClr val="dk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0a68dc07b5_0_10"/>
          <p:cNvSpPr txBox="1"/>
          <p:nvPr/>
        </p:nvSpPr>
        <p:spPr>
          <a:xfrm>
            <a:off x="4007550" y="657825"/>
            <a:ext cx="4176900" cy="6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4800"/>
              <a:buFont typeface="Play"/>
              <a:buNone/>
            </a:pPr>
            <a:r>
              <a:rPr b="1" i="0" lang="en-US" sz="4000" u="none" cap="none" strike="noStrike">
                <a:solidFill>
                  <a:schemeClr val="dk2"/>
                </a:solidFill>
                <a:latin typeface="Play"/>
                <a:ea typeface="Play"/>
                <a:cs typeface="Play"/>
                <a:sym typeface="Play"/>
              </a:rPr>
              <a:t>RELATED LINKS</a:t>
            </a:r>
            <a:endParaRPr b="0" i="0" sz="4000" u="none" cap="none" strike="noStrike">
              <a:solidFill>
                <a:schemeClr val="dk2"/>
              </a:solidFill>
              <a:latin typeface="Play"/>
              <a:ea typeface="Play"/>
              <a:cs typeface="Play"/>
              <a:sym typeface="Play"/>
            </a:endParaRPr>
          </a:p>
        </p:txBody>
      </p:sp>
      <p:sp>
        <p:nvSpPr>
          <p:cNvPr id="268" name="Google Shape;268;g20a68dc07b5_0_10"/>
          <p:cNvSpPr txBox="1"/>
          <p:nvPr/>
        </p:nvSpPr>
        <p:spPr>
          <a:xfrm>
            <a:off x="404550" y="1611525"/>
            <a:ext cx="11687700" cy="40845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50000"/>
              </a:lnSpc>
              <a:spcBef>
                <a:spcPts val="0"/>
              </a:spcBef>
              <a:spcAft>
                <a:spcPts val="0"/>
              </a:spcAft>
              <a:buClr>
                <a:schemeClr val="dk2"/>
              </a:buClr>
              <a:buSzPts val="2200"/>
              <a:buFont typeface="Open Sans Light"/>
              <a:buChar char="●"/>
            </a:pPr>
            <a:r>
              <a:rPr b="0" i="0" lang="en-US" sz="2200" u="none" cap="none" strike="noStrike">
                <a:solidFill>
                  <a:schemeClr val="dk2"/>
                </a:solidFill>
                <a:latin typeface="Open Sans Light"/>
                <a:ea typeface="Open Sans Light"/>
                <a:cs typeface="Open Sans Light"/>
                <a:sym typeface="Open Sans Light"/>
              </a:rPr>
              <a:t>Presentation Slides </a:t>
            </a:r>
            <a:r>
              <a:rPr b="0" i="0" lang="en-US" sz="2200" u="sng" cap="none" strike="noStrike">
                <a:solidFill>
                  <a:schemeClr val="hlink"/>
                </a:solidFill>
                <a:latin typeface="Open Sans Light"/>
                <a:ea typeface="Open Sans Light"/>
                <a:cs typeface="Open Sans Light"/>
                <a:sym typeface="Open Sans Light"/>
                <a:hlinkClick r:id="rId3"/>
              </a:rPr>
              <a:t>here</a:t>
            </a:r>
            <a:endParaRPr b="0" i="0" sz="2200" u="none" cap="none" strike="noStrike">
              <a:solidFill>
                <a:schemeClr val="dk2"/>
              </a:solidFill>
              <a:latin typeface="Open Sans Light"/>
              <a:ea typeface="Open Sans Light"/>
              <a:cs typeface="Open Sans Light"/>
              <a:sym typeface="Open Sans Light"/>
            </a:endParaRPr>
          </a:p>
          <a:p>
            <a:pPr indent="-368300" lvl="0" marL="457200" marR="0" rtl="0" algn="l">
              <a:lnSpc>
                <a:spcPct val="150000"/>
              </a:lnSpc>
              <a:spcBef>
                <a:spcPts val="0"/>
              </a:spcBef>
              <a:spcAft>
                <a:spcPts val="0"/>
              </a:spcAft>
              <a:buClr>
                <a:schemeClr val="dk2"/>
              </a:buClr>
              <a:buSzPts val="2200"/>
              <a:buFont typeface="Open Sans Light"/>
              <a:buChar char="●"/>
            </a:pPr>
            <a:r>
              <a:rPr b="0" i="0" lang="en-US" sz="2200" u="none" cap="none" strike="noStrike">
                <a:solidFill>
                  <a:schemeClr val="dk2"/>
                </a:solidFill>
                <a:latin typeface="Open Sans Light"/>
                <a:ea typeface="Open Sans Light"/>
                <a:cs typeface="Open Sans Light"/>
                <a:sym typeface="Open Sans Light"/>
              </a:rPr>
              <a:t>This project is hosted on </a:t>
            </a:r>
            <a:r>
              <a:rPr lang="en-US" sz="2200" u="sng">
                <a:solidFill>
                  <a:schemeClr val="hlink"/>
                </a:solidFill>
                <a:latin typeface="Open Sans Light"/>
                <a:ea typeface="Open Sans Light"/>
                <a:cs typeface="Open Sans Light"/>
                <a:sym typeface="Open Sans Light"/>
                <a:hlinkClick r:id="rId4"/>
              </a:rPr>
              <a:t>Github</a:t>
            </a:r>
            <a:endParaRPr b="0" i="0" sz="2200" u="none" cap="none" strike="noStrike">
              <a:solidFill>
                <a:schemeClr val="dk2"/>
              </a:solidFill>
              <a:latin typeface="Open Sans Light"/>
              <a:ea typeface="Open Sans Light"/>
              <a:cs typeface="Open Sans Light"/>
              <a:sym typeface="Open Sans Light"/>
            </a:endParaRPr>
          </a:p>
          <a:p>
            <a:pPr indent="-368300" lvl="0" marL="457200" marR="0" rtl="0" algn="l">
              <a:lnSpc>
                <a:spcPct val="150000"/>
              </a:lnSpc>
              <a:spcBef>
                <a:spcPts val="0"/>
              </a:spcBef>
              <a:spcAft>
                <a:spcPts val="0"/>
              </a:spcAft>
              <a:buClr>
                <a:schemeClr val="dk2"/>
              </a:buClr>
              <a:buSzPts val="2200"/>
              <a:buFont typeface="Open Sans Light"/>
              <a:buChar char="●"/>
            </a:pPr>
            <a:r>
              <a:rPr b="0" i="0" lang="en-US" sz="2200" u="none" cap="none" strike="noStrike">
                <a:solidFill>
                  <a:schemeClr val="dk2"/>
                </a:solidFill>
                <a:latin typeface="Open Sans Light"/>
                <a:ea typeface="Open Sans Light"/>
                <a:cs typeface="Open Sans Light"/>
                <a:sym typeface="Open Sans Light"/>
              </a:rPr>
              <a:t>The project is deployed on </a:t>
            </a:r>
            <a:r>
              <a:rPr lang="en-US" sz="2200" u="sng">
                <a:solidFill>
                  <a:schemeClr val="hlink"/>
                </a:solidFill>
                <a:latin typeface="Open Sans Light"/>
                <a:ea typeface="Open Sans Light"/>
                <a:cs typeface="Open Sans Light"/>
                <a:sym typeface="Open Sans Light"/>
                <a:hlinkClick r:id="rId5"/>
              </a:rPr>
              <a:t>Sreamlit</a:t>
            </a:r>
            <a:endParaRPr sz="2200" u="none">
              <a:solidFill>
                <a:schemeClr val="dk2"/>
              </a:solidFill>
              <a:latin typeface="Open Sans Light"/>
              <a:ea typeface="Open Sans Light"/>
              <a:cs typeface="Open Sans Light"/>
              <a:sym typeface="Open Sans Light"/>
            </a:endParaRPr>
          </a:p>
          <a:p>
            <a:pPr indent="-368300" lvl="0" marL="457200" marR="0" rtl="0" algn="l">
              <a:lnSpc>
                <a:spcPct val="150000"/>
              </a:lnSpc>
              <a:spcBef>
                <a:spcPts val="0"/>
              </a:spcBef>
              <a:spcAft>
                <a:spcPts val="0"/>
              </a:spcAft>
              <a:buClr>
                <a:schemeClr val="dk2"/>
              </a:buClr>
              <a:buSzPts val="2200"/>
              <a:buFont typeface="Open Sans Light"/>
              <a:buChar char="●"/>
            </a:pPr>
            <a:r>
              <a:rPr lang="en-US" sz="2200">
                <a:solidFill>
                  <a:schemeClr val="dk2"/>
                </a:solidFill>
                <a:latin typeface="Open Sans Light"/>
                <a:ea typeface="Open Sans Light"/>
                <a:cs typeface="Open Sans Light"/>
                <a:sym typeface="Open Sans Light"/>
              </a:rPr>
              <a:t>Model Development on </a:t>
            </a:r>
            <a:r>
              <a:rPr lang="en-US" sz="2200" u="sng">
                <a:solidFill>
                  <a:schemeClr val="hlink"/>
                </a:solidFill>
                <a:latin typeface="Open Sans Light"/>
                <a:ea typeface="Open Sans Light"/>
                <a:cs typeface="Open Sans Light"/>
                <a:sym typeface="Open Sans Light"/>
                <a:hlinkClick r:id="rId6"/>
              </a:rPr>
              <a:t>Github</a:t>
            </a:r>
            <a:endParaRPr sz="2200">
              <a:solidFill>
                <a:schemeClr val="dk2"/>
              </a:solidFill>
              <a:latin typeface="Open Sans Light"/>
              <a:ea typeface="Open Sans Light"/>
              <a:cs typeface="Open Sans Light"/>
              <a:sym typeface="Open Sans Light"/>
            </a:endParaRPr>
          </a:p>
          <a:p>
            <a:pPr indent="-368300" lvl="0" marL="457200" marR="0" rtl="0" algn="l">
              <a:lnSpc>
                <a:spcPct val="150000"/>
              </a:lnSpc>
              <a:spcBef>
                <a:spcPts val="0"/>
              </a:spcBef>
              <a:spcAft>
                <a:spcPts val="0"/>
              </a:spcAft>
              <a:buClr>
                <a:schemeClr val="dk2"/>
              </a:buClr>
              <a:buSzPts val="2200"/>
              <a:buFont typeface="Open Sans Light"/>
              <a:buChar char="●"/>
            </a:pPr>
            <a:r>
              <a:rPr lang="en-US" sz="2200">
                <a:solidFill>
                  <a:schemeClr val="dk2"/>
                </a:solidFill>
                <a:latin typeface="Open Sans Light"/>
                <a:ea typeface="Open Sans Light"/>
                <a:cs typeface="Open Sans Light"/>
                <a:sym typeface="Open Sans Light"/>
              </a:rPr>
              <a:t>Exploratory</a:t>
            </a:r>
            <a:r>
              <a:rPr lang="en-US" sz="2200">
                <a:solidFill>
                  <a:schemeClr val="dk2"/>
                </a:solidFill>
                <a:latin typeface="Open Sans Light"/>
                <a:ea typeface="Open Sans Light"/>
                <a:cs typeface="Open Sans Light"/>
                <a:sym typeface="Open Sans Light"/>
              </a:rPr>
              <a:t> Data Analysis on </a:t>
            </a:r>
            <a:r>
              <a:rPr lang="en-US" sz="2200" u="sng">
                <a:solidFill>
                  <a:schemeClr val="hlink"/>
                </a:solidFill>
                <a:latin typeface="Open Sans Light"/>
                <a:ea typeface="Open Sans Light"/>
                <a:cs typeface="Open Sans Light"/>
                <a:sym typeface="Open Sans Light"/>
                <a:hlinkClick r:id="rId7"/>
              </a:rPr>
              <a:t>Github</a:t>
            </a:r>
            <a:endParaRPr sz="2200">
              <a:solidFill>
                <a:schemeClr val="dk2"/>
              </a:solidFill>
              <a:latin typeface="Open Sans Light"/>
              <a:ea typeface="Open Sans Light"/>
              <a:cs typeface="Open Sans Light"/>
              <a:sym typeface="Open Sans Light"/>
            </a:endParaRPr>
          </a:p>
          <a:p>
            <a:pPr indent="-368300" lvl="0" marL="457200" marR="0" rtl="0" algn="l">
              <a:lnSpc>
                <a:spcPct val="150000"/>
              </a:lnSpc>
              <a:spcBef>
                <a:spcPts val="0"/>
              </a:spcBef>
              <a:spcAft>
                <a:spcPts val="0"/>
              </a:spcAft>
              <a:buClr>
                <a:schemeClr val="dk2"/>
              </a:buClr>
              <a:buSzPts val="2200"/>
              <a:buFont typeface="Open Sans Light"/>
              <a:buChar char="●"/>
            </a:pPr>
            <a:r>
              <a:rPr lang="en-US" sz="2200">
                <a:solidFill>
                  <a:schemeClr val="dk2"/>
                </a:solidFill>
                <a:latin typeface="Open Sans Light"/>
                <a:ea typeface="Open Sans Light"/>
                <a:cs typeface="Open Sans Light"/>
                <a:sym typeface="Open Sans Light"/>
              </a:rPr>
              <a:t>Hypothesis Testing on GitHub</a:t>
            </a:r>
            <a:endParaRPr sz="2200">
              <a:solidFill>
                <a:schemeClr val="dk2"/>
              </a:solidFill>
              <a:latin typeface="Open Sans Light"/>
              <a:ea typeface="Open Sans Light"/>
              <a:cs typeface="Open Sans Light"/>
              <a:sym typeface="Open Sans Light"/>
            </a:endParaRPr>
          </a:p>
          <a:p>
            <a:pPr indent="-368300" lvl="0" marL="457200" marR="0" rtl="0" algn="l">
              <a:lnSpc>
                <a:spcPct val="150000"/>
              </a:lnSpc>
              <a:spcBef>
                <a:spcPts val="0"/>
              </a:spcBef>
              <a:spcAft>
                <a:spcPts val="0"/>
              </a:spcAft>
              <a:buClr>
                <a:schemeClr val="dk2"/>
              </a:buClr>
              <a:buSzPts val="2200"/>
              <a:buFont typeface="Open Sans Light"/>
              <a:buChar char="●"/>
            </a:pPr>
            <a:r>
              <a:rPr lang="en-US" sz="2200" u="sng">
                <a:solidFill>
                  <a:schemeClr val="hlink"/>
                </a:solidFill>
                <a:latin typeface="Open Sans Light"/>
                <a:ea typeface="Open Sans Light"/>
                <a:cs typeface="Open Sans Light"/>
                <a:sym typeface="Open Sans Light"/>
                <a:hlinkClick r:id="rId8"/>
              </a:rPr>
              <a:t>Documentation </a:t>
            </a:r>
            <a:r>
              <a:rPr lang="en-US" sz="2200">
                <a:solidFill>
                  <a:schemeClr val="dk2"/>
                </a:solidFill>
                <a:latin typeface="Open Sans Light"/>
                <a:ea typeface="Open Sans Light"/>
                <a:cs typeface="Open Sans Light"/>
                <a:sym typeface="Open Sans Light"/>
              </a:rPr>
              <a:t>and </a:t>
            </a:r>
            <a:r>
              <a:rPr lang="en-US" sz="2200" u="sng">
                <a:solidFill>
                  <a:schemeClr val="hlink"/>
                </a:solidFill>
                <a:latin typeface="Open Sans Light"/>
                <a:ea typeface="Open Sans Light"/>
                <a:cs typeface="Open Sans Light"/>
                <a:sym typeface="Open Sans Light"/>
                <a:hlinkClick r:id="rId9"/>
              </a:rPr>
              <a:t>Research paper</a:t>
            </a:r>
            <a:endParaRPr sz="2200">
              <a:solidFill>
                <a:schemeClr val="dk2"/>
              </a:solidFill>
              <a:latin typeface="Open Sans Light"/>
              <a:ea typeface="Open Sans Light"/>
              <a:cs typeface="Open Sans Light"/>
              <a:sym typeface="Open Sans Light"/>
            </a:endParaRPr>
          </a:p>
          <a:p>
            <a:pPr indent="-368300" lvl="0" marL="457200" marR="0" rtl="0" algn="l">
              <a:lnSpc>
                <a:spcPct val="150000"/>
              </a:lnSpc>
              <a:spcBef>
                <a:spcPts val="0"/>
              </a:spcBef>
              <a:spcAft>
                <a:spcPts val="0"/>
              </a:spcAft>
              <a:buClr>
                <a:schemeClr val="dk2"/>
              </a:buClr>
              <a:buSzPts val="2200"/>
              <a:buFont typeface="Open Sans Light"/>
              <a:buChar char="●"/>
            </a:pPr>
            <a:r>
              <a:rPr b="0" i="0" lang="en-US" sz="2200" u="none" cap="none" strike="noStrike">
                <a:solidFill>
                  <a:schemeClr val="dk2"/>
                </a:solidFill>
                <a:latin typeface="Open Sans Light"/>
                <a:ea typeface="Open Sans Light"/>
                <a:cs typeface="Open Sans Light"/>
                <a:sym typeface="Open Sans Light"/>
              </a:rPr>
              <a:t>The </a:t>
            </a:r>
            <a:r>
              <a:rPr lang="en-US" sz="2200">
                <a:solidFill>
                  <a:schemeClr val="dk2"/>
                </a:solidFill>
                <a:latin typeface="Open Sans Light"/>
                <a:ea typeface="Open Sans Light"/>
                <a:cs typeface="Open Sans Light"/>
                <a:sym typeface="Open Sans Light"/>
              </a:rPr>
              <a:t>dashboard </a:t>
            </a:r>
            <a:r>
              <a:rPr b="0" i="0" lang="en-US" sz="2200" u="none" cap="none" strike="noStrike">
                <a:solidFill>
                  <a:schemeClr val="dk2"/>
                </a:solidFill>
                <a:latin typeface="Open Sans Light"/>
                <a:ea typeface="Open Sans Light"/>
                <a:cs typeface="Open Sans Light"/>
                <a:sym typeface="Open Sans Light"/>
              </a:rPr>
              <a:t>is deployed on </a:t>
            </a:r>
            <a:r>
              <a:rPr lang="en-US" sz="2200" u="sng">
                <a:solidFill>
                  <a:schemeClr val="hlink"/>
                </a:solidFill>
                <a:latin typeface="Open Sans Light"/>
                <a:ea typeface="Open Sans Light"/>
                <a:cs typeface="Open Sans Light"/>
                <a:sym typeface="Open Sans Light"/>
                <a:hlinkClick r:id="rId10"/>
              </a:rPr>
              <a:t>Power Bi</a:t>
            </a:r>
            <a:endParaRPr b="0" i="0" sz="2200" u="none" cap="none" strike="noStrike">
              <a:solidFill>
                <a:schemeClr val="dk2"/>
              </a:solidFill>
              <a:latin typeface="Open Sans Light"/>
              <a:ea typeface="Open Sans Light"/>
              <a:cs typeface="Open Sans Light"/>
              <a:sym typeface="Open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09" name="Google Shape;109;p2"/>
          <p:cNvSpPr/>
          <p:nvPr/>
        </p:nvSpPr>
        <p:spPr>
          <a:xfrm rot="10800000">
            <a:off x="576" y="0"/>
            <a:ext cx="4850158" cy="6857998"/>
          </a:xfrm>
          <a:custGeom>
            <a:rect b="b" l="l" r="r" t="t"/>
            <a:pathLst>
              <a:path extrusionOk="0" h="6857998" w="5672699">
                <a:moveTo>
                  <a:pt x="2328480" y="0"/>
                </a:moveTo>
                <a:lnTo>
                  <a:pt x="5672699" y="0"/>
                </a:lnTo>
                <a:lnTo>
                  <a:pt x="5672699" y="6857998"/>
                </a:lnTo>
                <a:lnTo>
                  <a:pt x="0" y="6856093"/>
                </a:lnTo>
                <a:lnTo>
                  <a:pt x="232848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10" name="Google Shape;110;p2"/>
          <p:cNvSpPr txBox="1"/>
          <p:nvPr>
            <p:ph idx="4294967295" type="title"/>
          </p:nvPr>
        </p:nvSpPr>
        <p:spPr>
          <a:xfrm>
            <a:off x="252175" y="207200"/>
            <a:ext cx="6453300" cy="987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2"/>
              </a:buClr>
              <a:buSzPts val="6000"/>
              <a:buFont typeface="Play"/>
              <a:buNone/>
            </a:pPr>
            <a:r>
              <a:rPr b="1" i="0" lang="en-US" sz="6000"/>
              <a:t>TEAM CATBOOST</a:t>
            </a:r>
            <a:endParaRPr b="1" i="0" sz="6000"/>
          </a:p>
        </p:txBody>
      </p:sp>
      <p:sp>
        <p:nvSpPr>
          <p:cNvPr id="111" name="Google Shape;111;p2"/>
          <p:cNvSpPr txBox="1"/>
          <p:nvPr/>
        </p:nvSpPr>
        <p:spPr>
          <a:xfrm>
            <a:off x="252175" y="5604400"/>
            <a:ext cx="2750700" cy="1277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Open Sans Light"/>
                <a:ea typeface="Open Sans Light"/>
                <a:cs typeface="Open Sans Light"/>
                <a:sym typeface="Open Sans Light"/>
              </a:rPr>
              <a:t>Project Lead</a:t>
            </a:r>
            <a:endParaRPr b="0" i="0" sz="2400" u="none" cap="none" strike="noStrike">
              <a:solidFill>
                <a:schemeClr val="dk1"/>
              </a:solidFill>
              <a:latin typeface="Open Sans Light"/>
              <a:ea typeface="Open Sans Light"/>
              <a:cs typeface="Open Sans Light"/>
              <a:sym typeface="Open Sans Light"/>
            </a:endParaRPr>
          </a:p>
          <a:p>
            <a:pPr indent="0" lvl="0" marL="0" rtl="0" algn="ctr">
              <a:spcBef>
                <a:spcPts val="600"/>
              </a:spcBef>
              <a:spcAft>
                <a:spcPts val="0"/>
              </a:spcAft>
              <a:buClr>
                <a:schemeClr val="dk1"/>
              </a:buClr>
              <a:buSzPts val="2400"/>
              <a:buFont typeface="Arial"/>
              <a:buNone/>
            </a:pPr>
            <a:r>
              <a:rPr b="1" lang="en-US" sz="2400">
                <a:solidFill>
                  <a:schemeClr val="dk1"/>
                </a:solidFill>
                <a:latin typeface="Quattrocento Sans"/>
                <a:ea typeface="Quattrocento Sans"/>
                <a:cs typeface="Quattrocento Sans"/>
                <a:sym typeface="Quattrocento Sans"/>
              </a:rPr>
              <a:t>Confidence Chinelo Ojiako</a:t>
            </a:r>
            <a:endParaRPr b="0" i="0" sz="2400" u="none" cap="none" strike="noStrike">
              <a:solidFill>
                <a:schemeClr val="dk1"/>
              </a:solidFill>
              <a:latin typeface="Quattrocento Sans"/>
              <a:ea typeface="Quattrocento Sans"/>
              <a:cs typeface="Quattrocento Sans"/>
              <a:sym typeface="Quattrocento Sans"/>
            </a:endParaRPr>
          </a:p>
        </p:txBody>
      </p:sp>
      <p:sp>
        <p:nvSpPr>
          <p:cNvPr id="112" name="Google Shape;112;p2"/>
          <p:cNvSpPr txBox="1"/>
          <p:nvPr/>
        </p:nvSpPr>
        <p:spPr>
          <a:xfrm>
            <a:off x="7544850" y="607925"/>
            <a:ext cx="3892200" cy="458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000"/>
              <a:buFont typeface="Play"/>
              <a:buNone/>
            </a:pPr>
            <a:r>
              <a:rPr b="1" i="0" lang="en-US" sz="2400" u="none" cap="none" strike="noStrike">
                <a:solidFill>
                  <a:schemeClr val="dk2"/>
                </a:solidFill>
                <a:latin typeface="Play"/>
                <a:ea typeface="Play"/>
                <a:cs typeface="Play"/>
                <a:sym typeface="Play"/>
              </a:rPr>
              <a:t>OTHER ACTIVE MEMBERS</a:t>
            </a:r>
            <a:endParaRPr b="1" i="0" sz="2400" u="none" cap="none" strike="noStrike">
              <a:solidFill>
                <a:schemeClr val="dk2"/>
              </a:solidFill>
              <a:latin typeface="Play"/>
              <a:ea typeface="Play"/>
              <a:cs typeface="Play"/>
              <a:sym typeface="Play"/>
            </a:endParaRPr>
          </a:p>
        </p:txBody>
      </p:sp>
      <p:sp>
        <p:nvSpPr>
          <p:cNvPr id="113" name="Google Shape;113;p2"/>
          <p:cNvSpPr txBox="1"/>
          <p:nvPr/>
        </p:nvSpPr>
        <p:spPr>
          <a:xfrm>
            <a:off x="324475" y="4053706"/>
            <a:ext cx="2606100" cy="5652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400"/>
              <a:buFont typeface="Play"/>
              <a:buNone/>
            </a:pPr>
            <a:r>
              <a:rPr b="1" i="0" lang="en-US" sz="2400" u="none" cap="none" strike="noStrike">
                <a:solidFill>
                  <a:schemeClr val="dk2"/>
                </a:solidFill>
                <a:latin typeface="Play"/>
                <a:ea typeface="Play"/>
                <a:cs typeface="Play"/>
                <a:sym typeface="Play"/>
              </a:rPr>
              <a:t>PRESENTER 1</a:t>
            </a:r>
            <a:endParaRPr b="1" i="0" sz="2400" u="none" cap="none" strike="noStrike">
              <a:solidFill>
                <a:schemeClr val="dk2"/>
              </a:solidFill>
              <a:latin typeface="Play"/>
              <a:ea typeface="Play"/>
              <a:cs typeface="Play"/>
              <a:sym typeface="Play"/>
            </a:endParaRPr>
          </a:p>
        </p:txBody>
      </p:sp>
      <p:sp>
        <p:nvSpPr>
          <p:cNvPr id="114" name="Google Shape;114;p2"/>
          <p:cNvSpPr txBox="1"/>
          <p:nvPr/>
        </p:nvSpPr>
        <p:spPr>
          <a:xfrm>
            <a:off x="3572245" y="4060896"/>
            <a:ext cx="2628600" cy="5508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400"/>
              <a:buFont typeface="Play"/>
              <a:buNone/>
            </a:pPr>
            <a:r>
              <a:rPr b="1" i="0" lang="en-US" sz="2400" u="none" cap="none" strike="noStrike">
                <a:solidFill>
                  <a:schemeClr val="dk2"/>
                </a:solidFill>
                <a:latin typeface="Play"/>
                <a:ea typeface="Play"/>
                <a:cs typeface="Play"/>
                <a:sym typeface="Play"/>
              </a:rPr>
              <a:t>PRESENTER 2</a:t>
            </a:r>
            <a:endParaRPr b="1" i="0" sz="2400" u="none" cap="none" strike="noStrike">
              <a:solidFill>
                <a:schemeClr val="dk2"/>
              </a:solidFill>
              <a:latin typeface="Play"/>
              <a:ea typeface="Play"/>
              <a:cs typeface="Play"/>
              <a:sym typeface="Play"/>
            </a:endParaRPr>
          </a:p>
        </p:txBody>
      </p:sp>
      <p:sp>
        <p:nvSpPr>
          <p:cNvPr id="115" name="Google Shape;115;p2"/>
          <p:cNvSpPr txBox="1"/>
          <p:nvPr/>
        </p:nvSpPr>
        <p:spPr>
          <a:xfrm>
            <a:off x="133350" y="4635725"/>
            <a:ext cx="2953200" cy="5652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400"/>
              <a:buFont typeface="Play"/>
              <a:buNone/>
            </a:pPr>
            <a:r>
              <a:rPr b="1" lang="en-US" sz="2200">
                <a:solidFill>
                  <a:schemeClr val="dk2"/>
                </a:solidFill>
                <a:latin typeface="Play"/>
                <a:ea typeface="Play"/>
                <a:cs typeface="Play"/>
                <a:sym typeface="Play"/>
              </a:rPr>
              <a:t>Anih Nathan Chizoba </a:t>
            </a:r>
            <a:endParaRPr b="1" sz="2200">
              <a:solidFill>
                <a:schemeClr val="dk2"/>
              </a:solidFill>
              <a:latin typeface="Play"/>
              <a:ea typeface="Play"/>
              <a:cs typeface="Play"/>
              <a:sym typeface="Play"/>
            </a:endParaRPr>
          </a:p>
          <a:p>
            <a:pPr indent="0" lvl="0" marL="0" marR="0" rtl="0" algn="l">
              <a:lnSpc>
                <a:spcPct val="90000"/>
              </a:lnSpc>
              <a:spcBef>
                <a:spcPts val="0"/>
              </a:spcBef>
              <a:spcAft>
                <a:spcPts val="0"/>
              </a:spcAft>
              <a:buClr>
                <a:schemeClr val="dk2"/>
              </a:buClr>
              <a:buSzPts val="2400"/>
              <a:buFont typeface="Play"/>
              <a:buNone/>
            </a:pPr>
            <a:r>
              <a:t/>
            </a:r>
            <a:endParaRPr b="1" sz="2200">
              <a:solidFill>
                <a:schemeClr val="dk2"/>
              </a:solidFill>
              <a:latin typeface="Play"/>
              <a:ea typeface="Play"/>
              <a:cs typeface="Play"/>
              <a:sym typeface="Play"/>
            </a:endParaRPr>
          </a:p>
        </p:txBody>
      </p:sp>
      <p:sp>
        <p:nvSpPr>
          <p:cNvPr id="116" name="Google Shape;116;p2"/>
          <p:cNvSpPr txBox="1"/>
          <p:nvPr/>
        </p:nvSpPr>
        <p:spPr>
          <a:xfrm>
            <a:off x="3524695" y="4635713"/>
            <a:ext cx="2723700" cy="5652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400"/>
              <a:buFont typeface="Play"/>
              <a:buNone/>
            </a:pPr>
            <a:r>
              <a:rPr b="1" lang="en-US" sz="2200">
                <a:solidFill>
                  <a:schemeClr val="dk2"/>
                </a:solidFill>
                <a:latin typeface="Play"/>
                <a:ea typeface="Play"/>
                <a:cs typeface="Play"/>
                <a:sym typeface="Play"/>
              </a:rPr>
              <a:t>Miracle Uche</a:t>
            </a:r>
            <a:endParaRPr b="1" i="0" sz="2200" u="none" cap="none" strike="noStrike">
              <a:solidFill>
                <a:schemeClr val="dk2"/>
              </a:solidFill>
              <a:latin typeface="Play"/>
              <a:ea typeface="Play"/>
              <a:cs typeface="Play"/>
              <a:sym typeface="Play"/>
            </a:endParaRPr>
          </a:p>
        </p:txBody>
      </p:sp>
      <p:sp>
        <p:nvSpPr>
          <p:cNvPr id="117" name="Google Shape;117;p2"/>
          <p:cNvSpPr txBox="1"/>
          <p:nvPr/>
        </p:nvSpPr>
        <p:spPr>
          <a:xfrm>
            <a:off x="4518149" y="5604400"/>
            <a:ext cx="3300300" cy="908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Open Sans Light"/>
                <a:ea typeface="Open Sans Light"/>
                <a:cs typeface="Open Sans Light"/>
                <a:sym typeface="Open Sans Light"/>
              </a:rPr>
              <a:t>Assistant Project Lead</a:t>
            </a:r>
            <a:endParaRPr b="0" i="0" sz="2400" u="none" cap="none" strike="noStrike">
              <a:solidFill>
                <a:schemeClr val="dk1"/>
              </a:solidFill>
              <a:latin typeface="Open Sans Light"/>
              <a:ea typeface="Open Sans Light"/>
              <a:cs typeface="Open Sans Light"/>
              <a:sym typeface="Open Sans Light"/>
            </a:endParaRPr>
          </a:p>
          <a:p>
            <a:pPr indent="0" lvl="0" marL="0" marR="0" rtl="0" algn="ctr">
              <a:lnSpc>
                <a:spcPct val="100000"/>
              </a:lnSpc>
              <a:spcBef>
                <a:spcPts val="600"/>
              </a:spcBef>
              <a:spcAft>
                <a:spcPts val="0"/>
              </a:spcAft>
              <a:buClr>
                <a:srgbClr val="000000"/>
              </a:buClr>
              <a:buSzPts val="2400"/>
              <a:buFont typeface="Arial"/>
              <a:buNone/>
            </a:pPr>
            <a:r>
              <a:rPr b="1" lang="en-US" sz="2400">
                <a:solidFill>
                  <a:schemeClr val="dk1"/>
                </a:solidFill>
                <a:latin typeface="Quattrocento Sans"/>
                <a:ea typeface="Quattrocento Sans"/>
                <a:cs typeface="Quattrocento Sans"/>
                <a:sym typeface="Quattrocento Sans"/>
              </a:rPr>
              <a:t>Deya</a:t>
            </a:r>
            <a:r>
              <a:rPr lang="en-US" sz="1000">
                <a:solidFill>
                  <a:schemeClr val="dk1"/>
                </a:solidFill>
              </a:rPr>
              <a:t> </a:t>
            </a:r>
            <a:r>
              <a:rPr b="1" lang="en-US" sz="2400">
                <a:solidFill>
                  <a:schemeClr val="dk1"/>
                </a:solidFill>
                <a:latin typeface="Quattrocento Sans"/>
                <a:ea typeface="Quattrocento Sans"/>
                <a:cs typeface="Quattrocento Sans"/>
                <a:sym typeface="Quattrocento Sans"/>
              </a:rPr>
              <a:t>Chatterjee</a:t>
            </a:r>
            <a:endParaRPr b="1" i="0" sz="3800" u="none" cap="none" strike="noStrike">
              <a:solidFill>
                <a:schemeClr val="dk1"/>
              </a:solidFill>
              <a:latin typeface="Quattrocento Sans"/>
              <a:ea typeface="Quattrocento Sans"/>
              <a:cs typeface="Quattrocento Sans"/>
              <a:sym typeface="Quattrocento Sans"/>
            </a:endParaRPr>
          </a:p>
        </p:txBody>
      </p:sp>
      <p:sp>
        <p:nvSpPr>
          <p:cNvPr id="118" name="Google Shape;118;p2"/>
          <p:cNvSpPr txBox="1"/>
          <p:nvPr/>
        </p:nvSpPr>
        <p:spPr>
          <a:xfrm>
            <a:off x="9505950" y="5604400"/>
            <a:ext cx="2281500" cy="908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Open Sans Light"/>
                <a:ea typeface="Open Sans Light"/>
                <a:cs typeface="Open Sans Light"/>
                <a:sym typeface="Open Sans Light"/>
              </a:rPr>
              <a:t>Query Analyst</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600"/>
              </a:spcBef>
              <a:spcAft>
                <a:spcPts val="0"/>
              </a:spcAft>
              <a:buClr>
                <a:srgbClr val="000000"/>
              </a:buClr>
              <a:buSzPts val="2400"/>
              <a:buFont typeface="Arial"/>
              <a:buNone/>
            </a:pPr>
            <a:r>
              <a:rPr b="1" lang="en-US" sz="2400">
                <a:solidFill>
                  <a:schemeClr val="dk1"/>
                </a:solidFill>
                <a:latin typeface="Quattrocento Sans"/>
                <a:ea typeface="Quattrocento Sans"/>
                <a:cs typeface="Quattrocento Sans"/>
                <a:sym typeface="Quattrocento Sans"/>
              </a:rPr>
              <a:t>Miracle Uche</a:t>
            </a:r>
            <a:endParaRPr b="1" i="0" sz="2400" u="none" cap="none" strike="noStrike">
              <a:solidFill>
                <a:schemeClr val="dk1"/>
              </a:solidFill>
              <a:latin typeface="Quattrocento Sans"/>
              <a:ea typeface="Quattrocento Sans"/>
              <a:cs typeface="Quattrocento Sans"/>
              <a:sym typeface="Quattrocento Sans"/>
            </a:endParaRPr>
          </a:p>
        </p:txBody>
      </p:sp>
      <p:cxnSp>
        <p:nvCxnSpPr>
          <p:cNvPr id="119" name="Google Shape;119;p2"/>
          <p:cNvCxnSpPr/>
          <p:nvPr/>
        </p:nvCxnSpPr>
        <p:spPr>
          <a:xfrm>
            <a:off x="-35600" y="5587525"/>
            <a:ext cx="12292500" cy="0"/>
          </a:xfrm>
          <a:prstGeom prst="straightConnector1">
            <a:avLst/>
          </a:prstGeom>
          <a:noFill/>
          <a:ln cap="flat" cmpd="sng" w="9525">
            <a:solidFill>
              <a:schemeClr val="accent1"/>
            </a:solidFill>
            <a:prstDash val="solid"/>
            <a:miter lim="800000"/>
            <a:headEnd len="sm" w="sm" type="none"/>
            <a:tailEnd len="sm" w="sm" type="none"/>
          </a:ln>
        </p:spPr>
      </p:cxnSp>
      <p:sp>
        <p:nvSpPr>
          <p:cNvPr id="120" name="Google Shape;120;p2"/>
          <p:cNvSpPr/>
          <p:nvPr/>
        </p:nvSpPr>
        <p:spPr>
          <a:xfrm>
            <a:off x="7446900" y="1066625"/>
            <a:ext cx="4492800" cy="4267500"/>
          </a:xfrm>
          <a:prstGeom prst="rect">
            <a:avLst/>
          </a:prstGeom>
          <a:noFill/>
          <a:ln cap="flat" cmpd="sng" w="38100">
            <a:solidFill>
              <a:srgbClr val="0F3F4B"/>
            </a:solidFill>
            <a:prstDash val="solid"/>
            <a:bevel/>
            <a:headEnd len="sm" w="sm" type="none"/>
            <a:tailEnd len="sm" w="sm" type="none"/>
          </a:ln>
        </p:spPr>
        <p:txBody>
          <a:bodyPr anchorCtr="0" anchor="t" bIns="45700" lIns="91425" spcFirstLastPara="1" rIns="91425" wrap="square" tIns="45700">
            <a:noAutofit/>
          </a:bodyPr>
          <a:lstStyle/>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Arundarasi Rajendran</a:t>
            </a:r>
            <a:endParaRPr b="1" i="0" sz="1700" u="none" cap="none" strike="noStrike">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highlight>
                  <a:srgbClr val="FFFFFF"/>
                </a:highlight>
                <a:latin typeface="Open Sans"/>
                <a:ea typeface="Open Sans"/>
                <a:cs typeface="Open Sans"/>
                <a:sym typeface="Open Sans"/>
              </a:rPr>
              <a:t>Anih Nathan Chizoba </a:t>
            </a:r>
            <a:endParaRPr b="1" sz="1700">
              <a:solidFill>
                <a:schemeClr val="dk1"/>
              </a:solidFill>
              <a:highlight>
                <a:srgbClr val="FFFFFF"/>
              </a:highlight>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Adeniyi Olaolu Peter</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Akinade Phillip Akintoye</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Olalekan Okewale</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Ibrahim Abdulsalam Abdullahi</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INCREASE CHRISTIAN</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Etietop Udofia</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Carla Bailón Rosas</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Akanbi Abiodun</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Kawonise Abdullateef</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Joseph Ngota Chilo</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Abdulkareem Sikirulahi Opeyemi</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Bamiteko Ibiduni Adekemi</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Sunday Kingsley</a:t>
            </a:r>
            <a:endParaRPr b="1" sz="1700">
              <a:solidFill>
                <a:schemeClr val="dk1"/>
              </a:solidFill>
              <a:latin typeface="Open Sans"/>
              <a:ea typeface="Open Sans"/>
              <a:cs typeface="Open Sans"/>
              <a:sym typeface="Open Sans"/>
            </a:endParaRPr>
          </a:p>
          <a:p>
            <a:pPr indent="-336550" lvl="0" marL="640080" marR="0" rtl="0" algn="l">
              <a:lnSpc>
                <a:spcPct val="100000"/>
              </a:lnSpc>
              <a:spcBef>
                <a:spcPts val="0"/>
              </a:spcBef>
              <a:spcAft>
                <a:spcPts val="0"/>
              </a:spcAft>
              <a:buClr>
                <a:schemeClr val="dk1"/>
              </a:buClr>
              <a:buSzPts val="1700"/>
              <a:buFont typeface="Open Sans"/>
              <a:buAutoNum type="arabicPeriod"/>
            </a:pPr>
            <a:r>
              <a:rPr b="1" lang="en-US" sz="1700">
                <a:solidFill>
                  <a:schemeClr val="dk1"/>
                </a:solidFill>
                <a:latin typeface="Open Sans"/>
                <a:ea typeface="Open Sans"/>
                <a:cs typeface="Open Sans"/>
                <a:sym typeface="Open Sans"/>
              </a:rPr>
              <a:t>Benjamin Lawani</a:t>
            </a:r>
            <a:endParaRPr b="1" sz="1700">
              <a:solidFill>
                <a:schemeClr val="dk1"/>
              </a:solidFill>
              <a:latin typeface="Open Sans"/>
              <a:ea typeface="Open Sans"/>
              <a:cs typeface="Open Sans"/>
              <a:sym typeface="Open Sans"/>
            </a:endParaRPr>
          </a:p>
        </p:txBody>
      </p:sp>
      <p:pic>
        <p:nvPicPr>
          <p:cNvPr id="121" name="Google Shape;121;p2"/>
          <p:cNvPicPr preferRelativeResize="0"/>
          <p:nvPr/>
        </p:nvPicPr>
        <p:blipFill>
          <a:blip r:embed="rId3">
            <a:alphaModFix/>
          </a:blip>
          <a:stretch>
            <a:fillRect/>
          </a:stretch>
        </p:blipFill>
        <p:spPr>
          <a:xfrm>
            <a:off x="286750" y="1142825"/>
            <a:ext cx="2851951" cy="2758025"/>
          </a:xfrm>
          <a:prstGeom prst="rect">
            <a:avLst/>
          </a:prstGeom>
          <a:noFill/>
          <a:ln cap="flat" cmpd="sng" w="38100">
            <a:solidFill>
              <a:srgbClr val="0F3F4B"/>
            </a:solidFill>
            <a:prstDash val="solid"/>
            <a:bevel/>
            <a:headEnd len="sm" w="sm" type="none"/>
            <a:tailEnd len="sm" w="sm" type="none"/>
          </a:ln>
        </p:spPr>
      </p:pic>
      <p:pic>
        <p:nvPicPr>
          <p:cNvPr id="122" name="Google Shape;122;p2"/>
          <p:cNvPicPr preferRelativeResize="0"/>
          <p:nvPr/>
        </p:nvPicPr>
        <p:blipFill>
          <a:blip r:embed="rId4">
            <a:alphaModFix/>
          </a:blip>
          <a:stretch>
            <a:fillRect/>
          </a:stretch>
        </p:blipFill>
        <p:spPr>
          <a:xfrm>
            <a:off x="3724650" y="1120838"/>
            <a:ext cx="2851951" cy="28020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idx="4294967295" type="body"/>
          </p:nvPr>
        </p:nvSpPr>
        <p:spPr>
          <a:xfrm>
            <a:off x="252150" y="994625"/>
            <a:ext cx="11687700" cy="37755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rgbClr val="000000"/>
              </a:buClr>
              <a:buSzPts val="1600"/>
              <a:buNone/>
            </a:pPr>
            <a:r>
              <a:rPr lang="en-US" sz="2200">
                <a:solidFill>
                  <a:srgbClr val="111111"/>
                </a:solidFill>
                <a:latin typeface="Roboto"/>
                <a:ea typeface="Roboto"/>
                <a:cs typeface="Roboto"/>
                <a:sym typeface="Roboto"/>
              </a:rPr>
              <a:t>Remittance is the transfer of money by a foreign worker to an individual in their home country. Remittances have been found to have a positive impact on economic development in developing countries. According to a study by SpringerLink, remittance inflows spur economic growth not only in low- and middle-income countries but also in high-income countries. However, the study also found that remittance inflows increase unemployment in high-income countries while reducing it in low- and middle-income countries. The study also validated the income inequality mitigating role of remittance inflows across all countries</a:t>
            </a:r>
            <a:endParaRPr b="1" sz="3200">
              <a:solidFill>
                <a:schemeClr val="dk1"/>
              </a:solidFill>
              <a:latin typeface="Open Sans"/>
              <a:ea typeface="Open Sans"/>
              <a:cs typeface="Open Sans"/>
              <a:sym typeface="Open Sans"/>
            </a:endParaRPr>
          </a:p>
        </p:txBody>
      </p:sp>
      <p:sp>
        <p:nvSpPr>
          <p:cNvPr id="128" name="Google Shape;128;p3"/>
          <p:cNvSpPr txBox="1"/>
          <p:nvPr>
            <p:ph idx="4294967295" type="title"/>
          </p:nvPr>
        </p:nvSpPr>
        <p:spPr>
          <a:xfrm>
            <a:off x="3222000" y="228600"/>
            <a:ext cx="5748000" cy="661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Play"/>
              <a:buNone/>
            </a:pPr>
            <a:r>
              <a:rPr b="1" i="0" lang="en-US" sz="4000"/>
              <a:t>PROBLEM STATEMENT</a:t>
            </a:r>
            <a:endParaRPr b="1" i="0" sz="4000"/>
          </a:p>
        </p:txBody>
      </p:sp>
      <p:sp>
        <p:nvSpPr>
          <p:cNvPr id="129" name="Google Shape;129;p3"/>
          <p:cNvSpPr txBox="1"/>
          <p:nvPr/>
        </p:nvSpPr>
        <p:spPr>
          <a:xfrm>
            <a:off x="252175" y="4770125"/>
            <a:ext cx="11687700" cy="11595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1000"/>
              </a:spcBef>
              <a:spcAft>
                <a:spcPts val="0"/>
              </a:spcAft>
              <a:buClr>
                <a:srgbClr val="000000"/>
              </a:buClr>
              <a:buSzPts val="2200"/>
              <a:buFont typeface="Arial"/>
              <a:buNone/>
            </a:pPr>
            <a:r>
              <a:rPr b="0" i="0" lang="en-US" sz="2200" u="none" cap="none" strike="noStrike">
                <a:solidFill>
                  <a:schemeClr val="dk1"/>
                </a:solidFill>
                <a:latin typeface="Open Sans"/>
                <a:ea typeface="Open Sans"/>
                <a:cs typeface="Open Sans"/>
                <a:sym typeface="Open Sans"/>
              </a:rPr>
              <a:t>Hence this project seeks to:</a:t>
            </a:r>
            <a:endParaRPr b="0" i="0" sz="2200" u="none" cap="none" strike="noStrike">
              <a:solidFill>
                <a:schemeClr val="dk1"/>
              </a:solidFill>
              <a:latin typeface="Open Sans Light"/>
              <a:ea typeface="Open Sans Light"/>
              <a:cs typeface="Open Sans Light"/>
              <a:sym typeface="Open Sans Light"/>
            </a:endParaRPr>
          </a:p>
          <a:p>
            <a:pPr indent="-368300" lvl="0" marL="457200" rtl="0" algn="just">
              <a:lnSpc>
                <a:spcPct val="150000"/>
              </a:lnSpc>
              <a:spcBef>
                <a:spcPts val="1000"/>
              </a:spcBef>
              <a:spcAft>
                <a:spcPts val="0"/>
              </a:spcAft>
              <a:buClr>
                <a:schemeClr val="dk1"/>
              </a:buClr>
              <a:buSzPts val="2200"/>
              <a:buFont typeface="Open Sans"/>
              <a:buChar char="•"/>
            </a:pPr>
            <a:r>
              <a:rPr b="1" lang="en-US" sz="2200">
                <a:solidFill>
                  <a:schemeClr val="dk1"/>
                </a:solidFill>
                <a:latin typeface="Open Sans"/>
                <a:ea typeface="Open Sans"/>
                <a:cs typeface="Open Sans"/>
                <a:sym typeface="Open Sans"/>
              </a:rPr>
              <a:t>Develop a machine learning model</a:t>
            </a:r>
            <a:endParaRPr b="1" i="0" sz="2200" u="none" cap="none" strike="noStrike">
              <a:solidFill>
                <a:schemeClr val="dk1"/>
              </a:solidFill>
              <a:latin typeface="Open Sans"/>
              <a:ea typeface="Open Sans"/>
              <a:cs typeface="Open Sans"/>
              <a:sym typeface="Open Sans"/>
            </a:endParaRPr>
          </a:p>
        </p:txBody>
      </p:sp>
      <p:sp>
        <p:nvSpPr>
          <p:cNvPr id="130" name="Google Shape;130;p3"/>
          <p:cNvSpPr txBox="1"/>
          <p:nvPr/>
        </p:nvSpPr>
        <p:spPr>
          <a:xfrm>
            <a:off x="252175" y="5929625"/>
            <a:ext cx="11687700" cy="523200"/>
          </a:xfrm>
          <a:prstGeom prst="rect">
            <a:avLst/>
          </a:prstGeom>
          <a:noFill/>
          <a:ln>
            <a:noFill/>
          </a:ln>
        </p:spPr>
        <p:txBody>
          <a:bodyPr anchorCtr="0" anchor="t" bIns="91425" lIns="91425" spcFirstLastPara="1" rIns="91425" wrap="square" tIns="91425">
            <a:spAutoFit/>
          </a:bodyPr>
          <a:lstStyle/>
          <a:p>
            <a:pPr indent="-368300" lvl="0" marL="457200" marR="0" rtl="0" algn="just">
              <a:lnSpc>
                <a:spcPct val="150000"/>
              </a:lnSpc>
              <a:spcBef>
                <a:spcPts val="1000"/>
              </a:spcBef>
              <a:spcAft>
                <a:spcPts val="0"/>
              </a:spcAft>
              <a:buClr>
                <a:schemeClr val="dk1"/>
              </a:buClr>
              <a:buSzPts val="2200"/>
              <a:buFont typeface="Open Sans"/>
              <a:buChar char="•"/>
            </a:pPr>
            <a:r>
              <a:rPr b="1" lang="en-US" sz="2200">
                <a:solidFill>
                  <a:schemeClr val="dk1"/>
                </a:solidFill>
                <a:latin typeface="Open Sans"/>
                <a:ea typeface="Open Sans"/>
                <a:cs typeface="Open Sans"/>
                <a:sym typeface="Open Sans"/>
              </a:rPr>
              <a:t>Justify the relationships between remittance and other economic factors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idx="4294967295" type="body"/>
          </p:nvPr>
        </p:nvSpPr>
        <p:spPr>
          <a:xfrm>
            <a:off x="497550" y="1586550"/>
            <a:ext cx="11501700" cy="3684900"/>
          </a:xfrm>
          <a:prstGeom prst="rect">
            <a:avLst/>
          </a:prstGeom>
          <a:noFill/>
          <a:ln>
            <a:noFill/>
          </a:ln>
        </p:spPr>
        <p:txBody>
          <a:bodyPr anchorCtr="0" anchor="t" bIns="45700" lIns="91425" spcFirstLastPara="1" rIns="91425" wrap="square" tIns="45700">
            <a:noAutofit/>
          </a:bodyPr>
          <a:lstStyle/>
          <a:p>
            <a:pPr indent="-355600" lvl="0" marL="342900" rtl="0" algn="just">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 study of the relationship between remittance inflows and per capita income growth focused on Small Island Developing States (SIDS) using econometric analysis of data for 136 developing countries, including 25 SIDS, for the period 1971 to 2010.</a:t>
            </a:r>
            <a:endParaRPr sz="2000">
              <a:solidFill>
                <a:schemeClr val="dk1"/>
              </a:solidFill>
              <a:latin typeface="Arial"/>
              <a:ea typeface="Arial"/>
              <a:cs typeface="Arial"/>
              <a:sym typeface="Arial"/>
            </a:endParaRPr>
          </a:p>
          <a:p>
            <a:pPr indent="0" lvl="0" marL="457200" rtl="0" algn="just">
              <a:lnSpc>
                <a:spcPct val="100000"/>
              </a:lnSpc>
              <a:spcBef>
                <a:spcPts val="0"/>
              </a:spcBef>
              <a:spcAft>
                <a:spcPts val="0"/>
              </a:spcAft>
              <a:buNone/>
            </a:pPr>
            <a:r>
              <a:t/>
            </a:r>
            <a:endParaRPr sz="2000">
              <a:solidFill>
                <a:schemeClr val="dk1"/>
              </a:solidFill>
              <a:latin typeface="Arial"/>
              <a:ea typeface="Arial"/>
              <a:cs typeface="Arial"/>
              <a:sym typeface="Arial"/>
            </a:endParaRPr>
          </a:p>
          <a:p>
            <a:pPr indent="-355600" lvl="0" marL="342900" rtl="0" algn="just">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 impact of worker remittances on economic growth of Albania and five regional countries using annual panel data from 1999–2013.</a:t>
            </a:r>
            <a:endParaRPr sz="2000">
              <a:solidFill>
                <a:schemeClr val="dk1"/>
              </a:solidFill>
              <a:latin typeface="Arial"/>
              <a:ea typeface="Arial"/>
              <a:cs typeface="Arial"/>
              <a:sym typeface="Arial"/>
            </a:endParaRPr>
          </a:p>
          <a:p>
            <a:pPr indent="0" lvl="0" marL="457200" rtl="0" algn="just">
              <a:lnSpc>
                <a:spcPct val="100000"/>
              </a:lnSpc>
              <a:spcBef>
                <a:spcPts val="0"/>
              </a:spcBef>
              <a:spcAft>
                <a:spcPts val="0"/>
              </a:spcAft>
              <a:buNone/>
            </a:pPr>
            <a:r>
              <a:t/>
            </a:r>
            <a:endParaRPr sz="2000">
              <a:solidFill>
                <a:schemeClr val="dk1"/>
              </a:solidFill>
              <a:latin typeface="Arial"/>
              <a:ea typeface="Arial"/>
              <a:cs typeface="Arial"/>
              <a:sym typeface="Arial"/>
            </a:endParaRPr>
          </a:p>
          <a:p>
            <a:pPr indent="-355600" lvl="0" marL="342900" rtl="0" algn="just">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 study conducted by a team of interns at Hamoye AI Lab known as Team Bayes (HDSC WINTER, 2023). The team carried out research on the effect of remittance patterns on economic development.</a:t>
            </a:r>
            <a:endParaRPr sz="2000">
              <a:solidFill>
                <a:schemeClr val="dk1"/>
              </a:solidFill>
              <a:latin typeface="Arial"/>
              <a:ea typeface="Arial"/>
              <a:cs typeface="Arial"/>
              <a:sym typeface="Arial"/>
            </a:endParaRPr>
          </a:p>
          <a:p>
            <a:pPr indent="0" lvl="0" marL="0" rtl="0" algn="just">
              <a:lnSpc>
                <a:spcPct val="150000"/>
              </a:lnSpc>
              <a:spcBef>
                <a:spcPts val="0"/>
              </a:spcBef>
              <a:spcAft>
                <a:spcPts val="0"/>
              </a:spcAft>
              <a:buClr>
                <a:schemeClr val="dk1"/>
              </a:buClr>
              <a:buSzPts val="1100"/>
              <a:buFont typeface="Arial"/>
              <a:buNone/>
            </a:pPr>
            <a:r>
              <a:t/>
            </a:r>
            <a:endParaRPr sz="1600">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t/>
            </a:r>
            <a:endParaRPr sz="2200">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2"/>
              </a:buClr>
              <a:buSzPts val="1920"/>
              <a:buNone/>
            </a:pPr>
            <a:r>
              <a:t/>
            </a:r>
            <a:endParaRPr sz="2200">
              <a:solidFill>
                <a:schemeClr val="dk1"/>
              </a:solidFill>
              <a:latin typeface="Open Sans"/>
              <a:ea typeface="Open Sans"/>
              <a:cs typeface="Open Sans"/>
              <a:sym typeface="Open Sans"/>
            </a:endParaRPr>
          </a:p>
        </p:txBody>
      </p:sp>
      <p:sp>
        <p:nvSpPr>
          <p:cNvPr id="136" name="Google Shape;136;p4"/>
          <p:cNvSpPr txBox="1"/>
          <p:nvPr>
            <p:ph idx="4294967295" type="title"/>
          </p:nvPr>
        </p:nvSpPr>
        <p:spPr>
          <a:xfrm>
            <a:off x="3460950" y="228600"/>
            <a:ext cx="5270100" cy="661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4400"/>
              <a:buFont typeface="Play"/>
              <a:buNone/>
            </a:pPr>
            <a:r>
              <a:rPr b="1" i="0" lang="en-US" sz="4000"/>
              <a:t>EXISTING SOLUTION</a:t>
            </a:r>
            <a:r>
              <a:rPr i="0" lang="en-US" sz="4000"/>
              <a:t> </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p:nvPr/>
        </p:nvSpPr>
        <p:spPr>
          <a:xfrm>
            <a:off x="228600" y="1065000"/>
            <a:ext cx="11734800" cy="1937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400"/>
              <a:buFont typeface="Arial"/>
              <a:buNone/>
            </a:pPr>
            <a:r>
              <a:rPr b="0" i="0" lang="en-US" sz="2200" u="none" cap="none" strike="noStrike">
                <a:solidFill>
                  <a:schemeClr val="dk1"/>
                </a:solidFill>
                <a:latin typeface="Open Sans"/>
                <a:ea typeface="Open Sans"/>
                <a:cs typeface="Open Sans"/>
                <a:sym typeface="Open Sans"/>
              </a:rPr>
              <a:t>This project stands out in its approach as it steadily and meticulously:</a:t>
            </a:r>
            <a:endParaRPr b="0" i="0" sz="2200" u="none" cap="none" strike="noStrike">
              <a:solidFill>
                <a:srgbClr val="000000"/>
              </a:solidFill>
              <a:latin typeface="Open Sans"/>
              <a:ea typeface="Open Sans"/>
              <a:cs typeface="Open Sans"/>
              <a:sym typeface="Open Sans"/>
            </a:endParaRPr>
          </a:p>
          <a:p>
            <a:pPr indent="-444500" lvl="0" marL="4572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Prepared the data</a:t>
            </a:r>
            <a:endParaRPr b="0" i="0" sz="2200" u="none" cap="none" strike="noStrike">
              <a:solidFill>
                <a:srgbClr val="000000"/>
              </a:solidFill>
              <a:latin typeface="Open Sans"/>
              <a:ea typeface="Open Sans"/>
              <a:cs typeface="Open Sans"/>
              <a:sym typeface="Open Sans"/>
            </a:endParaRPr>
          </a:p>
          <a:p>
            <a:pPr indent="-444500" lvl="0" marL="4572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Explored and </a:t>
            </a:r>
            <a:r>
              <a:rPr lang="en-US" sz="2200">
                <a:solidFill>
                  <a:schemeClr val="dk1"/>
                </a:solidFill>
                <a:latin typeface="Open Sans"/>
                <a:ea typeface="Open Sans"/>
                <a:cs typeface="Open Sans"/>
                <a:sym typeface="Open Sans"/>
              </a:rPr>
              <a:t>gather hypothesis testing </a:t>
            </a:r>
            <a:r>
              <a:rPr b="0" i="0" lang="en-US" sz="2200" u="none" cap="none" strike="noStrike">
                <a:solidFill>
                  <a:schemeClr val="dk1"/>
                </a:solidFill>
                <a:latin typeface="Open Sans"/>
                <a:ea typeface="Open Sans"/>
                <a:cs typeface="Open Sans"/>
                <a:sym typeface="Open Sans"/>
              </a:rPr>
              <a:t>with python library, </a:t>
            </a:r>
            <a:r>
              <a:rPr lang="en-US" sz="2200">
                <a:solidFill>
                  <a:schemeClr val="dk1"/>
                </a:solidFill>
                <a:latin typeface="Open Sans"/>
                <a:ea typeface="Open Sans"/>
                <a:cs typeface="Open Sans"/>
                <a:sym typeface="Open Sans"/>
              </a:rPr>
              <a:t>EDA with python</a:t>
            </a:r>
            <a:r>
              <a:rPr b="0" i="0" lang="en-US" sz="2200" u="none" cap="none" strike="noStrike">
                <a:solidFill>
                  <a:schemeClr val="dk1"/>
                </a:solidFill>
                <a:latin typeface="Open Sans"/>
                <a:ea typeface="Open Sans"/>
                <a:cs typeface="Open Sans"/>
                <a:sym typeface="Open Sans"/>
              </a:rPr>
              <a:t> and Power BI</a:t>
            </a:r>
            <a:endParaRPr b="0" i="0" sz="2200" u="none" cap="none" strike="noStrike">
              <a:solidFill>
                <a:schemeClr val="dk1"/>
              </a:solidFill>
              <a:latin typeface="Open Sans"/>
              <a:ea typeface="Open Sans"/>
              <a:cs typeface="Open Sans"/>
              <a:sym typeface="Open Sans"/>
            </a:endParaRPr>
          </a:p>
          <a:p>
            <a:pPr indent="-444500" lvl="0" marL="4572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Performed feature engineering</a:t>
            </a:r>
            <a:endParaRPr b="0" i="0" sz="2200" u="none" cap="none" strike="noStrike">
              <a:solidFill>
                <a:schemeClr val="dk1"/>
              </a:solidFill>
              <a:latin typeface="Open Sans"/>
              <a:ea typeface="Open Sans"/>
              <a:cs typeface="Open Sans"/>
              <a:sym typeface="Open Sans"/>
            </a:endParaRPr>
          </a:p>
        </p:txBody>
      </p:sp>
      <p:sp>
        <p:nvSpPr>
          <p:cNvPr id="142" name="Google Shape;142;p5"/>
          <p:cNvSpPr txBox="1"/>
          <p:nvPr/>
        </p:nvSpPr>
        <p:spPr>
          <a:xfrm>
            <a:off x="4019100" y="228600"/>
            <a:ext cx="4153800" cy="66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2"/>
              </a:buClr>
              <a:buSzPts val="4400"/>
              <a:buFont typeface="Play"/>
              <a:buNone/>
            </a:pPr>
            <a:r>
              <a:rPr b="1" i="0" lang="en-US" sz="4000" u="none" cap="none" strike="noStrike">
                <a:solidFill>
                  <a:schemeClr val="dk2"/>
                </a:solidFill>
                <a:latin typeface="Play"/>
                <a:ea typeface="Play"/>
                <a:cs typeface="Play"/>
                <a:sym typeface="Play"/>
              </a:rPr>
              <a:t>OUR APPROACH</a:t>
            </a:r>
            <a:endParaRPr b="0" i="0" sz="4000" u="none" cap="none" strike="noStrike">
              <a:solidFill>
                <a:schemeClr val="dk2"/>
              </a:solidFill>
              <a:latin typeface="Play"/>
              <a:ea typeface="Play"/>
              <a:cs typeface="Play"/>
              <a:sym typeface="Play"/>
            </a:endParaRPr>
          </a:p>
        </p:txBody>
      </p:sp>
      <p:sp>
        <p:nvSpPr>
          <p:cNvPr id="143" name="Google Shape;143;p5"/>
          <p:cNvSpPr txBox="1"/>
          <p:nvPr/>
        </p:nvSpPr>
        <p:spPr>
          <a:xfrm>
            <a:off x="252175" y="3536100"/>
            <a:ext cx="11687700" cy="2555100"/>
          </a:xfrm>
          <a:prstGeom prst="rect">
            <a:avLst/>
          </a:prstGeom>
          <a:noFill/>
          <a:ln>
            <a:noFill/>
          </a:ln>
        </p:spPr>
        <p:txBody>
          <a:bodyPr anchorCtr="0" anchor="t" bIns="91425" lIns="91425" spcFirstLastPara="1" rIns="91425" wrap="square" tIns="91425">
            <a:spAutoFit/>
          </a:bodyPr>
          <a:lstStyle/>
          <a:p>
            <a:pPr indent="-444500" lvl="0" marL="4572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Iterate through</a:t>
            </a:r>
            <a:endParaRPr b="0" i="0" sz="2200" u="none" cap="none" strike="noStrike">
              <a:solidFill>
                <a:schemeClr val="dk1"/>
              </a:solidFill>
              <a:latin typeface="Open Sans"/>
              <a:ea typeface="Open Sans"/>
              <a:cs typeface="Open Sans"/>
              <a:sym typeface="Open Sans"/>
            </a:endParaRPr>
          </a:p>
          <a:p>
            <a:pPr indent="-368300" lvl="1" marL="9144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Build machine learning models</a:t>
            </a:r>
            <a:endParaRPr b="0" i="0" sz="2200" u="none" cap="none" strike="noStrike">
              <a:solidFill>
                <a:schemeClr val="dk1"/>
              </a:solidFill>
              <a:latin typeface="Open Sans"/>
              <a:ea typeface="Open Sans"/>
              <a:cs typeface="Open Sans"/>
              <a:sym typeface="Open Sans"/>
            </a:endParaRPr>
          </a:p>
          <a:p>
            <a:pPr indent="-368300" lvl="1" marL="9144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Evaluate the models</a:t>
            </a:r>
            <a:endParaRPr b="0" i="0" sz="2200" u="none" cap="none" strike="noStrike">
              <a:solidFill>
                <a:schemeClr val="dk1"/>
              </a:solidFill>
              <a:latin typeface="Open Sans"/>
              <a:ea typeface="Open Sans"/>
              <a:cs typeface="Open Sans"/>
              <a:sym typeface="Open Sans"/>
            </a:endParaRPr>
          </a:p>
          <a:p>
            <a:pPr indent="-368300" lvl="1" marL="9144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Ensemble a combination of high performing models</a:t>
            </a:r>
            <a:endParaRPr b="0" i="0" sz="2200" u="none" cap="none" strike="noStrike">
              <a:solidFill>
                <a:schemeClr val="dk1"/>
              </a:solidFill>
              <a:latin typeface="Open Sans"/>
              <a:ea typeface="Open Sans"/>
              <a:cs typeface="Open Sans"/>
              <a:sym typeface="Open Sans"/>
            </a:endParaRPr>
          </a:p>
          <a:p>
            <a:pPr indent="-368300" lvl="1" marL="914400" marR="0" rtl="0" algn="just">
              <a:lnSpc>
                <a:spcPct val="15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Deploy the best model</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p:nvPr/>
        </p:nvSpPr>
        <p:spPr>
          <a:xfrm>
            <a:off x="252175" y="936900"/>
            <a:ext cx="11687700" cy="796800"/>
          </a:xfrm>
          <a:prstGeom prst="rect">
            <a:avLst/>
          </a:prstGeom>
          <a:noFill/>
          <a:ln>
            <a:noFill/>
          </a:ln>
        </p:spPr>
        <p:txBody>
          <a:bodyPr anchorCtr="0" anchor="t" bIns="45700" lIns="91425" spcFirstLastPara="1" rIns="91425" wrap="square" tIns="45700">
            <a:spAutoFit/>
          </a:bodyPr>
          <a:lstStyle/>
          <a:p>
            <a:pPr indent="0" lvl="0" marL="0" rtl="0" algn="l">
              <a:spcBef>
                <a:spcPts val="1030"/>
              </a:spcBef>
              <a:spcAft>
                <a:spcPts val="0"/>
              </a:spcAft>
              <a:buClr>
                <a:schemeClr val="dk1"/>
              </a:buClr>
              <a:buSzPts val="1100"/>
              <a:buFont typeface="Arial"/>
              <a:buNone/>
            </a:pPr>
            <a:r>
              <a:rPr lang="en-US" sz="2200">
                <a:solidFill>
                  <a:schemeClr val="dk1"/>
                </a:solidFill>
                <a:latin typeface="Open Sans"/>
                <a:ea typeface="Open Sans"/>
                <a:cs typeface="Open Sans"/>
                <a:sym typeface="Open Sans"/>
              </a:rPr>
              <a:t>The entire dataset was obtained from the World Bank website. It comprised five separate datasets that were merged to serve the purpose of this study.</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t/>
            </a:r>
            <a:endParaRPr sz="3000">
              <a:solidFill>
                <a:schemeClr val="dk1"/>
              </a:solidFill>
              <a:latin typeface="Open Sans Light"/>
              <a:ea typeface="Open Sans Light"/>
              <a:cs typeface="Open Sans Light"/>
              <a:sym typeface="Open Sans Light"/>
            </a:endParaRPr>
          </a:p>
        </p:txBody>
      </p:sp>
      <p:sp>
        <p:nvSpPr>
          <p:cNvPr id="149" name="Google Shape;149;p6"/>
          <p:cNvSpPr txBox="1"/>
          <p:nvPr/>
        </p:nvSpPr>
        <p:spPr>
          <a:xfrm>
            <a:off x="2949900" y="152400"/>
            <a:ext cx="6292200" cy="7845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2"/>
              </a:buClr>
              <a:buSzPts val="4400"/>
              <a:buFont typeface="Play"/>
              <a:buNone/>
            </a:pPr>
            <a:r>
              <a:rPr b="1" i="0" lang="en-US" sz="4000" u="none" cap="none" strike="noStrike">
                <a:solidFill>
                  <a:schemeClr val="dk2"/>
                </a:solidFill>
                <a:latin typeface="Play"/>
                <a:ea typeface="Play"/>
                <a:cs typeface="Play"/>
                <a:sym typeface="Play"/>
              </a:rPr>
              <a:t>DATASET DESCRIPTION</a:t>
            </a:r>
            <a:endParaRPr b="0" i="0" sz="4000" u="none" cap="none" strike="noStrike">
              <a:solidFill>
                <a:schemeClr val="dk2"/>
              </a:solidFill>
              <a:latin typeface="Play"/>
              <a:ea typeface="Play"/>
              <a:cs typeface="Play"/>
              <a:sym typeface="Play"/>
            </a:endParaRPr>
          </a:p>
        </p:txBody>
      </p:sp>
      <p:sp>
        <p:nvSpPr>
          <p:cNvPr id="150" name="Google Shape;150;p6"/>
          <p:cNvSpPr txBox="1"/>
          <p:nvPr/>
        </p:nvSpPr>
        <p:spPr>
          <a:xfrm>
            <a:off x="252150" y="1733550"/>
            <a:ext cx="11687700" cy="4908900"/>
          </a:xfrm>
          <a:prstGeom prst="rect">
            <a:avLst/>
          </a:prstGeom>
          <a:noFill/>
          <a:ln>
            <a:noFill/>
          </a:ln>
        </p:spPr>
        <p:txBody>
          <a:bodyPr anchorCtr="0" anchor="t" bIns="91425" lIns="91425" spcFirstLastPara="1" rIns="91425" wrap="square" tIns="91425">
            <a:spAutoFit/>
          </a:bodyPr>
          <a:lstStyle/>
          <a:p>
            <a:pPr indent="0" lvl="0" marL="0" rtl="0" algn="l">
              <a:spcBef>
                <a:spcPts val="1030"/>
              </a:spcBef>
              <a:spcAft>
                <a:spcPts val="0"/>
              </a:spcAft>
              <a:buClr>
                <a:schemeClr val="dk1"/>
              </a:buClr>
              <a:buSzPts val="1100"/>
              <a:buFont typeface="Arial"/>
              <a:buNone/>
            </a:pPr>
            <a:r>
              <a:rPr b="1" lang="en-US" sz="2200" u="sng">
                <a:solidFill>
                  <a:srgbClr val="1155CC"/>
                </a:solidFill>
                <a:latin typeface="Open Sans"/>
                <a:ea typeface="Open Sans"/>
                <a:cs typeface="Open Sans"/>
                <a:sym typeface="Open Sans"/>
                <a:hlinkClick r:id="rId3">
                  <a:extLst>
                    <a:ext uri="{A12FA001-AC4F-418D-AE19-62706E023703}">
                      <ahyp:hlinkClr val="tx"/>
                    </a:ext>
                  </a:extLst>
                </a:hlinkClick>
              </a:rPr>
              <a:t>Remittance Received</a:t>
            </a:r>
            <a:r>
              <a:rPr b="1" lang="en-US" sz="2200">
                <a:solidFill>
                  <a:schemeClr val="dk1"/>
                </a:solidFill>
                <a:latin typeface="Open Sans"/>
                <a:ea typeface="Open Sans"/>
                <a:cs typeface="Open Sans"/>
                <a:sym typeface="Open Sans"/>
              </a:rPr>
              <a:t>: </a:t>
            </a:r>
            <a:r>
              <a:rPr lang="en-US" sz="2200">
                <a:solidFill>
                  <a:schemeClr val="dk1"/>
                </a:solidFill>
                <a:latin typeface="Open Sans"/>
                <a:ea typeface="Open Sans"/>
                <a:cs typeface="Open Sans"/>
                <a:sym typeface="Open Sans"/>
              </a:rPr>
              <a:t>The dataset contain variables such as; country name and remittance inflow to those countries from 1960 to 2022.</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rPr b="1" lang="en-US" sz="2200" u="sng">
                <a:solidFill>
                  <a:srgbClr val="1155CC"/>
                </a:solidFill>
                <a:latin typeface="Open Sans"/>
                <a:ea typeface="Open Sans"/>
                <a:cs typeface="Open Sans"/>
                <a:sym typeface="Open Sans"/>
                <a:hlinkClick r:id="rId4">
                  <a:extLst>
                    <a:ext uri="{A12FA001-AC4F-418D-AE19-62706E023703}">
                      <ahyp:hlinkClr val="tx"/>
                    </a:ext>
                  </a:extLst>
                </a:hlinkClick>
              </a:rPr>
              <a:t>Remittance Paid</a:t>
            </a:r>
            <a:r>
              <a:rPr b="1" lang="en-US" sz="2200">
                <a:solidFill>
                  <a:schemeClr val="dk1"/>
                </a:solidFill>
                <a:latin typeface="Open Sans"/>
                <a:ea typeface="Open Sans"/>
                <a:cs typeface="Open Sans"/>
                <a:sym typeface="Open Sans"/>
              </a:rPr>
              <a:t>: </a:t>
            </a:r>
            <a:r>
              <a:rPr lang="en-US" sz="2200">
                <a:solidFill>
                  <a:schemeClr val="dk1"/>
                </a:solidFill>
                <a:latin typeface="Open Sans"/>
                <a:ea typeface="Open Sans"/>
                <a:cs typeface="Open Sans"/>
                <a:sym typeface="Open Sans"/>
              </a:rPr>
              <a:t>The dataset contain variables such as country name and remittance outflow from those countries from 1960 to 2022.</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rPr b="1" lang="en-US" sz="2200" u="sng">
                <a:solidFill>
                  <a:srgbClr val="1155CC"/>
                </a:solidFill>
                <a:latin typeface="Open Sans"/>
                <a:ea typeface="Open Sans"/>
                <a:cs typeface="Open Sans"/>
                <a:sym typeface="Open Sans"/>
                <a:hlinkClick r:id="rId5">
                  <a:extLst>
                    <a:ext uri="{A12FA001-AC4F-418D-AE19-62706E023703}">
                      <ahyp:hlinkClr val="tx"/>
                    </a:ext>
                  </a:extLst>
                </a:hlinkClick>
              </a:rPr>
              <a:t>Population</a:t>
            </a:r>
            <a:r>
              <a:rPr b="1" lang="en-US" sz="2200">
                <a:solidFill>
                  <a:schemeClr val="dk1"/>
                </a:solidFill>
                <a:latin typeface="Open Sans"/>
                <a:ea typeface="Open Sans"/>
                <a:cs typeface="Open Sans"/>
                <a:sym typeface="Open Sans"/>
              </a:rPr>
              <a:t>:</a:t>
            </a:r>
            <a:r>
              <a:rPr lang="en-US" sz="2200">
                <a:solidFill>
                  <a:schemeClr val="dk1"/>
                </a:solidFill>
                <a:latin typeface="Open Sans"/>
                <a:ea typeface="Open Sans"/>
                <a:cs typeface="Open Sans"/>
                <a:sym typeface="Open Sans"/>
              </a:rPr>
              <a:t> The dataset contains country names and population size of those countries from 1960 to 2022.</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rPr b="1" lang="en-US" sz="2200" u="sng">
                <a:solidFill>
                  <a:srgbClr val="1155CC"/>
                </a:solidFill>
                <a:latin typeface="Open Sans"/>
                <a:ea typeface="Open Sans"/>
                <a:cs typeface="Open Sans"/>
                <a:sym typeface="Open Sans"/>
                <a:hlinkClick r:id="rId6">
                  <a:extLst>
                    <a:ext uri="{A12FA001-AC4F-418D-AE19-62706E023703}">
                      <ahyp:hlinkClr val="tx"/>
                    </a:ext>
                  </a:extLst>
                </a:hlinkClick>
              </a:rPr>
              <a:t>GDP</a:t>
            </a:r>
            <a:r>
              <a:rPr b="1" lang="en-US" sz="2200">
                <a:solidFill>
                  <a:schemeClr val="dk1"/>
                </a:solidFill>
                <a:latin typeface="Open Sans"/>
                <a:ea typeface="Open Sans"/>
                <a:cs typeface="Open Sans"/>
                <a:sym typeface="Open Sans"/>
              </a:rPr>
              <a:t>:</a:t>
            </a:r>
            <a:r>
              <a:rPr lang="en-US" sz="2200">
                <a:solidFill>
                  <a:schemeClr val="dk1"/>
                </a:solidFill>
                <a:latin typeface="Open Sans"/>
                <a:ea typeface="Open Sans"/>
                <a:cs typeface="Open Sans"/>
                <a:sym typeface="Open Sans"/>
              </a:rPr>
              <a:t> The dataset contains country names and GDP of countries from 1960 to 2022.</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rPr b="1" lang="en-US" sz="2200" u="sng">
                <a:solidFill>
                  <a:srgbClr val="1155CC"/>
                </a:solidFill>
                <a:latin typeface="Open Sans"/>
                <a:ea typeface="Open Sans"/>
                <a:cs typeface="Open Sans"/>
                <a:sym typeface="Open Sans"/>
                <a:hlinkClick r:id="rId7">
                  <a:extLst>
                    <a:ext uri="{A12FA001-AC4F-418D-AE19-62706E023703}">
                      <ahyp:hlinkClr val="tx"/>
                    </a:ext>
                  </a:extLst>
                </a:hlinkClick>
              </a:rPr>
              <a:t>Unemployment Rate</a:t>
            </a:r>
            <a:r>
              <a:rPr b="1" lang="en-US" sz="2200">
                <a:solidFill>
                  <a:schemeClr val="dk1"/>
                </a:solidFill>
                <a:latin typeface="Open Sans"/>
                <a:ea typeface="Open Sans"/>
                <a:cs typeface="Open Sans"/>
                <a:sym typeface="Open Sans"/>
              </a:rPr>
              <a:t>: </a:t>
            </a:r>
            <a:r>
              <a:rPr lang="en-US" sz="2200">
                <a:solidFill>
                  <a:schemeClr val="dk1"/>
                </a:solidFill>
                <a:latin typeface="Open Sans"/>
                <a:ea typeface="Open Sans"/>
                <a:cs typeface="Open Sans"/>
                <a:sym typeface="Open Sans"/>
              </a:rPr>
              <a:t>The dataset contains country names and unemployment rate from 1960 to 2022.</a:t>
            </a:r>
            <a:endParaRPr sz="2200">
              <a:solidFill>
                <a:schemeClr val="dk1"/>
              </a:solidFill>
              <a:latin typeface="Open Sans"/>
              <a:ea typeface="Open Sans"/>
              <a:cs typeface="Open Sans"/>
              <a:sym typeface="Open Sans"/>
            </a:endParaRPr>
          </a:p>
          <a:p>
            <a:pPr indent="0" lvl="0" marL="0" rtl="0" algn="l">
              <a:spcBef>
                <a:spcPts val="1030"/>
              </a:spcBef>
              <a:spcAft>
                <a:spcPts val="0"/>
              </a:spcAft>
              <a:buClr>
                <a:schemeClr val="dk1"/>
              </a:buClr>
              <a:buSzPts val="1100"/>
              <a:buFont typeface="Arial"/>
              <a:buNone/>
            </a:pPr>
            <a:r>
              <a:rPr b="1" lang="en-US" sz="2200" u="sng">
                <a:solidFill>
                  <a:srgbClr val="1155CC"/>
                </a:solidFill>
                <a:latin typeface="Open Sans"/>
                <a:ea typeface="Open Sans"/>
                <a:cs typeface="Open Sans"/>
                <a:sym typeface="Open Sans"/>
                <a:hlinkClick r:id="rId8">
                  <a:extLst>
                    <a:ext uri="{A12FA001-AC4F-418D-AE19-62706E023703}">
                      <ahyp:hlinkClr val="tx"/>
                    </a:ext>
                  </a:extLst>
                </a:hlinkClick>
              </a:rPr>
              <a:t>Net-Migration</a:t>
            </a:r>
            <a:r>
              <a:rPr b="1" lang="en-US" sz="2200">
                <a:solidFill>
                  <a:schemeClr val="dk1"/>
                </a:solidFill>
                <a:latin typeface="Open Sans"/>
                <a:ea typeface="Open Sans"/>
                <a:cs typeface="Open Sans"/>
                <a:sym typeface="Open Sans"/>
              </a:rPr>
              <a:t>:</a:t>
            </a:r>
            <a:r>
              <a:rPr lang="en-US" sz="2200">
                <a:solidFill>
                  <a:schemeClr val="dk1"/>
                </a:solidFill>
                <a:latin typeface="Open Sans"/>
                <a:ea typeface="Open Sans"/>
                <a:cs typeface="Open Sans"/>
                <a:sym typeface="Open Sans"/>
              </a:rPr>
              <a:t> The dataset contains country names and their net migration from 1960 to 2022. Net migration is the number of </a:t>
            </a:r>
            <a:r>
              <a:rPr lang="en-US" sz="2200">
                <a:solidFill>
                  <a:schemeClr val="dk1"/>
                </a:solidFill>
                <a:highlight>
                  <a:srgbClr val="FFFFFF"/>
                </a:highlight>
                <a:latin typeface="Open Sans"/>
                <a:ea typeface="Open Sans"/>
                <a:cs typeface="Open Sans"/>
                <a:sym typeface="Open Sans"/>
              </a:rPr>
              <a:t>immigrants minus the number of emigrants in a country. This value can be negative.</a:t>
            </a:r>
            <a:endParaRPr b="1" sz="3000">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nvSpPr>
        <p:spPr>
          <a:xfrm>
            <a:off x="2069700" y="228600"/>
            <a:ext cx="8052600" cy="719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4800"/>
              <a:buFont typeface="Play"/>
              <a:buNone/>
            </a:pPr>
            <a:r>
              <a:rPr b="1" i="0" lang="en-US" sz="4000" u="none" cap="none" strike="noStrike">
                <a:solidFill>
                  <a:schemeClr val="dk2"/>
                </a:solidFill>
                <a:latin typeface="Play"/>
                <a:ea typeface="Play"/>
                <a:cs typeface="Play"/>
                <a:sym typeface="Play"/>
              </a:rPr>
              <a:t>EXPLORATORY DATA ANALYSIS</a:t>
            </a:r>
            <a:endParaRPr b="0" i="0" sz="4000" u="none" cap="none" strike="noStrike">
              <a:solidFill>
                <a:schemeClr val="dk2"/>
              </a:solidFill>
              <a:latin typeface="Play"/>
              <a:ea typeface="Play"/>
              <a:cs typeface="Play"/>
              <a:sym typeface="Play"/>
            </a:endParaRPr>
          </a:p>
        </p:txBody>
      </p:sp>
      <p:pic>
        <p:nvPicPr>
          <p:cNvPr id="156" name="Google Shape;156;p8"/>
          <p:cNvPicPr preferRelativeResize="0"/>
          <p:nvPr/>
        </p:nvPicPr>
        <p:blipFill>
          <a:blip r:embed="rId3">
            <a:alphaModFix/>
          </a:blip>
          <a:stretch>
            <a:fillRect/>
          </a:stretch>
        </p:blipFill>
        <p:spPr>
          <a:xfrm>
            <a:off x="800100" y="1119450"/>
            <a:ext cx="9753599" cy="5514975"/>
          </a:xfrm>
          <a:prstGeom prst="rect">
            <a:avLst/>
          </a:prstGeom>
          <a:noFill/>
          <a:ln>
            <a:noFill/>
          </a:ln>
        </p:spPr>
      </p:pic>
      <p:sp>
        <p:nvSpPr>
          <p:cNvPr id="157" name="Google Shape;157;p8"/>
          <p:cNvSpPr txBox="1"/>
          <p:nvPr/>
        </p:nvSpPr>
        <p:spPr>
          <a:xfrm>
            <a:off x="9696450" y="5052300"/>
            <a:ext cx="27594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200"/>
              <a:buFont typeface="Arial"/>
              <a:buNone/>
            </a:pPr>
            <a:r>
              <a:rPr b="0" i="0" lang="en-US" sz="2200" u="sng" cap="none" strike="noStrike">
                <a:solidFill>
                  <a:schemeClr val="hlink"/>
                </a:solidFill>
                <a:latin typeface="Open Sans"/>
                <a:ea typeface="Open Sans"/>
                <a:cs typeface="Open Sans"/>
                <a:sym typeface="Open Sans"/>
                <a:hlinkClick r:id="rId4"/>
              </a:rPr>
              <a:t>Click here</a:t>
            </a:r>
            <a:r>
              <a:rPr b="0" i="0" lang="en-US" sz="2200" u="none" cap="none" strike="noStrike">
                <a:solidFill>
                  <a:srgbClr val="000000"/>
                </a:solidFill>
                <a:latin typeface="Open Sans"/>
                <a:ea typeface="Open Sans"/>
                <a:cs typeface="Open Sans"/>
                <a:sym typeface="Open Sans"/>
              </a:rPr>
              <a:t> for more</a:t>
            </a:r>
            <a:endParaRPr b="0" i="0" sz="2200" u="none" cap="none" strike="noStrike">
              <a:solidFill>
                <a:srgbClr val="000000"/>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nvSpPr>
        <p:spPr>
          <a:xfrm>
            <a:off x="972450" y="228600"/>
            <a:ext cx="10247100" cy="747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4800"/>
              <a:buFont typeface="Play"/>
              <a:buNone/>
            </a:pPr>
            <a:r>
              <a:rPr b="1" i="0" lang="en-US" sz="4000" u="none" cap="none" strike="noStrike">
                <a:solidFill>
                  <a:schemeClr val="dk2"/>
                </a:solidFill>
                <a:latin typeface="Play"/>
                <a:ea typeface="Play"/>
                <a:cs typeface="Play"/>
                <a:sym typeface="Play"/>
              </a:rPr>
              <a:t>FURTHER VISUALIZATION ON POWER BI</a:t>
            </a:r>
            <a:endParaRPr b="0" i="0" sz="4000" u="none" cap="none" strike="noStrike">
              <a:solidFill>
                <a:schemeClr val="dk2"/>
              </a:solidFill>
              <a:latin typeface="Play"/>
              <a:ea typeface="Play"/>
              <a:cs typeface="Play"/>
              <a:sym typeface="Play"/>
            </a:endParaRPr>
          </a:p>
        </p:txBody>
      </p:sp>
      <p:sp>
        <p:nvSpPr>
          <p:cNvPr id="163" name="Google Shape;163;p9"/>
          <p:cNvSpPr txBox="1"/>
          <p:nvPr/>
        </p:nvSpPr>
        <p:spPr>
          <a:xfrm>
            <a:off x="512725" y="975600"/>
            <a:ext cx="34467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200"/>
              <a:buFont typeface="Arial"/>
              <a:buNone/>
            </a:pPr>
            <a:r>
              <a:rPr b="0" i="0" lang="en-US" sz="2200" u="sng" cap="none" strike="noStrike">
                <a:solidFill>
                  <a:schemeClr val="hlink"/>
                </a:solidFill>
                <a:latin typeface="Open Sans"/>
                <a:ea typeface="Open Sans"/>
                <a:cs typeface="Open Sans"/>
                <a:sym typeface="Open Sans"/>
                <a:hlinkClick r:id="rId3"/>
              </a:rPr>
              <a:t>Click here</a:t>
            </a:r>
            <a:r>
              <a:rPr b="0" i="0" lang="en-US" sz="2200" u="none" cap="none" strike="noStrike">
                <a:solidFill>
                  <a:srgbClr val="000000"/>
                </a:solidFill>
                <a:latin typeface="Open Sans"/>
                <a:ea typeface="Open Sans"/>
                <a:cs typeface="Open Sans"/>
                <a:sym typeface="Open Sans"/>
              </a:rPr>
              <a:t> for more</a:t>
            </a:r>
            <a:endParaRPr b="0" i="0" sz="2200" u="none" cap="none" strike="noStrike">
              <a:solidFill>
                <a:srgbClr val="000000"/>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79920749a0_1_13"/>
          <p:cNvSpPr txBox="1"/>
          <p:nvPr/>
        </p:nvSpPr>
        <p:spPr>
          <a:xfrm>
            <a:off x="505425" y="2967600"/>
            <a:ext cx="4234200" cy="613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1920"/>
              <a:buFont typeface="Arial"/>
              <a:buNone/>
            </a:pPr>
            <a:r>
              <a:t/>
            </a:r>
            <a:endParaRPr b="0" i="0" sz="2400" u="none" cap="none" strike="noStrike">
              <a:solidFill>
                <a:schemeClr val="dk2"/>
              </a:solidFill>
              <a:latin typeface="Open Sans Light"/>
              <a:ea typeface="Open Sans Light"/>
              <a:cs typeface="Open Sans Light"/>
              <a:sym typeface="Open Sans Light"/>
            </a:endParaRPr>
          </a:p>
        </p:txBody>
      </p:sp>
      <p:sp>
        <p:nvSpPr>
          <p:cNvPr id="169" name="Google Shape;169;g279920749a0_1_13"/>
          <p:cNvSpPr txBox="1"/>
          <p:nvPr/>
        </p:nvSpPr>
        <p:spPr>
          <a:xfrm>
            <a:off x="2933700" y="228600"/>
            <a:ext cx="5850600" cy="71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2"/>
              </a:buClr>
              <a:buSzPts val="4800"/>
              <a:buFont typeface="Play"/>
              <a:buNone/>
            </a:pPr>
            <a:r>
              <a:rPr b="1" lang="en-US" sz="4000">
                <a:solidFill>
                  <a:schemeClr val="dk2"/>
                </a:solidFill>
                <a:latin typeface="Play"/>
                <a:ea typeface="Play"/>
                <a:cs typeface="Play"/>
                <a:sym typeface="Play"/>
              </a:rPr>
              <a:t>HYPOTHESIS TESTING</a:t>
            </a:r>
            <a:endParaRPr b="0" i="0" sz="4000" u="none" cap="none" strike="noStrike">
              <a:solidFill>
                <a:schemeClr val="dk2"/>
              </a:solidFill>
              <a:latin typeface="Play"/>
              <a:ea typeface="Play"/>
              <a:cs typeface="Play"/>
              <a:sym typeface="Play"/>
            </a:endParaRPr>
          </a:p>
        </p:txBody>
      </p:sp>
      <p:sp>
        <p:nvSpPr>
          <p:cNvPr id="170" name="Google Shape;170;g279920749a0_1_13"/>
          <p:cNvSpPr txBox="1"/>
          <p:nvPr/>
        </p:nvSpPr>
        <p:spPr>
          <a:xfrm>
            <a:off x="6787925" y="3348825"/>
            <a:ext cx="4655400" cy="8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GDP grows as as people flock into a country (positive net migration) than when people leave (negative migration)</a:t>
            </a:r>
            <a:endParaRPr sz="1800">
              <a:latin typeface="Open Sans"/>
              <a:ea typeface="Open Sans"/>
              <a:cs typeface="Open Sans"/>
              <a:sym typeface="Open Sans"/>
            </a:endParaRPr>
          </a:p>
        </p:txBody>
      </p:sp>
      <p:sp>
        <p:nvSpPr>
          <p:cNvPr id="171" name="Google Shape;171;g279920749a0_1_13"/>
          <p:cNvSpPr txBox="1"/>
          <p:nvPr/>
        </p:nvSpPr>
        <p:spPr>
          <a:xfrm>
            <a:off x="1423025" y="864025"/>
            <a:ext cx="7835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Change in net immigration will mean increase in remittance </a:t>
            </a:r>
            <a:r>
              <a:rPr b="1" lang="en-US" sz="2400"/>
              <a:t>received</a:t>
            </a:r>
            <a:endParaRPr b="1" sz="2400"/>
          </a:p>
        </p:txBody>
      </p:sp>
      <p:pic>
        <p:nvPicPr>
          <p:cNvPr id="172" name="Google Shape;172;g279920749a0_1_13"/>
          <p:cNvPicPr preferRelativeResize="0"/>
          <p:nvPr/>
        </p:nvPicPr>
        <p:blipFill>
          <a:blip r:embed="rId3">
            <a:alphaModFix/>
          </a:blip>
          <a:stretch>
            <a:fillRect/>
          </a:stretch>
        </p:blipFill>
        <p:spPr>
          <a:xfrm>
            <a:off x="906775" y="2095500"/>
            <a:ext cx="5505451" cy="4111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ngleLinesVTI">
  <a:themeElements>
    <a:clrScheme name="Custom 34">
      <a:dk1>
        <a:srgbClr val="000000"/>
      </a:dk1>
      <a:lt1>
        <a:srgbClr val="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2023-06-12T17:18:08Z</dcterms:created>
</cp:coreProperties>
</file>