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Play"/>
      <p:regular r:id="rId29"/>
      <p:bold r:id="rId30"/>
    </p:embeddedFont>
    <p:embeddedFont>
      <p:font typeface="Quattrocento Sans"/>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4">
          <p15:clr>
            <a:srgbClr val="747775"/>
          </p15:clr>
        </p15:guide>
        <p15:guide id="2" pos="159">
          <p15:clr>
            <a:srgbClr val="747775"/>
          </p15:clr>
        </p15:guide>
        <p15:guide id="3" orient="horz" pos="2256">
          <p15:clr>
            <a:srgbClr val="747775"/>
          </p15:clr>
        </p15:guide>
        <p15:guide id="4" pos="3936">
          <p15:clr>
            <a:srgbClr val="747775"/>
          </p15:clr>
        </p15:guide>
        <p15:guide id="5" pos="7521">
          <p15:clr>
            <a:srgbClr val="747775"/>
          </p15:clr>
        </p15:guide>
      </p15:sldGuideLst>
    </p:ext>
    <p:ext uri="GoogleSlidesCustomDataVersion2">
      <go:slidesCustomData xmlns:go="http://customooxmlschemas.google.com/" r:id="rId43" roundtripDataSignature="AMtx7mixSCxTUCmFZl0z5NcfONxW8iXp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4" orient="horz"/>
        <p:guide pos="159"/>
        <p:guide pos="2256" orient="horz"/>
        <p:guide pos="3936"/>
        <p:guide pos="752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regular.fntdata"/><Relationship Id="rId30" Type="http://schemas.openxmlformats.org/officeDocument/2006/relationships/font" Target="fonts/Play-bold.fntdata"/><Relationship Id="rId11" Type="http://schemas.openxmlformats.org/officeDocument/2006/relationships/slide" Target="slides/slide6.xml"/><Relationship Id="rId33" Type="http://schemas.openxmlformats.org/officeDocument/2006/relationships/font" Target="fonts/QuattrocentoSans-italic.fntdata"/><Relationship Id="rId10" Type="http://schemas.openxmlformats.org/officeDocument/2006/relationships/slide" Target="slides/slide5.xml"/><Relationship Id="rId32" Type="http://schemas.openxmlformats.org/officeDocument/2006/relationships/font" Target="fonts/QuattrocentoSans-bold.fntdata"/><Relationship Id="rId13" Type="http://schemas.openxmlformats.org/officeDocument/2006/relationships/slide" Target="slides/slide8.xml"/><Relationship Id="rId35" Type="http://schemas.openxmlformats.org/officeDocument/2006/relationships/font" Target="fonts/OpenSansLight-regular.fntdata"/><Relationship Id="rId12" Type="http://schemas.openxmlformats.org/officeDocument/2006/relationships/slide" Target="slides/slide7.xml"/><Relationship Id="rId34" Type="http://schemas.openxmlformats.org/officeDocument/2006/relationships/font" Target="fonts/QuattrocentoSans-boldItalic.fntdata"/><Relationship Id="rId15" Type="http://schemas.openxmlformats.org/officeDocument/2006/relationships/slide" Target="slides/slide10.xml"/><Relationship Id="rId37" Type="http://schemas.openxmlformats.org/officeDocument/2006/relationships/font" Target="fonts/OpenSansLight-italic.fntdata"/><Relationship Id="rId14" Type="http://schemas.openxmlformats.org/officeDocument/2006/relationships/slide" Target="slides/slide9.xml"/><Relationship Id="rId36" Type="http://schemas.openxmlformats.org/officeDocument/2006/relationships/font" Target="fonts/OpenSansLight-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ae642230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ae642230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ae6422309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ae642230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ae6422309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ae642230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ae6422309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ae642230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ae6422309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ae642230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ae6422309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ae642230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979eac2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22979eac23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34e1eb84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2534e1eb84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ae642230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ae64223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a68dc07b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20a68dc07b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ae642230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ae64223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ae6422309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ae64223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txBox="1"/>
          <p:nvPr>
            <p:ph type="ctrTitle"/>
          </p:nvPr>
        </p:nvSpPr>
        <p:spPr>
          <a:xfrm>
            <a:off x="1524000" y="1122363"/>
            <a:ext cx="9144000" cy="3025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600"/>
              <a:buFont typeface="Play"/>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 type="subTitle"/>
          </p:nvPr>
        </p:nvSpPr>
        <p:spPr>
          <a:xfrm>
            <a:off x="1524000" y="4386729"/>
            <a:ext cx="9144000" cy="113552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2"/>
              </a:buClr>
              <a:buSzPts val="1440"/>
              <a:buNone/>
              <a:defRPr b="1" sz="1800"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1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 type="body"/>
          </p:nvPr>
        </p:nvSpPr>
        <p:spPr>
          <a:xfrm rot="5400000">
            <a:off x="4083788" y="-931234"/>
            <a:ext cx="4024424" cy="99060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7"/>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7"/>
          <p:cNvSpPr/>
          <p:nvPr/>
        </p:nvSpPr>
        <p:spPr>
          <a:xfrm>
            <a:off x="-13648" y="-27296"/>
            <a:ext cx="928048" cy="6728347"/>
          </a:xfrm>
          <a:custGeom>
            <a:rect b="b" l="l" r="r" t="t"/>
            <a:pathLst>
              <a:path extrusionOk="0" h="6728347" w="928048">
                <a:moveTo>
                  <a:pt x="928048" y="0"/>
                </a:moveTo>
                <a:lnTo>
                  <a:pt x="0" y="6728347"/>
                </a:lnTo>
                <a:cubicBezTo>
                  <a:pt x="4549" y="4490114"/>
                  <a:pt x="9099" y="2251881"/>
                  <a:pt x="13648" y="13648"/>
                </a:cubicBezTo>
                <a:lnTo>
                  <a:pt x="928048"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9" name="Google Shape;29;p17"/>
          <p:cNvSpPr/>
          <p:nvPr/>
        </p:nvSpPr>
        <p:spPr>
          <a:xfrm>
            <a:off x="763489" y="-27296"/>
            <a:ext cx="2407892" cy="763488"/>
          </a:xfrm>
          <a:custGeom>
            <a:rect b="b" l="l" r="r" t="t"/>
            <a:pathLst>
              <a:path extrusionOk="0" h="518615" w="2347415">
                <a:moveTo>
                  <a:pt x="0" y="518615"/>
                </a:moveTo>
                <a:lnTo>
                  <a:pt x="2347415" y="13648"/>
                </a:lnTo>
                <a:lnTo>
                  <a:pt x="54591" y="0"/>
                </a:lnTo>
                <a:lnTo>
                  <a:pt x="0" y="518615"/>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30" name="Google Shape;30;p17"/>
          <p:cNvSpPr/>
          <p:nvPr/>
        </p:nvSpPr>
        <p:spPr>
          <a:xfrm>
            <a:off x="11655188" y="3534770"/>
            <a:ext cx="573206" cy="2470245"/>
          </a:xfrm>
          <a:custGeom>
            <a:rect b="b" l="l" r="r" t="t"/>
            <a:pathLst>
              <a:path extrusionOk="0" h="2470245" w="573206">
                <a:moveTo>
                  <a:pt x="300251" y="0"/>
                </a:moveTo>
                <a:lnTo>
                  <a:pt x="0" y="2470245"/>
                </a:lnTo>
                <a:lnTo>
                  <a:pt x="573206" y="2292824"/>
                </a:lnTo>
                <a:lnTo>
                  <a:pt x="532263" y="627797"/>
                </a:lnTo>
                <a:lnTo>
                  <a:pt x="300251"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31" name="Google Shape;31;p17"/>
          <p:cNvCxnSpPr>
            <a:stCxn id="28" idx="2"/>
          </p:cNvCxnSpPr>
          <p:nvPr/>
        </p:nvCxnSpPr>
        <p:spPr>
          <a:xfrm>
            <a:off x="0" y="-13648"/>
            <a:ext cx="809700" cy="749700"/>
          </a:xfrm>
          <a:prstGeom prst="straightConnector1">
            <a:avLst/>
          </a:prstGeom>
          <a:noFill/>
          <a:ln cap="flat" cmpd="sng" w="9525">
            <a:solidFill>
              <a:srgbClr val="BFBFB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8"/>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algn="l">
              <a:lnSpc>
                <a:spcPct val="100000"/>
              </a:lnSpc>
              <a:spcBef>
                <a:spcPts val="1000"/>
              </a:spcBef>
              <a:spcAft>
                <a:spcPts val="0"/>
              </a:spcAft>
              <a:buClr>
                <a:schemeClr val="dk2"/>
              </a:buClr>
              <a:buSzPts val="1920"/>
              <a:buChar char="•"/>
              <a:defRPr/>
            </a:lvl1pPr>
            <a:lvl2pPr indent="-330200" lvl="1" marL="914400" algn="l">
              <a:lnSpc>
                <a:spcPct val="100000"/>
              </a:lnSpc>
              <a:spcBef>
                <a:spcPts val="500"/>
              </a:spcBef>
              <a:spcAft>
                <a:spcPts val="0"/>
              </a:spcAft>
              <a:buClr>
                <a:schemeClr val="dk2"/>
              </a:buClr>
              <a:buSzPts val="1600"/>
              <a:buChar char="•"/>
              <a:defRPr/>
            </a:lvl2pPr>
            <a:lvl3pPr indent="-320039" lvl="2" marL="1371600" algn="l">
              <a:lnSpc>
                <a:spcPct val="100000"/>
              </a:lnSpc>
              <a:spcBef>
                <a:spcPts val="500"/>
              </a:spcBef>
              <a:spcAft>
                <a:spcPts val="0"/>
              </a:spcAft>
              <a:buClr>
                <a:schemeClr val="dk2"/>
              </a:buClr>
              <a:buSzPts val="1440"/>
              <a:buChar char="•"/>
              <a:defRPr/>
            </a:lvl3pPr>
            <a:lvl4pPr indent="-309880" lvl="3" marL="1828800" algn="l">
              <a:lnSpc>
                <a:spcPct val="100000"/>
              </a:lnSpc>
              <a:spcBef>
                <a:spcPts val="500"/>
              </a:spcBef>
              <a:spcAft>
                <a:spcPts val="0"/>
              </a:spcAft>
              <a:buClr>
                <a:schemeClr val="dk2"/>
              </a:buClr>
              <a:buSzPts val="1280"/>
              <a:buChar char="•"/>
              <a:defRPr/>
            </a:lvl4pPr>
            <a:lvl5pPr indent="-309879" lvl="4" marL="2286000" algn="l">
              <a:lnSpc>
                <a:spcPct val="100000"/>
              </a:lnSpc>
              <a:spcBef>
                <a:spcPts val="500"/>
              </a:spcBef>
              <a:spcAft>
                <a:spcPts val="0"/>
              </a:spcAft>
              <a:buClr>
                <a:schemeClr val="dk2"/>
              </a:buClr>
              <a:buSzPts val="128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920"/>
              <a:buNone/>
              <a:defRPr sz="2400">
                <a:solidFill>
                  <a:srgbClr val="888888"/>
                </a:solidFill>
              </a:defRPr>
            </a:lvl1pPr>
            <a:lvl2pPr indent="-228600" lvl="1" marL="914400" algn="l">
              <a:lnSpc>
                <a:spcPct val="100000"/>
              </a:lnSpc>
              <a:spcBef>
                <a:spcPts val="500"/>
              </a:spcBef>
              <a:spcAft>
                <a:spcPts val="0"/>
              </a:spcAft>
              <a:buClr>
                <a:srgbClr val="888888"/>
              </a:buClr>
              <a:buSzPts val="1600"/>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280"/>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8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2" type="body"/>
          </p:nvPr>
        </p:nvSpPr>
        <p:spPr>
          <a:xfrm>
            <a:off x="6172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 type="body"/>
          </p:nvPr>
        </p:nvSpPr>
        <p:spPr>
          <a:xfrm>
            <a:off x="839788" y="1734325"/>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2" type="body"/>
          </p:nvPr>
        </p:nvSpPr>
        <p:spPr>
          <a:xfrm>
            <a:off x="839788" y="2558237"/>
            <a:ext cx="5157787"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3" type="body"/>
          </p:nvPr>
        </p:nvSpPr>
        <p:spPr>
          <a:xfrm>
            <a:off x="6172200" y="1734325"/>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4" type="body"/>
          </p:nvPr>
        </p:nvSpPr>
        <p:spPr>
          <a:xfrm>
            <a:off x="6172200" y="2558237"/>
            <a:ext cx="5183188"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1000"/>
              </a:spcBef>
              <a:spcAft>
                <a:spcPts val="0"/>
              </a:spcAft>
              <a:buClr>
                <a:schemeClr val="dk2"/>
              </a:buClr>
              <a:buSzPts val="2560"/>
              <a:buChar char="•"/>
              <a:defRPr sz="3200"/>
            </a:lvl1pPr>
            <a:lvl2pPr indent="-370840" lvl="1" marL="914400" algn="l">
              <a:lnSpc>
                <a:spcPct val="100000"/>
              </a:lnSpc>
              <a:spcBef>
                <a:spcPts val="500"/>
              </a:spcBef>
              <a:spcAft>
                <a:spcPts val="0"/>
              </a:spcAft>
              <a:buClr>
                <a:schemeClr val="dk2"/>
              </a:buClr>
              <a:buSzPts val="2240"/>
              <a:buChar char="•"/>
              <a:defRPr sz="2800"/>
            </a:lvl2pPr>
            <a:lvl3pPr indent="-350519" lvl="2" marL="1371600" algn="l">
              <a:lnSpc>
                <a:spcPct val="100000"/>
              </a:lnSpc>
              <a:spcBef>
                <a:spcPts val="500"/>
              </a:spcBef>
              <a:spcAft>
                <a:spcPts val="0"/>
              </a:spcAft>
              <a:buClr>
                <a:schemeClr val="dk2"/>
              </a:buClr>
              <a:buSzPts val="1920"/>
              <a:buChar char="•"/>
              <a:defRPr sz="2400"/>
            </a:lvl3pPr>
            <a:lvl4pPr indent="-330200" lvl="3" marL="1828800" algn="l">
              <a:lnSpc>
                <a:spcPct val="100000"/>
              </a:lnSpc>
              <a:spcBef>
                <a:spcPts val="500"/>
              </a:spcBef>
              <a:spcAft>
                <a:spcPts val="0"/>
              </a:spcAft>
              <a:buClr>
                <a:schemeClr val="dk2"/>
              </a:buClr>
              <a:buSzPts val="1600"/>
              <a:buChar char="•"/>
              <a:defRPr sz="2000"/>
            </a:lvl4pPr>
            <a:lvl5pPr indent="-330200" lvl="4" marL="2286000" algn="l">
              <a:lnSpc>
                <a:spcPct val="100000"/>
              </a:lnSpc>
              <a:spcBef>
                <a:spcPts val="500"/>
              </a:spcBef>
              <a:spcAft>
                <a:spcPts val="0"/>
              </a:spcAft>
              <a:buClr>
                <a:schemeClr val="dk2"/>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p:nvPr>
            <p:ph idx="2" type="pic"/>
          </p:nvPr>
        </p:nvSpPr>
        <p:spPr>
          <a:xfrm>
            <a:off x="5183188" y="987425"/>
            <a:ext cx="6172200" cy="4873625"/>
          </a:xfrm>
          <a:prstGeom prst="rect">
            <a:avLst/>
          </a:prstGeom>
          <a:noFill/>
          <a:ln>
            <a:noFill/>
          </a:ln>
        </p:spPr>
      </p:sp>
      <p:sp>
        <p:nvSpPr>
          <p:cNvPr id="75" name="Google Shape;75;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5"/>
          <p:cNvCxnSpPr/>
          <p:nvPr/>
        </p:nvCxnSpPr>
        <p:spPr>
          <a:xfrm flipH="1">
            <a:off x="0" y="0"/>
            <a:ext cx="3119718" cy="68580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7" name="Google Shape;7;p15"/>
          <p:cNvCxnSpPr/>
          <p:nvPr/>
        </p:nvCxnSpPr>
        <p:spPr>
          <a:xfrm flipH="1">
            <a:off x="0" y="0"/>
            <a:ext cx="903768" cy="6543675"/>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8" name="Google Shape;8;p15"/>
          <p:cNvCxnSpPr/>
          <p:nvPr/>
        </p:nvCxnSpPr>
        <p:spPr>
          <a:xfrm rot="10800000">
            <a:off x="-42863" y="5791200"/>
            <a:ext cx="6286501" cy="1066801"/>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9" name="Google Shape;9;p15"/>
          <p:cNvCxnSpPr/>
          <p:nvPr/>
        </p:nvCxnSpPr>
        <p:spPr>
          <a:xfrm flipH="1">
            <a:off x="8462964" y="5848350"/>
            <a:ext cx="3729036" cy="100965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0" name="Google Shape;10;p15"/>
          <p:cNvCxnSpPr/>
          <p:nvPr/>
        </p:nvCxnSpPr>
        <p:spPr>
          <a:xfrm flipH="1">
            <a:off x="11543158" y="1647825"/>
            <a:ext cx="648842" cy="5210175"/>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1" name="Google Shape;11;p15"/>
          <p:cNvCxnSpPr/>
          <p:nvPr/>
        </p:nvCxnSpPr>
        <p:spPr>
          <a:xfrm rot="10800000">
            <a:off x="10781554" y="0"/>
            <a:ext cx="1410446" cy="425834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2" name="Google Shape;12;p15"/>
          <p:cNvCxnSpPr/>
          <p:nvPr/>
        </p:nvCxnSpPr>
        <p:spPr>
          <a:xfrm rot="10800000">
            <a:off x="6529388" y="-4763"/>
            <a:ext cx="5662612" cy="931975"/>
          </a:xfrm>
          <a:prstGeom prst="straightConnector1">
            <a:avLst/>
          </a:prstGeom>
          <a:noFill/>
          <a:ln cap="flat" cmpd="sng" w="12700">
            <a:solidFill>
              <a:schemeClr val="accent2">
                <a:alpha val="69019"/>
              </a:schemeClr>
            </a:solidFill>
            <a:prstDash val="solid"/>
            <a:miter lim="800000"/>
            <a:headEnd len="sm" w="sm" type="none"/>
            <a:tailEnd len="sm" w="sm" type="none"/>
          </a:ln>
        </p:spPr>
      </p:cxnSp>
      <p:sp>
        <p:nvSpPr>
          <p:cNvPr id="13" name="Google Shape;13;p1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Play"/>
              <a:buNone/>
              <a:defRPr b="0" i="1" sz="4400" u="none" cap="none" strike="noStrike">
                <a:solidFill>
                  <a:schemeClr val="dk2"/>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5"/>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00000"/>
              </a:lnSpc>
              <a:spcBef>
                <a:spcPts val="1000"/>
              </a:spcBef>
              <a:spcAft>
                <a:spcPts val="0"/>
              </a:spcAft>
              <a:buClr>
                <a:schemeClr val="dk2"/>
              </a:buClr>
              <a:buSzPts val="1920"/>
              <a:buFont typeface="Arial"/>
              <a:buChar char="•"/>
              <a:defRPr b="0" i="0" sz="2400" u="none" cap="none" strike="noStrike">
                <a:solidFill>
                  <a:schemeClr val="dk2"/>
                </a:solidFill>
                <a:latin typeface="Open Sans Light"/>
                <a:ea typeface="Open Sans Light"/>
                <a:cs typeface="Open Sans Light"/>
                <a:sym typeface="Open Sans Light"/>
              </a:defRPr>
            </a:lvl1pPr>
            <a:lvl2pPr indent="-330200" lvl="1" marL="914400" marR="0" rtl="0" algn="l">
              <a:lnSpc>
                <a:spcPct val="100000"/>
              </a:lnSpc>
              <a:spcBef>
                <a:spcPts val="500"/>
              </a:spcBef>
              <a:spcAft>
                <a:spcPts val="0"/>
              </a:spcAft>
              <a:buClr>
                <a:schemeClr val="dk2"/>
              </a:buClr>
              <a:buSzPts val="1600"/>
              <a:buFont typeface="Arial"/>
              <a:buChar char="•"/>
              <a:defRPr b="0" i="0" sz="2000" u="none" cap="none" strike="noStrike">
                <a:solidFill>
                  <a:schemeClr val="dk2"/>
                </a:solidFill>
                <a:latin typeface="Open Sans Light"/>
                <a:ea typeface="Open Sans Light"/>
                <a:cs typeface="Open Sans Light"/>
                <a:sym typeface="Open Sans Light"/>
              </a:defRPr>
            </a:lvl2pPr>
            <a:lvl3pPr indent="-320039" lvl="2" marL="1371600" marR="0" rtl="0" algn="l">
              <a:lnSpc>
                <a:spcPct val="100000"/>
              </a:lnSpc>
              <a:spcBef>
                <a:spcPts val="500"/>
              </a:spcBef>
              <a:spcAft>
                <a:spcPts val="0"/>
              </a:spcAft>
              <a:buClr>
                <a:schemeClr val="dk2"/>
              </a:buClr>
              <a:buSzPts val="1440"/>
              <a:buFont typeface="Arial"/>
              <a:buChar char="•"/>
              <a:defRPr b="0" i="0" sz="1800" u="none" cap="none" strike="noStrike">
                <a:solidFill>
                  <a:schemeClr val="dk2"/>
                </a:solidFill>
                <a:latin typeface="Open Sans Light"/>
                <a:ea typeface="Open Sans Light"/>
                <a:cs typeface="Open Sans Light"/>
                <a:sym typeface="Open Sans Light"/>
              </a:defRPr>
            </a:lvl3pPr>
            <a:lvl4pPr indent="-309880" lvl="3" marL="18288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4pPr>
            <a:lvl5pPr indent="-309879" lvl="4" marL="22860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5" name="Google Shape;15;p1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6" name="Google Shape;16;p1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2"/>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7" name="Google Shape;17;p1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rive.google.com/file/d/1uUsTFRsmvl_LUSSlPkXJBqZnXo5Xzxsd/view" TargetMode="Externa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google.com/presentation/d/14djmqNU36mC2RXSl-C-B7rOsaddkawvN/edit?usp=sharing&amp;ouid=101028808435953258774&amp;rtpof=true&amp;sd=true" TargetMode="External"/><Relationship Id="rId4" Type="http://schemas.openxmlformats.org/officeDocument/2006/relationships/hyperlink" Target="https://github.com/MiracleUche123/CatBoost-Team-Project/tree/main" TargetMode="External"/><Relationship Id="rId11" Type="http://schemas.openxmlformats.org/officeDocument/2006/relationships/hyperlink" Target="https://app.powerbi.com/view?r=eyJrIjoiYzMwYmRmY2QtZjJhZi00ZDRlLTk4MmYtMDk5MGViMTAzZGNlIiwidCI6IjU0NjJmMDc4LWFiYTgtNDE1OS05MWYwLWVhODg1MmJjOTU4NCJ9" TargetMode="External"/><Relationship Id="rId10" Type="http://schemas.openxmlformats.org/officeDocument/2006/relationships/hyperlink" Target="https://drive.google.com/file/d/1jKx10DrDGYB7KBE9AFgr10EA2etg5d4X/view?usp=sharing" TargetMode="External"/><Relationship Id="rId9" Type="http://schemas.openxmlformats.org/officeDocument/2006/relationships/hyperlink" Target="https://medium.com/@miracleuche_/remittance-pattern-and-economic-development-a-project-documentation-for-team-catboost-hamoye-d9ba40cc13a9" TargetMode="External"/><Relationship Id="rId5" Type="http://schemas.openxmlformats.org/officeDocument/2006/relationships/hyperlink" Target="https://remittancepattern.streamlit.app/" TargetMode="External"/><Relationship Id="rId6" Type="http://schemas.openxmlformats.org/officeDocument/2006/relationships/hyperlink" Target="https://github.com/MiracleUche123/CatBoost-Team-Project/blob/main/Model%20Development.ipynb" TargetMode="External"/><Relationship Id="rId7" Type="http://schemas.openxmlformats.org/officeDocument/2006/relationships/hyperlink" Target="https://github.com/MiracleUche123/CatBoost-Team-Project/blob/main/Exploratory%20Data%20Analysis.ipynb" TargetMode="External"/><Relationship Id="rId8" Type="http://schemas.openxmlformats.org/officeDocument/2006/relationships/hyperlink" Target="https://github.com/MiracleUche123/CatBoost-Team-Project/blob/main/Hypothesis%20Testing.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ata.worldbank.org/indicator/BX.TRF.PWKR.CD.DT" TargetMode="External"/><Relationship Id="rId4" Type="http://schemas.openxmlformats.org/officeDocument/2006/relationships/hyperlink" Target="https://data.worldbank.org/indicator/BM.TRF.PWKR.CD.DT" TargetMode="External"/><Relationship Id="rId5" Type="http://schemas.openxmlformats.org/officeDocument/2006/relationships/hyperlink" Target="https://data.worldbank.org/indicator/SP.POP.TOTL" TargetMode="External"/><Relationship Id="rId6" Type="http://schemas.openxmlformats.org/officeDocument/2006/relationships/hyperlink" Target="https://data.worldbank.org/indicator/NY.GDP.MKTP.CN?intcid=ecr_hp_BeltC_en_ext" TargetMode="External"/><Relationship Id="rId7" Type="http://schemas.openxmlformats.org/officeDocument/2006/relationships/hyperlink" Target="https://data.worldbank.org/indicator/SL.UEM.TOTL.FE.ZS" TargetMode="External"/><Relationship Id="rId8" Type="http://schemas.openxmlformats.org/officeDocument/2006/relationships/hyperlink" Target="https://data.worldbank.org/indicator/SM.POP.NE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pp.powerbi.com/view?r=eyJrIjoiYzMwYmRmY2QtZjJhZi00ZDRlLTk4MmYtMDk5MGViMTAzZGNlIiwidCI6IjU0NjJmMDc4LWFiYTgtNDE1OS05MWYwLWVhODg1MmJjOTU4NCJ9"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6" name="Google Shape;96;p1"/>
          <p:cNvSpPr/>
          <p:nvPr/>
        </p:nvSpPr>
        <p:spPr>
          <a:xfrm>
            <a:off x="0" y="652"/>
            <a:ext cx="12192000" cy="685734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7" name="Google Shape;97;p1"/>
          <p:cNvSpPr txBox="1"/>
          <p:nvPr>
            <p:ph type="ctrTitle"/>
          </p:nvPr>
        </p:nvSpPr>
        <p:spPr>
          <a:xfrm>
            <a:off x="4258465" y="1535210"/>
            <a:ext cx="6983400" cy="37881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i="0" lang="en-US" sz="4500">
                <a:solidFill>
                  <a:schemeClr val="dk1"/>
                </a:solidFill>
              </a:rPr>
              <a:t>REMITTANCE PATTERNS AND ECONOMIC DEVELOPMENT</a:t>
            </a:r>
            <a:endParaRPr b="1" sz="4500"/>
          </a:p>
        </p:txBody>
      </p:sp>
      <p:sp>
        <p:nvSpPr>
          <p:cNvPr id="98" name="Google Shape;98;p1"/>
          <p:cNvSpPr txBox="1"/>
          <p:nvPr>
            <p:ph idx="1" type="subTitle"/>
          </p:nvPr>
        </p:nvSpPr>
        <p:spPr>
          <a:xfrm>
            <a:off x="8206017" y="368382"/>
            <a:ext cx="3035724" cy="943386"/>
          </a:xfrm>
          <a:prstGeom prst="rect">
            <a:avLst/>
          </a:prstGeom>
          <a:noFill/>
          <a:ln>
            <a:noFill/>
          </a:ln>
        </p:spPr>
        <p:txBody>
          <a:bodyPr anchorCtr="0" anchor="t" bIns="45700" lIns="91425" spcFirstLastPara="1" rIns="91425" wrap="square" tIns="45700">
            <a:normAutofit/>
          </a:bodyPr>
          <a:lstStyle/>
          <a:p>
            <a:pPr indent="0" lvl="0" marL="0" rtl="0" algn="r">
              <a:lnSpc>
                <a:spcPct val="120000"/>
              </a:lnSpc>
              <a:spcBef>
                <a:spcPts val="0"/>
              </a:spcBef>
              <a:spcAft>
                <a:spcPts val="0"/>
              </a:spcAft>
              <a:buClr>
                <a:schemeClr val="dk2"/>
              </a:buClr>
              <a:buSzPts val="1440"/>
              <a:buNone/>
            </a:pPr>
            <a:r>
              <a:rPr lang="en-US"/>
              <a:t>HDSC SPRING'23</a:t>
            </a:r>
            <a:endParaRPr/>
          </a:p>
        </p:txBody>
      </p:sp>
      <p:pic>
        <p:nvPicPr>
          <p:cNvPr descr="An abstract genetic concept" id="99" name="Google Shape;99;p1"/>
          <p:cNvPicPr preferRelativeResize="0"/>
          <p:nvPr/>
        </p:nvPicPr>
        <p:blipFill rotWithShape="1">
          <a:blip r:embed="rId3">
            <a:alphaModFix/>
          </a:blip>
          <a:srcRect b="0" l="17310" r="12532" t="0"/>
          <a:stretch/>
        </p:blipFill>
        <p:spPr>
          <a:xfrm>
            <a:off x="-24064" y="-651"/>
            <a:ext cx="4811317" cy="6857998"/>
          </a:xfrm>
          <a:custGeom>
            <a:rect b="b" l="l" r="r" t="t"/>
            <a:pathLst>
              <a:path extrusionOk="0" h="6857998" w="4811317">
                <a:moveTo>
                  <a:pt x="0" y="0"/>
                </a:moveTo>
                <a:lnTo>
                  <a:pt x="4811317" y="0"/>
                </a:lnTo>
                <a:lnTo>
                  <a:pt x="2712446" y="6857998"/>
                </a:lnTo>
                <a:lnTo>
                  <a:pt x="0" y="6857998"/>
                </a:lnTo>
                <a:close/>
              </a:path>
            </a:pathLst>
          </a:custGeom>
          <a:noFill/>
          <a:ln>
            <a:noFill/>
          </a:ln>
        </p:spPr>
      </p:pic>
      <p:cxnSp>
        <p:nvCxnSpPr>
          <p:cNvPr id="100" name="Google Shape;100;p1"/>
          <p:cNvCxnSpPr/>
          <p:nvPr/>
        </p:nvCxnSpPr>
        <p:spPr>
          <a:xfrm flipH="1">
            <a:off x="3418764" y="0"/>
            <a:ext cx="815637" cy="6857348"/>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01" name="Google Shape;101;p1"/>
          <p:cNvCxnSpPr>
            <a:endCxn id="95" idx="2"/>
          </p:cNvCxnSpPr>
          <p:nvPr/>
        </p:nvCxnSpPr>
        <p:spPr>
          <a:xfrm>
            <a:off x="0" y="5468400"/>
            <a:ext cx="6096000" cy="1389600"/>
          </a:xfrm>
          <a:prstGeom prst="straightConnector1">
            <a:avLst/>
          </a:prstGeom>
          <a:noFill/>
          <a:ln cap="flat" cmpd="sng" w="12700">
            <a:solidFill>
              <a:schemeClr val="accent2">
                <a:alpha val="69019"/>
              </a:schemeClr>
            </a:solidFill>
            <a:prstDash val="solid"/>
            <a:miter lim="800000"/>
            <a:headEnd len="sm" w="sm" type="none"/>
            <a:tailEnd len="sm" w="sm" type="none"/>
          </a:ln>
        </p:spPr>
      </p:cxnSp>
      <p:sp>
        <p:nvSpPr>
          <p:cNvPr id="102" name="Google Shape;102;p1"/>
          <p:cNvSpPr txBox="1"/>
          <p:nvPr/>
        </p:nvSpPr>
        <p:spPr>
          <a:xfrm>
            <a:off x="8462211" y="6152040"/>
            <a:ext cx="2779500" cy="654300"/>
          </a:xfrm>
          <a:prstGeom prst="rect">
            <a:avLst/>
          </a:prstGeom>
          <a:noFill/>
          <a:ln>
            <a:noFill/>
          </a:ln>
        </p:spPr>
        <p:txBody>
          <a:bodyPr anchorCtr="0" anchor="t" bIns="45700" lIns="91425" spcFirstLastPara="1" rIns="91425" wrap="square" tIns="45700">
            <a:normAutofit/>
          </a:bodyPr>
          <a:lstStyle/>
          <a:p>
            <a:pPr indent="0" lvl="0" marL="0" marR="0" rtl="0" algn="r">
              <a:lnSpc>
                <a:spcPct val="120000"/>
              </a:lnSpc>
              <a:spcBef>
                <a:spcPts val="0"/>
              </a:spcBef>
              <a:spcAft>
                <a:spcPts val="0"/>
              </a:spcAft>
              <a:buClr>
                <a:schemeClr val="dk2"/>
              </a:buClr>
              <a:buSzPts val="1440"/>
              <a:buFont typeface="Arial"/>
              <a:buNone/>
            </a:pPr>
            <a:r>
              <a:rPr b="1" lang="en-US" sz="1800">
                <a:solidFill>
                  <a:schemeClr val="dk2"/>
                </a:solidFill>
                <a:latin typeface="Open Sans Light"/>
                <a:ea typeface="Open Sans Light"/>
                <a:cs typeface="Open Sans Light"/>
                <a:sym typeface="Open Sans Light"/>
              </a:rPr>
              <a:t>Team Catboost</a:t>
            </a:r>
            <a:endParaRPr b="1" sz="1800">
              <a:solidFill>
                <a:schemeClr val="dk2"/>
              </a:solidFill>
              <a:latin typeface="Open Sans Light"/>
              <a:ea typeface="Open Sans Light"/>
              <a:cs typeface="Open Sans Light"/>
              <a:sym typeface="Open Sans Light"/>
            </a:endParaRPr>
          </a:p>
        </p:txBody>
      </p:sp>
      <p:sp>
        <p:nvSpPr>
          <p:cNvPr id="103" name="Google Shape;103;p1"/>
          <p:cNvSpPr txBox="1"/>
          <p:nvPr/>
        </p:nvSpPr>
        <p:spPr>
          <a:xfrm>
            <a:off x="5234986" y="6152040"/>
            <a:ext cx="2779500" cy="6543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2"/>
              </a:buClr>
              <a:buSzPts val="1440"/>
              <a:buFont typeface="Arial"/>
              <a:buNone/>
            </a:pPr>
            <a:r>
              <a:rPr b="1" lang="en-US" sz="1800">
                <a:solidFill>
                  <a:schemeClr val="dk2"/>
                </a:solidFill>
                <a:latin typeface="Open Sans Light"/>
                <a:ea typeface="Open Sans Light"/>
                <a:cs typeface="Open Sans Light"/>
                <a:sym typeface="Open Sans Light"/>
              </a:rPr>
              <a:t>25th August </a:t>
            </a:r>
            <a:r>
              <a:rPr b="1" i="0" lang="en-US" sz="1800" u="none" cap="none" strike="noStrike">
                <a:solidFill>
                  <a:schemeClr val="dk2"/>
                </a:solidFill>
                <a:latin typeface="Open Sans Light"/>
                <a:ea typeface="Open Sans Light"/>
                <a:cs typeface="Open Sans Light"/>
                <a:sym typeface="Open Sans Light"/>
              </a:rPr>
              <a:t>2023</a:t>
            </a:r>
            <a:endParaRPr b="1" i="0" sz="1800" u="none" cap="none" strike="noStrike">
              <a:solidFill>
                <a:schemeClr val="dk2"/>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27ae6422309_2_5"/>
          <p:cNvPicPr preferRelativeResize="0"/>
          <p:nvPr/>
        </p:nvPicPr>
        <p:blipFill>
          <a:blip r:embed="rId3">
            <a:alphaModFix/>
          </a:blip>
          <a:stretch>
            <a:fillRect/>
          </a:stretch>
        </p:blipFill>
        <p:spPr>
          <a:xfrm>
            <a:off x="152400" y="152400"/>
            <a:ext cx="11921067" cy="670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7ae6422309_2_8"/>
          <p:cNvPicPr preferRelativeResize="0"/>
          <p:nvPr/>
        </p:nvPicPr>
        <p:blipFill>
          <a:blip r:embed="rId3">
            <a:alphaModFix/>
          </a:blip>
          <a:stretch>
            <a:fillRect/>
          </a:stretch>
        </p:blipFill>
        <p:spPr>
          <a:xfrm>
            <a:off x="152400" y="152400"/>
            <a:ext cx="12039600" cy="677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27ae6422309_2_11"/>
          <p:cNvPicPr preferRelativeResize="0"/>
          <p:nvPr/>
        </p:nvPicPr>
        <p:blipFill>
          <a:blip r:embed="rId3">
            <a:alphaModFix/>
          </a:blip>
          <a:stretch>
            <a:fillRect/>
          </a:stretch>
        </p:blipFill>
        <p:spPr>
          <a:xfrm>
            <a:off x="152400" y="152400"/>
            <a:ext cx="12039600" cy="677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27ae6422309_2_14"/>
          <p:cNvPicPr preferRelativeResize="0"/>
          <p:nvPr/>
        </p:nvPicPr>
        <p:blipFill>
          <a:blip r:embed="rId3">
            <a:alphaModFix/>
          </a:blip>
          <a:stretch>
            <a:fillRect/>
          </a:stretch>
        </p:blipFill>
        <p:spPr>
          <a:xfrm>
            <a:off x="152400" y="152400"/>
            <a:ext cx="12039600" cy="677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7ae6422309_2_22"/>
          <p:cNvPicPr preferRelativeResize="0"/>
          <p:nvPr/>
        </p:nvPicPr>
        <p:blipFill>
          <a:blip r:embed="rId3">
            <a:alphaModFix/>
          </a:blip>
          <a:stretch>
            <a:fillRect/>
          </a:stretch>
        </p:blipFill>
        <p:spPr>
          <a:xfrm>
            <a:off x="152400" y="152400"/>
            <a:ext cx="12039600" cy="67722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7ae6422309_2_26"/>
          <p:cNvPicPr preferRelativeResize="0"/>
          <p:nvPr/>
        </p:nvPicPr>
        <p:blipFill>
          <a:blip r:embed="rId3">
            <a:alphaModFix/>
          </a:blip>
          <a:stretch>
            <a:fillRect/>
          </a:stretch>
        </p:blipFill>
        <p:spPr>
          <a:xfrm>
            <a:off x="152400" y="152400"/>
            <a:ext cx="12039600" cy="677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nvSpPr>
        <p:spPr>
          <a:xfrm>
            <a:off x="1985725" y="495300"/>
            <a:ext cx="7520100" cy="89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FEATURE ENGINEERING</a:t>
            </a:r>
            <a:endParaRPr b="0" i="0" sz="4000" u="none" cap="none" strike="noStrike">
              <a:solidFill>
                <a:schemeClr val="dk2"/>
              </a:solidFill>
              <a:latin typeface="Play"/>
              <a:ea typeface="Play"/>
              <a:cs typeface="Play"/>
              <a:sym typeface="Play"/>
            </a:endParaRPr>
          </a:p>
        </p:txBody>
      </p:sp>
      <p:sp>
        <p:nvSpPr>
          <p:cNvPr id="202" name="Google Shape;202;p10"/>
          <p:cNvSpPr txBox="1"/>
          <p:nvPr/>
        </p:nvSpPr>
        <p:spPr>
          <a:xfrm>
            <a:off x="696625" y="1211775"/>
            <a:ext cx="10098300" cy="3940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2500">
                <a:solidFill>
                  <a:srgbClr val="242424"/>
                </a:solidFill>
                <a:latin typeface="Open Sans"/>
                <a:ea typeface="Open Sans"/>
                <a:cs typeface="Open Sans"/>
                <a:sym typeface="Open Sans"/>
              </a:rPr>
              <a:t>The following novel features were created to derive more insights on the relationship between remittance patterns and economic development:</a:t>
            </a:r>
            <a:endParaRPr sz="2500">
              <a:solidFill>
                <a:srgbClr val="242424"/>
              </a:solidFill>
              <a:latin typeface="Open Sans"/>
              <a:ea typeface="Open Sans"/>
              <a:cs typeface="Open Sans"/>
              <a:sym typeface="Open Sans"/>
            </a:endParaRPr>
          </a:p>
          <a:p>
            <a:pPr indent="-387350" lvl="0" marL="457200" rtl="0" algn="l">
              <a:lnSpc>
                <a:spcPct val="150000"/>
              </a:lnSpc>
              <a:spcBef>
                <a:spcPts val="1000"/>
              </a:spcBef>
              <a:spcAft>
                <a:spcPts val="0"/>
              </a:spcAft>
              <a:buSzPts val="2500"/>
              <a:buFont typeface="Open Sans"/>
              <a:buAutoNum type="arabicPeriod"/>
            </a:pPr>
            <a:r>
              <a:rPr lang="en-US" sz="2500">
                <a:solidFill>
                  <a:srgbClr val="242424"/>
                </a:solidFill>
                <a:latin typeface="Open Sans"/>
                <a:ea typeface="Open Sans"/>
                <a:cs typeface="Open Sans"/>
                <a:sym typeface="Open Sans"/>
              </a:rPr>
              <a:t>R</a:t>
            </a:r>
            <a:r>
              <a:rPr lang="en-US" sz="2500">
                <a:solidFill>
                  <a:schemeClr val="dk1"/>
                </a:solidFill>
                <a:latin typeface="Open Sans"/>
                <a:ea typeface="Open Sans"/>
                <a:cs typeface="Open Sans"/>
                <a:sym typeface="Open Sans"/>
              </a:rPr>
              <a:t>emittance_growth_rate</a:t>
            </a:r>
            <a:endParaRPr sz="2500">
              <a:solidFill>
                <a:schemeClr val="dk1"/>
              </a:solidFill>
              <a:latin typeface="Open Sans"/>
              <a:ea typeface="Open Sans"/>
              <a:cs typeface="Open Sans"/>
              <a:sym typeface="Open Sans"/>
            </a:endParaRPr>
          </a:p>
          <a:p>
            <a:pPr indent="-387350" lvl="0" marL="457200" rtl="0" algn="l">
              <a:lnSpc>
                <a:spcPct val="150000"/>
              </a:lnSpc>
              <a:spcBef>
                <a:spcPts val="0"/>
              </a:spcBef>
              <a:spcAft>
                <a:spcPts val="0"/>
              </a:spcAft>
              <a:buSzPts val="2500"/>
              <a:buFont typeface="Open Sans"/>
              <a:buAutoNum type="arabicPeriod"/>
            </a:pPr>
            <a:r>
              <a:rPr lang="en-US" sz="2500">
                <a:solidFill>
                  <a:schemeClr val="dk1"/>
                </a:solidFill>
                <a:latin typeface="Open Sans"/>
                <a:ea typeface="Open Sans"/>
                <a:cs typeface="Open Sans"/>
                <a:sym typeface="Open Sans"/>
              </a:rPr>
              <a:t>Remittance_per_capita</a:t>
            </a:r>
            <a:endParaRPr sz="2500">
              <a:solidFill>
                <a:schemeClr val="dk1"/>
              </a:solidFill>
              <a:latin typeface="Open Sans"/>
              <a:ea typeface="Open Sans"/>
              <a:cs typeface="Open Sans"/>
              <a:sym typeface="Open Sans"/>
            </a:endParaRPr>
          </a:p>
          <a:p>
            <a:pPr indent="-387350" lvl="0" marL="457200" rtl="0" algn="l">
              <a:lnSpc>
                <a:spcPct val="150000"/>
              </a:lnSpc>
              <a:spcBef>
                <a:spcPts val="0"/>
              </a:spcBef>
              <a:spcAft>
                <a:spcPts val="0"/>
              </a:spcAft>
              <a:buSzPts val="2500"/>
              <a:buFont typeface="Open Sans"/>
              <a:buAutoNum type="arabicPeriod"/>
            </a:pPr>
            <a:r>
              <a:rPr lang="en-US" sz="2500">
                <a:solidFill>
                  <a:schemeClr val="dk1"/>
                </a:solidFill>
                <a:latin typeface="Open Sans"/>
                <a:ea typeface="Open Sans"/>
                <a:cs typeface="Open Sans"/>
                <a:sym typeface="Open Sans"/>
              </a:rPr>
              <a:t>Remittance_volatility</a:t>
            </a:r>
            <a:endParaRPr sz="2500">
              <a:solidFill>
                <a:schemeClr val="dk1"/>
              </a:solidFill>
              <a:latin typeface="Open Sans"/>
              <a:ea typeface="Open Sans"/>
              <a:cs typeface="Open Sans"/>
              <a:sym typeface="Open Sans"/>
            </a:endParaRPr>
          </a:p>
          <a:p>
            <a:pPr indent="-387350" lvl="0" marL="457200" rtl="0" algn="l">
              <a:lnSpc>
                <a:spcPct val="150000"/>
              </a:lnSpc>
              <a:spcBef>
                <a:spcPts val="0"/>
              </a:spcBef>
              <a:spcAft>
                <a:spcPts val="0"/>
              </a:spcAft>
              <a:buSzPts val="2500"/>
              <a:buFont typeface="Open Sans"/>
              <a:buAutoNum type="arabicPeriod"/>
            </a:pPr>
            <a:r>
              <a:rPr lang="en-US" sz="2500">
                <a:solidFill>
                  <a:schemeClr val="dk1"/>
                </a:solidFill>
                <a:latin typeface="Open Sans"/>
                <a:ea typeface="Open Sans"/>
                <a:cs typeface="Open Sans"/>
                <a:sym typeface="Open Sans"/>
              </a:rPr>
              <a:t>Remittance_to_gdp_ratio</a:t>
            </a:r>
            <a:endParaRPr sz="2500">
              <a:solidFill>
                <a:schemeClr val="dk1"/>
              </a:solidFill>
              <a:latin typeface="Open Sans"/>
              <a:ea typeface="Open Sans"/>
              <a:cs typeface="Open Sans"/>
              <a:sym typeface="Open Sans"/>
            </a:endParaRPr>
          </a:p>
          <a:p>
            <a:pPr indent="-387350" lvl="0" marL="457200" rtl="0" algn="l">
              <a:lnSpc>
                <a:spcPct val="150000"/>
              </a:lnSpc>
              <a:spcBef>
                <a:spcPts val="0"/>
              </a:spcBef>
              <a:spcAft>
                <a:spcPts val="0"/>
              </a:spcAft>
              <a:buSzPts val="2500"/>
              <a:buFont typeface="Open Sans"/>
              <a:buAutoNum type="arabicPeriod"/>
            </a:pPr>
            <a:r>
              <a:rPr lang="en-US" sz="2500">
                <a:solidFill>
                  <a:schemeClr val="dk1"/>
                </a:solidFill>
                <a:latin typeface="Open Sans"/>
                <a:ea typeface="Open Sans"/>
                <a:cs typeface="Open Sans"/>
                <a:sym typeface="Open Sans"/>
              </a:rPr>
              <a:t>R</a:t>
            </a:r>
            <a:r>
              <a:rPr lang="en-US" sz="2500">
                <a:solidFill>
                  <a:srgbClr val="292929"/>
                </a:solidFill>
                <a:highlight>
                  <a:srgbClr val="FFFFFF"/>
                </a:highlight>
                <a:latin typeface="Open Sans"/>
                <a:ea typeface="Open Sans"/>
                <a:cs typeface="Open Sans"/>
                <a:sym typeface="Open Sans"/>
              </a:rPr>
              <a:t>emittance growth rate,</a:t>
            </a:r>
            <a:endParaRPr sz="2500">
              <a:solidFill>
                <a:srgbClr val="292929"/>
              </a:solidFill>
              <a:highlight>
                <a:srgbClr val="FFFFFF"/>
              </a:highlight>
              <a:latin typeface="Open Sans"/>
              <a:ea typeface="Open Sans"/>
              <a:cs typeface="Open Sans"/>
              <a:sym typeface="Open Sans"/>
            </a:endParaRPr>
          </a:p>
          <a:p>
            <a:pPr indent="-387350" lvl="0" marL="457200" rtl="0" algn="l">
              <a:lnSpc>
                <a:spcPct val="150000"/>
              </a:lnSpc>
              <a:spcBef>
                <a:spcPts val="0"/>
              </a:spcBef>
              <a:spcAft>
                <a:spcPts val="0"/>
              </a:spcAft>
              <a:buSzPts val="2500"/>
              <a:buFont typeface="Open Sans"/>
              <a:buAutoNum type="arabicPeriod"/>
            </a:pPr>
            <a:r>
              <a:rPr lang="en-US" sz="2500">
                <a:solidFill>
                  <a:srgbClr val="292929"/>
                </a:solidFill>
                <a:highlight>
                  <a:srgbClr val="FFFFFF"/>
                </a:highlight>
                <a:latin typeface="Open Sans"/>
                <a:ea typeface="Open Sans"/>
                <a:cs typeface="Open Sans"/>
                <a:sym typeface="Open Sans"/>
              </a:rPr>
              <a:t>Unemployment rate change.</a:t>
            </a:r>
            <a:endParaRPr sz="2500">
              <a:solidFill>
                <a:srgbClr val="292929"/>
              </a:solidFill>
              <a:highlight>
                <a:srgbClr val="FFFFFF"/>
              </a:highlight>
              <a:latin typeface="Open Sans"/>
              <a:ea typeface="Open Sans"/>
              <a:cs typeface="Open Sans"/>
              <a:sym typeface="Open Sans"/>
            </a:endParaRPr>
          </a:p>
          <a:p>
            <a:pPr indent="0" lvl="0" marL="0" marR="0" rtl="0" algn="l">
              <a:lnSpc>
                <a:spcPct val="150000"/>
              </a:lnSpc>
              <a:spcBef>
                <a:spcPts val="1000"/>
              </a:spcBef>
              <a:spcAft>
                <a:spcPts val="0"/>
              </a:spcAft>
              <a:buClr>
                <a:schemeClr val="dk2"/>
              </a:buClr>
              <a:buSzPts val="1920"/>
              <a:buFont typeface="Arial"/>
              <a:buNone/>
            </a:pPr>
            <a:r>
              <a:t/>
            </a:r>
            <a:endParaRPr sz="2500">
              <a:solidFill>
                <a:schemeClr val="dk2"/>
              </a:solidFill>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g22979eac23d_0_0"/>
          <p:cNvGrpSpPr/>
          <p:nvPr/>
        </p:nvGrpSpPr>
        <p:grpSpPr>
          <a:xfrm>
            <a:off x="589186" y="1464250"/>
            <a:ext cx="11013649" cy="4234296"/>
            <a:chOff x="589186" y="1464250"/>
            <a:chExt cx="11013649" cy="4234296"/>
          </a:xfrm>
        </p:grpSpPr>
        <p:sp>
          <p:nvSpPr>
            <p:cNvPr id="208" name="Google Shape;208;g22979eac23d_0_0"/>
            <p:cNvSpPr/>
            <p:nvPr/>
          </p:nvSpPr>
          <p:spPr>
            <a:xfrm>
              <a:off x="589186" y="1498352"/>
              <a:ext cx="1918519" cy="1371238"/>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9" name="Google Shape;209;g22979eac23d_0_0"/>
            <p:cNvSpPr/>
            <p:nvPr/>
          </p:nvSpPr>
          <p:spPr>
            <a:xfrm>
              <a:off x="6186968" y="4135447"/>
              <a:ext cx="2191118" cy="1563099"/>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10" name="Google Shape;210;g22979eac23d_0_0"/>
            <p:cNvSpPr/>
            <p:nvPr/>
          </p:nvSpPr>
          <p:spPr>
            <a:xfrm>
              <a:off x="3414130" y="1488449"/>
              <a:ext cx="1977013" cy="1395494"/>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11" name="Google Shape;211;g22979eac23d_0_0"/>
            <p:cNvSpPr/>
            <p:nvPr/>
          </p:nvSpPr>
          <p:spPr>
            <a:xfrm>
              <a:off x="9437884" y="1464250"/>
              <a:ext cx="2164951" cy="1419607"/>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12" name="Google Shape;212;g22979eac23d_0_0"/>
            <p:cNvSpPr/>
            <p:nvPr/>
          </p:nvSpPr>
          <p:spPr>
            <a:xfrm>
              <a:off x="2778862" y="4149757"/>
              <a:ext cx="2191118" cy="1527675"/>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13" name="Google Shape;213;g22979eac23d_0_0"/>
            <p:cNvSpPr/>
            <p:nvPr/>
          </p:nvSpPr>
          <p:spPr>
            <a:xfrm>
              <a:off x="6526199" y="1478551"/>
              <a:ext cx="1899297" cy="1419582"/>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grpSp>
      <p:sp>
        <p:nvSpPr>
          <p:cNvPr id="214" name="Google Shape;214;g22979eac23d_0_0"/>
          <p:cNvSpPr txBox="1"/>
          <p:nvPr/>
        </p:nvSpPr>
        <p:spPr>
          <a:xfrm>
            <a:off x="3886350" y="228600"/>
            <a:ext cx="44193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US" sz="4000" u="none" cap="none" strike="noStrike">
                <a:solidFill>
                  <a:srgbClr val="000000"/>
                </a:solidFill>
                <a:latin typeface="Play"/>
                <a:ea typeface="Play"/>
                <a:cs typeface="Play"/>
                <a:sym typeface="Play"/>
              </a:rPr>
              <a:t>MODEL PIPELINE</a:t>
            </a:r>
            <a:endParaRPr b="1" i="0" sz="4000" u="none" cap="none" strike="noStrike">
              <a:solidFill>
                <a:srgbClr val="000000"/>
              </a:solidFill>
              <a:latin typeface="Play"/>
              <a:ea typeface="Play"/>
              <a:cs typeface="Play"/>
              <a:sym typeface="Play"/>
            </a:endParaRPr>
          </a:p>
        </p:txBody>
      </p:sp>
      <p:sp>
        <p:nvSpPr>
          <p:cNvPr id="215" name="Google Shape;215;g22979eac23d_0_0"/>
          <p:cNvSpPr txBox="1"/>
          <p:nvPr/>
        </p:nvSpPr>
        <p:spPr>
          <a:xfrm>
            <a:off x="769074" y="1743806"/>
            <a:ext cx="1558742" cy="7388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DATA SOURCING</a:t>
            </a:r>
            <a:endParaRPr b="1" i="0" sz="1800" u="none" cap="none" strike="noStrike">
              <a:solidFill>
                <a:srgbClr val="000000"/>
              </a:solidFill>
              <a:latin typeface="Play"/>
              <a:ea typeface="Play"/>
              <a:cs typeface="Play"/>
              <a:sym typeface="Play"/>
            </a:endParaRPr>
          </a:p>
        </p:txBody>
      </p:sp>
      <p:grpSp>
        <p:nvGrpSpPr>
          <p:cNvPr id="216" name="Google Shape;216;g22979eac23d_0_0"/>
          <p:cNvGrpSpPr/>
          <p:nvPr/>
        </p:nvGrpSpPr>
        <p:grpSpPr>
          <a:xfrm>
            <a:off x="6186968" y="2862800"/>
            <a:ext cx="4243282" cy="2342811"/>
            <a:chOff x="6186968" y="2862800"/>
            <a:chExt cx="4243282" cy="2342811"/>
          </a:xfrm>
        </p:grpSpPr>
        <p:sp>
          <p:nvSpPr>
            <p:cNvPr id="217" name="Google Shape;217;g22979eac23d_0_0"/>
            <p:cNvSpPr/>
            <p:nvPr/>
          </p:nvSpPr>
          <p:spPr>
            <a:xfrm flipH="1" rot="-5400000">
              <a:off x="8250450" y="2991500"/>
              <a:ext cx="2308500" cy="2051100"/>
            </a:xfrm>
            <a:prstGeom prst="bentUpArrow">
              <a:avLst>
                <a:gd fmla="val 0" name="adj1"/>
                <a:gd fmla="val 13949" name="adj2"/>
                <a:gd fmla="val 14235" name="adj3"/>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2979eac23d_0_0"/>
            <p:cNvSpPr txBox="1"/>
            <p:nvPr/>
          </p:nvSpPr>
          <p:spPr>
            <a:xfrm>
              <a:off x="6186968" y="4466723"/>
              <a:ext cx="2191118" cy="73888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EVALUATION</a:t>
              </a:r>
              <a:endParaRPr b="1" i="0" sz="1800" u="none" cap="none" strike="noStrike">
                <a:solidFill>
                  <a:srgbClr val="000000"/>
                </a:solidFill>
                <a:latin typeface="Play"/>
                <a:ea typeface="Play"/>
                <a:cs typeface="Play"/>
                <a:sym typeface="Play"/>
              </a:endParaRPr>
            </a:p>
          </p:txBody>
        </p:sp>
      </p:grpSp>
      <p:grpSp>
        <p:nvGrpSpPr>
          <p:cNvPr id="219" name="Google Shape;219;g22979eac23d_0_0"/>
          <p:cNvGrpSpPr/>
          <p:nvPr/>
        </p:nvGrpSpPr>
        <p:grpSpPr>
          <a:xfrm>
            <a:off x="2519276" y="1773602"/>
            <a:ext cx="2871854" cy="738900"/>
            <a:chOff x="2519276" y="1773602"/>
            <a:chExt cx="2871854" cy="738900"/>
          </a:xfrm>
        </p:grpSpPr>
        <p:sp>
          <p:nvSpPr>
            <p:cNvPr id="220" name="Google Shape;220;g22979eac23d_0_0"/>
            <p:cNvSpPr/>
            <p:nvPr/>
          </p:nvSpPr>
          <p:spPr>
            <a:xfrm>
              <a:off x="2519276" y="1908550"/>
              <a:ext cx="8913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2979eac23d_0_0"/>
            <p:cNvSpPr txBox="1"/>
            <p:nvPr/>
          </p:nvSpPr>
          <p:spPr>
            <a:xfrm>
              <a:off x="3414130" y="1773602"/>
              <a:ext cx="19770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DATA PREPARATION</a:t>
              </a:r>
              <a:endParaRPr b="1" i="0" sz="1800" u="none" cap="none" strike="noStrike">
                <a:solidFill>
                  <a:srgbClr val="000000"/>
                </a:solidFill>
                <a:latin typeface="Play"/>
                <a:ea typeface="Play"/>
                <a:cs typeface="Play"/>
                <a:sym typeface="Play"/>
              </a:endParaRPr>
            </a:p>
          </p:txBody>
        </p:sp>
      </p:grpSp>
      <p:grpSp>
        <p:nvGrpSpPr>
          <p:cNvPr id="222" name="Google Shape;222;g22979eac23d_0_0"/>
          <p:cNvGrpSpPr/>
          <p:nvPr/>
        </p:nvGrpSpPr>
        <p:grpSpPr>
          <a:xfrm>
            <a:off x="8425498" y="1782826"/>
            <a:ext cx="3177337" cy="738823"/>
            <a:chOff x="8425498" y="1782826"/>
            <a:chExt cx="3177337" cy="738823"/>
          </a:xfrm>
        </p:grpSpPr>
        <p:sp>
          <p:nvSpPr>
            <p:cNvPr id="223" name="Google Shape;223;g22979eac23d_0_0"/>
            <p:cNvSpPr/>
            <p:nvPr/>
          </p:nvSpPr>
          <p:spPr>
            <a:xfrm>
              <a:off x="8425498" y="1903425"/>
              <a:ext cx="10368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2979eac23d_0_0"/>
            <p:cNvSpPr txBox="1"/>
            <p:nvPr/>
          </p:nvSpPr>
          <p:spPr>
            <a:xfrm>
              <a:off x="9437884" y="1782826"/>
              <a:ext cx="2164951" cy="73882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DEVELOPMENT</a:t>
              </a:r>
              <a:endParaRPr b="1" i="0" sz="1800" u="none" cap="none" strike="noStrike">
                <a:solidFill>
                  <a:srgbClr val="000000"/>
                </a:solidFill>
                <a:latin typeface="Play"/>
                <a:ea typeface="Play"/>
                <a:cs typeface="Play"/>
                <a:sym typeface="Play"/>
              </a:endParaRPr>
            </a:p>
          </p:txBody>
        </p:sp>
      </p:grpSp>
      <p:grpSp>
        <p:nvGrpSpPr>
          <p:cNvPr id="225" name="Google Shape;225;g22979eac23d_0_0"/>
          <p:cNvGrpSpPr/>
          <p:nvPr/>
        </p:nvGrpSpPr>
        <p:grpSpPr>
          <a:xfrm>
            <a:off x="2778862" y="4461929"/>
            <a:ext cx="3417513" cy="738772"/>
            <a:chOff x="2778862" y="4461929"/>
            <a:chExt cx="3417513" cy="738772"/>
          </a:xfrm>
        </p:grpSpPr>
        <p:sp>
          <p:nvSpPr>
            <p:cNvPr id="226" name="Google Shape;226;g22979eac23d_0_0"/>
            <p:cNvSpPr/>
            <p:nvPr/>
          </p:nvSpPr>
          <p:spPr>
            <a:xfrm rot="10800000">
              <a:off x="4981975" y="4656900"/>
              <a:ext cx="1214400" cy="514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2979eac23d_0_0"/>
            <p:cNvSpPr txBox="1"/>
            <p:nvPr/>
          </p:nvSpPr>
          <p:spPr>
            <a:xfrm>
              <a:off x="2778862" y="4461929"/>
              <a:ext cx="2191118" cy="73877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DEPLOYMENT</a:t>
              </a:r>
              <a:endParaRPr b="1" i="0" sz="1800" u="none" cap="none" strike="noStrike">
                <a:solidFill>
                  <a:srgbClr val="000000"/>
                </a:solidFill>
                <a:latin typeface="Play"/>
                <a:ea typeface="Play"/>
                <a:cs typeface="Play"/>
                <a:sym typeface="Play"/>
              </a:endParaRPr>
            </a:p>
          </p:txBody>
        </p:sp>
      </p:grpSp>
      <p:grpSp>
        <p:nvGrpSpPr>
          <p:cNvPr id="228" name="Google Shape;228;g22979eac23d_0_0"/>
          <p:cNvGrpSpPr/>
          <p:nvPr/>
        </p:nvGrpSpPr>
        <p:grpSpPr>
          <a:xfrm>
            <a:off x="5391123" y="1768626"/>
            <a:ext cx="3034373" cy="738765"/>
            <a:chOff x="5391123" y="1768626"/>
            <a:chExt cx="3034373" cy="738765"/>
          </a:xfrm>
        </p:grpSpPr>
        <p:sp>
          <p:nvSpPr>
            <p:cNvPr id="229" name="Google Shape;229;g22979eac23d_0_0"/>
            <p:cNvSpPr/>
            <p:nvPr/>
          </p:nvSpPr>
          <p:spPr>
            <a:xfrm>
              <a:off x="5391123" y="1908550"/>
              <a:ext cx="11349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2979eac23d_0_0"/>
            <p:cNvSpPr txBox="1"/>
            <p:nvPr/>
          </p:nvSpPr>
          <p:spPr>
            <a:xfrm>
              <a:off x="6526199" y="1768626"/>
              <a:ext cx="1899297" cy="73876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FEATURE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ENGINEERING</a:t>
              </a:r>
              <a:endParaRPr b="1" i="0" sz="1800" u="none" cap="none" strike="noStrike">
                <a:solidFill>
                  <a:srgbClr val="000000"/>
                </a:solidFill>
                <a:latin typeface="Play"/>
                <a:ea typeface="Play"/>
                <a:cs typeface="Play"/>
                <a:sym typeface="Play"/>
              </a:endParaRPr>
            </a:p>
          </p:txBody>
        </p:sp>
      </p:grpSp>
      <p:sp>
        <p:nvSpPr>
          <p:cNvPr id="231" name="Google Shape;231;g22979eac23d_0_0"/>
          <p:cNvSpPr/>
          <p:nvPr/>
        </p:nvSpPr>
        <p:spPr>
          <a:xfrm flipH="1">
            <a:off x="5509675" y="2201175"/>
            <a:ext cx="686700" cy="2710200"/>
          </a:xfrm>
          <a:prstGeom prst="bentUpArrow">
            <a:avLst>
              <a:gd fmla="val 4" name="adj1"/>
              <a:gd fmla="val 39810" name="adj2"/>
              <a:gd fmla="val 39100" name="adj3"/>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nvSpPr>
        <p:spPr>
          <a:xfrm>
            <a:off x="1503775" y="1225225"/>
            <a:ext cx="2611200" cy="860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Data Cleaning and Preprocessing</a:t>
            </a:r>
            <a:endParaRPr b="1" i="0" sz="1800" u="none" cap="none" strike="noStrike">
              <a:solidFill>
                <a:schemeClr val="dk2"/>
              </a:solidFill>
              <a:latin typeface="Open Sans"/>
              <a:ea typeface="Open Sans"/>
              <a:cs typeface="Open Sans"/>
              <a:sym typeface="Open Sans"/>
            </a:endParaRPr>
          </a:p>
        </p:txBody>
      </p:sp>
      <p:sp>
        <p:nvSpPr>
          <p:cNvPr id="237" name="Google Shape;237;p11"/>
          <p:cNvSpPr txBox="1"/>
          <p:nvPr/>
        </p:nvSpPr>
        <p:spPr>
          <a:xfrm>
            <a:off x="3170850" y="228600"/>
            <a:ext cx="58503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MODEL DEVELOPMENT</a:t>
            </a:r>
            <a:endParaRPr b="0" i="0" sz="4000" u="none" cap="none" strike="noStrike">
              <a:solidFill>
                <a:schemeClr val="dk2"/>
              </a:solidFill>
              <a:latin typeface="Play"/>
              <a:ea typeface="Play"/>
              <a:cs typeface="Play"/>
              <a:sym typeface="Play"/>
            </a:endParaRPr>
          </a:p>
        </p:txBody>
      </p:sp>
      <p:sp>
        <p:nvSpPr>
          <p:cNvPr id="238" name="Google Shape;238;p11"/>
          <p:cNvSpPr/>
          <p:nvPr/>
        </p:nvSpPr>
        <p:spPr>
          <a:xfrm>
            <a:off x="4303400" y="135147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txBox="1"/>
          <p:nvPr/>
        </p:nvSpPr>
        <p:spPr>
          <a:xfrm>
            <a:off x="5040600" y="1317325"/>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Replace infinite values, drop unnecessary columns, working with 0 values.</a:t>
            </a:r>
            <a:endParaRPr sz="1800">
              <a:latin typeface="Open Sans Light"/>
              <a:ea typeface="Open Sans Light"/>
              <a:cs typeface="Open Sans Light"/>
              <a:sym typeface="Open Sans Light"/>
            </a:endParaRPr>
          </a:p>
        </p:txBody>
      </p:sp>
      <p:sp>
        <p:nvSpPr>
          <p:cNvPr id="240" name="Google Shape;240;p11"/>
          <p:cNvSpPr txBox="1"/>
          <p:nvPr/>
        </p:nvSpPr>
        <p:spPr>
          <a:xfrm>
            <a:off x="1503775" y="2363450"/>
            <a:ext cx="2611200" cy="860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Exploratory Data Analysis</a:t>
            </a:r>
            <a:endParaRPr b="1" i="0" sz="1800" u="none" cap="none" strike="noStrike">
              <a:solidFill>
                <a:schemeClr val="dk2"/>
              </a:solidFill>
              <a:latin typeface="Open Sans"/>
              <a:ea typeface="Open Sans"/>
              <a:cs typeface="Open Sans"/>
              <a:sym typeface="Open Sans"/>
            </a:endParaRPr>
          </a:p>
        </p:txBody>
      </p:sp>
      <p:sp>
        <p:nvSpPr>
          <p:cNvPr id="241" name="Google Shape;241;p11"/>
          <p:cNvSpPr/>
          <p:nvPr/>
        </p:nvSpPr>
        <p:spPr>
          <a:xfrm>
            <a:off x="4303400" y="251237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txBox="1"/>
          <p:nvPr/>
        </p:nvSpPr>
        <p:spPr>
          <a:xfrm>
            <a:off x="5040600" y="2363450"/>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Histograms, distribution analysis, time serie plot,trend plots. </a:t>
            </a:r>
            <a:endParaRPr sz="1800">
              <a:latin typeface="Open Sans Light"/>
              <a:ea typeface="Open Sans Light"/>
              <a:cs typeface="Open Sans Light"/>
              <a:sym typeface="Open Sans Light"/>
            </a:endParaRPr>
          </a:p>
        </p:txBody>
      </p:sp>
      <p:sp>
        <p:nvSpPr>
          <p:cNvPr id="243" name="Google Shape;243;p11"/>
          <p:cNvSpPr txBox="1"/>
          <p:nvPr/>
        </p:nvSpPr>
        <p:spPr>
          <a:xfrm>
            <a:off x="1315375" y="3501675"/>
            <a:ext cx="2799600" cy="1241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Working with Categorical and Numerical Columns</a:t>
            </a:r>
            <a:endParaRPr b="1" i="0" sz="1800" u="none" cap="none" strike="noStrike">
              <a:solidFill>
                <a:schemeClr val="dk2"/>
              </a:solidFill>
              <a:latin typeface="Open Sans"/>
              <a:ea typeface="Open Sans"/>
              <a:cs typeface="Open Sans"/>
              <a:sym typeface="Open Sans"/>
            </a:endParaRPr>
          </a:p>
        </p:txBody>
      </p:sp>
      <p:sp>
        <p:nvSpPr>
          <p:cNvPr id="244" name="Google Shape;244;p11"/>
          <p:cNvSpPr/>
          <p:nvPr/>
        </p:nvSpPr>
        <p:spPr>
          <a:xfrm>
            <a:off x="4303400" y="379052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txBox="1"/>
          <p:nvPr/>
        </p:nvSpPr>
        <p:spPr>
          <a:xfrm>
            <a:off x="5040600" y="3598375"/>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Min Max Scaler for numerical columns, Label encoding for categorical columns.</a:t>
            </a:r>
            <a:r>
              <a:rPr lang="en-US" sz="1800">
                <a:latin typeface="Open Sans Light"/>
                <a:ea typeface="Open Sans Light"/>
                <a:cs typeface="Open Sans Light"/>
                <a:sym typeface="Open Sans Light"/>
              </a:rPr>
              <a:t> </a:t>
            </a:r>
            <a:endParaRPr sz="1800">
              <a:latin typeface="Open Sans Light"/>
              <a:ea typeface="Open Sans Light"/>
              <a:cs typeface="Open Sans Light"/>
              <a:sym typeface="Open Sans Light"/>
            </a:endParaRPr>
          </a:p>
        </p:txBody>
      </p:sp>
      <p:sp>
        <p:nvSpPr>
          <p:cNvPr id="246" name="Google Shape;246;p11"/>
          <p:cNvSpPr txBox="1"/>
          <p:nvPr/>
        </p:nvSpPr>
        <p:spPr>
          <a:xfrm>
            <a:off x="1315375" y="5020900"/>
            <a:ext cx="2799600" cy="1241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Training the model using various algorithms</a:t>
            </a:r>
            <a:endParaRPr b="1" i="0" sz="1800" u="none" cap="none" strike="noStrike">
              <a:solidFill>
                <a:schemeClr val="dk2"/>
              </a:solidFill>
              <a:latin typeface="Open Sans"/>
              <a:ea typeface="Open Sans"/>
              <a:cs typeface="Open Sans"/>
              <a:sym typeface="Open Sans"/>
            </a:endParaRPr>
          </a:p>
        </p:txBody>
      </p:sp>
      <p:sp>
        <p:nvSpPr>
          <p:cNvPr id="247" name="Google Shape;247;p11"/>
          <p:cNvSpPr/>
          <p:nvPr/>
        </p:nvSpPr>
        <p:spPr>
          <a:xfrm>
            <a:off x="4303400" y="5400250"/>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txBox="1"/>
          <p:nvPr/>
        </p:nvSpPr>
        <p:spPr>
          <a:xfrm>
            <a:off x="5040600" y="4833300"/>
            <a:ext cx="4697700" cy="1733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latin typeface="Open Sans Light"/>
                <a:ea typeface="Open Sans Light"/>
                <a:cs typeface="Open Sans Light"/>
                <a:sym typeface="Open Sans Light"/>
              </a:rPr>
              <a:t>Train - test split (70:30), working with </a:t>
            </a:r>
            <a:r>
              <a:rPr lang="en-US" sz="1700">
                <a:latin typeface="Open Sans Light"/>
                <a:ea typeface="Open Sans Light"/>
                <a:cs typeface="Open Sans Light"/>
                <a:sym typeface="Open Sans Light"/>
              </a:rPr>
              <a:t>selected</a:t>
            </a:r>
            <a:r>
              <a:rPr lang="en-US" sz="1700">
                <a:latin typeface="Open Sans Light"/>
                <a:ea typeface="Open Sans Light"/>
                <a:cs typeface="Open Sans Light"/>
                <a:sym typeface="Open Sans Light"/>
              </a:rPr>
              <a:t> variables, Training the regressors :, Random Forest, XGBoost, Support Vector Regressor (SVR) and Stochastic Gradient Descent (SGD) with parameter tuning.</a:t>
            </a:r>
            <a:endParaRPr sz="1700">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534e1eb84f_0_2"/>
          <p:cNvSpPr txBox="1"/>
          <p:nvPr/>
        </p:nvSpPr>
        <p:spPr>
          <a:xfrm>
            <a:off x="3407550" y="228600"/>
            <a:ext cx="53769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MODEL EVALUATION</a:t>
            </a:r>
            <a:endParaRPr b="0" i="0" sz="4000" u="none" cap="none" strike="noStrike">
              <a:solidFill>
                <a:schemeClr val="dk2"/>
              </a:solidFill>
              <a:latin typeface="Play"/>
              <a:ea typeface="Play"/>
              <a:cs typeface="Play"/>
              <a:sym typeface="Play"/>
            </a:endParaRPr>
          </a:p>
        </p:txBody>
      </p:sp>
      <p:sp>
        <p:nvSpPr>
          <p:cNvPr id="254" name="Google Shape;254;g2534e1eb84f_0_2"/>
          <p:cNvSpPr txBox="1"/>
          <p:nvPr/>
        </p:nvSpPr>
        <p:spPr>
          <a:xfrm>
            <a:off x="1680538" y="5571875"/>
            <a:ext cx="24201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t/>
            </a:r>
            <a:endParaRPr b="0" i="0" sz="2400" u="none" cap="none" strike="noStrike">
              <a:solidFill>
                <a:schemeClr val="dk2"/>
              </a:solidFill>
              <a:latin typeface="Play"/>
              <a:ea typeface="Play"/>
              <a:cs typeface="Play"/>
              <a:sym typeface="Play"/>
            </a:endParaRPr>
          </a:p>
        </p:txBody>
      </p:sp>
      <p:sp>
        <p:nvSpPr>
          <p:cNvPr id="255" name="Google Shape;255;g2534e1eb84f_0_2"/>
          <p:cNvSpPr txBox="1"/>
          <p:nvPr/>
        </p:nvSpPr>
        <p:spPr>
          <a:xfrm>
            <a:off x="8536263" y="5571875"/>
            <a:ext cx="16314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t/>
            </a:r>
            <a:endParaRPr b="0" i="0" sz="2400" u="none" cap="none" strike="noStrike">
              <a:solidFill>
                <a:schemeClr val="dk2"/>
              </a:solidFill>
              <a:latin typeface="Play"/>
              <a:ea typeface="Play"/>
              <a:cs typeface="Play"/>
              <a:sym typeface="Play"/>
            </a:endParaRPr>
          </a:p>
        </p:txBody>
      </p:sp>
      <p:sp>
        <p:nvSpPr>
          <p:cNvPr id="256" name="Google Shape;256;g2534e1eb84f_0_2"/>
          <p:cNvSpPr txBox="1"/>
          <p:nvPr/>
        </p:nvSpPr>
        <p:spPr>
          <a:xfrm>
            <a:off x="1007250" y="1143000"/>
            <a:ext cx="10327500" cy="51474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The Random Forest model surpasses all other models across all evaluation parameters, according to an examination of model performance indicators. </a:t>
            </a:r>
            <a:endParaRPr sz="2400">
              <a:solidFill>
                <a:schemeClr val="dk1"/>
              </a:solidFill>
              <a:latin typeface="Open Sans"/>
              <a:ea typeface="Open Sans"/>
              <a:cs typeface="Open Sans"/>
              <a:sym typeface="Open Sans"/>
            </a:endParaRPr>
          </a:p>
          <a:p>
            <a:pPr indent="0" lvl="0" marL="457200" marR="0" rtl="0" algn="l">
              <a:lnSpc>
                <a:spcPct val="90000"/>
              </a:lnSpc>
              <a:spcBef>
                <a:spcPts val="0"/>
              </a:spcBef>
              <a:spcAft>
                <a:spcPts val="0"/>
              </a:spcAft>
              <a:buNone/>
            </a:pPr>
            <a:r>
              <a:t/>
            </a:r>
            <a:endParaRPr sz="2400">
              <a:solidFill>
                <a:schemeClr val="dk1"/>
              </a:solidFill>
              <a:latin typeface="Open Sans"/>
              <a:ea typeface="Open Sans"/>
              <a:cs typeface="Open Sans"/>
              <a:sym typeface="Open Sans"/>
            </a:endParaRPr>
          </a:p>
          <a:p>
            <a:pPr indent="-381000" lvl="0" marL="457200" marR="0" rtl="0" algn="l">
              <a:lnSpc>
                <a:spcPct val="9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It consistently has the lowest mean squared error (MSE), mean absolute error (MAE), root mean squared error (RMSE), and mean absolute percent error (MAPE), indicating greater predictive accuracy. </a:t>
            </a:r>
            <a:endParaRPr sz="2400">
              <a:solidFill>
                <a:schemeClr val="dk1"/>
              </a:solidFill>
              <a:latin typeface="Open Sans"/>
              <a:ea typeface="Open Sans"/>
              <a:cs typeface="Open Sans"/>
              <a:sym typeface="Open Sans"/>
            </a:endParaRPr>
          </a:p>
          <a:p>
            <a:pPr indent="0" lvl="0" marL="457200" marR="0" rtl="0" algn="l">
              <a:lnSpc>
                <a:spcPct val="90000"/>
              </a:lnSpc>
              <a:spcBef>
                <a:spcPts val="0"/>
              </a:spcBef>
              <a:spcAft>
                <a:spcPts val="0"/>
              </a:spcAft>
              <a:buNone/>
            </a:pPr>
            <a:r>
              <a:t/>
            </a:r>
            <a:endParaRPr sz="2400">
              <a:solidFill>
                <a:schemeClr val="dk1"/>
              </a:solidFill>
              <a:latin typeface="Open Sans"/>
              <a:ea typeface="Open Sans"/>
              <a:cs typeface="Open Sans"/>
              <a:sym typeface="Open Sans"/>
            </a:endParaRPr>
          </a:p>
          <a:p>
            <a:pPr indent="-381000" lvl="0" marL="457200" marR="0" rtl="0" algn="l">
              <a:lnSpc>
                <a:spcPct val="9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Furthermore, the Random Forest model has the highest R-squared (R2) value, indicating that it explains a considerable percentage of the data variance. </a:t>
            </a:r>
            <a:endParaRPr sz="2400">
              <a:solidFill>
                <a:schemeClr val="dk1"/>
              </a:solidFill>
              <a:latin typeface="Open Sans"/>
              <a:ea typeface="Open Sans"/>
              <a:cs typeface="Open Sans"/>
              <a:sym typeface="Open Sans"/>
            </a:endParaRPr>
          </a:p>
          <a:p>
            <a:pPr indent="0" lvl="0" marL="457200" marR="0" rtl="0" algn="l">
              <a:lnSpc>
                <a:spcPct val="90000"/>
              </a:lnSpc>
              <a:spcBef>
                <a:spcPts val="0"/>
              </a:spcBef>
              <a:spcAft>
                <a:spcPts val="0"/>
              </a:spcAft>
              <a:buNone/>
            </a:pPr>
            <a:r>
              <a:t/>
            </a:r>
            <a:endParaRPr sz="2400">
              <a:solidFill>
                <a:schemeClr val="dk1"/>
              </a:solidFill>
              <a:latin typeface="Open Sans"/>
              <a:ea typeface="Open Sans"/>
              <a:cs typeface="Open Sans"/>
              <a:sym typeface="Open Sans"/>
            </a:endParaRPr>
          </a:p>
          <a:p>
            <a:pPr indent="-381000" lvl="0" marL="457200" marR="0" rtl="0" algn="l">
              <a:lnSpc>
                <a:spcPct val="90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As a result of this thorough evaluation, it was clear that the Random Forest model is the most robust and effective option for modelling the data, offering the best overall performance in predicting the target variables.</a:t>
            </a:r>
            <a:endParaRPr sz="24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09" name="Google Shape;109;p2"/>
          <p:cNvSpPr/>
          <p:nvPr/>
        </p:nvSpPr>
        <p:spPr>
          <a:xfrm rot="10800000">
            <a:off x="576" y="0"/>
            <a:ext cx="4850158" cy="6857998"/>
          </a:xfrm>
          <a:custGeom>
            <a:rect b="b" l="l" r="r" t="t"/>
            <a:pathLst>
              <a:path extrusionOk="0" h="6857998" w="5672699">
                <a:moveTo>
                  <a:pt x="2328480" y="0"/>
                </a:moveTo>
                <a:lnTo>
                  <a:pt x="5672699" y="0"/>
                </a:lnTo>
                <a:lnTo>
                  <a:pt x="5672699" y="6857998"/>
                </a:lnTo>
                <a:lnTo>
                  <a:pt x="0" y="6856093"/>
                </a:lnTo>
                <a:lnTo>
                  <a:pt x="232848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10" name="Google Shape;110;p2"/>
          <p:cNvSpPr txBox="1"/>
          <p:nvPr>
            <p:ph idx="4294967295" type="title"/>
          </p:nvPr>
        </p:nvSpPr>
        <p:spPr>
          <a:xfrm>
            <a:off x="252175" y="207200"/>
            <a:ext cx="6453300" cy="987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6000"/>
              <a:buFont typeface="Play"/>
              <a:buNone/>
            </a:pPr>
            <a:r>
              <a:rPr b="1" i="0" lang="en-US" sz="6000"/>
              <a:t>TEAM CATBOOST</a:t>
            </a:r>
            <a:endParaRPr b="1" i="0" sz="6000"/>
          </a:p>
        </p:txBody>
      </p:sp>
      <p:sp>
        <p:nvSpPr>
          <p:cNvPr id="111" name="Google Shape;111;p2"/>
          <p:cNvSpPr txBox="1"/>
          <p:nvPr/>
        </p:nvSpPr>
        <p:spPr>
          <a:xfrm>
            <a:off x="252175" y="5604400"/>
            <a:ext cx="2750700" cy="127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Project Lead</a:t>
            </a:r>
            <a:endParaRPr b="0" i="0" sz="2400" u="none" cap="none" strike="noStrike">
              <a:solidFill>
                <a:schemeClr val="dk1"/>
              </a:solidFill>
              <a:latin typeface="Open Sans Light"/>
              <a:ea typeface="Open Sans Light"/>
              <a:cs typeface="Open Sans Light"/>
              <a:sym typeface="Open Sans Light"/>
            </a:endParaRPr>
          </a:p>
          <a:p>
            <a:pPr indent="0" lvl="0" marL="0" rtl="0" algn="ctr">
              <a:spcBef>
                <a:spcPts val="600"/>
              </a:spcBef>
              <a:spcAft>
                <a:spcPts val="0"/>
              </a:spcAft>
              <a:buClr>
                <a:schemeClr val="dk1"/>
              </a:buClr>
              <a:buSzPts val="2400"/>
              <a:buFont typeface="Arial"/>
              <a:buNone/>
            </a:pPr>
            <a:r>
              <a:rPr b="1" lang="en-US" sz="2400">
                <a:solidFill>
                  <a:schemeClr val="dk1"/>
                </a:solidFill>
                <a:latin typeface="Quattrocento Sans"/>
                <a:ea typeface="Quattrocento Sans"/>
                <a:cs typeface="Quattrocento Sans"/>
                <a:sym typeface="Quattrocento Sans"/>
              </a:rPr>
              <a:t>Confidence Chinelo Ojiako</a:t>
            </a:r>
            <a:endParaRPr b="0" i="0" sz="2400" u="none" cap="none" strike="noStrike">
              <a:solidFill>
                <a:schemeClr val="dk1"/>
              </a:solidFill>
              <a:latin typeface="Quattrocento Sans"/>
              <a:ea typeface="Quattrocento Sans"/>
              <a:cs typeface="Quattrocento Sans"/>
              <a:sym typeface="Quattrocento Sans"/>
            </a:endParaRPr>
          </a:p>
        </p:txBody>
      </p:sp>
      <p:sp>
        <p:nvSpPr>
          <p:cNvPr id="112" name="Google Shape;112;p2"/>
          <p:cNvSpPr txBox="1"/>
          <p:nvPr/>
        </p:nvSpPr>
        <p:spPr>
          <a:xfrm>
            <a:off x="7544850" y="150725"/>
            <a:ext cx="3892200" cy="458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000"/>
              <a:buFont typeface="Play"/>
              <a:buNone/>
            </a:pPr>
            <a:r>
              <a:rPr b="1" i="0" lang="en-US" sz="2400" u="none" cap="none" strike="noStrike">
                <a:solidFill>
                  <a:schemeClr val="dk2"/>
                </a:solidFill>
                <a:latin typeface="Play"/>
                <a:ea typeface="Play"/>
                <a:cs typeface="Play"/>
                <a:sym typeface="Play"/>
              </a:rPr>
              <a:t>OTHER ACTIVE MEMBERS</a:t>
            </a:r>
            <a:endParaRPr b="1" i="0" sz="2400" u="none" cap="none" strike="noStrike">
              <a:solidFill>
                <a:schemeClr val="dk2"/>
              </a:solidFill>
              <a:latin typeface="Play"/>
              <a:ea typeface="Play"/>
              <a:cs typeface="Play"/>
              <a:sym typeface="Play"/>
            </a:endParaRPr>
          </a:p>
        </p:txBody>
      </p:sp>
      <p:sp>
        <p:nvSpPr>
          <p:cNvPr id="113" name="Google Shape;113;p2"/>
          <p:cNvSpPr txBox="1"/>
          <p:nvPr/>
        </p:nvSpPr>
        <p:spPr>
          <a:xfrm>
            <a:off x="324475" y="4053706"/>
            <a:ext cx="26061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i="0" lang="en-US" sz="2400" u="none" cap="none" strike="noStrike">
                <a:solidFill>
                  <a:schemeClr val="dk2"/>
                </a:solidFill>
                <a:latin typeface="Play"/>
                <a:ea typeface="Play"/>
                <a:cs typeface="Play"/>
                <a:sym typeface="Play"/>
              </a:rPr>
              <a:t>PRESENTER 1</a:t>
            </a:r>
            <a:endParaRPr b="1" i="0" sz="2400" u="none" cap="none" strike="noStrike">
              <a:solidFill>
                <a:schemeClr val="dk2"/>
              </a:solidFill>
              <a:latin typeface="Play"/>
              <a:ea typeface="Play"/>
              <a:cs typeface="Play"/>
              <a:sym typeface="Play"/>
            </a:endParaRPr>
          </a:p>
        </p:txBody>
      </p:sp>
      <p:sp>
        <p:nvSpPr>
          <p:cNvPr id="114" name="Google Shape;114;p2"/>
          <p:cNvSpPr txBox="1"/>
          <p:nvPr/>
        </p:nvSpPr>
        <p:spPr>
          <a:xfrm>
            <a:off x="3572245" y="4060896"/>
            <a:ext cx="2628600" cy="550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i="0" lang="en-US" sz="2400" u="none" cap="none" strike="noStrike">
                <a:solidFill>
                  <a:schemeClr val="dk2"/>
                </a:solidFill>
                <a:latin typeface="Play"/>
                <a:ea typeface="Play"/>
                <a:cs typeface="Play"/>
                <a:sym typeface="Play"/>
              </a:rPr>
              <a:t>PRESENTER 2</a:t>
            </a:r>
            <a:endParaRPr b="1" i="0" sz="2400" u="none" cap="none" strike="noStrike">
              <a:solidFill>
                <a:schemeClr val="dk2"/>
              </a:solidFill>
              <a:latin typeface="Play"/>
              <a:ea typeface="Play"/>
              <a:cs typeface="Play"/>
              <a:sym typeface="Play"/>
            </a:endParaRPr>
          </a:p>
        </p:txBody>
      </p:sp>
      <p:sp>
        <p:nvSpPr>
          <p:cNvPr id="115" name="Google Shape;115;p2"/>
          <p:cNvSpPr txBox="1"/>
          <p:nvPr/>
        </p:nvSpPr>
        <p:spPr>
          <a:xfrm>
            <a:off x="133350" y="4635725"/>
            <a:ext cx="29532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lang="en-US" sz="2200">
                <a:solidFill>
                  <a:schemeClr val="dk2"/>
                </a:solidFill>
                <a:latin typeface="Play"/>
                <a:ea typeface="Play"/>
                <a:cs typeface="Play"/>
                <a:sym typeface="Play"/>
              </a:rPr>
              <a:t>Anih Nathan Chizoba </a:t>
            </a:r>
            <a:endParaRPr b="1" sz="2200">
              <a:solidFill>
                <a:schemeClr val="dk2"/>
              </a:solidFill>
              <a:latin typeface="Play"/>
              <a:ea typeface="Play"/>
              <a:cs typeface="Play"/>
              <a:sym typeface="Play"/>
            </a:endParaRPr>
          </a:p>
          <a:p>
            <a:pPr indent="0" lvl="0" marL="0" marR="0" rtl="0" algn="l">
              <a:lnSpc>
                <a:spcPct val="90000"/>
              </a:lnSpc>
              <a:spcBef>
                <a:spcPts val="0"/>
              </a:spcBef>
              <a:spcAft>
                <a:spcPts val="0"/>
              </a:spcAft>
              <a:buClr>
                <a:schemeClr val="dk2"/>
              </a:buClr>
              <a:buSzPts val="2400"/>
              <a:buFont typeface="Play"/>
              <a:buNone/>
            </a:pPr>
            <a:r>
              <a:t/>
            </a:r>
            <a:endParaRPr b="1" sz="2200">
              <a:solidFill>
                <a:schemeClr val="dk2"/>
              </a:solidFill>
              <a:latin typeface="Play"/>
              <a:ea typeface="Play"/>
              <a:cs typeface="Play"/>
              <a:sym typeface="Play"/>
            </a:endParaRPr>
          </a:p>
        </p:txBody>
      </p:sp>
      <p:sp>
        <p:nvSpPr>
          <p:cNvPr id="116" name="Google Shape;116;p2"/>
          <p:cNvSpPr txBox="1"/>
          <p:nvPr/>
        </p:nvSpPr>
        <p:spPr>
          <a:xfrm>
            <a:off x="3524695" y="4635713"/>
            <a:ext cx="27237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lang="en-US" sz="2200">
                <a:solidFill>
                  <a:schemeClr val="dk2"/>
                </a:solidFill>
                <a:latin typeface="Play"/>
                <a:ea typeface="Play"/>
                <a:cs typeface="Play"/>
                <a:sym typeface="Play"/>
              </a:rPr>
              <a:t>Miracle Uche</a:t>
            </a:r>
            <a:endParaRPr b="1" i="0" sz="2200" u="none" cap="none" strike="noStrike">
              <a:solidFill>
                <a:schemeClr val="dk2"/>
              </a:solidFill>
              <a:latin typeface="Play"/>
              <a:ea typeface="Play"/>
              <a:cs typeface="Play"/>
              <a:sym typeface="Play"/>
            </a:endParaRPr>
          </a:p>
        </p:txBody>
      </p:sp>
      <p:sp>
        <p:nvSpPr>
          <p:cNvPr id="117" name="Google Shape;117;p2"/>
          <p:cNvSpPr txBox="1"/>
          <p:nvPr/>
        </p:nvSpPr>
        <p:spPr>
          <a:xfrm>
            <a:off x="4518149" y="5604400"/>
            <a:ext cx="3300300" cy="90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Assistant Project Lead</a:t>
            </a:r>
            <a:endParaRPr b="0" i="0" sz="24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600"/>
              </a:spcBef>
              <a:spcAft>
                <a:spcPts val="0"/>
              </a:spcAft>
              <a:buClr>
                <a:srgbClr val="000000"/>
              </a:buClr>
              <a:buSzPts val="2400"/>
              <a:buFont typeface="Arial"/>
              <a:buNone/>
            </a:pPr>
            <a:r>
              <a:rPr b="1" lang="en-US" sz="2400">
                <a:solidFill>
                  <a:schemeClr val="dk1"/>
                </a:solidFill>
                <a:latin typeface="Quattrocento Sans"/>
                <a:ea typeface="Quattrocento Sans"/>
                <a:cs typeface="Quattrocento Sans"/>
                <a:sym typeface="Quattrocento Sans"/>
              </a:rPr>
              <a:t>Deya</a:t>
            </a:r>
            <a:r>
              <a:rPr lang="en-US" sz="1000">
                <a:solidFill>
                  <a:schemeClr val="dk1"/>
                </a:solidFill>
              </a:rPr>
              <a:t> </a:t>
            </a:r>
            <a:r>
              <a:rPr b="1" lang="en-US" sz="2400">
                <a:solidFill>
                  <a:schemeClr val="dk1"/>
                </a:solidFill>
                <a:latin typeface="Quattrocento Sans"/>
                <a:ea typeface="Quattrocento Sans"/>
                <a:cs typeface="Quattrocento Sans"/>
                <a:sym typeface="Quattrocento Sans"/>
              </a:rPr>
              <a:t>Chatterjee</a:t>
            </a:r>
            <a:endParaRPr b="1" i="0" sz="3800" u="none" cap="none" strike="noStrike">
              <a:solidFill>
                <a:schemeClr val="dk1"/>
              </a:solidFill>
              <a:latin typeface="Quattrocento Sans"/>
              <a:ea typeface="Quattrocento Sans"/>
              <a:cs typeface="Quattrocento Sans"/>
              <a:sym typeface="Quattrocento Sans"/>
            </a:endParaRPr>
          </a:p>
        </p:txBody>
      </p:sp>
      <p:sp>
        <p:nvSpPr>
          <p:cNvPr id="118" name="Google Shape;118;p2"/>
          <p:cNvSpPr txBox="1"/>
          <p:nvPr/>
        </p:nvSpPr>
        <p:spPr>
          <a:xfrm>
            <a:off x="9505950" y="5604400"/>
            <a:ext cx="2281500" cy="908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Query Analyst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rgbClr val="000000"/>
              </a:buClr>
              <a:buSzPts val="2400"/>
              <a:buFont typeface="Arial"/>
              <a:buNone/>
            </a:pPr>
            <a:r>
              <a:rPr b="1" lang="en-US" sz="2400">
                <a:solidFill>
                  <a:schemeClr val="dk1"/>
                </a:solidFill>
                <a:latin typeface="Quattrocento Sans"/>
                <a:ea typeface="Quattrocento Sans"/>
                <a:cs typeface="Quattrocento Sans"/>
                <a:sym typeface="Quattrocento Sans"/>
              </a:rPr>
              <a:t>Miracle Uche</a:t>
            </a:r>
            <a:endParaRPr b="1" i="0" sz="2400" u="none" cap="none" strike="noStrike">
              <a:solidFill>
                <a:schemeClr val="dk1"/>
              </a:solidFill>
              <a:latin typeface="Quattrocento Sans"/>
              <a:ea typeface="Quattrocento Sans"/>
              <a:cs typeface="Quattrocento Sans"/>
              <a:sym typeface="Quattrocento Sans"/>
            </a:endParaRPr>
          </a:p>
        </p:txBody>
      </p:sp>
      <p:cxnSp>
        <p:nvCxnSpPr>
          <p:cNvPr id="119" name="Google Shape;119;p2"/>
          <p:cNvCxnSpPr/>
          <p:nvPr/>
        </p:nvCxnSpPr>
        <p:spPr>
          <a:xfrm>
            <a:off x="-35600" y="5587525"/>
            <a:ext cx="12292500" cy="0"/>
          </a:xfrm>
          <a:prstGeom prst="straightConnector1">
            <a:avLst/>
          </a:prstGeom>
          <a:noFill/>
          <a:ln cap="flat" cmpd="sng" w="9525">
            <a:solidFill>
              <a:schemeClr val="accent1"/>
            </a:solidFill>
            <a:prstDash val="solid"/>
            <a:miter lim="800000"/>
            <a:headEnd len="sm" w="sm" type="none"/>
            <a:tailEnd len="sm" w="sm" type="none"/>
          </a:ln>
        </p:spPr>
      </p:cxnSp>
      <p:sp>
        <p:nvSpPr>
          <p:cNvPr id="120" name="Google Shape;120;p2"/>
          <p:cNvSpPr/>
          <p:nvPr/>
        </p:nvSpPr>
        <p:spPr>
          <a:xfrm>
            <a:off x="7446900" y="609425"/>
            <a:ext cx="4492800" cy="4784700"/>
          </a:xfrm>
          <a:prstGeom prst="rect">
            <a:avLst/>
          </a:prstGeom>
          <a:noFill/>
          <a:ln cap="flat" cmpd="sng" w="38100">
            <a:solidFill>
              <a:srgbClr val="0F3F4B"/>
            </a:solidFill>
            <a:prstDash val="solid"/>
            <a:bevel/>
            <a:headEnd len="sm" w="sm" type="none"/>
            <a:tailEnd len="sm" w="sm" type="none"/>
          </a:ln>
        </p:spPr>
        <p:txBody>
          <a:bodyPr anchorCtr="0" anchor="t" bIns="45700" lIns="91425" spcFirstLastPara="1" rIns="91425" wrap="square" tIns="45700">
            <a:noAutofit/>
          </a:bodyPr>
          <a:lstStyle/>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Arundarasi Rajendran</a:t>
            </a:r>
            <a:endParaRPr b="1" i="0" sz="1700" u="none" cap="none" strike="noStrike">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highlight>
                  <a:srgbClr val="FFFFFF"/>
                </a:highlight>
                <a:latin typeface="Open Sans"/>
                <a:ea typeface="Open Sans"/>
                <a:cs typeface="Open Sans"/>
                <a:sym typeface="Open Sans"/>
              </a:rPr>
              <a:t>Anih Nathan Chizoba </a:t>
            </a:r>
            <a:endParaRPr b="1" sz="1700">
              <a:solidFill>
                <a:schemeClr val="dk1"/>
              </a:solidFill>
              <a:highlight>
                <a:srgbClr val="FFFFFF"/>
              </a:highlight>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Adeniyi Olaolu Peter</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Akinade Phillip Akintoye</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Olalekan Okewale</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Ibrahim Abdulsalam Abdullahi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INCREASE CHRISTIAN</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Etietop Udofia</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Carla Bailón Rosas</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Akanbi Abiodun</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Kawonise Abdullateef</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Joseph Ngota Chilo</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Abdulkareem Sikirulahi Opeyemi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Bamiteko Ibiduni Adekemi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Sunday Kingsley</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Benjamin Lawani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George Ohikhatemen</a:t>
            </a:r>
            <a:endParaRPr b="1" sz="1700">
              <a:solidFill>
                <a:schemeClr val="dk1"/>
              </a:solidFill>
              <a:latin typeface="Open Sans"/>
              <a:ea typeface="Open Sans"/>
              <a:cs typeface="Open Sans"/>
              <a:sym typeface="Open Sans"/>
            </a:endParaRPr>
          </a:p>
        </p:txBody>
      </p:sp>
      <p:pic>
        <p:nvPicPr>
          <p:cNvPr id="121" name="Google Shape;121;p2"/>
          <p:cNvPicPr preferRelativeResize="0"/>
          <p:nvPr/>
        </p:nvPicPr>
        <p:blipFill>
          <a:blip r:embed="rId3">
            <a:alphaModFix/>
          </a:blip>
          <a:stretch>
            <a:fillRect/>
          </a:stretch>
        </p:blipFill>
        <p:spPr>
          <a:xfrm>
            <a:off x="286750" y="1142825"/>
            <a:ext cx="2851951" cy="2758025"/>
          </a:xfrm>
          <a:prstGeom prst="rect">
            <a:avLst/>
          </a:prstGeom>
          <a:noFill/>
          <a:ln cap="flat" cmpd="sng" w="38100">
            <a:solidFill>
              <a:srgbClr val="0F3F4B"/>
            </a:solidFill>
            <a:prstDash val="solid"/>
            <a:bevel/>
            <a:headEnd len="sm" w="sm" type="none"/>
            <a:tailEnd len="sm" w="sm" type="none"/>
          </a:ln>
        </p:spPr>
      </p:pic>
      <p:pic>
        <p:nvPicPr>
          <p:cNvPr id="122" name="Google Shape;122;p2"/>
          <p:cNvPicPr preferRelativeResize="0"/>
          <p:nvPr/>
        </p:nvPicPr>
        <p:blipFill>
          <a:blip r:embed="rId4">
            <a:alphaModFix/>
          </a:blip>
          <a:stretch>
            <a:fillRect/>
          </a:stretch>
        </p:blipFill>
        <p:spPr>
          <a:xfrm>
            <a:off x="3724650" y="1120838"/>
            <a:ext cx="2851951" cy="2802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27ae6422309_0_4"/>
          <p:cNvPicPr preferRelativeResize="0"/>
          <p:nvPr/>
        </p:nvPicPr>
        <p:blipFill>
          <a:blip r:embed="rId3">
            <a:alphaModFix/>
          </a:blip>
          <a:stretch>
            <a:fillRect/>
          </a:stretch>
        </p:blipFill>
        <p:spPr>
          <a:xfrm>
            <a:off x="152400" y="152400"/>
            <a:ext cx="10985500" cy="626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3" title="video_st.webm">
            <a:hlinkClick r:id="rId3"/>
          </p:cNvPr>
          <p:cNvPicPr preferRelativeResize="0"/>
          <p:nvPr/>
        </p:nvPicPr>
        <p:blipFill>
          <a:blip r:embed="rId4">
            <a:alphaModFix/>
          </a:blip>
          <a:stretch>
            <a:fillRect/>
          </a:stretch>
        </p:blipFill>
        <p:spPr>
          <a:xfrm>
            <a:off x="152400" y="0"/>
            <a:ext cx="12039602" cy="6705600"/>
          </a:xfrm>
          <a:prstGeom prst="rect">
            <a:avLst/>
          </a:prstGeom>
          <a:noFill/>
          <a:ln>
            <a:noFill/>
          </a:ln>
        </p:spPr>
      </p:pic>
      <p:sp>
        <p:nvSpPr>
          <p:cNvPr id="267" name="Google Shape;267;p13"/>
          <p:cNvSpPr txBox="1"/>
          <p:nvPr/>
        </p:nvSpPr>
        <p:spPr>
          <a:xfrm>
            <a:off x="3288300" y="228600"/>
            <a:ext cx="56154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highlight>
                  <a:schemeClr val="lt1"/>
                </a:highlight>
                <a:latin typeface="Play"/>
                <a:ea typeface="Play"/>
                <a:cs typeface="Play"/>
                <a:sym typeface="Play"/>
              </a:rPr>
              <a:t>MODEL DEPLOYMENT</a:t>
            </a:r>
            <a:endParaRPr b="0" i="0" sz="4000" u="none" cap="none" strike="noStrike">
              <a:solidFill>
                <a:schemeClr val="dk2"/>
              </a:solidFill>
              <a:highlight>
                <a:schemeClr val="lt1"/>
              </a:highlight>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nvSpPr>
        <p:spPr>
          <a:xfrm>
            <a:off x="4653750" y="228600"/>
            <a:ext cx="2884500" cy="6189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SUMMARY</a:t>
            </a:r>
            <a:endParaRPr b="0" i="0" sz="4000" u="none" cap="none" strike="noStrike">
              <a:solidFill>
                <a:schemeClr val="dk2"/>
              </a:solidFill>
              <a:latin typeface="Play"/>
              <a:ea typeface="Play"/>
              <a:cs typeface="Play"/>
              <a:sym typeface="Play"/>
            </a:endParaRPr>
          </a:p>
        </p:txBody>
      </p:sp>
      <p:sp>
        <p:nvSpPr>
          <p:cNvPr id="273" name="Google Shape;273;p14"/>
          <p:cNvSpPr txBox="1"/>
          <p:nvPr/>
        </p:nvSpPr>
        <p:spPr>
          <a:xfrm>
            <a:off x="745200" y="847500"/>
            <a:ext cx="11006400" cy="224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2200">
                <a:solidFill>
                  <a:schemeClr val="dk2"/>
                </a:solidFill>
                <a:latin typeface="Open Sans"/>
                <a:ea typeface="Open Sans"/>
                <a:cs typeface="Open Sans"/>
                <a:sym typeface="Open Sans"/>
              </a:rPr>
              <a:t>T</a:t>
            </a:r>
            <a:r>
              <a:rPr lang="en-US" sz="2200">
                <a:solidFill>
                  <a:schemeClr val="dk2"/>
                </a:solidFill>
                <a:latin typeface="Open Sans"/>
                <a:ea typeface="Open Sans"/>
                <a:cs typeface="Open Sans"/>
                <a:sym typeface="Open Sans"/>
              </a:rPr>
              <a:t>hrough meticulous data analysis, including preprocessing and feature engineering, various machine learning models were employed to predict economic indicators like GDP and unemployment rate. The findings showcased the Random Forest model's outstanding accuracy, followed by competitive performances from SVR, linear regression and SGD models. </a:t>
            </a:r>
            <a:endParaRPr sz="22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Clr>
                <a:schemeClr val="dk2"/>
              </a:buClr>
              <a:buSzPts val="1920"/>
              <a:buFont typeface="Arial"/>
              <a:buNone/>
            </a:pPr>
            <a:r>
              <a:t/>
            </a:r>
            <a:endParaRPr sz="2200">
              <a:solidFill>
                <a:schemeClr val="dk2"/>
              </a:solidFill>
              <a:latin typeface="Open Sans Light"/>
              <a:ea typeface="Open Sans Light"/>
              <a:cs typeface="Open Sans Light"/>
              <a:sym typeface="Open Sans Light"/>
            </a:endParaRPr>
          </a:p>
        </p:txBody>
      </p:sp>
      <p:sp>
        <p:nvSpPr>
          <p:cNvPr id="274" name="Google Shape;274;p14"/>
          <p:cNvSpPr txBox="1"/>
          <p:nvPr/>
        </p:nvSpPr>
        <p:spPr>
          <a:xfrm>
            <a:off x="4305000" y="3195750"/>
            <a:ext cx="3582000" cy="6189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CHALLENGES</a:t>
            </a:r>
            <a:endParaRPr b="0" i="0" sz="4000" u="none" cap="none" strike="noStrike">
              <a:solidFill>
                <a:schemeClr val="dk2"/>
              </a:solidFill>
              <a:latin typeface="Play"/>
              <a:ea typeface="Play"/>
              <a:cs typeface="Play"/>
              <a:sym typeface="Play"/>
            </a:endParaRPr>
          </a:p>
        </p:txBody>
      </p:sp>
      <p:sp>
        <p:nvSpPr>
          <p:cNvPr id="275" name="Google Shape;275;p14"/>
          <p:cNvSpPr txBox="1"/>
          <p:nvPr/>
        </p:nvSpPr>
        <p:spPr>
          <a:xfrm>
            <a:off x="252150" y="4005150"/>
            <a:ext cx="11687700" cy="19623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2"/>
              </a:buClr>
              <a:buSzPts val="2200"/>
              <a:buFont typeface="Open Sans"/>
              <a:buChar char="●"/>
            </a:pPr>
            <a:r>
              <a:rPr lang="en-US" sz="2200">
                <a:solidFill>
                  <a:schemeClr val="dk2"/>
                </a:solidFill>
                <a:latin typeface="Open Sans"/>
                <a:ea typeface="Open Sans"/>
                <a:cs typeface="Open Sans"/>
                <a:sym typeface="Open Sans"/>
              </a:rPr>
              <a:t>Working with </a:t>
            </a:r>
            <a:r>
              <a:rPr lang="en-US" sz="2200">
                <a:solidFill>
                  <a:schemeClr val="dk2"/>
                </a:solidFill>
                <a:latin typeface="Open Sans"/>
                <a:ea typeface="Open Sans"/>
                <a:cs typeface="Open Sans"/>
                <a:sym typeface="Open Sans"/>
              </a:rPr>
              <a:t>additional</a:t>
            </a:r>
            <a:r>
              <a:rPr lang="en-US" sz="2200">
                <a:solidFill>
                  <a:schemeClr val="dk2"/>
                </a:solidFill>
                <a:latin typeface="Open Sans"/>
                <a:ea typeface="Open Sans"/>
                <a:cs typeface="Open Sans"/>
                <a:sym typeface="Open Sans"/>
              </a:rPr>
              <a:t> datasets from World Bank.</a:t>
            </a:r>
            <a:endParaRPr sz="2200">
              <a:solidFill>
                <a:schemeClr val="dk2"/>
              </a:solidFill>
              <a:latin typeface="Open Sans"/>
              <a:ea typeface="Open Sans"/>
              <a:cs typeface="Open Sans"/>
              <a:sym typeface="Open Sans"/>
            </a:endParaRPr>
          </a:p>
          <a:p>
            <a:pPr indent="-368300" lvl="0" marL="457200" marR="0" rtl="0" algn="l">
              <a:lnSpc>
                <a:spcPct val="150000"/>
              </a:lnSpc>
              <a:spcBef>
                <a:spcPts val="0"/>
              </a:spcBef>
              <a:spcAft>
                <a:spcPts val="0"/>
              </a:spcAft>
              <a:buClr>
                <a:schemeClr val="dk2"/>
              </a:buClr>
              <a:buSzPts val="2200"/>
              <a:buFont typeface="Open Sans"/>
              <a:buChar char="●"/>
            </a:pPr>
            <a:r>
              <a:rPr lang="en-US" sz="2200">
                <a:solidFill>
                  <a:schemeClr val="dk2"/>
                </a:solidFill>
                <a:latin typeface="Open Sans"/>
                <a:ea typeface="Open Sans"/>
                <a:cs typeface="Open Sans"/>
                <a:sym typeface="Open Sans"/>
              </a:rPr>
              <a:t>The lack of data about GDP, remittance and other features from 1970 to 1980 in some countries.</a:t>
            </a:r>
            <a:endParaRPr sz="2200">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0a68dc07b5_0_10"/>
          <p:cNvSpPr txBox="1"/>
          <p:nvPr/>
        </p:nvSpPr>
        <p:spPr>
          <a:xfrm>
            <a:off x="4007550" y="657825"/>
            <a:ext cx="4176900" cy="6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RELATED LINKS</a:t>
            </a:r>
            <a:endParaRPr b="0" i="0" sz="4000" u="none" cap="none" strike="noStrike">
              <a:solidFill>
                <a:schemeClr val="dk2"/>
              </a:solidFill>
              <a:latin typeface="Play"/>
              <a:ea typeface="Play"/>
              <a:cs typeface="Play"/>
              <a:sym typeface="Play"/>
            </a:endParaRPr>
          </a:p>
        </p:txBody>
      </p:sp>
      <p:sp>
        <p:nvSpPr>
          <p:cNvPr id="281" name="Google Shape;281;g20a68dc07b5_0_10"/>
          <p:cNvSpPr txBox="1"/>
          <p:nvPr/>
        </p:nvSpPr>
        <p:spPr>
          <a:xfrm>
            <a:off x="404550" y="1611525"/>
            <a:ext cx="11687700" cy="40845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Presentation Slides </a:t>
            </a:r>
            <a:r>
              <a:rPr b="0" i="0" lang="en-US" sz="2200" u="sng" cap="none" strike="noStrike">
                <a:solidFill>
                  <a:schemeClr val="hlink"/>
                </a:solidFill>
                <a:latin typeface="Open Sans Light"/>
                <a:ea typeface="Open Sans Light"/>
                <a:cs typeface="Open Sans Light"/>
                <a:sym typeface="Open Sans Light"/>
                <a:hlinkClick r:id="rId3"/>
              </a:rPr>
              <a:t>here</a:t>
            </a:r>
            <a:endParaRPr b="0" i="0" sz="2200" u="none" cap="none" strike="noStrik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This project is hosted on </a:t>
            </a:r>
            <a:r>
              <a:rPr lang="en-US" sz="2200" u="sng">
                <a:solidFill>
                  <a:schemeClr val="hlink"/>
                </a:solidFill>
                <a:latin typeface="Open Sans Light"/>
                <a:ea typeface="Open Sans Light"/>
                <a:cs typeface="Open Sans Light"/>
                <a:sym typeface="Open Sans Light"/>
                <a:hlinkClick r:id="rId4"/>
              </a:rPr>
              <a:t>Github</a:t>
            </a:r>
            <a:endParaRPr b="0" i="0" sz="2200" u="none" cap="none" strike="noStrik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The project is deployed on </a:t>
            </a:r>
            <a:r>
              <a:rPr lang="en-US" sz="2200" u="sng">
                <a:solidFill>
                  <a:schemeClr val="hlink"/>
                </a:solidFill>
                <a:latin typeface="Open Sans Light"/>
                <a:ea typeface="Open Sans Light"/>
                <a:cs typeface="Open Sans Light"/>
                <a:sym typeface="Open Sans Light"/>
                <a:hlinkClick r:id="rId5"/>
              </a:rPr>
              <a:t>Sreamlit</a:t>
            </a:r>
            <a:endParaRPr sz="2200" u="non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Model Development on </a:t>
            </a:r>
            <a:r>
              <a:rPr lang="en-US" sz="2200" u="sng">
                <a:solidFill>
                  <a:schemeClr val="hlink"/>
                </a:solidFill>
                <a:latin typeface="Open Sans Light"/>
                <a:ea typeface="Open Sans Light"/>
                <a:cs typeface="Open Sans Light"/>
                <a:sym typeface="Open Sans Light"/>
                <a:hlinkClick r:id="rId6"/>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Exploratory</a:t>
            </a:r>
            <a:r>
              <a:rPr lang="en-US" sz="2200">
                <a:solidFill>
                  <a:schemeClr val="dk2"/>
                </a:solidFill>
                <a:latin typeface="Open Sans Light"/>
                <a:ea typeface="Open Sans Light"/>
                <a:cs typeface="Open Sans Light"/>
                <a:sym typeface="Open Sans Light"/>
              </a:rPr>
              <a:t> Data Analysis on </a:t>
            </a:r>
            <a:r>
              <a:rPr lang="en-US" sz="2200" u="sng">
                <a:solidFill>
                  <a:schemeClr val="hlink"/>
                </a:solidFill>
                <a:latin typeface="Open Sans Light"/>
                <a:ea typeface="Open Sans Light"/>
                <a:cs typeface="Open Sans Light"/>
                <a:sym typeface="Open Sans Light"/>
                <a:hlinkClick r:id="rId7"/>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Hypothesis Testing on </a:t>
            </a:r>
            <a:r>
              <a:rPr lang="en-US" sz="2200" u="sng">
                <a:solidFill>
                  <a:schemeClr val="hlink"/>
                </a:solidFill>
                <a:latin typeface="Open Sans Light"/>
                <a:ea typeface="Open Sans Light"/>
                <a:cs typeface="Open Sans Light"/>
                <a:sym typeface="Open Sans Light"/>
                <a:hlinkClick r:id="rId8"/>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u="sng">
                <a:solidFill>
                  <a:schemeClr val="hlink"/>
                </a:solidFill>
                <a:latin typeface="Open Sans Light"/>
                <a:ea typeface="Open Sans Light"/>
                <a:cs typeface="Open Sans Light"/>
                <a:sym typeface="Open Sans Light"/>
                <a:hlinkClick r:id="rId9"/>
              </a:rPr>
              <a:t>Documentation </a:t>
            </a:r>
            <a:r>
              <a:rPr lang="en-US" sz="2200">
                <a:solidFill>
                  <a:schemeClr val="dk2"/>
                </a:solidFill>
                <a:latin typeface="Open Sans Light"/>
                <a:ea typeface="Open Sans Light"/>
                <a:cs typeface="Open Sans Light"/>
                <a:sym typeface="Open Sans Light"/>
              </a:rPr>
              <a:t>and </a:t>
            </a:r>
            <a:r>
              <a:rPr lang="en-US" sz="2200" u="sng">
                <a:solidFill>
                  <a:schemeClr val="hlink"/>
                </a:solidFill>
                <a:latin typeface="Open Sans Light"/>
                <a:ea typeface="Open Sans Light"/>
                <a:cs typeface="Open Sans Light"/>
                <a:sym typeface="Open Sans Light"/>
                <a:hlinkClick r:id="rId10"/>
              </a:rPr>
              <a:t>Research paper</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The </a:t>
            </a:r>
            <a:r>
              <a:rPr lang="en-US" sz="2200">
                <a:solidFill>
                  <a:schemeClr val="dk2"/>
                </a:solidFill>
                <a:latin typeface="Open Sans Light"/>
                <a:ea typeface="Open Sans Light"/>
                <a:cs typeface="Open Sans Light"/>
                <a:sym typeface="Open Sans Light"/>
              </a:rPr>
              <a:t>dashboard </a:t>
            </a:r>
            <a:r>
              <a:rPr b="0" i="0" lang="en-US" sz="2200" u="none" cap="none" strike="noStrike">
                <a:solidFill>
                  <a:schemeClr val="dk2"/>
                </a:solidFill>
                <a:latin typeface="Open Sans Light"/>
                <a:ea typeface="Open Sans Light"/>
                <a:cs typeface="Open Sans Light"/>
                <a:sym typeface="Open Sans Light"/>
              </a:rPr>
              <a:t>is deployed on </a:t>
            </a:r>
            <a:r>
              <a:rPr lang="en-US" sz="2200" u="sng">
                <a:solidFill>
                  <a:schemeClr val="hlink"/>
                </a:solidFill>
                <a:latin typeface="Open Sans Light"/>
                <a:ea typeface="Open Sans Light"/>
                <a:cs typeface="Open Sans Light"/>
                <a:sym typeface="Open Sans Light"/>
                <a:hlinkClick r:id="rId11"/>
              </a:rPr>
              <a:t>Power Bi</a:t>
            </a:r>
            <a:endParaRPr b="0" i="0" sz="2200" u="none" cap="none" strike="noStrike">
              <a:solidFill>
                <a:schemeClr val="dk2"/>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4294967295" type="body"/>
          </p:nvPr>
        </p:nvSpPr>
        <p:spPr>
          <a:xfrm>
            <a:off x="960425" y="1579150"/>
            <a:ext cx="10463100" cy="1685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a:solidFill>
                  <a:srgbClr val="242424"/>
                </a:solidFill>
                <a:highlight>
                  <a:srgbClr val="FFFFFF"/>
                </a:highlight>
                <a:latin typeface="Open Sans"/>
                <a:ea typeface="Open Sans"/>
                <a:cs typeface="Open Sans"/>
                <a:sym typeface="Open Sans"/>
              </a:rPr>
              <a:t>Owing to existing research gaps from literature, the project seeks to develop and deploy a model that will predict the GDP and unemployment-rate of a country based on its remittance flow pattern, thereby providing an AI-powered platform that will support forecasting and decision-making by stakeholders.</a:t>
            </a:r>
            <a:endParaRPr>
              <a:solidFill>
                <a:srgbClr val="242424"/>
              </a:solidFill>
              <a:highlight>
                <a:srgbClr val="FFFFFF"/>
              </a:highlight>
              <a:latin typeface="Open Sans"/>
              <a:ea typeface="Open Sans"/>
              <a:cs typeface="Open Sans"/>
              <a:sym typeface="Open Sans"/>
            </a:endParaRPr>
          </a:p>
        </p:txBody>
      </p:sp>
      <p:sp>
        <p:nvSpPr>
          <p:cNvPr id="128" name="Google Shape;128;p3"/>
          <p:cNvSpPr txBox="1"/>
          <p:nvPr>
            <p:ph idx="4294967295" type="title"/>
          </p:nvPr>
        </p:nvSpPr>
        <p:spPr>
          <a:xfrm>
            <a:off x="3317975" y="494475"/>
            <a:ext cx="5748000" cy="66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b="1" i="0" lang="en-US" sz="4000"/>
              <a:t>PROBLEM STATEMENT</a:t>
            </a:r>
            <a:endParaRPr b="1" i="0"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idx="4294967295" type="body"/>
          </p:nvPr>
        </p:nvSpPr>
        <p:spPr>
          <a:xfrm>
            <a:off x="497550" y="1586550"/>
            <a:ext cx="11501700" cy="3684900"/>
          </a:xfrm>
          <a:prstGeom prst="rect">
            <a:avLst/>
          </a:prstGeom>
          <a:noFill/>
          <a:ln>
            <a:noFill/>
          </a:ln>
        </p:spPr>
        <p:txBody>
          <a:bodyPr anchorCtr="0" anchor="t" bIns="45700" lIns="91425" spcFirstLastPara="1" rIns="91425" wrap="square" tIns="45700">
            <a:noAutofit/>
          </a:bodyPr>
          <a:lstStyle/>
          <a:p>
            <a:pPr indent="-361950" lvl="0" marL="342900" rtl="0" algn="just">
              <a:lnSpc>
                <a:spcPct val="100000"/>
              </a:lnSpc>
              <a:spcBef>
                <a:spcPts val="0"/>
              </a:spcBef>
              <a:spcAft>
                <a:spcPts val="0"/>
              </a:spcAft>
              <a:buClr>
                <a:schemeClr val="dk1"/>
              </a:buClr>
              <a:buSzPts val="2100"/>
              <a:buFont typeface="Open Sans"/>
              <a:buChar char="•"/>
            </a:pPr>
            <a:r>
              <a:rPr lang="en-US" sz="2100">
                <a:solidFill>
                  <a:schemeClr val="dk1"/>
                </a:solidFill>
                <a:latin typeface="Open Sans"/>
                <a:ea typeface="Open Sans"/>
                <a:cs typeface="Open Sans"/>
                <a:sym typeface="Open Sans"/>
              </a:rPr>
              <a:t>The study of the relationship between remittance inflows and per capita income growth focused on Small Island Developing States (SIDS) using econometric analysis of data for 136 developing countries, including 25 SIDS, for the period 1971 to 2010.</a:t>
            </a:r>
            <a:endParaRPr sz="2100">
              <a:solidFill>
                <a:schemeClr val="dk1"/>
              </a:solidFill>
              <a:latin typeface="Open Sans"/>
              <a:ea typeface="Open Sans"/>
              <a:cs typeface="Open Sans"/>
              <a:sym typeface="Open Sans"/>
            </a:endParaRPr>
          </a:p>
          <a:p>
            <a:pPr indent="0" lvl="0" marL="457200" rtl="0" algn="just">
              <a:lnSpc>
                <a:spcPct val="100000"/>
              </a:lnSpc>
              <a:spcBef>
                <a:spcPts val="0"/>
              </a:spcBef>
              <a:spcAft>
                <a:spcPts val="0"/>
              </a:spcAft>
              <a:buNone/>
            </a:pPr>
            <a:r>
              <a:t/>
            </a:r>
            <a:endParaRPr sz="2100">
              <a:solidFill>
                <a:schemeClr val="dk1"/>
              </a:solidFill>
              <a:latin typeface="Open Sans"/>
              <a:ea typeface="Open Sans"/>
              <a:cs typeface="Open Sans"/>
              <a:sym typeface="Open Sans"/>
            </a:endParaRPr>
          </a:p>
          <a:p>
            <a:pPr indent="-361950" lvl="0" marL="342900" rtl="0" algn="just">
              <a:lnSpc>
                <a:spcPct val="100000"/>
              </a:lnSpc>
              <a:spcBef>
                <a:spcPts val="0"/>
              </a:spcBef>
              <a:spcAft>
                <a:spcPts val="0"/>
              </a:spcAft>
              <a:buClr>
                <a:schemeClr val="dk1"/>
              </a:buClr>
              <a:buSzPts val="2100"/>
              <a:buFont typeface="Open Sans"/>
              <a:buChar char="•"/>
            </a:pPr>
            <a:r>
              <a:rPr lang="en-US" sz="2100">
                <a:solidFill>
                  <a:schemeClr val="dk1"/>
                </a:solidFill>
                <a:latin typeface="Open Sans"/>
                <a:ea typeface="Open Sans"/>
                <a:cs typeface="Open Sans"/>
                <a:sym typeface="Open Sans"/>
              </a:rPr>
              <a:t>The impact of worker remittances on economic growth of Albania and five regional countries using annual panel data from 1999–2013.</a:t>
            </a:r>
            <a:endParaRPr sz="2100">
              <a:solidFill>
                <a:schemeClr val="dk1"/>
              </a:solidFill>
              <a:latin typeface="Open Sans"/>
              <a:ea typeface="Open Sans"/>
              <a:cs typeface="Open Sans"/>
              <a:sym typeface="Open Sans"/>
            </a:endParaRPr>
          </a:p>
          <a:p>
            <a:pPr indent="0" lvl="0" marL="457200" rtl="0" algn="just">
              <a:lnSpc>
                <a:spcPct val="100000"/>
              </a:lnSpc>
              <a:spcBef>
                <a:spcPts val="0"/>
              </a:spcBef>
              <a:spcAft>
                <a:spcPts val="0"/>
              </a:spcAft>
              <a:buNone/>
            </a:pPr>
            <a:r>
              <a:t/>
            </a:r>
            <a:endParaRPr sz="2100">
              <a:solidFill>
                <a:schemeClr val="dk1"/>
              </a:solidFill>
              <a:latin typeface="Open Sans"/>
              <a:ea typeface="Open Sans"/>
              <a:cs typeface="Open Sans"/>
              <a:sym typeface="Open Sans"/>
            </a:endParaRPr>
          </a:p>
          <a:p>
            <a:pPr indent="-361950" lvl="0" marL="342900" rtl="0" algn="just">
              <a:lnSpc>
                <a:spcPct val="100000"/>
              </a:lnSpc>
              <a:spcBef>
                <a:spcPts val="0"/>
              </a:spcBef>
              <a:spcAft>
                <a:spcPts val="0"/>
              </a:spcAft>
              <a:buClr>
                <a:schemeClr val="dk1"/>
              </a:buClr>
              <a:buSzPts val="2100"/>
              <a:buFont typeface="Open Sans"/>
              <a:buChar char="•"/>
            </a:pPr>
            <a:r>
              <a:rPr lang="en-US" sz="2100">
                <a:solidFill>
                  <a:schemeClr val="dk1"/>
                </a:solidFill>
                <a:latin typeface="Open Sans"/>
                <a:ea typeface="Open Sans"/>
                <a:cs typeface="Open Sans"/>
                <a:sym typeface="Open Sans"/>
              </a:rPr>
              <a:t>The study conducted by a team of interns at Hamoye AI Lab known as Team Bayes (HDSC WINTER, 2023). The team carried out research on the effect of remittance patterns on economic development.</a:t>
            </a:r>
            <a:endParaRPr sz="21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16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2"/>
              </a:buClr>
              <a:buSzPts val="1920"/>
              <a:buNone/>
            </a:pPr>
            <a:r>
              <a:t/>
            </a:r>
            <a:endParaRPr sz="2200">
              <a:solidFill>
                <a:schemeClr val="dk1"/>
              </a:solidFill>
              <a:latin typeface="Open Sans"/>
              <a:ea typeface="Open Sans"/>
              <a:cs typeface="Open Sans"/>
              <a:sym typeface="Open Sans"/>
            </a:endParaRPr>
          </a:p>
        </p:txBody>
      </p:sp>
      <p:sp>
        <p:nvSpPr>
          <p:cNvPr id="134" name="Google Shape;134;p4"/>
          <p:cNvSpPr txBox="1"/>
          <p:nvPr>
            <p:ph idx="4294967295" type="title"/>
          </p:nvPr>
        </p:nvSpPr>
        <p:spPr>
          <a:xfrm>
            <a:off x="3460950" y="228600"/>
            <a:ext cx="5270100" cy="661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Play"/>
              <a:buNone/>
            </a:pPr>
            <a:r>
              <a:rPr b="1" i="0" lang="en-US" sz="4000"/>
              <a:t>Previous</a:t>
            </a:r>
            <a:r>
              <a:rPr b="1" i="0" lang="en-US" sz="4000"/>
              <a:t> research</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p:nvPr/>
        </p:nvSpPr>
        <p:spPr>
          <a:xfrm>
            <a:off x="228600" y="1065000"/>
            <a:ext cx="11734800" cy="1937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200" u="none" cap="none" strike="noStrike">
                <a:solidFill>
                  <a:schemeClr val="dk1"/>
                </a:solidFill>
                <a:latin typeface="Open Sans"/>
                <a:ea typeface="Open Sans"/>
                <a:cs typeface="Open Sans"/>
                <a:sym typeface="Open Sans"/>
              </a:rPr>
              <a:t>This project stands out in its approach as it steadily and meticulously:</a:t>
            </a:r>
            <a:endParaRPr b="0" i="0" sz="2200" u="none" cap="none" strike="noStrike">
              <a:solidFill>
                <a:srgbClr val="000000"/>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Prepared the data</a:t>
            </a:r>
            <a:endParaRPr b="0" i="0" sz="2200" u="none" cap="none" strike="noStrike">
              <a:solidFill>
                <a:srgbClr val="000000"/>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Explored and </a:t>
            </a:r>
            <a:r>
              <a:rPr lang="en-US" sz="2200">
                <a:solidFill>
                  <a:schemeClr val="dk1"/>
                </a:solidFill>
                <a:latin typeface="Open Sans"/>
                <a:ea typeface="Open Sans"/>
                <a:cs typeface="Open Sans"/>
                <a:sym typeface="Open Sans"/>
              </a:rPr>
              <a:t>gather hypothesis testing </a:t>
            </a:r>
            <a:r>
              <a:rPr b="0" i="0" lang="en-US" sz="2200" u="none" cap="none" strike="noStrike">
                <a:solidFill>
                  <a:schemeClr val="dk1"/>
                </a:solidFill>
                <a:latin typeface="Open Sans"/>
                <a:ea typeface="Open Sans"/>
                <a:cs typeface="Open Sans"/>
                <a:sym typeface="Open Sans"/>
              </a:rPr>
              <a:t>with python library, </a:t>
            </a:r>
            <a:r>
              <a:rPr lang="en-US" sz="2200">
                <a:solidFill>
                  <a:schemeClr val="dk1"/>
                </a:solidFill>
                <a:latin typeface="Open Sans"/>
                <a:ea typeface="Open Sans"/>
                <a:cs typeface="Open Sans"/>
                <a:sym typeface="Open Sans"/>
              </a:rPr>
              <a:t>EDA with python</a:t>
            </a:r>
            <a:r>
              <a:rPr b="0" i="0" lang="en-US" sz="2200" u="none" cap="none" strike="noStrike">
                <a:solidFill>
                  <a:schemeClr val="dk1"/>
                </a:solidFill>
                <a:latin typeface="Open Sans"/>
                <a:ea typeface="Open Sans"/>
                <a:cs typeface="Open Sans"/>
                <a:sym typeface="Open Sans"/>
              </a:rPr>
              <a:t> and Power BI</a:t>
            </a:r>
            <a:endParaRPr b="0" i="0" sz="2200" u="none" cap="none" strike="noStrike">
              <a:solidFill>
                <a:schemeClr val="dk1"/>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Performed feature engineering</a:t>
            </a:r>
            <a:endParaRPr b="0" i="0" sz="2200" u="none" cap="none" strike="noStrike">
              <a:solidFill>
                <a:schemeClr val="dk1"/>
              </a:solidFill>
              <a:latin typeface="Open Sans"/>
              <a:ea typeface="Open Sans"/>
              <a:cs typeface="Open Sans"/>
              <a:sym typeface="Open Sans"/>
            </a:endParaRPr>
          </a:p>
        </p:txBody>
      </p:sp>
      <p:sp>
        <p:nvSpPr>
          <p:cNvPr id="140" name="Google Shape;140;p5"/>
          <p:cNvSpPr txBox="1"/>
          <p:nvPr/>
        </p:nvSpPr>
        <p:spPr>
          <a:xfrm>
            <a:off x="4019100" y="228600"/>
            <a:ext cx="4153800" cy="66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4400"/>
              <a:buFont typeface="Play"/>
              <a:buNone/>
            </a:pPr>
            <a:r>
              <a:rPr b="1" i="0" lang="en-US" sz="4000" u="none" cap="none" strike="noStrike">
                <a:solidFill>
                  <a:schemeClr val="dk2"/>
                </a:solidFill>
                <a:latin typeface="Play"/>
                <a:ea typeface="Play"/>
                <a:cs typeface="Play"/>
                <a:sym typeface="Play"/>
              </a:rPr>
              <a:t>OUR APPROACH</a:t>
            </a:r>
            <a:endParaRPr b="0" i="0" sz="4000" u="none" cap="none" strike="noStrike">
              <a:solidFill>
                <a:schemeClr val="dk2"/>
              </a:solidFill>
              <a:latin typeface="Play"/>
              <a:ea typeface="Play"/>
              <a:cs typeface="Play"/>
              <a:sym typeface="Play"/>
            </a:endParaRPr>
          </a:p>
        </p:txBody>
      </p:sp>
      <p:sp>
        <p:nvSpPr>
          <p:cNvPr id="141" name="Google Shape;141;p5"/>
          <p:cNvSpPr txBox="1"/>
          <p:nvPr/>
        </p:nvSpPr>
        <p:spPr>
          <a:xfrm>
            <a:off x="252175" y="3536100"/>
            <a:ext cx="11687700" cy="2555100"/>
          </a:xfrm>
          <a:prstGeom prst="rect">
            <a:avLst/>
          </a:prstGeom>
          <a:noFill/>
          <a:ln>
            <a:noFill/>
          </a:ln>
        </p:spPr>
        <p:txBody>
          <a:bodyPr anchorCtr="0" anchor="t" bIns="91425" lIns="91425" spcFirstLastPara="1" rIns="91425" wrap="square" tIns="91425">
            <a:spAutoFit/>
          </a:bodyPr>
          <a:lstStyle/>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Iterate through</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Build machine learning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Evaluate the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Ensemble a combination of high performing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Deploy the best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252175" y="936900"/>
            <a:ext cx="11687700" cy="796800"/>
          </a:xfrm>
          <a:prstGeom prst="rect">
            <a:avLst/>
          </a:prstGeom>
          <a:noFill/>
          <a:ln>
            <a:noFill/>
          </a:ln>
        </p:spPr>
        <p:txBody>
          <a:bodyPr anchorCtr="0" anchor="t" bIns="45700" lIns="91425" spcFirstLastPara="1" rIns="91425" wrap="square" tIns="45700">
            <a:spAutoFit/>
          </a:bodyPr>
          <a:lstStyle/>
          <a:p>
            <a:pPr indent="0" lvl="0" marL="0" rtl="0" algn="l">
              <a:spcBef>
                <a:spcPts val="1030"/>
              </a:spcBef>
              <a:spcAft>
                <a:spcPts val="0"/>
              </a:spcAft>
              <a:buClr>
                <a:schemeClr val="dk1"/>
              </a:buClr>
              <a:buSzPts val="1100"/>
              <a:buFont typeface="Arial"/>
              <a:buNone/>
            </a:pPr>
            <a:r>
              <a:rPr lang="en-US" sz="2200">
                <a:solidFill>
                  <a:schemeClr val="dk1"/>
                </a:solidFill>
                <a:latin typeface="Open Sans"/>
                <a:ea typeface="Open Sans"/>
                <a:cs typeface="Open Sans"/>
                <a:sym typeface="Open Sans"/>
              </a:rPr>
              <a:t>The entire dataset was obtained from the World Bank website. It comprised five separate datasets that were merged to serve the purpose of this study.</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t/>
            </a:r>
            <a:endParaRPr sz="3000">
              <a:solidFill>
                <a:schemeClr val="dk1"/>
              </a:solidFill>
              <a:latin typeface="Open Sans Light"/>
              <a:ea typeface="Open Sans Light"/>
              <a:cs typeface="Open Sans Light"/>
              <a:sym typeface="Open Sans Light"/>
            </a:endParaRPr>
          </a:p>
        </p:txBody>
      </p:sp>
      <p:sp>
        <p:nvSpPr>
          <p:cNvPr id="147" name="Google Shape;147;p6"/>
          <p:cNvSpPr txBox="1"/>
          <p:nvPr/>
        </p:nvSpPr>
        <p:spPr>
          <a:xfrm>
            <a:off x="2949900" y="152400"/>
            <a:ext cx="6292200" cy="7845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4400"/>
              <a:buFont typeface="Play"/>
              <a:buNone/>
            </a:pPr>
            <a:r>
              <a:rPr b="1" i="0" lang="en-US" sz="4000" u="none" cap="none" strike="noStrike">
                <a:solidFill>
                  <a:schemeClr val="dk2"/>
                </a:solidFill>
                <a:latin typeface="Play"/>
                <a:ea typeface="Play"/>
                <a:cs typeface="Play"/>
                <a:sym typeface="Play"/>
              </a:rPr>
              <a:t>DATASET DESCRIPTION</a:t>
            </a:r>
            <a:endParaRPr b="0" i="0" sz="4000" u="none" cap="none" strike="noStrike">
              <a:solidFill>
                <a:schemeClr val="dk2"/>
              </a:solidFill>
              <a:latin typeface="Play"/>
              <a:ea typeface="Play"/>
              <a:cs typeface="Play"/>
              <a:sym typeface="Play"/>
            </a:endParaRPr>
          </a:p>
        </p:txBody>
      </p:sp>
      <p:sp>
        <p:nvSpPr>
          <p:cNvPr id="148" name="Google Shape;148;p6"/>
          <p:cNvSpPr txBox="1"/>
          <p:nvPr/>
        </p:nvSpPr>
        <p:spPr>
          <a:xfrm>
            <a:off x="252150" y="1733550"/>
            <a:ext cx="11687700" cy="4908900"/>
          </a:xfrm>
          <a:prstGeom prst="rect">
            <a:avLst/>
          </a:prstGeom>
          <a:noFill/>
          <a:ln>
            <a:noFill/>
          </a:ln>
        </p:spPr>
        <p:txBody>
          <a:bodyPr anchorCtr="0" anchor="t" bIns="91425" lIns="91425" spcFirstLastPara="1" rIns="91425" wrap="square" tIns="91425">
            <a:spAutoFit/>
          </a:bodyPr>
          <a:lstStyle/>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3">
                  <a:extLst>
                    <a:ext uri="{A12FA001-AC4F-418D-AE19-62706E023703}">
                      <ahyp:hlinkClr val="tx"/>
                    </a:ext>
                  </a:extLst>
                </a:hlinkClick>
              </a:rPr>
              <a:t>Remittance Received</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 variables such as; country name and remittance inflow to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4">
                  <a:extLst>
                    <a:ext uri="{A12FA001-AC4F-418D-AE19-62706E023703}">
                      <ahyp:hlinkClr val="tx"/>
                    </a:ext>
                  </a:extLst>
                </a:hlinkClick>
              </a:rPr>
              <a:t>Remittance Paid</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 variables such as country name and remittance outflow from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5">
                  <a:extLst>
                    <a:ext uri="{A12FA001-AC4F-418D-AE19-62706E023703}">
                      <ahyp:hlinkClr val="tx"/>
                    </a:ext>
                  </a:extLst>
                </a:hlinkClick>
              </a:rPr>
              <a:t>Population</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population size of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6">
                  <a:extLst>
                    <a:ext uri="{A12FA001-AC4F-418D-AE19-62706E023703}">
                      <ahyp:hlinkClr val="tx"/>
                    </a:ext>
                  </a:extLst>
                </a:hlinkClick>
              </a:rPr>
              <a:t>GDP</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GDP of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7">
                  <a:extLst>
                    <a:ext uri="{A12FA001-AC4F-418D-AE19-62706E023703}">
                      <ahyp:hlinkClr val="tx"/>
                    </a:ext>
                  </a:extLst>
                </a:hlinkClick>
              </a:rPr>
              <a:t>Unemployment Rate</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contains country names and unemployment rate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8">
                  <a:extLst>
                    <a:ext uri="{A12FA001-AC4F-418D-AE19-62706E023703}">
                      <ahyp:hlinkClr val="tx"/>
                    </a:ext>
                  </a:extLst>
                </a:hlinkClick>
              </a:rPr>
              <a:t>Net-Migration</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their net migration from 1960 to 2022. Net migration is the number of </a:t>
            </a:r>
            <a:r>
              <a:rPr lang="en-US" sz="2200">
                <a:solidFill>
                  <a:schemeClr val="dk1"/>
                </a:solidFill>
                <a:highlight>
                  <a:srgbClr val="FFFFFF"/>
                </a:highlight>
                <a:latin typeface="Open Sans"/>
                <a:ea typeface="Open Sans"/>
                <a:cs typeface="Open Sans"/>
                <a:sym typeface="Open Sans"/>
              </a:rPr>
              <a:t>immigrants minus the number of emigrants in a country. This value can be negative.</a:t>
            </a:r>
            <a:endParaRPr b="1" sz="30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7ae6422309_0_11"/>
          <p:cNvSpPr txBox="1"/>
          <p:nvPr/>
        </p:nvSpPr>
        <p:spPr>
          <a:xfrm>
            <a:off x="252150" y="1055525"/>
            <a:ext cx="11687700" cy="3686400"/>
          </a:xfrm>
          <a:prstGeom prst="rect">
            <a:avLst/>
          </a:prstGeom>
          <a:noFill/>
          <a:ln>
            <a:noFill/>
          </a:ln>
        </p:spPr>
        <p:txBody>
          <a:bodyPr anchorCtr="0" anchor="t" bIns="91425" lIns="91425" spcFirstLastPara="1" rIns="91425" wrap="square" tIns="91425">
            <a:spAutoFit/>
          </a:bodyPr>
          <a:lstStyle/>
          <a:p>
            <a:pPr indent="0" lvl="0" marL="0" rtl="0" algn="l">
              <a:spcBef>
                <a:spcPts val="1030"/>
              </a:spcBef>
              <a:spcAft>
                <a:spcPts val="0"/>
              </a:spcAft>
              <a:buClr>
                <a:schemeClr val="dk1"/>
              </a:buClr>
              <a:buSzPts val="1100"/>
              <a:buFont typeface="Arial"/>
              <a:buNone/>
            </a:pPr>
            <a:r>
              <a:rPr b="1" lang="en-US" sz="2200">
                <a:solidFill>
                  <a:schemeClr val="dk1"/>
                </a:solidFill>
                <a:latin typeface="Open Sans"/>
                <a:ea typeface="Open Sans"/>
                <a:cs typeface="Open Sans"/>
                <a:sym typeface="Open Sans"/>
              </a:rPr>
              <a:t>Handling missing values:  </a:t>
            </a:r>
            <a:r>
              <a:rPr lang="en-US" sz="2200">
                <a:solidFill>
                  <a:schemeClr val="dk1"/>
                </a:solidFill>
                <a:latin typeface="Open Sans"/>
                <a:ea typeface="Open Sans"/>
                <a:cs typeface="Open Sans"/>
                <a:sym typeface="Open Sans"/>
              </a:rPr>
              <a:t>NAN between 1960 and 1969 were dropped</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a:solidFill>
                  <a:schemeClr val="dk1"/>
                </a:solidFill>
                <a:latin typeface="Open Sans"/>
                <a:ea typeface="Open Sans"/>
                <a:cs typeface="Open Sans"/>
                <a:sym typeface="Open Sans"/>
              </a:rPr>
              <a:t>Missing values </a:t>
            </a:r>
            <a:r>
              <a:rPr b="1" lang="en-US" sz="2200">
                <a:solidFill>
                  <a:schemeClr val="dk1"/>
                </a:solidFill>
                <a:latin typeface="Open Sans"/>
                <a:ea typeface="Open Sans"/>
                <a:cs typeface="Open Sans"/>
                <a:sym typeface="Open Sans"/>
              </a:rPr>
              <a:t>imputation</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Random null values within the remaining years were filled with zeroes</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a:solidFill>
                  <a:schemeClr val="dk1"/>
                </a:solidFill>
                <a:latin typeface="Open Sans"/>
                <a:ea typeface="Open Sans"/>
                <a:cs typeface="Open Sans"/>
                <a:sym typeface="Open Sans"/>
              </a:rPr>
              <a:t>Dropping wrong data: </a:t>
            </a:r>
            <a:r>
              <a:rPr lang="en-US" sz="2200">
                <a:solidFill>
                  <a:schemeClr val="dk1"/>
                </a:solidFill>
                <a:latin typeface="Open Sans"/>
                <a:ea typeface="Open Sans"/>
                <a:cs typeface="Open Sans"/>
                <a:sym typeface="Open Sans"/>
              </a:rPr>
              <a:t>Wrong country names were dropped</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a:solidFill>
                  <a:schemeClr val="dk1"/>
                </a:solidFill>
                <a:latin typeface="Open Sans"/>
                <a:ea typeface="Open Sans"/>
                <a:cs typeface="Open Sans"/>
                <a:sym typeface="Open Sans"/>
              </a:rPr>
              <a:t>Data transformation: </a:t>
            </a:r>
            <a:r>
              <a:rPr lang="en-US" sz="2200">
                <a:solidFill>
                  <a:schemeClr val="dk1"/>
                </a:solidFill>
                <a:latin typeface="Open Sans"/>
                <a:ea typeface="Open Sans"/>
                <a:cs typeface="Open Sans"/>
                <a:sym typeface="Open Sans"/>
              </a:rPr>
              <a:t>The six datasets were melted and merged together</a:t>
            </a:r>
            <a:endParaRPr sz="2200">
              <a:solidFill>
                <a:schemeClr val="dk1"/>
              </a:solidFill>
              <a:latin typeface="Open Sans"/>
              <a:ea typeface="Open Sans"/>
              <a:cs typeface="Open Sans"/>
              <a:sym typeface="Open Sans"/>
            </a:endParaRPr>
          </a:p>
        </p:txBody>
      </p:sp>
      <p:sp>
        <p:nvSpPr>
          <p:cNvPr id="154" name="Google Shape;154;g27ae6422309_0_11"/>
          <p:cNvSpPr txBox="1"/>
          <p:nvPr/>
        </p:nvSpPr>
        <p:spPr>
          <a:xfrm>
            <a:off x="2090525" y="152400"/>
            <a:ext cx="8620500" cy="784500"/>
          </a:xfrm>
          <a:prstGeom prst="rect">
            <a:avLst/>
          </a:prstGeom>
          <a:noFill/>
          <a:ln>
            <a:noFill/>
          </a:ln>
        </p:spPr>
        <p:txBody>
          <a:bodyPr anchorCtr="0" anchor="ctr" bIns="45700" lIns="91425" spcFirstLastPara="1" rIns="91425" wrap="square" tIns="45700">
            <a:normAutofit fontScale="77500"/>
          </a:bodyPr>
          <a:lstStyle/>
          <a:p>
            <a:pPr indent="0" lvl="0" marL="0" marR="0" rtl="0" algn="ctr">
              <a:lnSpc>
                <a:spcPct val="90000"/>
              </a:lnSpc>
              <a:spcBef>
                <a:spcPts val="0"/>
              </a:spcBef>
              <a:spcAft>
                <a:spcPts val="0"/>
              </a:spcAft>
              <a:buClr>
                <a:schemeClr val="dk2"/>
              </a:buClr>
              <a:buSzPct val="110000"/>
              <a:buFont typeface="Play"/>
              <a:buNone/>
            </a:pPr>
            <a:r>
              <a:rPr b="1" i="0" lang="en-US" sz="4000" u="none" cap="none" strike="noStrike">
                <a:solidFill>
                  <a:schemeClr val="dk2"/>
                </a:solidFill>
                <a:latin typeface="Play"/>
                <a:ea typeface="Play"/>
                <a:cs typeface="Play"/>
                <a:sym typeface="Play"/>
              </a:rPr>
              <a:t>DATA</a:t>
            </a:r>
            <a:r>
              <a:rPr b="1" lang="en-US" sz="4000">
                <a:solidFill>
                  <a:schemeClr val="dk2"/>
                </a:solidFill>
                <a:latin typeface="Play"/>
                <a:ea typeface="Play"/>
                <a:cs typeface="Play"/>
                <a:sym typeface="Play"/>
              </a:rPr>
              <a:t> CLEANING AND TRANSFORMATION</a:t>
            </a:r>
            <a:endParaRPr b="0" i="0" sz="4000" u="none" cap="none" strike="noStrike">
              <a:solidFill>
                <a:schemeClr val="dk2"/>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nvSpPr>
        <p:spPr>
          <a:xfrm>
            <a:off x="972450" y="228600"/>
            <a:ext cx="10247100" cy="74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FURTHER VISUALIZATION ON POWER BI</a:t>
            </a:r>
            <a:endParaRPr b="0" i="0" sz="4000" u="none" cap="none" strike="noStrike">
              <a:solidFill>
                <a:schemeClr val="dk2"/>
              </a:solidFill>
              <a:latin typeface="Play"/>
              <a:ea typeface="Play"/>
              <a:cs typeface="Play"/>
              <a:sym typeface="Play"/>
            </a:endParaRPr>
          </a:p>
        </p:txBody>
      </p:sp>
      <p:sp>
        <p:nvSpPr>
          <p:cNvPr id="160" name="Google Shape;160;p9"/>
          <p:cNvSpPr txBox="1"/>
          <p:nvPr/>
        </p:nvSpPr>
        <p:spPr>
          <a:xfrm>
            <a:off x="512725" y="975600"/>
            <a:ext cx="3446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sng" cap="none" strike="noStrike">
                <a:solidFill>
                  <a:schemeClr val="hlink"/>
                </a:solidFill>
                <a:latin typeface="Open Sans"/>
                <a:ea typeface="Open Sans"/>
                <a:cs typeface="Open Sans"/>
                <a:sym typeface="Open Sans"/>
                <a:hlinkClick r:id="rId3"/>
              </a:rPr>
              <a:t>Click here</a:t>
            </a:r>
            <a:r>
              <a:rPr b="0" i="0" lang="en-US" sz="2200" u="none" cap="none" strike="noStrike">
                <a:solidFill>
                  <a:srgbClr val="000000"/>
                </a:solidFill>
                <a:latin typeface="Open Sans"/>
                <a:ea typeface="Open Sans"/>
                <a:cs typeface="Open Sans"/>
                <a:sym typeface="Open Sans"/>
              </a:rPr>
              <a:t> for more</a:t>
            </a:r>
            <a:endParaRPr b="0" i="0" sz="2200" u="none" cap="none" strike="noStrike">
              <a:solidFill>
                <a:srgbClr val="000000"/>
              </a:solidFill>
              <a:latin typeface="Open Sans"/>
              <a:ea typeface="Open Sans"/>
              <a:cs typeface="Open Sans"/>
              <a:sym typeface="Open Sans"/>
            </a:endParaRPr>
          </a:p>
        </p:txBody>
      </p:sp>
      <p:pic>
        <p:nvPicPr>
          <p:cNvPr id="161" name="Google Shape;161;p9"/>
          <p:cNvPicPr preferRelativeResize="0"/>
          <p:nvPr/>
        </p:nvPicPr>
        <p:blipFill>
          <a:blip r:embed="rId4">
            <a:alphaModFix/>
          </a:blip>
          <a:stretch>
            <a:fillRect/>
          </a:stretch>
        </p:blipFill>
        <p:spPr>
          <a:xfrm>
            <a:off x="1324250" y="1571300"/>
            <a:ext cx="9221817" cy="505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27ae6422309_2_1"/>
          <p:cNvPicPr preferRelativeResize="0"/>
          <p:nvPr/>
        </p:nvPicPr>
        <p:blipFill>
          <a:blip r:embed="rId3">
            <a:alphaModFix/>
          </a:blip>
          <a:stretch>
            <a:fillRect/>
          </a:stretch>
        </p:blipFill>
        <p:spPr>
          <a:xfrm>
            <a:off x="152375" y="0"/>
            <a:ext cx="11913550" cy="670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gleLinesVTI">
  <a:themeElements>
    <a:clrScheme name="Custom 34">
      <a:dk1>
        <a:srgbClr val="000000"/>
      </a:dk1>
      <a:lt1>
        <a:srgbClr val="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2023-06-12T17:18:08Z</dcterms:created>
</cp:coreProperties>
</file>