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5" r:id="rId15"/>
    <p:sldId id="277" r:id="rId16"/>
    <p:sldId id="269" r:id="rId17"/>
    <p:sldId id="270" r:id="rId18"/>
    <p:sldId id="271" r:id="rId19"/>
    <p:sldId id="272" r:id="rId20"/>
    <p:sldId id="274" r:id="rId21"/>
    <p:sldId id="276"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550AA0B-9576-4FD4-9377-CAFDC241183C}" type="datetimeFigureOut">
              <a:rPr lang="en-GB" smtClean="0"/>
              <a:t>08/12/2022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39597700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0AA0B-9576-4FD4-9377-CAFDC241183C}"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364250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0AA0B-9576-4FD4-9377-CAFDC241183C}" type="datetimeFigureOut">
              <a:rPr lang="en-GB" smtClean="0"/>
              <a:t>08/12/2022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5105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0AA0B-9576-4FD4-9377-CAFDC241183C}" type="datetimeFigureOut">
              <a:rPr lang="en-GB" smtClean="0"/>
              <a:t>08/12/2022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160427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550AA0B-9576-4FD4-9377-CAFDC241183C}" type="datetimeFigureOut">
              <a:rPr lang="en-GB" smtClean="0"/>
              <a:t>08/12/2022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31829933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550AA0B-9576-4FD4-9377-CAFDC241183C}" type="datetimeFigureOut">
              <a:rPr lang="en-GB" smtClean="0"/>
              <a:t>08/12/2022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2708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550AA0B-9576-4FD4-9377-CAFDC241183C}" type="datetimeFigureOut">
              <a:rPr lang="en-GB" smtClean="0"/>
              <a:t>08/12/2022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40D08D-1FB2-4036-810A-7BCB93F926F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0801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0AA0B-9576-4FD4-9377-CAFDC241183C}" type="datetimeFigureOut">
              <a:rPr lang="en-GB" smtClean="0"/>
              <a:t>08/12/2022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163297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0AA0B-9576-4FD4-9377-CAFDC241183C}" type="datetimeFigureOut">
              <a:rPr lang="en-GB" smtClean="0"/>
              <a:t>08/12/2022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382330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550AA0B-9576-4FD4-9377-CAFDC241183C}" type="datetimeFigureOut">
              <a:rPr lang="en-GB" smtClean="0"/>
              <a:t>08/12/2022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261881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550AA0B-9576-4FD4-9377-CAFDC241183C}" type="datetimeFigureOut">
              <a:rPr lang="en-GB" smtClean="0"/>
              <a:t>08/12/2022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2340D08D-1FB2-4036-810A-7BCB93F926F4}" type="slidenum">
              <a:rPr lang="en-GB" smtClean="0"/>
              <a:t>‹#›</a:t>
            </a:fld>
            <a:endParaRPr lang="en-GB"/>
          </a:p>
        </p:txBody>
      </p:sp>
    </p:spTree>
    <p:extLst>
      <p:ext uri="{BB962C8B-B14F-4D97-AF65-F5344CB8AC3E}">
        <p14:creationId xmlns:p14="http://schemas.microsoft.com/office/powerpoint/2010/main" val="239338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550AA0B-9576-4FD4-9377-CAFDC241183C}" type="datetimeFigureOut">
              <a:rPr lang="en-GB" smtClean="0"/>
              <a:t>08/12/2022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340D08D-1FB2-4036-810A-7BCB93F926F4}" type="slidenum">
              <a:rPr lang="en-GB" smtClean="0"/>
              <a:t>‹#›</a:t>
            </a:fld>
            <a:endParaRPr lang="en-GB"/>
          </a:p>
        </p:txBody>
      </p:sp>
    </p:spTree>
    <p:extLst>
      <p:ext uri="{BB962C8B-B14F-4D97-AF65-F5344CB8AC3E}">
        <p14:creationId xmlns:p14="http://schemas.microsoft.com/office/powerpoint/2010/main" val="59801707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lCryptography.pptx" TargetMode="External"/><Relationship Id="rId2" Type="http://schemas.openxmlformats.org/officeDocument/2006/relationships/hyperlink" Target="https://jespublication.com/upload/2022-V13I392.pdf"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38144930_Analysis_of_Data_Management_in_Blockchain-Based_Systems_From_Architecture_to_Govern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03B2-154D-6BC6-ECC7-350D095E5361}"/>
              </a:ext>
            </a:extLst>
          </p:cNvPr>
          <p:cNvSpPr>
            <a:spLocks noGrp="1"/>
          </p:cNvSpPr>
          <p:nvPr>
            <p:ph type="ctrTitle"/>
          </p:nvPr>
        </p:nvSpPr>
        <p:spPr>
          <a:xfrm>
            <a:off x="733424" y="1310310"/>
            <a:ext cx="9707563" cy="2509213"/>
          </a:xfrm>
        </p:spPr>
        <p:txBody>
          <a:bodyPr>
            <a:normAutofit fontScale="90000"/>
          </a:bodyPr>
          <a:lstStyle/>
          <a:p>
            <a:r>
              <a:rPr lang="en-IN" sz="4000" b="1" dirty="0"/>
              <a:t>Data Security for Recovery phase of crypto wallets using cryptanalysis and Blockchain</a:t>
            </a:r>
            <a:endParaRPr lang="en-GB" sz="4000" b="1" dirty="0"/>
          </a:p>
        </p:txBody>
      </p:sp>
      <p:sp>
        <p:nvSpPr>
          <p:cNvPr id="3" name="Subtitle 2">
            <a:extLst>
              <a:ext uri="{FF2B5EF4-FFF2-40B4-BE49-F238E27FC236}">
                <a16:creationId xmlns:a16="http://schemas.microsoft.com/office/drawing/2014/main" id="{BD5B2EE0-CA1E-12EC-65E8-732B49F2F241}"/>
              </a:ext>
            </a:extLst>
          </p:cNvPr>
          <p:cNvSpPr>
            <a:spLocks noGrp="1"/>
          </p:cNvSpPr>
          <p:nvPr>
            <p:ph type="subTitle" idx="1"/>
          </p:nvPr>
        </p:nvSpPr>
        <p:spPr>
          <a:xfrm>
            <a:off x="7515225" y="4000500"/>
            <a:ext cx="3152775" cy="1504950"/>
          </a:xfrm>
        </p:spPr>
        <p:txBody>
          <a:bodyPr>
            <a:normAutofit fontScale="92500" lnSpcReduction="20000"/>
          </a:bodyPr>
          <a:lstStyle/>
          <a:p>
            <a:pPr algn="r"/>
            <a:r>
              <a:rPr lang="en-IN" sz="2000" dirty="0"/>
              <a:t>By,</a:t>
            </a:r>
          </a:p>
          <a:p>
            <a:pPr algn="r"/>
            <a:r>
              <a:rPr lang="en-IN" sz="2000" dirty="0"/>
              <a:t>Ibrahim </a:t>
            </a:r>
            <a:r>
              <a:rPr lang="en-IN" sz="2000" dirty="0" err="1"/>
              <a:t>kaleel</a:t>
            </a:r>
            <a:endParaRPr lang="en-IN" sz="2000" dirty="0"/>
          </a:p>
          <a:p>
            <a:pPr algn="r"/>
            <a:r>
              <a:rPr lang="en-IN" sz="2000" dirty="0" err="1"/>
              <a:t>Shantha</a:t>
            </a:r>
            <a:endParaRPr lang="en-IN" sz="2000" dirty="0"/>
          </a:p>
          <a:p>
            <a:pPr algn="r"/>
            <a:r>
              <a:rPr lang="en-IN" sz="2000" dirty="0" err="1"/>
              <a:t>Astel</a:t>
            </a:r>
            <a:r>
              <a:rPr lang="en-IN" sz="2000" dirty="0"/>
              <a:t> George Nixon</a:t>
            </a:r>
          </a:p>
        </p:txBody>
      </p:sp>
    </p:spTree>
    <p:extLst>
      <p:ext uri="{BB962C8B-B14F-4D97-AF65-F5344CB8AC3E}">
        <p14:creationId xmlns:p14="http://schemas.microsoft.com/office/powerpoint/2010/main" val="409095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4272-092B-AAC5-8A03-AFE4CC14D42C}"/>
              </a:ext>
            </a:extLst>
          </p:cNvPr>
          <p:cNvSpPr>
            <a:spLocks noGrp="1"/>
          </p:cNvSpPr>
          <p:nvPr>
            <p:ph type="title"/>
          </p:nvPr>
        </p:nvSpPr>
        <p:spPr>
          <a:xfrm>
            <a:off x="838200" y="365125"/>
            <a:ext cx="10515600" cy="682625"/>
          </a:xfrm>
        </p:spPr>
        <p:txBody>
          <a:bodyPr>
            <a:normAutofit fontScale="90000"/>
          </a:bodyPr>
          <a:lstStyle/>
          <a:p>
            <a:r>
              <a:rPr lang="en-IN" sz="2800" b="1" dirty="0"/>
              <a:t>Neural network</a:t>
            </a:r>
            <a:endParaRPr lang="en-GB" sz="2800" b="1" dirty="0"/>
          </a:p>
        </p:txBody>
      </p:sp>
      <p:sp>
        <p:nvSpPr>
          <p:cNvPr id="3" name="Content Placeholder 2">
            <a:extLst>
              <a:ext uri="{FF2B5EF4-FFF2-40B4-BE49-F238E27FC236}">
                <a16:creationId xmlns:a16="http://schemas.microsoft.com/office/drawing/2014/main" id="{45C9D4B4-C5AD-ECAE-F6A9-B336EB12E48A}"/>
              </a:ext>
            </a:extLst>
          </p:cNvPr>
          <p:cNvSpPr>
            <a:spLocks noGrp="1"/>
          </p:cNvSpPr>
          <p:nvPr>
            <p:ph idx="1"/>
          </p:nvPr>
        </p:nvSpPr>
        <p:spPr>
          <a:xfrm>
            <a:off x="838200" y="1400175"/>
            <a:ext cx="10515600" cy="4776788"/>
          </a:xfrm>
        </p:spPr>
        <p:txBody>
          <a:bodyPr>
            <a:normAutofit/>
          </a:bodyPr>
          <a:lstStyle/>
          <a:p>
            <a:r>
              <a:rPr lang="en-GB" sz="2400" dirty="0"/>
              <a:t>This neural network is one of the most complex for supervised learning. Multilayer feedforward neural networks are the topology of the network. </a:t>
            </a:r>
          </a:p>
          <a:p>
            <a:r>
              <a:rPr lang="en-GB" sz="2400" dirty="0"/>
              <a:t>In our experimental study, the following are the parameters of both ANNs:</a:t>
            </a:r>
          </a:p>
          <a:p>
            <a:r>
              <a:rPr lang="en-GB" sz="2400" dirty="0"/>
              <a:t>There are six nodes in each input layer, each representing a 6-bit block; </a:t>
            </a:r>
          </a:p>
          <a:p>
            <a:r>
              <a:rPr lang="en-GB" sz="2400" dirty="0"/>
              <a:t>There are a total of six nodes in each concealed layer;</a:t>
            </a:r>
          </a:p>
          <a:p>
            <a:r>
              <a:rPr lang="en-GB" sz="2400" dirty="0"/>
              <a:t>The decrypted output message is defined by six nodes in each output layer.</a:t>
            </a:r>
          </a:p>
          <a:p>
            <a:r>
              <a:rPr lang="en-GB" sz="2400" dirty="0"/>
              <a:t>Full network connectivity; An activating function of the sigmoid;</a:t>
            </a:r>
          </a:p>
          <a:p>
            <a:r>
              <a:rPr lang="en-GB" sz="2400" dirty="0"/>
              <a:t> A learning rate is equivalent to 0.03</a:t>
            </a:r>
          </a:p>
        </p:txBody>
      </p:sp>
    </p:spTree>
    <p:extLst>
      <p:ext uri="{BB962C8B-B14F-4D97-AF65-F5344CB8AC3E}">
        <p14:creationId xmlns:p14="http://schemas.microsoft.com/office/powerpoint/2010/main" val="288255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3E26-6334-573B-C77B-8A988580DAAC}"/>
              </a:ext>
            </a:extLst>
          </p:cNvPr>
          <p:cNvSpPr>
            <a:spLocks noGrp="1"/>
          </p:cNvSpPr>
          <p:nvPr>
            <p:ph type="title"/>
          </p:nvPr>
        </p:nvSpPr>
        <p:spPr>
          <a:xfrm>
            <a:off x="838199" y="365126"/>
            <a:ext cx="10582275" cy="730250"/>
          </a:xfrm>
        </p:spPr>
        <p:txBody>
          <a:bodyPr>
            <a:normAutofit fontScale="90000"/>
          </a:bodyPr>
          <a:lstStyle/>
          <a:p>
            <a:r>
              <a:rPr lang="en-IN" b="1" dirty="0"/>
              <a:t>Blockchain</a:t>
            </a:r>
            <a:endParaRPr lang="en-GB" b="1" dirty="0"/>
          </a:p>
        </p:txBody>
      </p:sp>
      <p:sp>
        <p:nvSpPr>
          <p:cNvPr id="3" name="Content Placeholder 2">
            <a:extLst>
              <a:ext uri="{FF2B5EF4-FFF2-40B4-BE49-F238E27FC236}">
                <a16:creationId xmlns:a16="http://schemas.microsoft.com/office/drawing/2014/main" id="{0732EEB3-B94D-B72A-F1B9-37B2D808EBCF}"/>
              </a:ext>
            </a:extLst>
          </p:cNvPr>
          <p:cNvSpPr>
            <a:spLocks noGrp="1"/>
          </p:cNvSpPr>
          <p:nvPr>
            <p:ph idx="1"/>
          </p:nvPr>
        </p:nvSpPr>
        <p:spPr>
          <a:xfrm>
            <a:off x="838199" y="1304925"/>
            <a:ext cx="10515601" cy="4872038"/>
          </a:xfrm>
        </p:spPr>
        <p:txBody>
          <a:bodyPr>
            <a:normAutofit fontScale="92500"/>
          </a:bodyPr>
          <a:lstStyle/>
          <a:p>
            <a:r>
              <a:rPr lang="en-GB" sz="2400" b="0" i="0" dirty="0">
                <a:solidFill>
                  <a:srgbClr val="273239"/>
                </a:solidFill>
                <a:effectLst/>
                <a:latin typeface="urw-din"/>
              </a:rPr>
              <a:t>A blockchain is a decentralized, public ledger for recording transactions and securing the network. </a:t>
            </a:r>
          </a:p>
          <a:p>
            <a:r>
              <a:rPr lang="en-GB" sz="2400" b="0" i="0" dirty="0">
                <a:solidFill>
                  <a:srgbClr val="273239"/>
                </a:solidFill>
                <a:effectLst/>
                <a:latin typeface="urw-din"/>
              </a:rPr>
              <a:t>In order to access data on a blockchain, one must first become an authorized user of that system.</a:t>
            </a:r>
          </a:p>
          <a:p>
            <a:r>
              <a:rPr lang="en-GB" sz="2400" dirty="0"/>
              <a:t>The data are openly shared to all nodes of the network and verified through consensus by participants called miners. </a:t>
            </a:r>
          </a:p>
          <a:p>
            <a:r>
              <a:rPr lang="en-GB" sz="2400" dirty="0"/>
              <a:t>It has features such as encrypted transactions, time stamping, and proof of work.</a:t>
            </a:r>
          </a:p>
          <a:p>
            <a:r>
              <a:rPr lang="en-GB" sz="2400" dirty="0"/>
              <a:t>With Blockchain, no centralized agency or institution controls the data or ensures its security like a bank would do with a traditional database. </a:t>
            </a:r>
          </a:p>
          <a:p>
            <a:r>
              <a:rPr lang="en-GB" sz="2400" dirty="0"/>
              <a:t>This means that data on Blockchain can only be accessed by those permitted to do so such as developers working with real Bitcoin addresses or users who can prove themselves using private keys from their respective cryptocurrencies wallets.</a:t>
            </a:r>
          </a:p>
        </p:txBody>
      </p:sp>
    </p:spTree>
    <p:extLst>
      <p:ext uri="{BB962C8B-B14F-4D97-AF65-F5344CB8AC3E}">
        <p14:creationId xmlns:p14="http://schemas.microsoft.com/office/powerpoint/2010/main" val="393566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1FD-5A6A-73B6-A444-6DBA723EF425}"/>
              </a:ext>
            </a:extLst>
          </p:cNvPr>
          <p:cNvSpPr>
            <a:spLocks noGrp="1"/>
          </p:cNvSpPr>
          <p:nvPr>
            <p:ph type="title"/>
          </p:nvPr>
        </p:nvSpPr>
        <p:spPr>
          <a:xfrm>
            <a:off x="838200" y="365126"/>
            <a:ext cx="10515600" cy="749300"/>
          </a:xfrm>
        </p:spPr>
        <p:txBody>
          <a:bodyPr>
            <a:normAutofit fontScale="90000"/>
          </a:bodyPr>
          <a:lstStyle/>
          <a:p>
            <a:r>
              <a:rPr lang="en-IN" sz="2800" b="1" dirty="0"/>
              <a:t>Blockchain</a:t>
            </a:r>
            <a:endParaRPr lang="en-GB" sz="2800" b="1" dirty="0"/>
          </a:p>
        </p:txBody>
      </p:sp>
      <p:sp>
        <p:nvSpPr>
          <p:cNvPr id="3" name="Content Placeholder 2">
            <a:extLst>
              <a:ext uri="{FF2B5EF4-FFF2-40B4-BE49-F238E27FC236}">
                <a16:creationId xmlns:a16="http://schemas.microsoft.com/office/drawing/2014/main" id="{4DEB8498-D537-1398-976A-FB782F092A46}"/>
              </a:ext>
            </a:extLst>
          </p:cNvPr>
          <p:cNvSpPr>
            <a:spLocks noGrp="1"/>
          </p:cNvSpPr>
          <p:nvPr>
            <p:ph idx="1"/>
          </p:nvPr>
        </p:nvSpPr>
        <p:spPr>
          <a:xfrm>
            <a:off x="838200" y="1247775"/>
            <a:ext cx="10515600" cy="4929188"/>
          </a:xfrm>
        </p:spPr>
        <p:txBody>
          <a:bodyPr>
            <a:normAutofit lnSpcReduction="10000"/>
          </a:bodyPr>
          <a:lstStyle/>
          <a:p>
            <a:r>
              <a:rPr lang="en-GB" sz="2400" b="0" i="0" dirty="0">
                <a:solidFill>
                  <a:srgbClr val="273239"/>
                </a:solidFill>
                <a:effectLst/>
              </a:rPr>
              <a:t>The biggest disadvantage of cloud storage is that all data is centralized and is not usually encrypted during transactions</a:t>
            </a:r>
          </a:p>
          <a:p>
            <a:r>
              <a:rPr lang="en-GB" sz="2400" b="0" i="0" dirty="0">
                <a:solidFill>
                  <a:srgbClr val="273239"/>
                </a:solidFill>
                <a:effectLst/>
              </a:rPr>
              <a:t>Thus, there is a requirement for decentralized storage. Below are some of the reasons why blockchain is required for data storage</a:t>
            </a:r>
          </a:p>
          <a:p>
            <a:pPr algn="l" fontAlgn="base">
              <a:buFont typeface="Arial" panose="020B0604020202020204" pitchFamily="34" charset="0"/>
              <a:buChar char="•"/>
            </a:pPr>
            <a:r>
              <a:rPr lang="en-GB" sz="2400" i="0" dirty="0">
                <a:solidFill>
                  <a:srgbClr val="273239"/>
                </a:solidFill>
                <a:effectLst/>
              </a:rPr>
              <a:t>Decentralization: The decentralized nature of blockchain ensures that there is no single central entity governing data-related decisions. </a:t>
            </a:r>
          </a:p>
          <a:p>
            <a:pPr algn="l" fontAlgn="base">
              <a:buFont typeface="Arial" panose="020B0604020202020204" pitchFamily="34" charset="0"/>
              <a:buChar char="•"/>
            </a:pPr>
            <a:r>
              <a:rPr lang="en-GB" sz="2400" i="0" dirty="0">
                <a:solidFill>
                  <a:srgbClr val="273239"/>
                </a:solidFill>
                <a:effectLst/>
              </a:rPr>
              <a:t>Security: Decentralized cloud data is difficult to attack as there are multiple nodes in the network with the same copy of data and any hacker must have to change data on the majority of nodes on the network to make the change look legitimate.</a:t>
            </a:r>
          </a:p>
          <a:p>
            <a:pPr algn="l" fontAlgn="base">
              <a:buFont typeface="Arial" panose="020B0604020202020204" pitchFamily="34" charset="0"/>
              <a:buChar char="•"/>
            </a:pPr>
            <a:r>
              <a:rPr lang="en-GB" sz="2400" i="0" dirty="0">
                <a:solidFill>
                  <a:srgbClr val="273239"/>
                </a:solidFill>
                <a:effectLst/>
              </a:rPr>
              <a:t>Distributed: Blockchain is a distributed ledger where independent computers record, share, and synchronize the transactions instead of keeping data centralized in one location.</a:t>
            </a:r>
          </a:p>
          <a:p>
            <a:endParaRPr lang="en-GB" sz="2400" dirty="0"/>
          </a:p>
        </p:txBody>
      </p:sp>
    </p:spTree>
    <p:extLst>
      <p:ext uri="{BB962C8B-B14F-4D97-AF65-F5344CB8AC3E}">
        <p14:creationId xmlns:p14="http://schemas.microsoft.com/office/powerpoint/2010/main" val="244171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04B4-8B74-D284-C08F-CB071C97961D}"/>
              </a:ext>
            </a:extLst>
          </p:cNvPr>
          <p:cNvSpPr>
            <a:spLocks noGrp="1"/>
          </p:cNvSpPr>
          <p:nvPr>
            <p:ph type="title"/>
          </p:nvPr>
        </p:nvSpPr>
        <p:spPr>
          <a:xfrm>
            <a:off x="838200" y="365126"/>
            <a:ext cx="10515600" cy="711200"/>
          </a:xfrm>
        </p:spPr>
        <p:txBody>
          <a:bodyPr>
            <a:normAutofit fontScale="90000"/>
          </a:bodyPr>
          <a:lstStyle/>
          <a:p>
            <a:r>
              <a:rPr lang="en-IN" sz="2800" b="1" dirty="0"/>
              <a:t>Blockchain</a:t>
            </a:r>
            <a:endParaRPr lang="en-GB" sz="2800" b="1" dirty="0"/>
          </a:p>
        </p:txBody>
      </p:sp>
      <p:sp>
        <p:nvSpPr>
          <p:cNvPr id="3" name="Content Placeholder 2">
            <a:extLst>
              <a:ext uri="{FF2B5EF4-FFF2-40B4-BE49-F238E27FC236}">
                <a16:creationId xmlns:a16="http://schemas.microsoft.com/office/drawing/2014/main" id="{FD5E7E5A-789E-EC10-FC71-75FE2A9315BA}"/>
              </a:ext>
            </a:extLst>
          </p:cNvPr>
          <p:cNvSpPr>
            <a:spLocks noGrp="1"/>
          </p:cNvSpPr>
          <p:nvPr>
            <p:ph idx="1"/>
          </p:nvPr>
        </p:nvSpPr>
        <p:spPr>
          <a:xfrm>
            <a:off x="838200" y="1171575"/>
            <a:ext cx="10515600" cy="5005388"/>
          </a:xfrm>
        </p:spPr>
        <p:txBody>
          <a:bodyPr>
            <a:normAutofit/>
          </a:bodyPr>
          <a:lstStyle/>
          <a:p>
            <a:r>
              <a:rPr lang="en-IN" sz="100" dirty="0"/>
              <a:t>.</a:t>
            </a:r>
            <a:endParaRPr lang="en-GB" sz="100" dirty="0"/>
          </a:p>
        </p:txBody>
      </p:sp>
      <p:pic>
        <p:nvPicPr>
          <p:cNvPr id="1026" name="Picture 2" descr="Safe storage of data on ledgers — PRIViLEDGE">
            <a:extLst>
              <a:ext uri="{FF2B5EF4-FFF2-40B4-BE49-F238E27FC236}">
                <a16:creationId xmlns:a16="http://schemas.microsoft.com/office/drawing/2014/main" id="{70502D34-4214-23CC-7AF3-225E83550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592580"/>
            <a:ext cx="7000875" cy="38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FFC1-4082-1718-BCA6-D8CC27B5D5C3}"/>
              </a:ext>
            </a:extLst>
          </p:cNvPr>
          <p:cNvSpPr>
            <a:spLocks noGrp="1"/>
          </p:cNvSpPr>
          <p:nvPr>
            <p:ph type="title"/>
          </p:nvPr>
        </p:nvSpPr>
        <p:spPr>
          <a:xfrm>
            <a:off x="838200" y="365126"/>
            <a:ext cx="10344150" cy="711200"/>
          </a:xfrm>
        </p:spPr>
        <p:txBody>
          <a:bodyPr>
            <a:normAutofit fontScale="90000"/>
          </a:bodyPr>
          <a:lstStyle/>
          <a:p>
            <a:r>
              <a:rPr lang="en-IN" sz="2800" b="1" dirty="0"/>
              <a:t>The Technology</a:t>
            </a:r>
            <a:endParaRPr lang="en-GB" sz="2800" b="1" dirty="0"/>
          </a:p>
        </p:txBody>
      </p:sp>
      <p:sp>
        <p:nvSpPr>
          <p:cNvPr id="3" name="Content Placeholder 2">
            <a:extLst>
              <a:ext uri="{FF2B5EF4-FFF2-40B4-BE49-F238E27FC236}">
                <a16:creationId xmlns:a16="http://schemas.microsoft.com/office/drawing/2014/main" id="{F8999F25-6AE9-3A24-CCDF-05BB3282B54D}"/>
              </a:ext>
            </a:extLst>
          </p:cNvPr>
          <p:cNvSpPr>
            <a:spLocks noGrp="1"/>
          </p:cNvSpPr>
          <p:nvPr>
            <p:ph idx="1"/>
          </p:nvPr>
        </p:nvSpPr>
        <p:spPr>
          <a:xfrm>
            <a:off x="838200" y="1200150"/>
            <a:ext cx="10515600" cy="4976813"/>
          </a:xfrm>
        </p:spPr>
        <p:txBody>
          <a:bodyPr/>
          <a:lstStyle/>
          <a:p>
            <a:r>
              <a:rPr lang="en-IN" sz="2400" b="1" dirty="0"/>
              <a:t>Hardware requirements</a:t>
            </a:r>
          </a:p>
          <a:p>
            <a:pPr marL="0" indent="0">
              <a:buNone/>
            </a:pPr>
            <a:r>
              <a:rPr lang="en-IN" sz="2400" dirty="0"/>
              <a:t> </a:t>
            </a:r>
            <a:r>
              <a:rPr lang="en-IN" sz="2000" dirty="0"/>
              <a:t>Storage – 100 GB or above</a:t>
            </a:r>
          </a:p>
          <a:p>
            <a:pPr marL="0" indent="0">
              <a:buNone/>
            </a:pPr>
            <a:r>
              <a:rPr lang="en-IN" sz="2000" dirty="0"/>
              <a:t> RAM – 4GB RAM</a:t>
            </a:r>
          </a:p>
          <a:p>
            <a:pPr marL="0" indent="0">
              <a:buNone/>
            </a:pPr>
            <a:r>
              <a:rPr lang="en-IN" sz="2000" dirty="0"/>
              <a:t> Internet – 100 </a:t>
            </a:r>
            <a:r>
              <a:rPr lang="en-IN" sz="2000" dirty="0" err="1"/>
              <a:t>mbps</a:t>
            </a:r>
            <a:r>
              <a:rPr lang="en-IN" sz="2000" dirty="0"/>
              <a:t> bandwidth</a:t>
            </a:r>
          </a:p>
          <a:p>
            <a:r>
              <a:rPr lang="en-IN" sz="2400" b="1" dirty="0"/>
              <a:t>Software Requirements</a:t>
            </a:r>
          </a:p>
          <a:p>
            <a:pPr marL="0" indent="0">
              <a:buNone/>
            </a:pPr>
            <a:r>
              <a:rPr lang="en-IN" sz="2400" dirty="0"/>
              <a:t> Frontend – Python framework called </a:t>
            </a:r>
            <a:r>
              <a:rPr lang="en-IN" sz="2400" dirty="0" err="1"/>
              <a:t>streamlit</a:t>
            </a:r>
            <a:endParaRPr lang="en-IN" sz="2400" dirty="0"/>
          </a:p>
          <a:p>
            <a:pPr marL="0" indent="0">
              <a:buNone/>
            </a:pPr>
            <a:r>
              <a:rPr lang="en-IN" sz="2400" dirty="0"/>
              <a:t> Backend – </a:t>
            </a:r>
            <a:r>
              <a:rPr lang="en-IN" sz="2400" dirty="0" err="1"/>
              <a:t>Storj</a:t>
            </a:r>
            <a:r>
              <a:rPr lang="en-IN" sz="2400" dirty="0"/>
              <a:t> Blockchain database</a:t>
            </a:r>
          </a:p>
          <a:p>
            <a:r>
              <a:rPr lang="en-IN" sz="2400" b="1" dirty="0"/>
              <a:t>Operating System</a:t>
            </a:r>
          </a:p>
          <a:p>
            <a:pPr marL="0" indent="0">
              <a:buNone/>
            </a:pPr>
            <a:r>
              <a:rPr lang="en-IN" b="1" dirty="0"/>
              <a:t> </a:t>
            </a:r>
            <a:r>
              <a:rPr lang="en-IN" sz="2000" dirty="0"/>
              <a:t>Windows 7 or above, </a:t>
            </a:r>
            <a:r>
              <a:rPr lang="en-IN" sz="2000" dirty="0" err="1"/>
              <a:t>macos</a:t>
            </a:r>
            <a:endParaRPr lang="en-IN" dirty="0"/>
          </a:p>
        </p:txBody>
      </p:sp>
    </p:spTree>
    <p:extLst>
      <p:ext uri="{BB962C8B-B14F-4D97-AF65-F5344CB8AC3E}">
        <p14:creationId xmlns:p14="http://schemas.microsoft.com/office/powerpoint/2010/main" val="391102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7B2F-8F0B-B847-81D9-E7715C102498}"/>
              </a:ext>
            </a:extLst>
          </p:cNvPr>
          <p:cNvSpPr>
            <a:spLocks noGrp="1"/>
          </p:cNvSpPr>
          <p:nvPr>
            <p:ph type="title"/>
          </p:nvPr>
        </p:nvSpPr>
        <p:spPr>
          <a:xfrm>
            <a:off x="838200" y="365126"/>
            <a:ext cx="10515600" cy="863600"/>
          </a:xfrm>
        </p:spPr>
        <p:txBody>
          <a:bodyPr>
            <a:normAutofit/>
          </a:bodyPr>
          <a:lstStyle/>
          <a:p>
            <a:r>
              <a:rPr lang="en-IN" sz="2800" b="1" dirty="0"/>
              <a:t>Literature Survey</a:t>
            </a:r>
            <a:endParaRPr lang="en-GB" sz="2800" b="1" dirty="0"/>
          </a:p>
        </p:txBody>
      </p:sp>
      <p:sp>
        <p:nvSpPr>
          <p:cNvPr id="3" name="Content Placeholder 2">
            <a:extLst>
              <a:ext uri="{FF2B5EF4-FFF2-40B4-BE49-F238E27FC236}">
                <a16:creationId xmlns:a16="http://schemas.microsoft.com/office/drawing/2014/main" id="{53B2803E-092A-6A4F-DED0-6846A8DF0733}"/>
              </a:ext>
            </a:extLst>
          </p:cNvPr>
          <p:cNvSpPr>
            <a:spLocks noGrp="1"/>
          </p:cNvSpPr>
          <p:nvPr>
            <p:ph idx="1"/>
          </p:nvPr>
        </p:nvSpPr>
        <p:spPr>
          <a:xfrm>
            <a:off x="838200" y="1228726"/>
            <a:ext cx="10515600" cy="4948237"/>
          </a:xfrm>
        </p:spPr>
        <p:txBody>
          <a:bodyPr>
            <a:normAutofit/>
          </a:bodyPr>
          <a:lstStyle/>
          <a:p>
            <a:r>
              <a:rPr lang="en-GB" sz="2400" b="1" dirty="0"/>
              <a:t>Encryption and decryption algorithm based on neural network by </a:t>
            </a:r>
            <a:r>
              <a:rPr lang="en-GB" sz="2400" b="1" dirty="0" err="1"/>
              <a:t>Dr.Amarnadh</a:t>
            </a:r>
            <a:r>
              <a:rPr lang="en-GB" sz="2400" b="1" dirty="0"/>
              <a:t> S ,</a:t>
            </a:r>
            <a:r>
              <a:rPr lang="en-GB" sz="2400" b="1" dirty="0" err="1"/>
              <a:t>D.Prudhvi</a:t>
            </a:r>
            <a:r>
              <a:rPr lang="en-GB" sz="2400" b="1" dirty="0"/>
              <a:t> </a:t>
            </a:r>
            <a:r>
              <a:rPr lang="en-GB" sz="2400" b="1" dirty="0" err="1"/>
              <a:t>raju,N.Santosh</a:t>
            </a:r>
            <a:r>
              <a:rPr lang="en-GB" sz="2400" b="1" dirty="0"/>
              <a:t> Kumar and </a:t>
            </a:r>
            <a:r>
              <a:rPr lang="en-GB" sz="2400" b="1" dirty="0" err="1"/>
              <a:t>N.Sai</a:t>
            </a:r>
            <a:r>
              <a:rPr lang="en-GB" sz="2400" b="1" dirty="0"/>
              <a:t> </a:t>
            </a:r>
            <a:r>
              <a:rPr lang="en-GB" sz="2400" b="1" dirty="0" err="1"/>
              <a:t>charan</a:t>
            </a:r>
            <a:r>
              <a:rPr lang="en-GB" sz="2400" b="1" dirty="0"/>
              <a:t> </a:t>
            </a:r>
          </a:p>
          <a:p>
            <a:pPr marL="0" indent="0">
              <a:buNone/>
            </a:pPr>
            <a:r>
              <a:rPr lang="en-GB" sz="2400" dirty="0"/>
              <a:t>This paper discusses neural networks to encrypt and decrypt, the neural network will be trained with keys and plain text in this study.</a:t>
            </a:r>
          </a:p>
          <a:p>
            <a:endParaRPr lang="en-GB" sz="2400" dirty="0"/>
          </a:p>
          <a:p>
            <a:endParaRPr lang="en-GB" sz="2400" dirty="0"/>
          </a:p>
          <a:p>
            <a:r>
              <a:rPr lang="en-GB" sz="2400" dirty="0"/>
              <a:t> </a:t>
            </a:r>
            <a:r>
              <a:rPr lang="en-GB" sz="2400" b="1" dirty="0"/>
              <a:t>A Blockchain-based Decentralized Data Storage and Access Framework by Saqib Ali, </a:t>
            </a:r>
            <a:r>
              <a:rPr lang="en-GB" sz="2400" b="1" dirty="0" err="1"/>
              <a:t>Guojun</a:t>
            </a:r>
            <a:r>
              <a:rPr lang="en-GB" sz="2400" b="1" dirty="0"/>
              <a:t> </a:t>
            </a:r>
            <a:r>
              <a:rPr lang="en-GB" sz="2400" b="1" dirty="0" err="1"/>
              <a:t>Wang,Bebo</a:t>
            </a:r>
            <a:r>
              <a:rPr lang="en-GB" sz="2400" b="1" dirty="0"/>
              <a:t> White and Roger Leslie </a:t>
            </a:r>
            <a:r>
              <a:rPr lang="en-GB" sz="2400" b="1" dirty="0" err="1"/>
              <a:t>CottrellIn</a:t>
            </a:r>
            <a:endParaRPr lang="en-GB" sz="2400" b="1" dirty="0"/>
          </a:p>
          <a:p>
            <a:pPr marL="0" indent="0">
              <a:buNone/>
            </a:pPr>
            <a:r>
              <a:rPr lang="en-GB" sz="2400" dirty="0"/>
              <a:t>this paper the creator design a blockchain- based data storage and access framework  to remove its total dependence on a centralized repository.</a:t>
            </a:r>
          </a:p>
        </p:txBody>
      </p:sp>
    </p:spTree>
    <p:extLst>
      <p:ext uri="{BB962C8B-B14F-4D97-AF65-F5344CB8AC3E}">
        <p14:creationId xmlns:p14="http://schemas.microsoft.com/office/powerpoint/2010/main" val="174791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F24E-66AE-0A8F-B030-CA95E1D45E07}"/>
              </a:ext>
            </a:extLst>
          </p:cNvPr>
          <p:cNvSpPr>
            <a:spLocks noGrp="1"/>
          </p:cNvSpPr>
          <p:nvPr>
            <p:ph type="title"/>
          </p:nvPr>
        </p:nvSpPr>
        <p:spPr>
          <a:xfrm>
            <a:off x="838200" y="374651"/>
            <a:ext cx="10515600" cy="787400"/>
          </a:xfrm>
        </p:spPr>
        <p:txBody>
          <a:bodyPr>
            <a:normAutofit/>
          </a:bodyPr>
          <a:lstStyle/>
          <a:p>
            <a:r>
              <a:rPr lang="en-IN" sz="2800" b="1" dirty="0"/>
              <a:t>Proposed System</a:t>
            </a:r>
            <a:endParaRPr lang="en-GB" sz="2800" b="1" dirty="0"/>
          </a:p>
        </p:txBody>
      </p:sp>
      <p:sp>
        <p:nvSpPr>
          <p:cNvPr id="3" name="Content Placeholder 2">
            <a:extLst>
              <a:ext uri="{FF2B5EF4-FFF2-40B4-BE49-F238E27FC236}">
                <a16:creationId xmlns:a16="http://schemas.microsoft.com/office/drawing/2014/main" id="{7D7F967C-64C1-1125-771A-65AF4E34D98B}"/>
              </a:ext>
            </a:extLst>
          </p:cNvPr>
          <p:cNvSpPr>
            <a:spLocks noGrp="1"/>
          </p:cNvSpPr>
          <p:nvPr>
            <p:ph idx="1"/>
          </p:nvPr>
        </p:nvSpPr>
        <p:spPr>
          <a:xfrm>
            <a:off x="838200" y="1362075"/>
            <a:ext cx="10515600" cy="4814888"/>
          </a:xfrm>
        </p:spPr>
        <p:txBody>
          <a:bodyPr>
            <a:normAutofit/>
          </a:bodyPr>
          <a:lstStyle/>
          <a:p>
            <a:r>
              <a:rPr lang="en-GB" sz="2400" dirty="0"/>
              <a:t>Encryption and decryption algorithms using neural networks have proven to be effective.</a:t>
            </a:r>
          </a:p>
          <a:p>
            <a:r>
              <a:rPr lang="en-GB" sz="2400" dirty="0"/>
              <a:t> Keys for cryptography were created using parameters from both modified neural networks. Backpropagation was used to adjust multilayer neural networks. Each neural network's topology is determined by the data it has been trained with . </a:t>
            </a:r>
          </a:p>
          <a:p>
            <a:r>
              <a:rPr lang="en-GB" sz="2400" dirty="0"/>
              <a:t>The input message is separated into 6-bit data sets throughout the encryption process, and 6-bit data sets are also produced following the encryption process.</a:t>
            </a:r>
          </a:p>
          <a:p>
            <a:r>
              <a:rPr lang="en-GB" sz="2400" dirty="0"/>
              <a:t>This means that each system was built as follows: Six units on the input layer and six units on the output layer are available. </a:t>
            </a:r>
          </a:p>
          <a:p>
            <a:r>
              <a:rPr lang="en-GB" sz="2400" dirty="0"/>
              <a:t>In the buried layer, there is no prescribed number of units, but we used six. Binary symbol representations were used to train both networks. </a:t>
            </a:r>
          </a:p>
        </p:txBody>
      </p:sp>
    </p:spTree>
    <p:extLst>
      <p:ext uri="{BB962C8B-B14F-4D97-AF65-F5344CB8AC3E}">
        <p14:creationId xmlns:p14="http://schemas.microsoft.com/office/powerpoint/2010/main" val="339690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7F44-048F-34DA-E639-8E17131FCA49}"/>
              </a:ext>
            </a:extLst>
          </p:cNvPr>
          <p:cNvSpPr>
            <a:spLocks noGrp="1"/>
          </p:cNvSpPr>
          <p:nvPr>
            <p:ph type="title"/>
          </p:nvPr>
        </p:nvSpPr>
        <p:spPr>
          <a:xfrm flipV="1">
            <a:off x="838200" y="152400"/>
            <a:ext cx="200025" cy="212725"/>
          </a:xfrm>
        </p:spPr>
        <p:txBody>
          <a:bodyPr>
            <a:normAutofit fontScale="90000"/>
          </a:bodyPr>
          <a:lstStyle/>
          <a:p>
            <a:r>
              <a:rPr lang="en-IN" sz="100" dirty="0"/>
              <a:t>.</a:t>
            </a:r>
            <a:endParaRPr lang="en-GB" sz="100" dirty="0"/>
          </a:p>
        </p:txBody>
      </p:sp>
      <p:sp>
        <p:nvSpPr>
          <p:cNvPr id="3" name="Content Placeholder 2">
            <a:extLst>
              <a:ext uri="{FF2B5EF4-FFF2-40B4-BE49-F238E27FC236}">
                <a16:creationId xmlns:a16="http://schemas.microsoft.com/office/drawing/2014/main" id="{341D9E5D-5477-9FD8-553E-87E9A89F09AB}"/>
              </a:ext>
            </a:extLst>
          </p:cNvPr>
          <p:cNvSpPr>
            <a:spLocks noGrp="1"/>
          </p:cNvSpPr>
          <p:nvPr>
            <p:ph idx="1"/>
          </p:nvPr>
        </p:nvSpPr>
        <p:spPr>
          <a:xfrm>
            <a:off x="657225" y="1333500"/>
            <a:ext cx="10601325" cy="4800600"/>
          </a:xfrm>
        </p:spPr>
        <p:txBody>
          <a:bodyPr>
            <a:normAutofit lnSpcReduction="10000"/>
          </a:bodyPr>
          <a:lstStyle/>
          <a:p>
            <a:r>
              <a:rPr lang="en-GB" sz="2400" dirty="0"/>
              <a:t>This means that each training set has chains of numbers and letters equivalent to binary values of their ASCII code, and each chain of punctuation symbols (e.g. 32) is equivalent to a binary value for the ASCII code of space. </a:t>
            </a:r>
          </a:p>
          <a:p>
            <a:r>
              <a:rPr lang="en-GB" sz="2400" dirty="0"/>
              <a:t>This random string of six bits becomes the encryption text</a:t>
            </a:r>
          </a:p>
          <a:p>
            <a:r>
              <a:rPr lang="en-GB" sz="2400" dirty="0"/>
              <a:t>A cryptographic key is the foundation of all encryption and decryption systems.</a:t>
            </a:r>
          </a:p>
          <a:p>
            <a:r>
              <a:rPr lang="en-GB" sz="2400" dirty="0"/>
              <a:t>For both encryption and decryption, SIMPLE systems rely on a single, unique key.</a:t>
            </a:r>
          </a:p>
          <a:p>
            <a:r>
              <a:rPr lang="en-GB" sz="2400" dirty="0"/>
              <a:t>There are two keys in the best systems. Only the second key can decrypt a message encrypted with the first.</a:t>
            </a:r>
          </a:p>
          <a:p>
            <a:r>
              <a:rPr lang="en-GB" sz="2400" dirty="0"/>
              <a:t>In order to use the neural network as an encryption and decryption algorithm, the keys must be configured in accordance with both the topologies (architecture) and the configurations of the neural networks themselves (weight values on connections in the given order). </a:t>
            </a:r>
            <a:endParaRPr lang="en-GB" sz="3600" dirty="0"/>
          </a:p>
        </p:txBody>
      </p:sp>
    </p:spTree>
    <p:extLst>
      <p:ext uri="{BB962C8B-B14F-4D97-AF65-F5344CB8AC3E}">
        <p14:creationId xmlns:p14="http://schemas.microsoft.com/office/powerpoint/2010/main" val="389277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5AB9-C3DC-5B84-4127-3D389042BEC0}"/>
              </a:ext>
            </a:extLst>
          </p:cNvPr>
          <p:cNvSpPr>
            <a:spLocks noGrp="1"/>
          </p:cNvSpPr>
          <p:nvPr>
            <p:ph type="title"/>
          </p:nvPr>
        </p:nvSpPr>
        <p:spPr>
          <a:xfrm>
            <a:off x="838200" y="365125"/>
            <a:ext cx="10515600" cy="606425"/>
          </a:xfrm>
        </p:spPr>
        <p:txBody>
          <a:bodyPr>
            <a:normAutofit fontScale="90000"/>
          </a:bodyPr>
          <a:lstStyle/>
          <a:p>
            <a:r>
              <a:rPr lang="en-IN" sz="2800" b="1" dirty="0"/>
              <a:t>Data Storage using </a:t>
            </a:r>
            <a:r>
              <a:rPr lang="en-IN" sz="2800" b="1" dirty="0" err="1"/>
              <a:t>Storj</a:t>
            </a:r>
            <a:r>
              <a:rPr lang="en-IN" sz="2800" b="1" dirty="0"/>
              <a:t> </a:t>
            </a:r>
            <a:endParaRPr lang="en-GB" sz="2800" b="1" dirty="0"/>
          </a:p>
        </p:txBody>
      </p:sp>
      <p:sp>
        <p:nvSpPr>
          <p:cNvPr id="3" name="Content Placeholder 2">
            <a:extLst>
              <a:ext uri="{FF2B5EF4-FFF2-40B4-BE49-F238E27FC236}">
                <a16:creationId xmlns:a16="http://schemas.microsoft.com/office/drawing/2014/main" id="{3C797BD8-43BB-748E-F4DF-EC27648EA881}"/>
              </a:ext>
            </a:extLst>
          </p:cNvPr>
          <p:cNvSpPr>
            <a:spLocks noGrp="1"/>
          </p:cNvSpPr>
          <p:nvPr>
            <p:ph idx="1"/>
          </p:nvPr>
        </p:nvSpPr>
        <p:spPr>
          <a:xfrm>
            <a:off x="838200" y="1162050"/>
            <a:ext cx="10515600" cy="5014913"/>
          </a:xfrm>
        </p:spPr>
        <p:txBody>
          <a:bodyPr>
            <a:normAutofit fontScale="92500"/>
          </a:bodyPr>
          <a:lstStyle/>
          <a:p>
            <a:r>
              <a:rPr lang="en-GB" sz="2400" dirty="0" err="1"/>
              <a:t>Storj</a:t>
            </a:r>
            <a:r>
              <a:rPr lang="en-GB" sz="2400" dirty="0"/>
              <a:t> DCS (Decentralized Cloud Storage) is private by design and secure by default  delivering unparalleled data protection and privacy when compared to traditional centralized cloud object storage alternatives, like Amazon Web Services (AWS).</a:t>
            </a:r>
          </a:p>
          <a:p>
            <a:r>
              <a:rPr lang="en-GB" sz="2400" dirty="0"/>
              <a:t>Decentralization delivers the highest possible levels of security and privacy for users who demand to own their data and control its use, integrity, and access. </a:t>
            </a:r>
          </a:p>
          <a:p>
            <a:r>
              <a:rPr lang="en-GB" sz="2400" dirty="0"/>
              <a:t>By bringing decentralization to cloud-based storage, </a:t>
            </a:r>
            <a:r>
              <a:rPr lang="en-GB" sz="2400" dirty="0" err="1"/>
              <a:t>Storj</a:t>
            </a:r>
            <a:r>
              <a:rPr lang="en-GB" sz="2400" dirty="0"/>
              <a:t> DCS is able to deliver privacy and security benefits as well as providing inherently better economics than centralized alternatives.</a:t>
            </a:r>
          </a:p>
          <a:p>
            <a:r>
              <a:rPr lang="en-GB" sz="2400" dirty="0" err="1"/>
              <a:t>Storj</a:t>
            </a:r>
            <a:r>
              <a:rPr lang="en-GB" sz="2400" dirty="0"/>
              <a:t> incentivizes two parties to use the network — those with extra bandwidth and storage capacity on their computers (host Storage Nodes), and those in need of this excess capacity</a:t>
            </a:r>
          </a:p>
          <a:p>
            <a:r>
              <a:rPr lang="en-GB" sz="2400" dirty="0" err="1"/>
              <a:t>Storj</a:t>
            </a:r>
            <a:r>
              <a:rPr lang="en-GB" sz="2400" dirty="0"/>
              <a:t> comprises a global network of independent nodes and a peer-to-peer communications protocol which allows the Nodes to communicate.</a:t>
            </a:r>
          </a:p>
        </p:txBody>
      </p:sp>
    </p:spTree>
    <p:extLst>
      <p:ext uri="{BB962C8B-B14F-4D97-AF65-F5344CB8AC3E}">
        <p14:creationId xmlns:p14="http://schemas.microsoft.com/office/powerpoint/2010/main" val="1209504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D027-D70D-4F2C-5E1A-B80805A18C0E}"/>
              </a:ext>
            </a:extLst>
          </p:cNvPr>
          <p:cNvSpPr>
            <a:spLocks noGrp="1"/>
          </p:cNvSpPr>
          <p:nvPr>
            <p:ph type="title"/>
          </p:nvPr>
        </p:nvSpPr>
        <p:spPr>
          <a:xfrm>
            <a:off x="838200" y="365125"/>
            <a:ext cx="10401300" cy="682625"/>
          </a:xfrm>
        </p:spPr>
        <p:txBody>
          <a:bodyPr>
            <a:normAutofit fontScale="90000"/>
          </a:bodyPr>
          <a:lstStyle/>
          <a:p>
            <a:r>
              <a:rPr lang="en-IN" sz="2800" b="1" dirty="0" err="1"/>
              <a:t>Storj</a:t>
            </a:r>
            <a:r>
              <a:rPr lang="en-IN" sz="2800" b="1" dirty="0"/>
              <a:t> interface</a:t>
            </a:r>
            <a:endParaRPr lang="en-GB" sz="2800" b="1" dirty="0"/>
          </a:p>
        </p:txBody>
      </p:sp>
      <p:pic>
        <p:nvPicPr>
          <p:cNvPr id="2050" name="Picture 2" descr="Storj - a blockchain for storing data - disk91.com - the IoT blogdisk91.com  – the IoT blog">
            <a:extLst>
              <a:ext uri="{FF2B5EF4-FFF2-40B4-BE49-F238E27FC236}">
                <a16:creationId xmlns:a16="http://schemas.microsoft.com/office/drawing/2014/main" id="{4A27432A-0F4A-325E-3556-82BBEB1324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330" y="1143000"/>
            <a:ext cx="10099339" cy="503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2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82C3-1217-2D25-01AA-183ADAC14D20}"/>
              </a:ext>
            </a:extLst>
          </p:cNvPr>
          <p:cNvSpPr>
            <a:spLocks noGrp="1"/>
          </p:cNvSpPr>
          <p:nvPr>
            <p:ph type="title"/>
          </p:nvPr>
        </p:nvSpPr>
        <p:spPr>
          <a:xfrm>
            <a:off x="838200" y="365126"/>
            <a:ext cx="10058400" cy="577850"/>
          </a:xfrm>
        </p:spPr>
        <p:txBody>
          <a:bodyPr>
            <a:noAutofit/>
          </a:bodyPr>
          <a:lstStyle/>
          <a:p>
            <a:r>
              <a:rPr lang="en-IN" sz="3200" b="1" dirty="0"/>
              <a:t>Abstract</a:t>
            </a:r>
            <a:endParaRPr lang="en-GB" sz="3200" b="1" dirty="0"/>
          </a:p>
        </p:txBody>
      </p:sp>
      <p:sp>
        <p:nvSpPr>
          <p:cNvPr id="3" name="Content Placeholder 2">
            <a:extLst>
              <a:ext uri="{FF2B5EF4-FFF2-40B4-BE49-F238E27FC236}">
                <a16:creationId xmlns:a16="http://schemas.microsoft.com/office/drawing/2014/main" id="{28C2B917-874C-F2EC-B63C-3AD950EC6BA5}"/>
              </a:ext>
            </a:extLst>
          </p:cNvPr>
          <p:cNvSpPr>
            <a:spLocks noGrp="1"/>
          </p:cNvSpPr>
          <p:nvPr>
            <p:ph idx="1"/>
          </p:nvPr>
        </p:nvSpPr>
        <p:spPr>
          <a:xfrm>
            <a:off x="838201" y="1123950"/>
            <a:ext cx="10307320" cy="5256530"/>
          </a:xfrm>
        </p:spPr>
        <p:txBody>
          <a:bodyPr>
            <a:normAutofit fontScale="92500"/>
          </a:bodyPr>
          <a:lstStyle/>
          <a:p>
            <a:r>
              <a:rPr lang="en-IN" sz="2400" b="1" dirty="0"/>
              <a:t>Purpose:</a:t>
            </a:r>
            <a:r>
              <a:rPr lang="en-IN" sz="2400" dirty="0"/>
              <a:t> </a:t>
            </a:r>
            <a:r>
              <a:rPr lang="en-GB" sz="2200" dirty="0"/>
              <a:t>recovery phase is an integral aspect of cryptocurrency, and its security makeup helps to protect a user from theft and unauthorized access to funds. We must keep our recovery phase safe and secret. The traditional method of storing recovery phases are to write it down and store it in several places or take a picture with your phone as these digital copies, but these are not preferred methods. So we are proposing these project to store our recovery phase safe and secret.</a:t>
            </a:r>
          </a:p>
          <a:p>
            <a:r>
              <a:rPr lang="en-GB" sz="2200" b="1" dirty="0"/>
              <a:t>Objective: </a:t>
            </a:r>
            <a:r>
              <a:rPr lang="en-GB" sz="2200" dirty="0"/>
              <a:t>Main objective of these project is to provide a safest place to store, </a:t>
            </a:r>
            <a:r>
              <a:rPr lang="en-GB" sz="2200" dirty="0" err="1"/>
              <a:t>retreive</a:t>
            </a:r>
            <a:r>
              <a:rPr lang="en-GB" sz="2200" dirty="0"/>
              <a:t> and secure the recovery phases</a:t>
            </a:r>
            <a:endParaRPr lang="en-GB" sz="2200" b="1" dirty="0"/>
          </a:p>
          <a:p>
            <a:r>
              <a:rPr lang="en-GB" sz="2200" b="1" dirty="0"/>
              <a:t>Methodology: </a:t>
            </a:r>
            <a:r>
              <a:rPr lang="en-GB" sz="2200" dirty="0"/>
              <a:t>. Encrypting recovery phases using neural network and storing it in the blockchain, and then decrypted by user for accessing . So it can be only accessed by the user and makes it impossible someone to access the recovery phases.</a:t>
            </a:r>
          </a:p>
          <a:p>
            <a:r>
              <a:rPr lang="en-GB" sz="2200" b="1" dirty="0"/>
              <a:t>Results: </a:t>
            </a:r>
            <a:r>
              <a:rPr lang="en-GB" sz="2200" dirty="0"/>
              <a:t>Create an web based application for </a:t>
            </a:r>
            <a:r>
              <a:rPr lang="en-GB" sz="2200" dirty="0" err="1"/>
              <a:t>ui</a:t>
            </a:r>
            <a:r>
              <a:rPr lang="en-GB" sz="2200" dirty="0"/>
              <a:t> for user to store their keys which is encrypted using neural network (ANN) and stored in </a:t>
            </a:r>
            <a:r>
              <a:rPr lang="en-GB" sz="2200" dirty="0" err="1"/>
              <a:t>Storj</a:t>
            </a:r>
            <a:r>
              <a:rPr lang="en-GB" sz="2200" dirty="0"/>
              <a:t> blockchain and then it is accessed by decrypting automatically after confirming the identity of user.</a:t>
            </a:r>
          </a:p>
          <a:p>
            <a:r>
              <a:rPr lang="en-GB" sz="2200" b="1" dirty="0"/>
              <a:t>Keywords: </a:t>
            </a:r>
            <a:r>
              <a:rPr lang="en-GB" sz="2200" dirty="0"/>
              <a:t>recovery phases, cryptograph, Artificial Neural Network, Blockchain, </a:t>
            </a:r>
            <a:r>
              <a:rPr lang="en-GB" sz="2200" dirty="0" err="1"/>
              <a:t>storj</a:t>
            </a:r>
            <a:r>
              <a:rPr lang="en-GB" sz="2200" dirty="0"/>
              <a:t>  database</a:t>
            </a:r>
            <a:endParaRPr lang="en-GB" sz="2200" b="1" dirty="0"/>
          </a:p>
        </p:txBody>
      </p:sp>
    </p:spTree>
    <p:extLst>
      <p:ext uri="{BB962C8B-B14F-4D97-AF65-F5344CB8AC3E}">
        <p14:creationId xmlns:p14="http://schemas.microsoft.com/office/powerpoint/2010/main" val="800468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ACC3-277B-8485-B802-F935C56F00E7}"/>
              </a:ext>
            </a:extLst>
          </p:cNvPr>
          <p:cNvSpPr>
            <a:spLocks noGrp="1"/>
          </p:cNvSpPr>
          <p:nvPr>
            <p:ph type="title"/>
          </p:nvPr>
        </p:nvSpPr>
        <p:spPr>
          <a:xfrm>
            <a:off x="838200" y="365126"/>
            <a:ext cx="10591800" cy="768350"/>
          </a:xfrm>
        </p:spPr>
        <p:txBody>
          <a:bodyPr>
            <a:normAutofit/>
          </a:bodyPr>
          <a:lstStyle/>
          <a:p>
            <a:r>
              <a:rPr lang="en-IN" sz="2800" b="1" dirty="0"/>
              <a:t>Architecture design</a:t>
            </a:r>
            <a:endParaRPr lang="en-GB" sz="2800" b="1" dirty="0"/>
          </a:p>
        </p:txBody>
      </p:sp>
      <p:pic>
        <p:nvPicPr>
          <p:cNvPr id="7" name="Content Placeholder 6">
            <a:extLst>
              <a:ext uri="{FF2B5EF4-FFF2-40B4-BE49-F238E27FC236}">
                <a16:creationId xmlns:a16="http://schemas.microsoft.com/office/drawing/2014/main" id="{BEAB3798-7F2A-D7CE-45AE-F1FBBEFC0432}"/>
              </a:ext>
            </a:extLst>
          </p:cNvPr>
          <p:cNvPicPr>
            <a:picLocks noGrp="1" noChangeAspect="1"/>
          </p:cNvPicPr>
          <p:nvPr>
            <p:ph idx="1"/>
          </p:nvPr>
        </p:nvPicPr>
        <p:blipFill>
          <a:blip r:embed="rId2"/>
          <a:stretch>
            <a:fillRect/>
          </a:stretch>
        </p:blipFill>
        <p:spPr>
          <a:xfrm>
            <a:off x="2695575" y="1645158"/>
            <a:ext cx="6115050" cy="4307638"/>
          </a:xfrm>
        </p:spPr>
      </p:pic>
    </p:spTree>
    <p:extLst>
      <p:ext uri="{BB962C8B-B14F-4D97-AF65-F5344CB8AC3E}">
        <p14:creationId xmlns:p14="http://schemas.microsoft.com/office/powerpoint/2010/main" val="115970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DE12-E96E-A6F7-CFDB-2F43CC1877D0}"/>
              </a:ext>
            </a:extLst>
          </p:cNvPr>
          <p:cNvSpPr>
            <a:spLocks noGrp="1"/>
          </p:cNvSpPr>
          <p:nvPr>
            <p:ph type="title"/>
          </p:nvPr>
        </p:nvSpPr>
        <p:spPr>
          <a:xfrm>
            <a:off x="838200" y="365125"/>
            <a:ext cx="10515600" cy="720725"/>
          </a:xfrm>
        </p:spPr>
        <p:txBody>
          <a:bodyPr>
            <a:normAutofit fontScale="90000"/>
          </a:bodyPr>
          <a:lstStyle/>
          <a:p>
            <a:r>
              <a:rPr lang="en-IN" sz="2800" b="1" dirty="0"/>
              <a:t>Motivation to Implement</a:t>
            </a:r>
            <a:endParaRPr lang="en-GB" b="1" dirty="0"/>
          </a:p>
        </p:txBody>
      </p:sp>
      <p:sp>
        <p:nvSpPr>
          <p:cNvPr id="3" name="Content Placeholder 2">
            <a:extLst>
              <a:ext uri="{FF2B5EF4-FFF2-40B4-BE49-F238E27FC236}">
                <a16:creationId xmlns:a16="http://schemas.microsoft.com/office/drawing/2014/main" id="{36A288E4-337F-0961-277C-6004780DEA78}"/>
              </a:ext>
            </a:extLst>
          </p:cNvPr>
          <p:cNvSpPr>
            <a:spLocks noGrp="1"/>
          </p:cNvSpPr>
          <p:nvPr>
            <p:ph idx="1"/>
          </p:nvPr>
        </p:nvSpPr>
        <p:spPr>
          <a:xfrm>
            <a:off x="952500" y="1228725"/>
            <a:ext cx="10401300" cy="4929188"/>
          </a:xfrm>
        </p:spPr>
        <p:txBody>
          <a:bodyPr>
            <a:normAutofit/>
          </a:bodyPr>
          <a:lstStyle/>
          <a:p>
            <a:r>
              <a:rPr lang="en-GB" sz="2400" dirty="0"/>
              <a:t>recovery phase is an integral aspect of cryptocurrency, and its security makeup helps to protect a user from theft and unauthorized access to funds. We must keep our recovery phase safe and secret</a:t>
            </a:r>
          </a:p>
          <a:p>
            <a:r>
              <a:rPr lang="en-GB" sz="2400" dirty="0"/>
              <a:t>Crypto wallets have been an integral part of the global market for a long time.</a:t>
            </a:r>
          </a:p>
          <a:p>
            <a:r>
              <a:rPr lang="en-GB" sz="2400" dirty="0"/>
              <a:t>It has also been </a:t>
            </a:r>
            <a:r>
              <a:rPr lang="en-GB" sz="2400" dirty="0" err="1"/>
              <a:t>analyzed</a:t>
            </a:r>
            <a:r>
              <a:rPr lang="en-GB" sz="2400" dirty="0"/>
              <a:t> in a JP Morgan survey conducted in the USA that more merchants are </a:t>
            </a:r>
            <a:r>
              <a:rPr lang="en-GB" sz="2400" dirty="0" err="1"/>
              <a:t>favoring</a:t>
            </a:r>
            <a:r>
              <a:rPr lang="en-GB" sz="2400" dirty="0"/>
              <a:t> digital payments as compared to the customers.</a:t>
            </a:r>
          </a:p>
          <a:p>
            <a:r>
              <a:rPr lang="en-GB" sz="2400" dirty="0"/>
              <a:t>Customers wary from security risk and thus the adoption has remained a slower process.</a:t>
            </a:r>
          </a:p>
          <a:p>
            <a:r>
              <a:rPr lang="en-GB" sz="2400" dirty="0"/>
              <a:t>But gradually, consumers are switching to digital payments – cryptocurrency in particular.</a:t>
            </a:r>
          </a:p>
        </p:txBody>
      </p:sp>
    </p:spTree>
    <p:extLst>
      <p:ext uri="{BB962C8B-B14F-4D97-AF65-F5344CB8AC3E}">
        <p14:creationId xmlns:p14="http://schemas.microsoft.com/office/powerpoint/2010/main" val="295132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6525-D8EE-F6AD-0AA7-392AD1DCA5AF}"/>
              </a:ext>
            </a:extLst>
          </p:cNvPr>
          <p:cNvSpPr>
            <a:spLocks noGrp="1"/>
          </p:cNvSpPr>
          <p:nvPr>
            <p:ph type="title"/>
          </p:nvPr>
        </p:nvSpPr>
        <p:spPr>
          <a:xfrm>
            <a:off x="838199" y="365125"/>
            <a:ext cx="10696575" cy="644525"/>
          </a:xfrm>
        </p:spPr>
        <p:txBody>
          <a:bodyPr>
            <a:normAutofit fontScale="90000"/>
          </a:bodyPr>
          <a:lstStyle/>
          <a:p>
            <a:r>
              <a:rPr lang="en-IN" sz="2800" b="1" dirty="0"/>
              <a:t>Reference</a:t>
            </a:r>
            <a:endParaRPr lang="en-GB" sz="2800" b="1" dirty="0"/>
          </a:p>
        </p:txBody>
      </p:sp>
      <p:sp>
        <p:nvSpPr>
          <p:cNvPr id="3" name="Content Placeholder 2">
            <a:extLst>
              <a:ext uri="{FF2B5EF4-FFF2-40B4-BE49-F238E27FC236}">
                <a16:creationId xmlns:a16="http://schemas.microsoft.com/office/drawing/2014/main" id="{C65C55EE-DE3D-2F78-9258-71A60A0B5170}"/>
              </a:ext>
            </a:extLst>
          </p:cNvPr>
          <p:cNvSpPr>
            <a:spLocks noGrp="1"/>
          </p:cNvSpPr>
          <p:nvPr>
            <p:ph idx="1"/>
          </p:nvPr>
        </p:nvSpPr>
        <p:spPr>
          <a:xfrm>
            <a:off x="904874" y="1304925"/>
            <a:ext cx="10448925" cy="4872038"/>
          </a:xfrm>
        </p:spPr>
        <p:txBody>
          <a:bodyPr>
            <a:normAutofit/>
          </a:bodyPr>
          <a:lstStyle/>
          <a:p>
            <a:r>
              <a:rPr lang="en-GB" sz="2000" dirty="0" err="1"/>
              <a:t>Dr.Amarnadh</a:t>
            </a:r>
            <a:r>
              <a:rPr lang="en-GB" sz="2000" dirty="0"/>
              <a:t> S, </a:t>
            </a:r>
            <a:r>
              <a:rPr lang="en-GB" sz="2000" dirty="0" err="1"/>
              <a:t>D.Prudhvi</a:t>
            </a:r>
            <a:r>
              <a:rPr lang="en-GB" sz="2000" dirty="0"/>
              <a:t> </a:t>
            </a:r>
            <a:r>
              <a:rPr lang="en-GB" sz="2000" dirty="0" err="1"/>
              <a:t>raju</a:t>
            </a:r>
            <a:r>
              <a:rPr lang="en-GB" sz="2000" dirty="0"/>
              <a:t>, </a:t>
            </a:r>
            <a:r>
              <a:rPr lang="en-GB" sz="2000" dirty="0" err="1"/>
              <a:t>N.Santosh</a:t>
            </a:r>
            <a:r>
              <a:rPr lang="en-GB" sz="2000" dirty="0"/>
              <a:t> Kumar. Encryption and decryption algorithm based on neural network   </a:t>
            </a:r>
            <a:r>
              <a:rPr lang="en-GB" sz="2000" dirty="0">
                <a:hlinkClick r:id="rId2"/>
              </a:rPr>
              <a:t>https://jespublication.com/upload/2022-V13I392.pdf</a:t>
            </a:r>
            <a:endParaRPr lang="en-GB" sz="2000" dirty="0"/>
          </a:p>
          <a:p>
            <a:r>
              <a:rPr lang="en-GB" sz="2000" dirty="0"/>
              <a:t>Aishwarya Patil, </a:t>
            </a:r>
            <a:r>
              <a:rPr lang="en-GB" sz="2000" dirty="0" err="1"/>
              <a:t>Swapnajit</a:t>
            </a:r>
            <a:r>
              <a:rPr lang="en-GB" sz="2000" dirty="0"/>
              <a:t> Patil, Sachin </a:t>
            </a:r>
            <a:r>
              <a:rPr lang="en-GB" sz="2000" dirty="0" err="1"/>
              <a:t>Rokade</a:t>
            </a:r>
            <a:r>
              <a:rPr lang="en-GB" sz="2000" dirty="0"/>
              <a:t>, Vijay Sharma. Blockchain based Cloud Data Storage System </a:t>
            </a:r>
            <a:r>
              <a:rPr lang="en-GB" sz="2000" dirty="0">
                <a:hlinkClick r:id="rId3" action="ppaction://hlinkpres?slideindex=1&amp;slidetitle="/>
              </a:rPr>
              <a:t>https://www.irjet.net/archives/V7/i6/IRJET-V7I6290.pdf</a:t>
            </a:r>
            <a:endParaRPr lang="en-GB" sz="2000" dirty="0"/>
          </a:p>
          <a:p>
            <a:r>
              <a:rPr lang="en-GB" sz="2000" dirty="0"/>
              <a:t>Hye-young paik1,2, </a:t>
            </a:r>
            <a:r>
              <a:rPr lang="en-GB" sz="2000" dirty="0" err="1"/>
              <a:t>xiwei</a:t>
            </a:r>
            <a:r>
              <a:rPr lang="en-GB" sz="2000" dirty="0"/>
              <a:t> xu1,2 , </a:t>
            </a:r>
            <a:r>
              <a:rPr lang="en-GB" sz="2000" dirty="0" err="1"/>
              <a:t>hmn</a:t>
            </a:r>
            <a:r>
              <a:rPr lang="en-GB" sz="2000" dirty="0"/>
              <a:t> </a:t>
            </a:r>
            <a:r>
              <a:rPr lang="en-GB" sz="2000" dirty="0" err="1"/>
              <a:t>dilum</a:t>
            </a:r>
            <a:r>
              <a:rPr lang="en-GB" sz="2000" dirty="0"/>
              <a:t> bandara1, sung </a:t>
            </a:r>
            <a:r>
              <a:rPr lang="en-GB" sz="2000" dirty="0" err="1"/>
              <a:t>une</a:t>
            </a:r>
            <a:r>
              <a:rPr lang="en-GB" sz="2000" dirty="0"/>
              <a:t> lee3,sin </a:t>
            </a:r>
            <a:r>
              <a:rPr lang="en-GB" sz="2000" dirty="0" err="1"/>
              <a:t>kuang</a:t>
            </a:r>
            <a:r>
              <a:rPr lang="en-GB" sz="2000" dirty="0"/>
              <a:t> lo1. Analysis of Data Management in Blockchain-Based Systems: From Architecture to Governance. </a:t>
            </a:r>
            <a:r>
              <a:rPr lang="en-GB" sz="2000" dirty="0">
                <a:hlinkClick r:id="rId4"/>
              </a:rPr>
              <a:t>https://www.researchgate.net/publication/338144930_Analysis_of_Data_Management_in_Blockchain-Based_Systems_From_Architecture_to_Governance</a:t>
            </a:r>
            <a:endParaRPr lang="en-GB" sz="2000" dirty="0"/>
          </a:p>
          <a:p>
            <a:r>
              <a:rPr lang="en-GB" sz="2000" dirty="0"/>
              <a:t> Eric </a:t>
            </a:r>
            <a:r>
              <a:rPr lang="en-GB" sz="2000" dirty="0" err="1"/>
              <a:t>rosenberg</a:t>
            </a:r>
            <a:r>
              <a:rPr lang="en-GB" sz="2000" dirty="0"/>
              <a:t>, </a:t>
            </a:r>
            <a:r>
              <a:rPr lang="en-GB" sz="2000" dirty="0" err="1"/>
              <a:t>amilcar</a:t>
            </a:r>
            <a:r>
              <a:rPr lang="en-GB" sz="2000" dirty="0"/>
              <a:t> </a:t>
            </a:r>
            <a:r>
              <a:rPr lang="en-GB" sz="2000" dirty="0" err="1"/>
              <a:t>chavarria</a:t>
            </a:r>
            <a:r>
              <a:rPr lang="en-GB" sz="2000" dirty="0"/>
              <a:t>, </a:t>
            </a:r>
            <a:r>
              <a:rPr lang="en-GB" sz="2000" dirty="0" err="1"/>
              <a:t>vikki</a:t>
            </a:r>
            <a:r>
              <a:rPr lang="en-GB" sz="2000" dirty="0"/>
              <a:t> </a:t>
            </a:r>
            <a:r>
              <a:rPr lang="en-GB" sz="2000" dirty="0" err="1"/>
              <a:t>velasquez</a:t>
            </a:r>
            <a:r>
              <a:rPr lang="en-GB" sz="2000" dirty="0"/>
              <a:t>. </a:t>
            </a:r>
            <a:r>
              <a:rPr lang="en-GB" sz="2000" dirty="0" err="1"/>
              <a:t>Storj</a:t>
            </a:r>
            <a:r>
              <a:rPr lang="en-GB" sz="2000" dirty="0"/>
              <a:t> (STORJ) Cryptocurrency Definition </a:t>
            </a:r>
            <a:r>
              <a:rPr lang="en-GB" sz="2000" dirty="0">
                <a:hlinkClick r:id="rId3" action="ppaction://hlinkpres?slideindex=1&amp;slidetitle="/>
              </a:rPr>
              <a:t>https://www.investopedia.com/storj-cryptocurrency-definition-5224160</a:t>
            </a:r>
            <a:endParaRPr lang="en-GB" sz="2000" dirty="0"/>
          </a:p>
        </p:txBody>
      </p:sp>
    </p:spTree>
    <p:extLst>
      <p:ext uri="{BB962C8B-B14F-4D97-AF65-F5344CB8AC3E}">
        <p14:creationId xmlns:p14="http://schemas.microsoft.com/office/powerpoint/2010/main" val="328363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6F33-0D75-9417-9F77-A956E869C4AA}"/>
              </a:ext>
            </a:extLst>
          </p:cNvPr>
          <p:cNvSpPr>
            <a:spLocks noGrp="1"/>
          </p:cNvSpPr>
          <p:nvPr>
            <p:ph type="title"/>
          </p:nvPr>
        </p:nvSpPr>
        <p:spPr>
          <a:xfrm>
            <a:off x="914400" y="365125"/>
            <a:ext cx="10267950" cy="930275"/>
          </a:xfrm>
        </p:spPr>
        <p:txBody>
          <a:bodyPr/>
          <a:lstStyle/>
          <a:p>
            <a:r>
              <a:rPr lang="en-IN" b="1" dirty="0"/>
              <a:t>Introduction</a:t>
            </a:r>
            <a:endParaRPr lang="en-GB" b="1" dirty="0"/>
          </a:p>
        </p:txBody>
      </p:sp>
      <p:sp>
        <p:nvSpPr>
          <p:cNvPr id="3" name="Content Placeholder 2">
            <a:extLst>
              <a:ext uri="{FF2B5EF4-FFF2-40B4-BE49-F238E27FC236}">
                <a16:creationId xmlns:a16="http://schemas.microsoft.com/office/drawing/2014/main" id="{EF57869D-439C-BA44-3471-D9755DD4B184}"/>
              </a:ext>
            </a:extLst>
          </p:cNvPr>
          <p:cNvSpPr>
            <a:spLocks noGrp="1"/>
          </p:cNvSpPr>
          <p:nvPr>
            <p:ph idx="1"/>
          </p:nvPr>
        </p:nvSpPr>
        <p:spPr>
          <a:xfrm>
            <a:off x="914400" y="1295400"/>
            <a:ext cx="10439400" cy="4881563"/>
          </a:xfrm>
        </p:spPr>
        <p:txBody>
          <a:bodyPr>
            <a:normAutofit/>
          </a:bodyPr>
          <a:lstStyle/>
          <a:p>
            <a:pPr marL="0" indent="0">
              <a:buNone/>
            </a:pPr>
            <a:r>
              <a:rPr lang="en-GB" dirty="0"/>
              <a:t>Cryptocurrency is controlled through a set of digital keys and addresses, representing ownership and control of virtual tokens. Anyone can deposit cryptocurrency in any public address. But even though a user has tokens deposited into their address, they won’t be able to withdraw them without the unique recovery phase. recovery phase is an integral aspect of cryptocurrency, and its security makeup helps to protect a user from theft and unauthorized access to funds. We must keep our recovery phase safe and secret. The traditional method of storing recovery phases are to write it down and store it in several places as there is no way to recover it if you lose it or it gets into the wrong hands and another method is take a screenshot of it or take a picture with your phone as these digital copies, but these often targeted by hackers. We are proposing these project to store our recovery phase safe and secret. Encrypting and decrypting recovery phases using neural network and storing it in the blockchain. So it can be only accessed by the user and makes it impossible someone to access the recovery phases. Encrypting and decrypting recovery phases using neural network and storing it in the blockchain. So it can be only accessed by the user and makes it impossible someone to access the recovery phases.</a:t>
            </a:r>
          </a:p>
        </p:txBody>
      </p:sp>
    </p:spTree>
    <p:extLst>
      <p:ext uri="{BB962C8B-B14F-4D97-AF65-F5344CB8AC3E}">
        <p14:creationId xmlns:p14="http://schemas.microsoft.com/office/powerpoint/2010/main" val="11463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80EA-EB5F-F30F-CCA2-450AD494C50A}"/>
              </a:ext>
            </a:extLst>
          </p:cNvPr>
          <p:cNvSpPr>
            <a:spLocks noGrp="1"/>
          </p:cNvSpPr>
          <p:nvPr>
            <p:ph type="title"/>
          </p:nvPr>
        </p:nvSpPr>
        <p:spPr>
          <a:xfrm>
            <a:off x="838199" y="365125"/>
            <a:ext cx="10334625" cy="815975"/>
          </a:xfrm>
        </p:spPr>
        <p:txBody>
          <a:bodyPr>
            <a:normAutofit/>
          </a:bodyPr>
          <a:lstStyle/>
          <a:p>
            <a:r>
              <a:rPr lang="en-IN" sz="2400" b="1" dirty="0"/>
              <a:t>Recovery phases </a:t>
            </a:r>
            <a:endParaRPr lang="en-GB" sz="2400" b="1" dirty="0"/>
          </a:p>
        </p:txBody>
      </p:sp>
      <p:sp>
        <p:nvSpPr>
          <p:cNvPr id="3" name="Content Placeholder 2">
            <a:extLst>
              <a:ext uri="{FF2B5EF4-FFF2-40B4-BE49-F238E27FC236}">
                <a16:creationId xmlns:a16="http://schemas.microsoft.com/office/drawing/2014/main" id="{702529D5-9159-75BA-ADE0-EC88CDD7626F}"/>
              </a:ext>
            </a:extLst>
          </p:cNvPr>
          <p:cNvSpPr>
            <a:spLocks noGrp="1"/>
          </p:cNvSpPr>
          <p:nvPr>
            <p:ph idx="1"/>
          </p:nvPr>
        </p:nvSpPr>
        <p:spPr>
          <a:xfrm>
            <a:off x="838200" y="1533526"/>
            <a:ext cx="10515600" cy="4643438"/>
          </a:xfrm>
        </p:spPr>
        <p:txBody>
          <a:bodyPr>
            <a:normAutofit fontScale="92500" lnSpcReduction="20000"/>
          </a:bodyPr>
          <a:lstStyle/>
          <a:p>
            <a:r>
              <a:rPr lang="en-GB" sz="2400" dirty="0"/>
              <a:t>Cryptocurrency uses a set of digital keys and addresses to convey ownership and control over virtual tokens. The public key is like an address. You can safely share a public key with others to let them know where they can send you funds. </a:t>
            </a:r>
          </a:p>
          <a:p>
            <a:r>
              <a:rPr lang="en-GB" sz="2400" dirty="0"/>
              <a:t>A recovery phase works like a password. It's known by the user and serves as their digital ID. It authorizes the user to spend, withdraw, transfer, and carry out any other transaction from their account.</a:t>
            </a:r>
          </a:p>
          <a:p>
            <a:r>
              <a:rPr lang="en-GB" sz="2400" dirty="0"/>
              <a:t>The public key allows anyone to deposit a digital token into any public address, but only the holder of the unique recovery phase can withdraw funds from the account. Because of that, it's crucial to prevent your recovery phase from being lost or stolen.</a:t>
            </a:r>
          </a:p>
          <a:p>
            <a:r>
              <a:rPr lang="en-GB" sz="2400" dirty="0"/>
              <a:t>recovery phases help secure digital money. Cryptocurrencies such as Bitcoin and Ethereum are decentralized, meaning that no bank or other financial intermediary holds your funds. Instead, crypto is distributed across a network of computers using blockchain technology. That makes all crypto blockchains -- including all public key and transaction information -- available for anyone to see. </a:t>
            </a:r>
          </a:p>
        </p:txBody>
      </p:sp>
    </p:spTree>
    <p:extLst>
      <p:ext uri="{BB962C8B-B14F-4D97-AF65-F5344CB8AC3E}">
        <p14:creationId xmlns:p14="http://schemas.microsoft.com/office/powerpoint/2010/main" val="50371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FB9B-FE1E-2939-5295-CC81FCB9784C}"/>
              </a:ext>
            </a:extLst>
          </p:cNvPr>
          <p:cNvSpPr>
            <a:spLocks noGrp="1"/>
          </p:cNvSpPr>
          <p:nvPr>
            <p:ph type="title"/>
          </p:nvPr>
        </p:nvSpPr>
        <p:spPr>
          <a:xfrm>
            <a:off x="980440" y="482282"/>
            <a:ext cx="10408920" cy="661035"/>
          </a:xfrm>
        </p:spPr>
        <p:txBody>
          <a:bodyPr>
            <a:normAutofit fontScale="90000"/>
          </a:bodyPr>
          <a:lstStyle/>
          <a:p>
            <a:r>
              <a:rPr lang="en-IN" sz="2400" b="1" dirty="0"/>
              <a:t>Sample recovery phases</a:t>
            </a:r>
            <a:endParaRPr lang="en-GB" sz="2400" b="1" dirty="0"/>
          </a:p>
        </p:txBody>
      </p:sp>
      <p:pic>
        <p:nvPicPr>
          <p:cNvPr id="1026" name="Picture 2" descr="Complete list of 2048 BIP-39 Seed Recovery Phrase Words">
            <a:extLst>
              <a:ext uri="{FF2B5EF4-FFF2-40B4-BE49-F238E27FC236}">
                <a16:creationId xmlns:a16="http://schemas.microsoft.com/office/drawing/2014/main" id="{B61D8AD8-1CE9-E464-6A62-DD8BB660DC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4080" y="1778000"/>
            <a:ext cx="6766559" cy="383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2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3D03-F8B1-465D-4A5C-4F1071A0FC5B}"/>
              </a:ext>
            </a:extLst>
          </p:cNvPr>
          <p:cNvSpPr>
            <a:spLocks noGrp="1"/>
          </p:cNvSpPr>
          <p:nvPr>
            <p:ph type="title"/>
          </p:nvPr>
        </p:nvSpPr>
        <p:spPr>
          <a:xfrm>
            <a:off x="838200" y="612775"/>
            <a:ext cx="10266680" cy="579755"/>
          </a:xfrm>
        </p:spPr>
        <p:txBody>
          <a:bodyPr>
            <a:normAutofit fontScale="90000"/>
          </a:bodyPr>
          <a:lstStyle/>
          <a:p>
            <a:r>
              <a:rPr lang="en-IN" sz="2800" b="1" dirty="0"/>
              <a:t>Recovery Phase</a:t>
            </a:r>
            <a:endParaRPr lang="en-GB" sz="2800" b="1" dirty="0"/>
          </a:p>
        </p:txBody>
      </p:sp>
      <p:sp>
        <p:nvSpPr>
          <p:cNvPr id="3" name="Content Placeholder 2">
            <a:extLst>
              <a:ext uri="{FF2B5EF4-FFF2-40B4-BE49-F238E27FC236}">
                <a16:creationId xmlns:a16="http://schemas.microsoft.com/office/drawing/2014/main" id="{33DDA91B-0B1D-E96D-CCA7-1861BD81FAC8}"/>
              </a:ext>
            </a:extLst>
          </p:cNvPr>
          <p:cNvSpPr>
            <a:spLocks noGrp="1"/>
          </p:cNvSpPr>
          <p:nvPr>
            <p:ph idx="1"/>
          </p:nvPr>
        </p:nvSpPr>
        <p:spPr>
          <a:xfrm>
            <a:off x="713740" y="1562101"/>
            <a:ext cx="10391140" cy="3943350"/>
          </a:xfrm>
        </p:spPr>
        <p:txBody>
          <a:bodyPr>
            <a:normAutofit lnSpcReduction="10000"/>
          </a:bodyPr>
          <a:lstStyle/>
          <a:p>
            <a:r>
              <a:rPr lang="en-GB" sz="2400" dirty="0"/>
              <a:t>The recovery phrase – sometimes called the seed phrase or mnemonic phrase – is a 12, 18, or 24-word pattern generated each time a new wallet is created. Unlike your recovery phase, which relates to just one blockchain address, the recovery phrase is a derivative of your entire wallet, and all recovery phases stored there.</a:t>
            </a:r>
          </a:p>
          <a:p>
            <a:r>
              <a:rPr lang="en-GB" sz="2400" dirty="0"/>
              <a:t>In layman’s terms, a recover phrase is the “master key” for all of your crypto accounts – it is your recovery phases in mnemonic form. These words, when entered into another crypto wallet (in the correct order) will recover all of the recovery phases you were storing on your original wallet. The purpose? Giving you control. Having this phrase means that even if you lose your physical hardware device, you’ll still have access to your blockchain assets.</a:t>
            </a:r>
          </a:p>
        </p:txBody>
      </p:sp>
    </p:spTree>
    <p:extLst>
      <p:ext uri="{BB962C8B-B14F-4D97-AF65-F5344CB8AC3E}">
        <p14:creationId xmlns:p14="http://schemas.microsoft.com/office/powerpoint/2010/main" val="136106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DB72-EF02-A672-A9C6-7D7C5799411B}"/>
              </a:ext>
            </a:extLst>
          </p:cNvPr>
          <p:cNvSpPr>
            <a:spLocks noGrp="1"/>
          </p:cNvSpPr>
          <p:nvPr>
            <p:ph type="title"/>
          </p:nvPr>
        </p:nvSpPr>
        <p:spPr>
          <a:xfrm>
            <a:off x="838199" y="365125"/>
            <a:ext cx="10620375" cy="701675"/>
          </a:xfrm>
        </p:spPr>
        <p:txBody>
          <a:bodyPr>
            <a:normAutofit/>
          </a:bodyPr>
          <a:lstStyle/>
          <a:p>
            <a:r>
              <a:rPr lang="en-IN" sz="2400" b="1" dirty="0"/>
              <a:t>Cryptography</a:t>
            </a:r>
            <a:endParaRPr lang="en-GB" sz="2400" b="1" dirty="0"/>
          </a:p>
        </p:txBody>
      </p:sp>
      <p:sp>
        <p:nvSpPr>
          <p:cNvPr id="3" name="Content Placeholder 2">
            <a:extLst>
              <a:ext uri="{FF2B5EF4-FFF2-40B4-BE49-F238E27FC236}">
                <a16:creationId xmlns:a16="http://schemas.microsoft.com/office/drawing/2014/main" id="{548CFC12-A05F-3993-987A-59BCE6D2932C}"/>
              </a:ext>
            </a:extLst>
          </p:cNvPr>
          <p:cNvSpPr>
            <a:spLocks noGrp="1"/>
          </p:cNvSpPr>
          <p:nvPr>
            <p:ph idx="1"/>
          </p:nvPr>
        </p:nvSpPr>
        <p:spPr>
          <a:xfrm>
            <a:off x="838199" y="1228726"/>
            <a:ext cx="10515601" cy="4948238"/>
          </a:xfrm>
        </p:spPr>
        <p:txBody>
          <a:bodyPr>
            <a:normAutofit fontScale="92500"/>
          </a:bodyPr>
          <a:lstStyle/>
          <a:p>
            <a:r>
              <a:rPr lang="en-GB" sz="2400" dirty="0"/>
              <a:t>Encryption and decryption are the two processes that are used to hide sensitive information from prying eyes while it travels over an insecure network.</a:t>
            </a:r>
          </a:p>
          <a:p>
            <a:r>
              <a:rPr lang="en-GB" sz="2400" dirty="0"/>
              <a:t> Cryptography Using a Public Key: It is an asymmetric cryptography model that is employed in this system . Because the public key is known to all the network's users for encryption of plain text, it is referred to as a "shared key" . As long as the receiver has access to the private key, they can decrypt the message [3, 4]. The term "Private Key" refers to a type of encryption key that is only visible to the individual people that have it.</a:t>
            </a:r>
          </a:p>
          <a:p>
            <a:r>
              <a:rPr lang="en-GB" sz="2400" dirty="0"/>
              <a:t> Cryptography Using a Single Key: The symmetric cryptography model is employed in this system. This secret key, which is a private key, is used both for encrypting plain text and decrypting cypher text . Because a single key is used for both encryption and decryption, the term "shared secret key" has become popular. The sender and receiver are the only ones who have access to the shared key in this instance </a:t>
            </a:r>
          </a:p>
        </p:txBody>
      </p:sp>
    </p:spTree>
    <p:extLst>
      <p:ext uri="{BB962C8B-B14F-4D97-AF65-F5344CB8AC3E}">
        <p14:creationId xmlns:p14="http://schemas.microsoft.com/office/powerpoint/2010/main" val="360713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882C-D871-3805-14A6-6B7A6465D2CC}"/>
              </a:ext>
            </a:extLst>
          </p:cNvPr>
          <p:cNvSpPr>
            <a:spLocks noGrp="1"/>
          </p:cNvSpPr>
          <p:nvPr>
            <p:ph type="title"/>
          </p:nvPr>
        </p:nvSpPr>
        <p:spPr>
          <a:xfrm>
            <a:off x="838200" y="365125"/>
            <a:ext cx="10648950" cy="892175"/>
          </a:xfrm>
        </p:spPr>
        <p:txBody>
          <a:bodyPr>
            <a:normAutofit/>
          </a:bodyPr>
          <a:lstStyle/>
          <a:p>
            <a:r>
              <a:rPr lang="en-IN" sz="2800" b="1" dirty="0"/>
              <a:t>Neural network</a:t>
            </a:r>
            <a:endParaRPr lang="en-GB" sz="2800" b="1" dirty="0"/>
          </a:p>
        </p:txBody>
      </p:sp>
      <p:sp>
        <p:nvSpPr>
          <p:cNvPr id="3" name="Content Placeholder 2">
            <a:extLst>
              <a:ext uri="{FF2B5EF4-FFF2-40B4-BE49-F238E27FC236}">
                <a16:creationId xmlns:a16="http://schemas.microsoft.com/office/drawing/2014/main" id="{84548260-26F7-E022-05E7-E0610C2FD816}"/>
              </a:ext>
            </a:extLst>
          </p:cNvPr>
          <p:cNvSpPr>
            <a:spLocks noGrp="1"/>
          </p:cNvSpPr>
          <p:nvPr>
            <p:ph idx="1"/>
          </p:nvPr>
        </p:nvSpPr>
        <p:spPr>
          <a:xfrm>
            <a:off x="838200" y="1323975"/>
            <a:ext cx="10515600" cy="4852988"/>
          </a:xfrm>
        </p:spPr>
        <p:txBody>
          <a:bodyPr>
            <a:normAutofit fontScale="92500"/>
          </a:bodyPr>
          <a:lstStyle/>
          <a:p>
            <a:r>
              <a:rPr lang="en-GB" sz="2400" dirty="0"/>
              <a:t>Artificial intelligence, machine learning, and deep learning all benefit from neural networks' ability to mimic the human brain's functioning. Deep learning methods rely on neural networks, often known as artificial neural networks (ANNs) or simulated neural networks (SNNs). Because they replicate the way biological neurons communicate with one another, their name and structure are derived from the human brain as well.</a:t>
            </a:r>
          </a:p>
          <a:p>
            <a:r>
              <a:rPr lang="en-GB" sz="2400" dirty="0"/>
              <a:t> Information processing paradigms inspired by biological nervous systems, such as the brain, are known as Artificial Neural Networks (ANNs). The information processing system's architecture is a critical component of this paradigm. In order to tackle certain problems, it is made up of a vast number of intricately coupled processing parts (called neurons). As with human beings, artificial neural networks (ANNs) learn by mimicry. A learning process is used to customise an ANN for a particular application, such as pattern recognition or data classification. Synaptic connections between neurones are altered during learning in biological systems. This is also true for ANNs. </a:t>
            </a:r>
            <a:endParaRPr lang="en-GB" sz="3600" dirty="0"/>
          </a:p>
        </p:txBody>
      </p:sp>
    </p:spTree>
    <p:extLst>
      <p:ext uri="{BB962C8B-B14F-4D97-AF65-F5344CB8AC3E}">
        <p14:creationId xmlns:p14="http://schemas.microsoft.com/office/powerpoint/2010/main" val="12596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EA09-04CD-6D00-B2BE-D6873A48F759}"/>
              </a:ext>
            </a:extLst>
          </p:cNvPr>
          <p:cNvSpPr>
            <a:spLocks noGrp="1"/>
          </p:cNvSpPr>
          <p:nvPr>
            <p:ph type="title"/>
          </p:nvPr>
        </p:nvSpPr>
        <p:spPr>
          <a:xfrm>
            <a:off x="618501" y="361342"/>
            <a:ext cx="10354300" cy="734033"/>
          </a:xfrm>
        </p:spPr>
        <p:txBody>
          <a:bodyPr>
            <a:normAutofit/>
          </a:bodyPr>
          <a:lstStyle/>
          <a:p>
            <a:r>
              <a:rPr lang="en-IN" sz="2400" b="1" dirty="0"/>
              <a:t>Neural network</a:t>
            </a:r>
            <a:endParaRPr lang="en-GB" sz="2400" b="1" dirty="0"/>
          </a:p>
        </p:txBody>
      </p:sp>
      <p:pic>
        <p:nvPicPr>
          <p:cNvPr id="5" name="Content Placeholder 4">
            <a:extLst>
              <a:ext uri="{FF2B5EF4-FFF2-40B4-BE49-F238E27FC236}">
                <a16:creationId xmlns:a16="http://schemas.microsoft.com/office/drawing/2014/main" id="{ED0CB442-F8DB-4D2F-AB70-285B166B3CE0}"/>
              </a:ext>
            </a:extLst>
          </p:cNvPr>
          <p:cNvPicPr>
            <a:picLocks noGrp="1" noChangeAspect="1"/>
          </p:cNvPicPr>
          <p:nvPr>
            <p:ph idx="1"/>
          </p:nvPr>
        </p:nvPicPr>
        <p:blipFill>
          <a:blip r:embed="rId2"/>
          <a:stretch>
            <a:fillRect/>
          </a:stretch>
        </p:blipFill>
        <p:spPr>
          <a:xfrm>
            <a:off x="3280869" y="1924050"/>
            <a:ext cx="4977608" cy="3672904"/>
          </a:xfrm>
        </p:spPr>
      </p:pic>
    </p:spTree>
    <p:extLst>
      <p:ext uri="{BB962C8B-B14F-4D97-AF65-F5344CB8AC3E}">
        <p14:creationId xmlns:p14="http://schemas.microsoft.com/office/powerpoint/2010/main" val="34473212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574</TotalTime>
  <Words>2456</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urw-din</vt:lpstr>
      <vt:lpstr>Parcel</vt:lpstr>
      <vt:lpstr>Data Security for Recovery phase of crypto wallets using cryptanalysis and Blockchain</vt:lpstr>
      <vt:lpstr>Abstract</vt:lpstr>
      <vt:lpstr>Introduction</vt:lpstr>
      <vt:lpstr>Recovery phases </vt:lpstr>
      <vt:lpstr>Sample recovery phases</vt:lpstr>
      <vt:lpstr>Recovery Phase</vt:lpstr>
      <vt:lpstr>Cryptography</vt:lpstr>
      <vt:lpstr>Neural network</vt:lpstr>
      <vt:lpstr>Neural network</vt:lpstr>
      <vt:lpstr>Neural network</vt:lpstr>
      <vt:lpstr>Blockchain</vt:lpstr>
      <vt:lpstr>Blockchain</vt:lpstr>
      <vt:lpstr>Blockchain</vt:lpstr>
      <vt:lpstr>The Technology</vt:lpstr>
      <vt:lpstr>Literature Survey</vt:lpstr>
      <vt:lpstr>Proposed System</vt:lpstr>
      <vt:lpstr>.</vt:lpstr>
      <vt:lpstr>Data Storage using Storj </vt:lpstr>
      <vt:lpstr>Storj interface</vt:lpstr>
      <vt:lpstr>Architecture design</vt:lpstr>
      <vt:lpstr>Motivation to Implement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2022-12-02T15:11:25Z</dcterms:created>
  <dcterms:modified xsi:type="dcterms:W3CDTF">2022-12-08T08:28:13Z</dcterms:modified>
</cp:coreProperties>
</file>