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35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53" r:id="rId38"/>
    <p:sldId id="354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50" r:id="rId69"/>
    <p:sldId id="320" r:id="rId70"/>
    <p:sldId id="321" r:id="rId71"/>
    <p:sldId id="35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6CE0-020B-4ACA-A573-2D67DD41AA86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A642-690F-4074-A048-F9E23669F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83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AA642-690F-4074-A048-F9E23669FEB9}" type="slidenum">
              <a:rPr lang="en-CA" smtClean="0"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1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194C3-CAEE-446A-9AD8-8E3E3FC5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3D468-317D-4487-863B-7C1A4AF0D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2389BE-D16D-44BB-BBCC-A36678CB9E9F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BD9BB6-0CB6-4005-9A6D-B5261CDB5EF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en.wikipedia.org/w/index.php?title=File:View_factor_two_differential_areas_illustration.svg&amp;page=1" TargetMode="Externa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4110</a:t>
            </a:r>
            <a:br>
              <a:rPr lang="en-CA" dirty="0"/>
            </a:br>
            <a:r>
              <a:rPr lang="en-CA" dirty="0"/>
              <a:t>Classical Global Illumination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210678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ray can also reflect off of the surface that it hit, using the exact reflection vector, an ideal mirror reflection</a:t>
            </a:r>
          </a:p>
          <a:p>
            <a:pPr eaLnBrk="1" hangingPunct="1">
              <a:defRPr/>
            </a:pPr>
            <a:r>
              <a:rPr lang="en-US" dirty="0"/>
              <a:t>We can then follow this ray to see where it goes</a:t>
            </a:r>
          </a:p>
          <a:p>
            <a:pPr eaLnBrk="1" hangingPunct="1">
              <a:defRPr/>
            </a:pPr>
            <a:r>
              <a:rPr lang="en-US" dirty="0"/>
              <a:t>If it strikes another object, we need to compute the </a:t>
            </a:r>
            <a:r>
              <a:rPr lang="en-CA" dirty="0"/>
              <a:t>colour at that object, this colour contributes to the colour of the original object</a:t>
            </a:r>
          </a:p>
          <a:p>
            <a:pPr eaLnBrk="1" hangingPunct="1">
              <a:defRPr/>
            </a:pPr>
            <a:r>
              <a:rPr lang="en-CA" dirty="0"/>
              <a:t>It becomes the reflected colour or highlight</a:t>
            </a:r>
          </a:p>
          <a:p>
            <a:pPr eaLnBrk="1" hangingPunct="1">
              <a:defRPr/>
            </a:pPr>
            <a:r>
              <a:rPr lang="en-US" dirty="0"/>
              <a:t>Notice how this is becoming recursive</a:t>
            </a:r>
          </a:p>
        </p:txBody>
      </p:sp>
    </p:spTree>
    <p:extLst>
      <p:ext uri="{BB962C8B-B14F-4D97-AF65-F5344CB8AC3E}">
        <p14:creationId xmlns:p14="http://schemas.microsoft.com/office/powerpoint/2010/main" val="202507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If the object is transparent, we need to trace a ray through the object to find the colour on the other side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The ray can be refracted in this process, that is the path of the ray is bent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After it emerges from the object we keep on tracing the ray until it hits another object and we can compute the colour there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Note on exit the ray can be refracted a second time</a:t>
            </a:r>
          </a:p>
        </p:txBody>
      </p:sp>
    </p:spTree>
    <p:extLst>
      <p:ext uri="{BB962C8B-B14F-4D97-AF65-F5344CB8AC3E}">
        <p14:creationId xmlns:p14="http://schemas.microsoft.com/office/powerpoint/2010/main" val="34111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Each time a reflected or refracted ray hits another object we apply the ray tracing procedure recursively with the new ray starting at the intersection point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Thus, the original ray through the pixel can generate a large number of rays as it traces the light bouncing around the scene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We usually stop tracing once we have reached a certain level</a:t>
            </a:r>
          </a:p>
        </p:txBody>
      </p:sp>
    </p:spTree>
    <p:extLst>
      <p:ext uri="{BB962C8B-B14F-4D97-AF65-F5344CB8AC3E}">
        <p14:creationId xmlns:p14="http://schemas.microsoft.com/office/powerpoint/2010/main" val="416209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7411" name="Litebulb"/>
          <p:cNvSpPr>
            <a:spLocks noEditPoints="1" noChangeArrowheads="1"/>
          </p:cNvSpPr>
          <p:nvPr/>
        </p:nvSpPr>
        <p:spPr bwMode="auto">
          <a:xfrm>
            <a:off x="4211638" y="1534896"/>
            <a:ext cx="360362" cy="647700"/>
          </a:xfrm>
          <a:custGeom>
            <a:avLst/>
            <a:gdLst>
              <a:gd name="T0" fmla="*/ 3006036 w 21600"/>
              <a:gd name="T1" fmla="*/ 0 h 21600"/>
              <a:gd name="T2" fmla="*/ 6012073 w 21600"/>
              <a:gd name="T3" fmla="*/ 6997318 h 21600"/>
              <a:gd name="T4" fmla="*/ 0 w 21600"/>
              <a:gd name="T5" fmla="*/ 6997318 h 21600"/>
              <a:gd name="T6" fmla="*/ 3006036 w 21600"/>
              <a:gd name="T7" fmla="*/ 19422005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8313" y="1989138"/>
            <a:ext cx="215900" cy="287337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7413" name="AutoShape 6"/>
          <p:cNvCxnSpPr>
            <a:cxnSpLocks noChangeShapeType="1"/>
          </p:cNvCxnSpPr>
          <p:nvPr/>
        </p:nvCxnSpPr>
        <p:spPr bwMode="auto">
          <a:xfrm>
            <a:off x="2339975" y="2276475"/>
            <a:ext cx="0" cy="288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3708400" y="4221163"/>
            <a:ext cx="647700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5724525" y="2997200"/>
            <a:ext cx="576263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7416" name="AutoShape 9"/>
          <p:cNvCxnSpPr>
            <a:cxnSpLocks noChangeShapeType="1"/>
            <a:stCxn id="17412" idx="3"/>
            <a:endCxn id="17414" idx="0"/>
          </p:cNvCxnSpPr>
          <p:nvPr/>
        </p:nvCxnSpPr>
        <p:spPr bwMode="auto">
          <a:xfrm>
            <a:off x="684213" y="2133600"/>
            <a:ext cx="3348037" cy="208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0"/>
          <p:cNvCxnSpPr>
            <a:cxnSpLocks noChangeShapeType="1"/>
            <a:stCxn id="17414" idx="0"/>
            <a:endCxn id="17415" idx="4"/>
          </p:cNvCxnSpPr>
          <p:nvPr/>
        </p:nvCxnSpPr>
        <p:spPr bwMode="auto">
          <a:xfrm flipV="1">
            <a:off x="4032250" y="3644900"/>
            <a:ext cx="198120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1"/>
          <p:cNvCxnSpPr>
            <a:cxnSpLocks noChangeShapeType="1"/>
            <a:stCxn id="17414" idx="0"/>
          </p:cNvCxnSpPr>
          <p:nvPr/>
        </p:nvCxnSpPr>
        <p:spPr bwMode="auto">
          <a:xfrm flipV="1">
            <a:off x="4032250" y="2276475"/>
            <a:ext cx="323850" cy="19446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56550" y="4365625"/>
            <a:ext cx="720725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7420" name="AutoShape 13"/>
          <p:cNvCxnSpPr>
            <a:cxnSpLocks noChangeShapeType="1"/>
            <a:stCxn id="17415" idx="4"/>
            <a:endCxn id="17419" idx="0"/>
          </p:cNvCxnSpPr>
          <p:nvPr/>
        </p:nvCxnSpPr>
        <p:spPr bwMode="auto">
          <a:xfrm>
            <a:off x="6013450" y="3644900"/>
            <a:ext cx="2303463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4"/>
          <p:cNvCxnSpPr>
            <a:cxnSpLocks noChangeShapeType="1"/>
            <a:stCxn id="17419" idx="0"/>
          </p:cNvCxnSpPr>
          <p:nvPr/>
        </p:nvCxnSpPr>
        <p:spPr bwMode="auto">
          <a:xfrm flipV="1">
            <a:off x="8316913" y="4076700"/>
            <a:ext cx="719137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Litebulb"/>
          <p:cNvSpPr>
            <a:spLocks noEditPoints="1" noChangeArrowheads="1"/>
          </p:cNvSpPr>
          <p:nvPr/>
        </p:nvSpPr>
        <p:spPr bwMode="auto">
          <a:xfrm>
            <a:off x="5867400" y="4724400"/>
            <a:ext cx="360363" cy="647700"/>
          </a:xfrm>
          <a:custGeom>
            <a:avLst/>
            <a:gdLst>
              <a:gd name="T0" fmla="*/ 3006061 w 21600"/>
              <a:gd name="T1" fmla="*/ 0 h 21600"/>
              <a:gd name="T2" fmla="*/ 6012106 w 21600"/>
              <a:gd name="T3" fmla="*/ 6997318 h 21600"/>
              <a:gd name="T4" fmla="*/ 0 w 21600"/>
              <a:gd name="T5" fmla="*/ 6997318 h 21600"/>
              <a:gd name="T6" fmla="*/ 3006061 w 21600"/>
              <a:gd name="T7" fmla="*/ 19422005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cxnSp>
        <p:nvCxnSpPr>
          <p:cNvPr id="17423" name="AutoShape 16"/>
          <p:cNvCxnSpPr>
            <a:cxnSpLocks noChangeShapeType="1"/>
            <a:stCxn id="17415" idx="4"/>
            <a:endCxn id="17422" idx="0"/>
          </p:cNvCxnSpPr>
          <p:nvPr/>
        </p:nvCxnSpPr>
        <p:spPr bwMode="auto">
          <a:xfrm>
            <a:off x="6013450" y="3644900"/>
            <a:ext cx="34925" cy="1050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447675" y="15049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Eye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1835150" y="53736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Display</a:t>
            </a:r>
          </a:p>
          <a:p>
            <a:pPr eaLnBrk="1" hangingPunct="1"/>
            <a:r>
              <a:rPr lang="en-US"/>
              <a:t>Screen</a:t>
            </a:r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4767263" y="128905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Light</a:t>
            </a:r>
          </a:p>
        </p:txBody>
      </p:sp>
      <p:cxnSp>
        <p:nvCxnSpPr>
          <p:cNvPr id="17427" name="AutoShape 22"/>
          <p:cNvCxnSpPr>
            <a:cxnSpLocks noChangeShapeType="1"/>
            <a:stCxn id="17414" idx="0"/>
            <a:endCxn id="17422" idx="0"/>
          </p:cNvCxnSpPr>
          <p:nvPr/>
        </p:nvCxnSpPr>
        <p:spPr bwMode="auto">
          <a:xfrm>
            <a:off x="4032250" y="4221163"/>
            <a:ext cx="2016125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3"/>
          <p:cNvCxnSpPr>
            <a:cxnSpLocks noChangeShapeType="1"/>
            <a:stCxn id="17419" idx="0"/>
          </p:cNvCxnSpPr>
          <p:nvPr/>
        </p:nvCxnSpPr>
        <p:spPr bwMode="auto">
          <a:xfrm flipH="1">
            <a:off x="6011863" y="4365625"/>
            <a:ext cx="230505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387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Each of the original rays can generate many more rays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original ray is called the primary ray, the other rays are secondary rays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view the collection of rays as a tree, with the pixel as the root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Each intersection forms a node, with the rays generated at that intersection leading to its children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called a ray tree, and can be recursively evaluated to produce the pixel </a:t>
            </a:r>
            <a:r>
              <a:rPr lang="en-US" dirty="0" err="1"/>
              <a:t>colour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6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7" y="-585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Basic Idea</a:t>
            </a:r>
          </a:p>
        </p:txBody>
      </p:sp>
      <p:sp>
        <p:nvSpPr>
          <p:cNvPr id="19459" name="Oval 5"/>
          <p:cNvSpPr>
            <a:spLocks noChangeArrowheads="1"/>
          </p:cNvSpPr>
          <p:nvPr/>
        </p:nvSpPr>
        <p:spPr bwMode="auto">
          <a:xfrm>
            <a:off x="4522787" y="23749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4522787" y="33829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61" name="Oval 7"/>
          <p:cNvSpPr>
            <a:spLocks noChangeArrowheads="1"/>
          </p:cNvSpPr>
          <p:nvPr/>
        </p:nvSpPr>
        <p:spPr bwMode="auto">
          <a:xfrm>
            <a:off x="2506662" y="4391025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4378325" y="43910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63" name="Oval 9"/>
          <p:cNvSpPr>
            <a:spLocks noChangeArrowheads="1"/>
          </p:cNvSpPr>
          <p:nvPr/>
        </p:nvSpPr>
        <p:spPr bwMode="auto">
          <a:xfrm>
            <a:off x="6394450" y="431958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9464" name="AutoShape 10"/>
          <p:cNvCxnSpPr>
            <a:cxnSpLocks noChangeShapeType="1"/>
            <a:stCxn id="19459" idx="4"/>
            <a:endCxn id="19460" idx="0"/>
          </p:cNvCxnSpPr>
          <p:nvPr/>
        </p:nvCxnSpPr>
        <p:spPr bwMode="auto">
          <a:xfrm>
            <a:off x="4559300" y="2446338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11"/>
          <p:cNvCxnSpPr>
            <a:cxnSpLocks noChangeShapeType="1"/>
            <a:stCxn id="19460" idx="4"/>
            <a:endCxn id="19461" idx="0"/>
          </p:cNvCxnSpPr>
          <p:nvPr/>
        </p:nvCxnSpPr>
        <p:spPr bwMode="auto">
          <a:xfrm flipH="1">
            <a:off x="2543175" y="3454400"/>
            <a:ext cx="201612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2"/>
          <p:cNvCxnSpPr>
            <a:cxnSpLocks noChangeShapeType="1"/>
            <a:stCxn id="19460" idx="3"/>
            <a:endCxn id="19462" idx="0"/>
          </p:cNvCxnSpPr>
          <p:nvPr/>
        </p:nvCxnSpPr>
        <p:spPr bwMode="auto">
          <a:xfrm flipH="1">
            <a:off x="4414837" y="3443288"/>
            <a:ext cx="119063" cy="947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3"/>
          <p:cNvCxnSpPr>
            <a:cxnSpLocks noChangeShapeType="1"/>
            <a:stCxn id="19460" idx="4"/>
            <a:endCxn id="19463" idx="0"/>
          </p:cNvCxnSpPr>
          <p:nvPr/>
        </p:nvCxnSpPr>
        <p:spPr bwMode="auto">
          <a:xfrm>
            <a:off x="4559300" y="3454400"/>
            <a:ext cx="18716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4594047" y="2008187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Pixel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4718050" y="3114675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First Object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2578100" y="3527425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Light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4575175" y="39068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Reflected</a:t>
            </a:r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6086475" y="376237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Refracted</a:t>
            </a:r>
          </a:p>
        </p:txBody>
      </p:sp>
      <p:sp>
        <p:nvSpPr>
          <p:cNvPr id="19473" name="Oval 19"/>
          <p:cNvSpPr>
            <a:spLocks noChangeArrowheads="1"/>
          </p:cNvSpPr>
          <p:nvPr/>
        </p:nvSpPr>
        <p:spPr bwMode="auto">
          <a:xfrm>
            <a:off x="2290762" y="554355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74" name="Oval 20"/>
          <p:cNvSpPr>
            <a:spLocks noChangeArrowheads="1"/>
          </p:cNvSpPr>
          <p:nvPr/>
        </p:nvSpPr>
        <p:spPr bwMode="auto">
          <a:xfrm>
            <a:off x="3514725" y="55435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75" name="Oval 21"/>
          <p:cNvSpPr>
            <a:spLocks noChangeArrowheads="1"/>
          </p:cNvSpPr>
          <p:nvPr/>
        </p:nvSpPr>
        <p:spPr bwMode="auto">
          <a:xfrm>
            <a:off x="4594225" y="554355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9476" name="AutoShape 22"/>
          <p:cNvCxnSpPr>
            <a:cxnSpLocks noChangeShapeType="1"/>
            <a:stCxn id="19462" idx="4"/>
            <a:endCxn id="19473" idx="0"/>
          </p:cNvCxnSpPr>
          <p:nvPr/>
        </p:nvCxnSpPr>
        <p:spPr bwMode="auto">
          <a:xfrm flipH="1">
            <a:off x="2327275" y="4462463"/>
            <a:ext cx="2087562" cy="1081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3"/>
          <p:cNvCxnSpPr>
            <a:cxnSpLocks noChangeShapeType="1"/>
            <a:stCxn id="19462" idx="3"/>
            <a:endCxn id="19474" idx="0"/>
          </p:cNvCxnSpPr>
          <p:nvPr/>
        </p:nvCxnSpPr>
        <p:spPr bwMode="auto">
          <a:xfrm flipH="1">
            <a:off x="3551237" y="4451350"/>
            <a:ext cx="838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4"/>
          <p:cNvCxnSpPr>
            <a:cxnSpLocks noChangeShapeType="1"/>
            <a:stCxn id="19462" idx="3"/>
            <a:endCxn id="19475" idx="0"/>
          </p:cNvCxnSpPr>
          <p:nvPr/>
        </p:nvCxnSpPr>
        <p:spPr bwMode="auto">
          <a:xfrm>
            <a:off x="4389437" y="4451350"/>
            <a:ext cx="2413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9" name="Oval 25"/>
          <p:cNvSpPr>
            <a:spLocks noChangeArrowheads="1"/>
          </p:cNvSpPr>
          <p:nvPr/>
        </p:nvSpPr>
        <p:spPr bwMode="auto">
          <a:xfrm>
            <a:off x="5746750" y="54705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80" name="Oval 26"/>
          <p:cNvSpPr>
            <a:spLocks noChangeArrowheads="1"/>
          </p:cNvSpPr>
          <p:nvPr/>
        </p:nvSpPr>
        <p:spPr bwMode="auto">
          <a:xfrm>
            <a:off x="6754812" y="5470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81" name="Oval 27"/>
          <p:cNvSpPr>
            <a:spLocks noChangeArrowheads="1"/>
          </p:cNvSpPr>
          <p:nvPr/>
        </p:nvSpPr>
        <p:spPr bwMode="auto">
          <a:xfrm>
            <a:off x="8123237" y="54705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9482" name="AutoShape 28"/>
          <p:cNvCxnSpPr>
            <a:cxnSpLocks noChangeShapeType="1"/>
            <a:stCxn id="19463" idx="3"/>
            <a:endCxn id="19479" idx="0"/>
          </p:cNvCxnSpPr>
          <p:nvPr/>
        </p:nvCxnSpPr>
        <p:spPr bwMode="auto">
          <a:xfrm flipH="1">
            <a:off x="5783262" y="4379913"/>
            <a:ext cx="622300" cy="1090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9"/>
          <p:cNvCxnSpPr>
            <a:cxnSpLocks noChangeShapeType="1"/>
            <a:stCxn id="19463" idx="4"/>
            <a:endCxn id="19480" idx="0"/>
          </p:cNvCxnSpPr>
          <p:nvPr/>
        </p:nvCxnSpPr>
        <p:spPr bwMode="auto">
          <a:xfrm>
            <a:off x="6430962" y="4391025"/>
            <a:ext cx="360363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30"/>
          <p:cNvCxnSpPr>
            <a:cxnSpLocks noChangeShapeType="1"/>
            <a:stCxn id="19463" idx="5"/>
            <a:endCxn id="19481" idx="0"/>
          </p:cNvCxnSpPr>
          <p:nvPr/>
        </p:nvCxnSpPr>
        <p:spPr bwMode="auto">
          <a:xfrm>
            <a:off x="6454775" y="4379913"/>
            <a:ext cx="1704975" cy="1090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5967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 you can see this tree can quickly grow quite large</a:t>
            </a:r>
          </a:p>
          <a:p>
            <a:pPr eaLnBrk="1" hangingPunct="1">
              <a:defRPr/>
            </a:pPr>
            <a:r>
              <a:rPr lang="en-US"/>
              <a:t>Therefore, ray tracing can become quite expensive if we are not careful</a:t>
            </a:r>
          </a:p>
          <a:p>
            <a:pPr eaLnBrk="1" hangingPunct="1">
              <a:defRPr/>
            </a:pPr>
            <a:r>
              <a:rPr lang="en-US"/>
              <a:t>We want to control the number of rays</a:t>
            </a:r>
          </a:p>
          <a:p>
            <a:pPr eaLnBrk="1" hangingPunct="1">
              <a:defRPr/>
            </a:pPr>
            <a:r>
              <a:rPr lang="en-US"/>
              <a:t>We also want to make the intersection computations as efficient as possible since we need to do it a lot of times</a:t>
            </a:r>
          </a:p>
        </p:txBody>
      </p:sp>
    </p:spTree>
    <p:extLst>
      <p:ext uri="{BB962C8B-B14F-4D97-AF65-F5344CB8AC3E}">
        <p14:creationId xmlns:p14="http://schemas.microsoft.com/office/powerpoint/2010/main" val="33700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/>
              <a:t>Returning to the question of when do we stop tracing rays, there are two possible termination conditions: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/>
              <a:t>Stop tracing when the ray tree has reached a maximum height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400" dirty="0"/>
              <a:t>Stop tracing when the contribution to the colour is below a certain level</a:t>
            </a:r>
            <a:r>
              <a:rPr lang="en-US" sz="2400" dirty="0"/>
              <a:t>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/>
              <a:t>Usually both of these conditions are used, and we usually give the user control over them</a:t>
            </a:r>
          </a:p>
        </p:txBody>
      </p:sp>
    </p:spTree>
    <p:extLst>
      <p:ext uri="{BB962C8B-B14F-4D97-AF65-F5344CB8AC3E}">
        <p14:creationId xmlns:p14="http://schemas.microsoft.com/office/powerpoint/2010/main" val="91442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When we trace a ray we want to find the closest object, not just any object that the ray intersects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Only the closest object contributes, since the other objects are hidden by 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solves the hidden surface problem for 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Naïve approach is to test every object in the scene, and then select the one with the closest hit, only works for very small scenes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Original approach used when there were only a few objects in the scene (less than 5)</a:t>
            </a:r>
          </a:p>
        </p:txBody>
      </p:sp>
    </p:spTree>
    <p:extLst>
      <p:ext uri="{BB962C8B-B14F-4D97-AF65-F5344CB8AC3E}">
        <p14:creationId xmlns:p14="http://schemas.microsoft.com/office/powerpoint/2010/main" val="200345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We have seen the big picture, the algorithm outline, now we need to explore the details</a:t>
            </a:r>
          </a:p>
          <a:p>
            <a:pPr eaLnBrk="1" hangingPunct="1">
              <a:defRPr/>
            </a:pPr>
            <a:r>
              <a:rPr lang="en-US" dirty="0"/>
              <a:t>First we need to put everything in a common coordinate system so we can generate rays</a:t>
            </a:r>
          </a:p>
          <a:p>
            <a:pPr eaLnBrk="1" hangingPunct="1">
              <a:defRPr/>
            </a:pPr>
            <a:r>
              <a:rPr lang="en-US" dirty="0"/>
              <a:t>We know that we need to generate a ray from the eye to each pixel on the screen, and then trace this ray into the scene or model, but what coordinate system is used?</a:t>
            </a:r>
          </a:p>
          <a:p>
            <a:pPr eaLnBrk="1" hangingPunct="1">
              <a:defRPr/>
            </a:pPr>
            <a:r>
              <a:rPr lang="en-US" dirty="0"/>
              <a:t>There are two possible choices</a:t>
            </a:r>
          </a:p>
        </p:txBody>
      </p:sp>
    </p:spTree>
    <p:extLst>
      <p:ext uri="{BB962C8B-B14F-4D97-AF65-F5344CB8AC3E}">
        <p14:creationId xmlns:p14="http://schemas.microsoft.com/office/powerpoint/2010/main" val="346570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Local illumination is quite fast, but there are a number of important things that it can’t do:</a:t>
            </a:r>
          </a:p>
          <a:p>
            <a:pPr lvl="1"/>
            <a:r>
              <a:rPr lang="en-CA" sz="2400" dirty="0"/>
              <a:t>Transparency</a:t>
            </a:r>
          </a:p>
          <a:p>
            <a:pPr lvl="1"/>
            <a:r>
              <a:rPr lang="en-CA" sz="2400" dirty="0"/>
              <a:t>Inter-reflections</a:t>
            </a:r>
          </a:p>
          <a:p>
            <a:pPr lvl="1"/>
            <a:r>
              <a:rPr lang="en-CA" sz="2400" dirty="0"/>
              <a:t>Soft shadows</a:t>
            </a:r>
          </a:p>
          <a:p>
            <a:pPr lvl="1"/>
            <a:r>
              <a:rPr lang="en-CA" sz="2400" dirty="0"/>
              <a:t>Lighting effects – area lights</a:t>
            </a:r>
          </a:p>
          <a:p>
            <a:r>
              <a:rPr lang="en-CA" dirty="0"/>
              <a:t>These effects need a global knowledge of the scene or environment, more than what is known at an individual pixel</a:t>
            </a:r>
          </a:p>
          <a:p>
            <a:r>
              <a:rPr lang="en-CA" dirty="0"/>
              <a:t>Rendering algorithms that consider the entire environment are called global rendering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5727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Details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Viewing transforms assume that the eye is at the origin looking down the z axis</a:t>
            </a:r>
          </a:p>
          <a:p>
            <a:pPr eaLnBrk="1" hangingPunct="1">
              <a:defRPr/>
            </a:pPr>
            <a:r>
              <a:rPr lang="en-US" dirty="0"/>
              <a:t>The display screen was perpendicular to the z axis</a:t>
            </a:r>
          </a:p>
          <a:p>
            <a:pPr eaLnBrk="1" hangingPunct="1">
              <a:defRPr/>
            </a:pPr>
            <a:r>
              <a:rPr lang="en-US" dirty="0"/>
              <a:t>We can use this coordinate system for ray tracing, in this case we need to transform the model so it is in the eye coordinate system</a:t>
            </a:r>
          </a:p>
          <a:p>
            <a:pPr eaLnBrk="1" hangingPunct="1">
              <a:defRPr/>
            </a:pPr>
            <a:r>
              <a:rPr lang="en-US" dirty="0"/>
              <a:t>We only need to do this once, so it is not a major efficiency concern</a:t>
            </a:r>
          </a:p>
        </p:txBody>
      </p:sp>
    </p:spTree>
    <p:extLst>
      <p:ext uri="{BB962C8B-B14F-4D97-AF65-F5344CB8AC3E}">
        <p14:creationId xmlns:p14="http://schemas.microsoft.com/office/powerpoint/2010/main" val="325060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number of systems take the opposite approach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It places the eye and the display screen in the model coordinate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number of books develop the transformations required to convert the ray from the eye coordinate system to the model coordinate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transformation needs to be applied to each of the rays that go through the pixels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a very small part of the computation, so it has little impact on the rendering time</a:t>
            </a:r>
          </a:p>
        </p:txBody>
      </p:sp>
    </p:spTree>
    <p:extLst>
      <p:ext uri="{BB962C8B-B14F-4D97-AF65-F5344CB8AC3E}">
        <p14:creationId xmlns:p14="http://schemas.microsoft.com/office/powerpoint/2010/main" val="191495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the most expensive operation in ray tracing, so we need to be careful here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Mathematically we represent a ray in the following way: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p(</a:t>
            </a:r>
            <a:r>
              <a:rPr lang="en-US" sz="2400" i="1" dirty="0"/>
              <a:t>t</a:t>
            </a:r>
            <a:r>
              <a:rPr lang="en-US" sz="2400" dirty="0"/>
              <a:t>) = e + </a:t>
            </a:r>
            <a:r>
              <a:rPr lang="en-US" sz="2400" i="1" dirty="0"/>
              <a:t>t</a:t>
            </a:r>
            <a:r>
              <a:rPr lang="en-US" sz="2400" dirty="0"/>
              <a:t>d,    </a:t>
            </a:r>
            <a:r>
              <a:rPr lang="en-US" sz="2400" i="1" dirty="0"/>
              <a:t>t</a:t>
            </a:r>
            <a:r>
              <a:rPr lang="en-US" sz="2400" dirty="0"/>
              <a:t> &gt;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Where e is the starting point of the ray, d is a unit vector in the ray direction and t is the parameter that gives the points on the ray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Note that t will always be greater than zero, otherwise the intersection is behind the eye</a:t>
            </a:r>
          </a:p>
        </p:txBody>
      </p:sp>
    </p:spTree>
    <p:extLst>
      <p:ext uri="{BB962C8B-B14F-4D97-AF65-F5344CB8AC3E}">
        <p14:creationId xmlns:p14="http://schemas.microsoft.com/office/powerpoint/2010/main" val="225048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of the easiest objects to intersect is the sphere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Given the implicit representation of the sphere f(p) = 0 the intersection points can be computed by solving: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f(</a:t>
            </a:r>
            <a:r>
              <a:rPr lang="en-US" sz="2400" dirty="0" err="1"/>
              <a:t>e+td</a:t>
            </a:r>
            <a:r>
              <a:rPr lang="en-US" sz="2400" dirty="0"/>
              <a:t>)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 vector form the equation of a sphere is: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(p-c)</a:t>
            </a:r>
            <a:r>
              <a:rPr lang="en-US" sz="2400" dirty="0">
                <a:sym typeface="Symbol" pitchFamily="18" charset="2"/>
              </a:rPr>
              <a:t>(p-c) –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Where c is the center and R is the radius</a:t>
            </a:r>
          </a:p>
        </p:txBody>
      </p:sp>
    </p:spTree>
    <p:extLst>
      <p:ext uri="{BB962C8B-B14F-4D97-AF65-F5344CB8AC3E}">
        <p14:creationId xmlns:p14="http://schemas.microsoft.com/office/powerpoint/2010/main" val="15489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 substituting into this equation we get: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(</a:t>
            </a:r>
            <a:r>
              <a:rPr lang="en-US" sz="2400" dirty="0" err="1"/>
              <a:t>e+td</a:t>
            </a:r>
            <a:r>
              <a:rPr lang="en-US" sz="2400" dirty="0"/>
              <a:t> – c)</a:t>
            </a:r>
            <a:r>
              <a:rPr lang="en-US" sz="2400" dirty="0">
                <a:sym typeface="Symbol" pitchFamily="18" charset="2"/>
              </a:rPr>
              <a:t>(</a:t>
            </a:r>
            <a:r>
              <a:rPr lang="en-US" sz="2400" dirty="0" err="1">
                <a:sym typeface="Symbol" pitchFamily="18" charset="2"/>
              </a:rPr>
              <a:t>e+td</a:t>
            </a:r>
            <a:r>
              <a:rPr lang="en-US" sz="2400" dirty="0">
                <a:sym typeface="Symbol" pitchFamily="18" charset="2"/>
              </a:rPr>
              <a:t> – c) –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Or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dd</a:t>
            </a:r>
            <a:r>
              <a:rPr lang="en-US" sz="2400" dirty="0">
                <a:sym typeface="Symbol" pitchFamily="18" charset="2"/>
              </a:rPr>
              <a:t>)t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+2d(e-c)t + (e-c)(e-c) – R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This is just a quadratic equation in t that can be written in the form: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ym typeface="Symbol" pitchFamily="18" charset="2"/>
              </a:rPr>
              <a:t>At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dirty="0" err="1">
                <a:sym typeface="Symbol" pitchFamily="18" charset="2"/>
              </a:rPr>
              <a:t>Bt</a:t>
            </a:r>
            <a:r>
              <a:rPr lang="en-US" sz="2400" dirty="0">
                <a:sym typeface="Symbol" pitchFamily="18" charset="2"/>
              </a:rPr>
              <a:t> + C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The quadratic formula can be used to solve this equation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We know that there are two roots to this equation, if the roots are complex we know that the ray doesn’t hit the sphere</a:t>
            </a:r>
          </a:p>
        </p:txBody>
      </p:sp>
    </p:spTree>
    <p:extLst>
      <p:ext uri="{BB962C8B-B14F-4D97-AF65-F5344CB8AC3E}">
        <p14:creationId xmlns:p14="http://schemas.microsoft.com/office/powerpoint/2010/main" val="387141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Otherwise we have real roots, and we want the smaller of the two roots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discriminant can be used to quickly check whether the roots are real, and only then do we proceed to computing the smallest root</a:t>
            </a:r>
          </a:p>
          <a:p>
            <a:pPr>
              <a:defRPr/>
            </a:pPr>
            <a:r>
              <a:rPr lang="en-US" dirty="0"/>
              <a:t>Over the years many people have worked at optimizing this computation, performing the smallest number of calculations to get a result</a:t>
            </a:r>
          </a:p>
          <a:p>
            <a:pPr>
              <a:defRPr/>
            </a:pPr>
            <a:r>
              <a:rPr lang="en-US" dirty="0"/>
              <a:t>Books on ray tracing contain these solutions, they are not worth repeating here, since they are far too detailed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6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sphere intersection calculation illustrates one of the main ray tracing techniques</a:t>
            </a:r>
          </a:p>
          <a:p>
            <a:pPr eaLnBrk="1" hangingPunct="1">
              <a:defRPr/>
            </a:pPr>
            <a:r>
              <a:rPr lang="en-US" dirty="0"/>
              <a:t>If we have an implicit representation all we need to do is substitute the ray into this equation and solve</a:t>
            </a:r>
          </a:p>
          <a:p>
            <a:pPr eaLnBrk="1" hangingPunct="1">
              <a:defRPr/>
            </a:pPr>
            <a:r>
              <a:rPr lang="en-US" dirty="0"/>
              <a:t>In the case of the sphere the solution is easy since we have an analytic solution for the roots</a:t>
            </a:r>
          </a:p>
          <a:p>
            <a:pPr eaLnBrk="1" hangingPunct="1">
              <a:defRPr/>
            </a:pPr>
            <a:r>
              <a:rPr lang="en-US" dirty="0"/>
              <a:t>For other objects numeric solution techniques are required which can be quite slow</a:t>
            </a:r>
          </a:p>
        </p:txBody>
      </p:sp>
    </p:spTree>
    <p:extLst>
      <p:ext uri="{BB962C8B-B14F-4D97-AF65-F5344CB8AC3E}">
        <p14:creationId xmlns:p14="http://schemas.microsoft.com/office/powerpoint/2010/main" val="207584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For a general polygon the intersection calculation is a two step process</a:t>
            </a:r>
          </a:p>
          <a:p>
            <a:pPr eaLnBrk="1" hangingPunct="1">
              <a:defRPr/>
            </a:pPr>
            <a:r>
              <a:rPr lang="en-US" dirty="0"/>
              <a:t>The first step determines where the ray intersects the polygon’s plane, as long as the ray isn’t parallel to the plane</a:t>
            </a:r>
          </a:p>
          <a:p>
            <a:pPr eaLnBrk="1" hangingPunct="1">
              <a:defRPr/>
            </a:pPr>
            <a:r>
              <a:rPr lang="en-US" dirty="0"/>
              <a:t>The second step is determines whether the intersection point is inside or outside the polygon</a:t>
            </a:r>
          </a:p>
        </p:txBody>
      </p:sp>
    </p:spTree>
    <p:extLst>
      <p:ext uri="{BB962C8B-B14F-4D97-AF65-F5344CB8AC3E}">
        <p14:creationId xmlns:p14="http://schemas.microsoft.com/office/powerpoint/2010/main" val="1921910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Given a polygon vertex p</a:t>
            </a:r>
            <a:r>
              <a:rPr lang="en-US" baseline="-25000" dirty="0"/>
              <a:t>1</a:t>
            </a:r>
            <a:r>
              <a:rPr lang="en-US" dirty="0"/>
              <a:t> and the normal n, to the polygon, the plane equation is given by: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(p – p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n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For any point p on the plane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Replacing p by </a:t>
            </a:r>
            <a:r>
              <a:rPr lang="en-US" dirty="0" err="1">
                <a:sym typeface="Symbol" pitchFamily="18" charset="2"/>
              </a:rPr>
              <a:t>e+td</a:t>
            </a:r>
            <a:r>
              <a:rPr lang="en-US" dirty="0">
                <a:sym typeface="Symbol" pitchFamily="18" charset="2"/>
              </a:rPr>
              <a:t> gives the following solution: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ym typeface="Symbol" pitchFamily="18" charset="2"/>
              </a:rPr>
              <a:t>t = (p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– e)n/(</a:t>
            </a:r>
            <a:r>
              <a:rPr lang="en-US" sz="2400" dirty="0" err="1">
                <a:sym typeface="Symbol" pitchFamily="18" charset="2"/>
              </a:rPr>
              <a:t>dn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dn</a:t>
            </a:r>
            <a:r>
              <a:rPr lang="en-US" dirty="0">
                <a:sym typeface="Symbol" pitchFamily="18" charset="2"/>
              </a:rPr>
              <a:t> = 0 the ray is parallel to the plane and there is no intersection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Again this is the first computation in the intersection procedure so we can quickly reject these polygons</a:t>
            </a:r>
          </a:p>
        </p:txBody>
      </p:sp>
    </p:spTree>
    <p:extLst>
      <p:ext uri="{BB962C8B-B14F-4D97-AF65-F5344CB8AC3E}">
        <p14:creationId xmlns:p14="http://schemas.microsoft.com/office/powerpoint/2010/main" val="106816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Now that we have the intersection point, how do we determine if it’s inside the polygon?</a:t>
            </a:r>
          </a:p>
          <a:p>
            <a:pPr eaLnBrk="1" hangingPunct="1">
              <a:defRPr/>
            </a:pPr>
            <a:r>
              <a:rPr lang="en-US" dirty="0"/>
              <a:t>There is a simple test for this, we project the polygon and intersection point onto one of the coordinate planes, say the x - y plane</a:t>
            </a:r>
          </a:p>
          <a:p>
            <a:pPr eaLnBrk="1" hangingPunct="1">
              <a:defRPr/>
            </a:pPr>
            <a:r>
              <a:rPr lang="en-US" dirty="0"/>
              <a:t>We then draw a line from the intersection point to infinity and count the number of times it intersects a polygon edge</a:t>
            </a:r>
          </a:p>
          <a:p>
            <a:pPr eaLnBrk="1" hangingPunct="1">
              <a:defRPr/>
            </a:pPr>
            <a:r>
              <a:rPr lang="en-US" dirty="0"/>
              <a:t>If the count is odd, the point is inside the polygon</a:t>
            </a:r>
          </a:p>
        </p:txBody>
      </p:sp>
    </p:spTree>
    <p:extLst>
      <p:ext uri="{BB962C8B-B14F-4D97-AF65-F5344CB8AC3E}">
        <p14:creationId xmlns:p14="http://schemas.microsoft.com/office/powerpoint/2010/main" val="21619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Global rendering algorithms started appearing in the 1980s</a:t>
            </a:r>
          </a:p>
          <a:p>
            <a:r>
              <a:rPr lang="en-CA" dirty="0"/>
              <a:t>Started with ray tracing in 1980 and followed by </a:t>
            </a:r>
            <a:r>
              <a:rPr lang="en-CA" dirty="0" err="1"/>
              <a:t>radiosity</a:t>
            </a:r>
            <a:r>
              <a:rPr lang="en-CA" dirty="0"/>
              <a:t> a few years later</a:t>
            </a:r>
          </a:p>
          <a:p>
            <a:r>
              <a:rPr lang="en-CA" dirty="0"/>
              <a:t>At the time they were viewed as very expensive algorithms, can now do classical ray tracing in real time</a:t>
            </a:r>
          </a:p>
          <a:p>
            <a:r>
              <a:rPr lang="en-CA" dirty="0"/>
              <a:t>The original ray tracing and </a:t>
            </a:r>
            <a:r>
              <a:rPr lang="en-CA" dirty="0" err="1"/>
              <a:t>radiosity</a:t>
            </a:r>
            <a:r>
              <a:rPr lang="en-CA" dirty="0"/>
              <a:t> algorithms are now referred to as “classical ray tracing” and “classical </a:t>
            </a:r>
            <a:r>
              <a:rPr lang="en-CA" dirty="0" err="1"/>
              <a:t>radiosity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84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Why does this work?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Each time the line intersects an edge it is either entering or leaving the polygon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we have an even number of intersections, there must be an equal number of entering and leaving, so the original point must be outside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With an odd number we have entered more than we have left, so the original point must be inside the polygon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Note: this only works with convex polygons</a:t>
            </a:r>
          </a:p>
        </p:txBody>
      </p:sp>
    </p:spTree>
    <p:extLst>
      <p:ext uri="{BB962C8B-B14F-4D97-AF65-F5344CB8AC3E}">
        <p14:creationId xmlns:p14="http://schemas.microsoft.com/office/powerpoint/2010/main" val="327144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good choice for a line is one parallel to the x axis, in this case the intersection calculation is easy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one end point is above the line and the other is below, plus they are on the right side of the intersection point, then we have an intersection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Note, if the projection onto the x – y plane is a line, choose one of the other planes</a:t>
            </a:r>
          </a:p>
        </p:txBody>
      </p:sp>
    </p:spTree>
    <p:extLst>
      <p:ext uri="{BB962C8B-B14F-4D97-AF65-F5344CB8AC3E}">
        <p14:creationId xmlns:p14="http://schemas.microsoft.com/office/powerpoint/2010/main" val="168262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Since triangles are a common modeling primitive special techniques for intersecting them have been developed, books on ray tracing describe these techniques</a:t>
            </a:r>
          </a:p>
          <a:p>
            <a:pPr eaLnBrk="1" hangingPunct="1">
              <a:defRPr/>
            </a:pPr>
            <a:r>
              <a:rPr lang="en-US" dirty="0"/>
              <a:t>Over the years intersection techniques for most of the common objects and modeling techniques have been produced</a:t>
            </a:r>
          </a:p>
          <a:p>
            <a:pPr eaLnBrk="1" hangingPunct="1">
              <a:defRPr/>
            </a:pPr>
            <a:r>
              <a:rPr lang="en-US" dirty="0"/>
              <a:t>These techniques are not as efficient as the sphere and polygon techniques, so we need to be careful when we use them</a:t>
            </a:r>
          </a:p>
        </p:txBody>
      </p:sp>
    </p:spTree>
    <p:extLst>
      <p:ext uri="{BB962C8B-B14F-4D97-AF65-F5344CB8AC3E}">
        <p14:creationId xmlns:p14="http://schemas.microsoft.com/office/powerpoint/2010/main" val="208424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Intersection efficiency is a major concern in ray tracing, we have a lot of rays and they all must potentially be compared to all the objects in the scene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We need some way of making this more efficient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A key observation is that most of the objects won’t be hit by a particular ray, so we really want to perform non-intersection computations as quickly as possible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We only need to compute the intersection point in rare cases</a:t>
            </a:r>
          </a:p>
        </p:txBody>
      </p:sp>
    </p:spTree>
    <p:extLst>
      <p:ext uri="{BB962C8B-B14F-4D97-AF65-F5344CB8AC3E}">
        <p14:creationId xmlns:p14="http://schemas.microsoft.com/office/powerpoint/2010/main" val="227239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Most objects are quite complex, say many polygons, so if we could quickly eliminate them the computations would be quicker</a:t>
            </a:r>
          </a:p>
          <a:p>
            <a:pPr eaLnBrk="1" hangingPunct="1">
              <a:defRPr/>
            </a:pPr>
            <a:r>
              <a:rPr lang="en-US" dirty="0"/>
              <a:t>In the case of objects that require numerical techniques for computing intersection points, quickly determining a non-intersection is a significant optimization</a:t>
            </a:r>
          </a:p>
          <a:p>
            <a:pPr eaLnBrk="1" hangingPunct="1">
              <a:defRPr/>
            </a:pPr>
            <a:r>
              <a:rPr lang="en-US" dirty="0"/>
              <a:t>One way of doing this is to enclose them in a simpler shape</a:t>
            </a:r>
          </a:p>
          <a:p>
            <a:pPr eaLnBrk="1" hangingPunct="1">
              <a:defRPr/>
            </a:pPr>
            <a:r>
              <a:rPr lang="en-US" dirty="0"/>
              <a:t>For example we could enclose them in a sphere, and then test for intersecting the sphere</a:t>
            </a:r>
          </a:p>
        </p:txBody>
      </p:sp>
    </p:spTree>
    <p:extLst>
      <p:ext uri="{BB962C8B-B14F-4D97-AF65-F5344CB8AC3E}">
        <p14:creationId xmlns:p14="http://schemas.microsoft.com/office/powerpoint/2010/main" val="33478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At this point we aren’t concerned with the actual intersection point, just whether an intersection is possible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Therefore we only need to determine if there are real roots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If the roots are complex, we go on to the next object, otherwise we need to examine the object in more detail to see if the ray intersects it</a:t>
            </a:r>
          </a:p>
        </p:txBody>
      </p:sp>
    </p:spTree>
    <p:extLst>
      <p:ext uri="{BB962C8B-B14F-4D97-AF65-F5344CB8AC3E}">
        <p14:creationId xmlns:p14="http://schemas.microsoft.com/office/powerpoint/2010/main" val="3800303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Another possible enclosing shape is an axis aligned bounding box</a:t>
            </a:r>
          </a:p>
          <a:p>
            <a:pPr eaLnBrk="1" hangingPunct="1">
              <a:defRPr/>
            </a:pPr>
            <a:r>
              <a:rPr lang="en-US" dirty="0"/>
              <a:t>This is a box with sides that are parallel to the coordinate planes, the </a:t>
            </a:r>
            <a:r>
              <a:rPr lang="en-US" dirty="0" err="1"/>
              <a:t>normals</a:t>
            </a:r>
            <a:r>
              <a:rPr lang="en-US" dirty="0"/>
              <a:t> to these sides are the coordinate axis</a:t>
            </a:r>
          </a:p>
          <a:p>
            <a:pPr eaLnBrk="1" hangingPunct="1">
              <a:defRPr/>
            </a:pPr>
            <a:r>
              <a:rPr lang="en-US" dirty="0"/>
              <a:t>It is very easy to compute ray intersections with bounding boxes due to their simple structure, most books on ray tracing have the equations</a:t>
            </a:r>
          </a:p>
        </p:txBody>
      </p:sp>
    </p:spTree>
    <p:extLst>
      <p:ext uri="{BB962C8B-B14F-4D97-AF65-F5344CB8AC3E}">
        <p14:creationId xmlns:p14="http://schemas.microsoft.com/office/powerpoint/2010/main" val="395776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Bounding Volumes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372" y="1916832"/>
            <a:ext cx="4209256" cy="4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5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Bounding Volume Hierarchy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9" y="2780928"/>
            <a:ext cx="6923847" cy="2160240"/>
          </a:xfrm>
        </p:spPr>
      </p:pic>
    </p:spTree>
    <p:extLst>
      <p:ext uri="{BB962C8B-B14F-4D97-AF65-F5344CB8AC3E}">
        <p14:creationId xmlns:p14="http://schemas.microsoft.com/office/powerpoint/2010/main" val="1361091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If the ray intersects the bounding box or sphere then it could intersect the object inside, so we need to do more tests</a:t>
            </a:r>
          </a:p>
          <a:p>
            <a:pPr eaLnBrk="1" hangingPunct="1">
              <a:defRPr/>
            </a:pPr>
            <a:r>
              <a:rPr lang="en-US" dirty="0"/>
              <a:t>Bounding boxes and bounding spheres work best when they are a tight fit for the object</a:t>
            </a:r>
          </a:p>
          <a:p>
            <a:pPr eaLnBrk="1" hangingPunct="1">
              <a:defRPr/>
            </a:pPr>
            <a:r>
              <a:rPr lang="en-US" dirty="0"/>
              <a:t>If the ray intersects them there is a high probability it will intersect the object</a:t>
            </a:r>
          </a:p>
          <a:p>
            <a:pPr eaLnBrk="1" hangingPunct="1">
              <a:defRPr/>
            </a:pPr>
            <a:r>
              <a:rPr lang="en-US" dirty="0"/>
              <a:t>Using this approach greatly increases the efficiency of a ray tracer</a:t>
            </a:r>
          </a:p>
        </p:txBody>
      </p:sp>
    </p:spTree>
    <p:extLst>
      <p:ext uri="{BB962C8B-B14F-4D97-AF65-F5344CB8AC3E}">
        <p14:creationId xmlns:p14="http://schemas.microsoft.com/office/powerpoint/2010/main" val="17752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Classical ray tracing is still sometimes used on its own, but more often it is the basis of another global rendering algorithm</a:t>
            </a:r>
          </a:p>
          <a:p>
            <a:r>
              <a:rPr lang="en-CA" dirty="0"/>
              <a:t>The techniques are still very useful</a:t>
            </a:r>
          </a:p>
          <a:p>
            <a:r>
              <a:rPr lang="en-CA" dirty="0"/>
              <a:t>Classical </a:t>
            </a:r>
            <a:r>
              <a:rPr lang="en-CA" dirty="0" err="1"/>
              <a:t>radiosity</a:t>
            </a:r>
            <a:r>
              <a:rPr lang="en-CA" dirty="0"/>
              <a:t> is no longer used on its own, there are now better ways of doing the same thing</a:t>
            </a:r>
          </a:p>
          <a:p>
            <a:r>
              <a:rPr lang="en-CA" dirty="0"/>
              <a:t>But, it is the basis of newer algorithms, understanding classical </a:t>
            </a:r>
            <a:r>
              <a:rPr lang="en-CA" dirty="0" err="1"/>
              <a:t>radiosity</a:t>
            </a:r>
            <a:r>
              <a:rPr lang="en-CA" dirty="0"/>
              <a:t> helps with understanding the new algorithms</a:t>
            </a:r>
          </a:p>
        </p:txBody>
      </p:sp>
    </p:spTree>
    <p:extLst>
      <p:ext uri="{BB962C8B-B14F-4D97-AF65-F5344CB8AC3E}">
        <p14:creationId xmlns:p14="http://schemas.microsoft.com/office/powerpoint/2010/main" val="742064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Can we do better than this?</a:t>
            </a:r>
          </a:p>
          <a:p>
            <a:pPr eaLnBrk="1" hangingPunct="1">
              <a:defRPr/>
            </a:pPr>
            <a:r>
              <a:rPr lang="en-US" dirty="0"/>
              <a:t>It turns out that we can, if we again make a simple observation</a:t>
            </a:r>
          </a:p>
          <a:p>
            <a:pPr eaLnBrk="1" hangingPunct="1">
              <a:defRPr/>
            </a:pPr>
            <a:r>
              <a:rPr lang="en-US" dirty="0"/>
              <a:t>We want the closest intersection, the one closest to the start of the ray</a:t>
            </a:r>
          </a:p>
          <a:p>
            <a:pPr eaLnBrk="1" hangingPunct="1">
              <a:defRPr/>
            </a:pPr>
            <a:r>
              <a:rPr lang="en-US" dirty="0"/>
              <a:t>It is more likely that this intersection will occur close to the start of the ray, not far away from it</a:t>
            </a:r>
          </a:p>
          <a:p>
            <a:pPr>
              <a:defRPr/>
            </a:pPr>
            <a:r>
              <a:rPr lang="en-US" dirty="0"/>
              <a:t>Also the intersection will not occur behind the ray, and it won’t occur in a direction that the ray is not going</a:t>
            </a:r>
          </a:p>
        </p:txBody>
      </p:sp>
    </p:spTree>
    <p:extLst>
      <p:ext uri="{BB962C8B-B14F-4D97-AF65-F5344CB8AC3E}">
        <p14:creationId xmlns:p14="http://schemas.microsoft.com/office/powerpoint/2010/main" val="1780766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 fact the ray really only passes through a very small part of the 3D space, it misses most of this space so we really don’t need to look there</a:t>
            </a:r>
          </a:p>
          <a:p>
            <a:pPr eaLnBrk="1" hangingPunct="1">
              <a:defRPr/>
            </a:pPr>
            <a:r>
              <a:rPr lang="en-US" dirty="0"/>
              <a:t>So we need some way of organizing the objects in the scene so we only look at the ones where the ray will pass and ignore the rest of them</a:t>
            </a:r>
          </a:p>
          <a:p>
            <a:pPr>
              <a:defRPr/>
            </a:pPr>
            <a:r>
              <a:rPr lang="en-US" dirty="0"/>
              <a:t>We want to test the objects in an intelligent order, the most likely ones first, but we need to make sure that we haven’t missed any closer ones</a:t>
            </a:r>
          </a:p>
        </p:txBody>
      </p:sp>
    </p:spTree>
    <p:extLst>
      <p:ext uri="{BB962C8B-B14F-4D97-AF65-F5344CB8AC3E}">
        <p14:creationId xmlns:p14="http://schemas.microsoft.com/office/powerpoint/2010/main" val="2558929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One approach would be to sort the objects on distance, and the start checking the closest one first</a:t>
            </a:r>
          </a:p>
          <a:p>
            <a:pPr eaLnBrk="1" hangingPunct="1">
              <a:defRPr/>
            </a:pPr>
            <a:r>
              <a:rPr lang="en-US" dirty="0"/>
              <a:t>This will work, but its very inefficient, since we would need to sort all of the objects for each ray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But this does hint at a solution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We can build a grid on top of the scene, and then assign the objects to the grid cells that they occupy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Each cell should hold a small number of objects, ideally 3 to 5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5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start the intersection testing at the cell where the ray starts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If it’s a pixel ray, we find the first cell that the ray hits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The objects in this cell are the closest ones to the ray origin, so if the ray hits one of them we are done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We can’t have a closer intersection, otherwise that object would be in the same cell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If we don’t have an intersection, we move to the next cell that the ray would travel through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08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approach only examines a small number of cells, if we have an n x n x n grid in the worst case it will examine 3</a:t>
            </a:r>
            <a:r>
              <a:rPr lang="en-US" baseline="30000" dirty="0"/>
              <a:t>1/2</a:t>
            </a:r>
            <a:r>
              <a:rPr lang="en-US" dirty="0"/>
              <a:t>n cells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the objects are evenly distributed over the cells this results in a significant time savings, on the order of 1/n</a:t>
            </a:r>
            <a:r>
              <a:rPr lang="en-US" baseline="30000" dirty="0"/>
              <a:t>2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But in practice the objects are rarely evenly distributed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There are several problems with this approach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As we increase n to get more efficiency the data structure grows quite quickly, on the order of n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90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As the cell sizes get smaller its likely that an object will appear in many cells, and if we are not careful we will do the intersection computation multiple times</a:t>
            </a:r>
          </a:p>
          <a:p>
            <a:pPr eaLnBrk="1" hangingPunct="1">
              <a:defRPr/>
            </a:pPr>
            <a:r>
              <a:rPr lang="en-US" dirty="0"/>
              <a:t>Many of the cells will be empty, so we will waste time tracing through them</a:t>
            </a:r>
          </a:p>
          <a:p>
            <a:pPr eaLnBrk="1" hangingPunct="1">
              <a:defRPr/>
            </a:pPr>
            <a:r>
              <a:rPr lang="en-US" dirty="0"/>
              <a:t>Computing the next cell to visit takes time, and if they are empty we are wasting it</a:t>
            </a:r>
          </a:p>
          <a:p>
            <a:pPr eaLnBrk="1" hangingPunct="1">
              <a:defRPr/>
            </a:pPr>
            <a:r>
              <a:rPr lang="en-US" dirty="0"/>
              <a:t>Thus there is a lower limit on the cell size, which limits the amount of speed up</a:t>
            </a:r>
          </a:p>
          <a:p>
            <a:pPr eaLnBrk="1" hangingPunct="1">
              <a:defRPr/>
            </a:pPr>
            <a:r>
              <a:rPr lang="en-US" dirty="0"/>
              <a:t>Several techniques have been developed to improve grid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9928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Intersection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Observation: we want the empty cells to be as large as possible so we can get through them quickly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We can do this by using an adaptive grid where the cell sizes can vary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This is a more complicated data structure and its implementation is not as efficient, but it can improve performance by reducing the number of empty cells</a:t>
            </a:r>
          </a:p>
        </p:txBody>
      </p:sp>
    </p:spTree>
    <p:extLst>
      <p:ext uri="{BB962C8B-B14F-4D97-AF65-F5344CB8AC3E}">
        <p14:creationId xmlns:p14="http://schemas.microsoft.com/office/powerpoint/2010/main" val="988234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Shadows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Hard shadows are relatively easy to produce with ray tracing</a:t>
            </a:r>
          </a:p>
          <a:p>
            <a:pPr eaLnBrk="1" hangingPunct="1">
              <a:defRPr/>
            </a:pPr>
            <a:r>
              <a:rPr lang="en-US" dirty="0"/>
              <a:t>In a hard shadow there is a sharp transition from the shadow to the illuminated region</a:t>
            </a:r>
          </a:p>
          <a:p>
            <a:pPr eaLnBrk="1" hangingPunct="1">
              <a:defRPr/>
            </a:pPr>
            <a:r>
              <a:rPr lang="en-US" dirty="0"/>
              <a:t>We construct a ray for each light source, with the origin of the ray being the intersection point p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To get the ray direction we subtract p from the position of the light source and normalize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If the light source is infinitely far away we just use the light source direction as the ray direction</a:t>
            </a:r>
          </a:p>
        </p:txBody>
      </p:sp>
    </p:spTree>
    <p:extLst>
      <p:ext uri="{BB962C8B-B14F-4D97-AF65-F5344CB8AC3E}">
        <p14:creationId xmlns:p14="http://schemas.microsoft.com/office/powerpoint/2010/main" val="330721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Shadows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We then determine if the ray intersects another object before it reaches the light source, if it does p is in shadow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What do we do if the ray hits the light?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Earlier we said that we used the standard 3 component light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already know that this is somewhat unrealistic, so it may not be the best choice, but are there alternatives?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Note that this only works for point light sources and ones that are infinitely far away</a:t>
            </a:r>
          </a:p>
        </p:txBody>
      </p:sp>
    </p:spTree>
    <p:extLst>
      <p:ext uri="{BB962C8B-B14F-4D97-AF65-F5344CB8AC3E}">
        <p14:creationId xmlns:p14="http://schemas.microsoft.com/office/powerpoint/2010/main" val="8270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Reflections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For reflection we need to compute a reflection direction, this will be the direction of the new ray</a:t>
            </a:r>
          </a:p>
          <a:p>
            <a:pPr eaLnBrk="1" hangingPunct="1">
              <a:defRPr/>
            </a:pPr>
            <a:r>
              <a:rPr lang="en-US" dirty="0"/>
              <a:t>The origin of the ray will be the intersection point p</a:t>
            </a:r>
          </a:p>
          <a:p>
            <a:pPr eaLnBrk="1" hangingPunct="1">
              <a:defRPr/>
            </a:pPr>
            <a:r>
              <a:rPr lang="en-US" dirty="0"/>
              <a:t>To compute the reflection direction we need to direction of the original ray, d, and the surface normal, n</a:t>
            </a:r>
          </a:p>
          <a:p>
            <a:pPr eaLnBrk="1" hangingPunct="1">
              <a:defRPr/>
            </a:pPr>
            <a:r>
              <a:rPr lang="en-US" dirty="0"/>
              <a:t>Our intersection computation should compute n as well so we can compute reflections</a:t>
            </a:r>
          </a:p>
        </p:txBody>
      </p:sp>
    </p:spTree>
    <p:extLst>
      <p:ext uri="{BB962C8B-B14F-4D97-AF65-F5344CB8AC3E}">
        <p14:creationId xmlns:p14="http://schemas.microsoft.com/office/powerpoint/2010/main" val="291232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Classical Ray Tracing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original ray tracing paper was presented by Turner </a:t>
            </a:r>
            <a:r>
              <a:rPr lang="en-US" dirty="0" err="1"/>
              <a:t>Whitted</a:t>
            </a:r>
            <a:r>
              <a:rPr lang="en-US" dirty="0"/>
              <a:t> at </a:t>
            </a:r>
            <a:r>
              <a:rPr lang="en-US" dirty="0" err="1"/>
              <a:t>Siggraph</a:t>
            </a:r>
            <a:r>
              <a:rPr lang="en-US" dirty="0"/>
              <a:t> 1980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Some of the ideas had existed before, but no one had put everything together to produce a working algorithm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Essentially ray tracing is based on tracing the path of light from light sources to the eye, or more exactly the reverse direction, from the eye to light 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Use the principles of geometric optics to compute the light path</a:t>
            </a:r>
          </a:p>
        </p:txBody>
      </p:sp>
    </p:spTree>
    <p:extLst>
      <p:ext uri="{BB962C8B-B14F-4D97-AF65-F5344CB8AC3E}">
        <p14:creationId xmlns:p14="http://schemas.microsoft.com/office/powerpoint/2010/main" val="3998155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Reflection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reflection direction r is computed in the following way:</a:t>
            </a:r>
          </a:p>
          <a:p>
            <a:pPr marL="857250" lvl="2" indent="0">
              <a:lnSpc>
                <a:spcPct val="90000"/>
              </a:lnSpc>
              <a:buNone/>
              <a:defRPr/>
            </a:pPr>
            <a:r>
              <a:rPr lang="en-US" sz="2400" dirty="0"/>
              <a:t>r = d + 2(</a:t>
            </a:r>
            <a:r>
              <a:rPr lang="en-US" sz="2400" dirty="0" err="1"/>
              <a:t>d</a:t>
            </a:r>
            <a:r>
              <a:rPr lang="en-US" sz="2400" dirty="0" err="1">
                <a:sym typeface="Symbol" pitchFamily="18" charset="2"/>
              </a:rPr>
              <a:t>n</a:t>
            </a:r>
            <a:r>
              <a:rPr lang="en-US" sz="2400" dirty="0">
                <a:sym typeface="Symbol" pitchFamily="18" charset="2"/>
              </a:rPr>
              <a:t>)n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We then intersect this ray with the closest object, make sure that t &gt; 0, so we don’t find the original intersection point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We then apply the ray </a:t>
            </a:r>
            <a:r>
              <a:rPr lang="en-CA" dirty="0">
                <a:sym typeface="Symbol" pitchFamily="18" charset="2"/>
              </a:rPr>
              <a:t>tracing computation recursively to compute the colour of </a:t>
            </a:r>
            <a:r>
              <a:rPr lang="en-US" dirty="0">
                <a:sym typeface="Symbol" pitchFamily="18" charset="2"/>
              </a:rPr>
              <a:t>the point that the reflection ray hits</a:t>
            </a:r>
          </a:p>
        </p:txBody>
      </p:sp>
    </p:spTree>
    <p:extLst>
      <p:ext uri="{BB962C8B-B14F-4D97-AF65-F5344CB8AC3E}">
        <p14:creationId xmlns:p14="http://schemas.microsoft.com/office/powerpoint/2010/main" val="414820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Reflection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What do we do with this </a:t>
            </a:r>
            <a:r>
              <a:rPr lang="en-CA" dirty="0"/>
              <a:t>colour?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The reflection basically contributes to the specular light component, so we multiply the reflected colour by the specular reflection coefficient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/>
              <a:t>Since these coefficients are less than 1, each reflection contributes less to the overall value of </a:t>
            </a:r>
            <a:r>
              <a:rPr lang="en-US" dirty="0"/>
              <a:t>the pixel, giving us a way to terminate the ray tracing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Accumulate product of specular reflection coefficients, once the product is below a threshold (say 0.01) we stop tracing reflected rays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5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This is a bit more complicated than shadows and reflection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We can have objects the both reflect and refract light (are partially transparent), these objects are called dielectrics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Example of these objects include glass, water and even air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next slide shows Snell’s law for refraction</a:t>
            </a:r>
          </a:p>
        </p:txBody>
      </p:sp>
    </p:spTree>
    <p:extLst>
      <p:ext uri="{BB962C8B-B14F-4D97-AF65-F5344CB8AC3E}">
        <p14:creationId xmlns:p14="http://schemas.microsoft.com/office/powerpoint/2010/main" val="544577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5532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54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Snell’s law is given by: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/>
              <a:t>n sin</a:t>
            </a:r>
            <a:r>
              <a:rPr lang="en-US" sz="2400" dirty="0">
                <a:sym typeface="Symbol" pitchFamily="18" charset="2"/>
              </a:rPr>
              <a:t> = </a:t>
            </a:r>
            <a:r>
              <a:rPr lang="en-US" sz="2400" dirty="0" err="1">
                <a:sym typeface="Symbol" pitchFamily="18" charset="2"/>
              </a:rPr>
              <a:t>n</a:t>
            </a:r>
            <a:r>
              <a:rPr lang="en-US" sz="2400" baseline="-25000" dirty="0" err="1">
                <a:sym typeface="Symbol" pitchFamily="18" charset="2"/>
              </a:rPr>
              <a:t>t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sin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Where n and </a:t>
            </a:r>
            <a:r>
              <a:rPr lang="en-US" dirty="0" err="1">
                <a:sym typeface="Symbol" pitchFamily="18" charset="2"/>
              </a:rPr>
              <a:t>n</a:t>
            </a:r>
            <a:r>
              <a:rPr lang="en-US" baseline="-25000" dirty="0" err="1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are the indices of refraction in the two media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It is usually easier to work with </a:t>
            </a:r>
            <a:r>
              <a:rPr lang="en-US" dirty="0" err="1">
                <a:sym typeface="Symbol" pitchFamily="18" charset="2"/>
              </a:rPr>
              <a:t>cos</a:t>
            </a:r>
            <a:r>
              <a:rPr lang="en-US" dirty="0">
                <a:sym typeface="Symbol" pitchFamily="18" charset="2"/>
              </a:rPr>
              <a:t>, so after some manipulation we get: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82692"/>
              </p:ext>
            </p:extLst>
          </p:nvPr>
        </p:nvGraphicFramePr>
        <p:xfrm>
          <a:off x="2195736" y="4221088"/>
          <a:ext cx="39735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587240" imgH="457200" progId="Equation.3">
                  <p:embed/>
                </p:oleObj>
              </mc:Choice>
              <mc:Fallback>
                <p:oleObj name="Equation" r:id="rId3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21088"/>
                        <a:ext cx="39735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00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gives us an angle, but it doesn’t give us a direction vector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get this we need to consider the geometry in the next slide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express our vector </a:t>
            </a:r>
            <a:r>
              <a:rPr lang="en-US" b="1" dirty="0"/>
              <a:t>t</a:t>
            </a:r>
            <a:r>
              <a:rPr lang="en-US" dirty="0"/>
              <a:t> in terms of two basis vectors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800" b="1" dirty="0"/>
              <a:t>t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sin</a:t>
            </a:r>
            <a:r>
              <a:rPr lang="en-US" sz="2800" dirty="0">
                <a:sym typeface="Symbol" pitchFamily="18" charset="2"/>
              </a:rPr>
              <a:t> - </a:t>
            </a:r>
            <a:r>
              <a:rPr lang="en-US" sz="2800" b="1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cos</a:t>
            </a:r>
            <a:r>
              <a:rPr lang="en-US" sz="2800" dirty="0">
                <a:sym typeface="Symbol" pitchFamily="18" charset="2"/>
              </a:rPr>
              <a:t>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The problem is we need to find the vector </a:t>
            </a:r>
            <a:r>
              <a:rPr lang="en-US" b="1" dirty="0">
                <a:sym typeface="Symbol" pitchFamily="18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54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00213"/>
            <a:ext cx="3927475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64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Since </a:t>
            </a:r>
            <a:r>
              <a:rPr lang="en-US" b="1" dirty="0"/>
              <a:t>d</a:t>
            </a:r>
            <a:r>
              <a:rPr lang="en-US" dirty="0"/>
              <a:t> lies in the same plane, we can use it to solve for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Putting this together gives: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3454357"/>
              </p:ext>
            </p:extLst>
          </p:nvPr>
        </p:nvGraphicFramePr>
        <p:xfrm>
          <a:off x="2771800" y="2420888"/>
          <a:ext cx="29511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1218960" imgH="609480" progId="Equation.3">
                  <p:embed/>
                </p:oleObj>
              </mc:Choice>
              <mc:Fallback>
                <p:oleObj name="Equation" r:id="rId3" imgW="1218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2951163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7176264"/>
              </p:ext>
            </p:extLst>
          </p:nvPr>
        </p:nvGraphicFramePr>
        <p:xfrm>
          <a:off x="1403648" y="4653136"/>
          <a:ext cx="61912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2438280" imgH="495000" progId="Equation.3">
                  <p:embed/>
                </p:oleObj>
              </mc:Choice>
              <mc:Fallback>
                <p:oleObj name="Equation" r:id="rId5" imgW="2438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53136"/>
                        <a:ext cx="61912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51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What happens if the term in the square root is negative?</a:t>
            </a:r>
          </a:p>
          <a:p>
            <a:pPr eaLnBrk="1" hangingPunct="1">
              <a:defRPr/>
            </a:pPr>
            <a:r>
              <a:rPr lang="en-US" dirty="0"/>
              <a:t>In this case we have total internal reflection, the ray is not refracted and instead is reflected from the surface</a:t>
            </a:r>
          </a:p>
          <a:p>
            <a:pPr eaLnBrk="1" hangingPunct="1">
              <a:defRPr/>
            </a:pPr>
            <a:r>
              <a:rPr lang="en-US" dirty="0"/>
              <a:t>If this occurs when the ray enters the material all the energy goes into reflection</a:t>
            </a:r>
          </a:p>
          <a:p>
            <a:pPr eaLnBrk="1" hangingPunct="1">
              <a:defRPr/>
            </a:pPr>
            <a:r>
              <a:rPr lang="en-US" dirty="0"/>
              <a:t>If it occurs when the ray is leaving the material, there is no refracted light contribution</a:t>
            </a:r>
          </a:p>
        </p:txBody>
      </p:sp>
    </p:spTree>
    <p:extLst>
      <p:ext uri="{BB962C8B-B14F-4D97-AF65-F5344CB8AC3E}">
        <p14:creationId xmlns:p14="http://schemas.microsoft.com/office/powerpoint/2010/main" val="2416637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We now have the rays, but what about the intensity of the reflected and refracted light?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amount of reflection is a function of </a:t>
            </a:r>
            <a:r>
              <a:rPr lang="en-US">
                <a:sym typeface="Symbol" pitchFamily="18" charset="2"/>
              </a:rPr>
              <a:t> the incident angle, and is given by the Fresnel equations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sym typeface="Symbol" pitchFamily="18" charset="2"/>
              </a:rPr>
              <a:t>These equations are not easy to solve, so we need to use an approximation that is reasonably efficient</a:t>
            </a:r>
          </a:p>
        </p:txBody>
      </p:sp>
    </p:spTree>
    <p:extLst>
      <p:ext uri="{BB962C8B-B14F-4D97-AF65-F5344CB8AC3E}">
        <p14:creationId xmlns:p14="http://schemas.microsoft.com/office/powerpoint/2010/main" val="11786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Ray Tracing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00" y="1916832"/>
            <a:ext cx="5400599" cy="37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3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 err="1"/>
              <a:t>Schlick</a:t>
            </a:r>
            <a:r>
              <a:rPr lang="en-US" dirty="0"/>
              <a:t> approximation is reasonably accurate and is given by: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R(</a:t>
            </a:r>
            <a:r>
              <a:rPr lang="en-US" dirty="0">
                <a:sym typeface="Symbol" pitchFamily="18" charset="2"/>
              </a:rPr>
              <a:t>) could be multiplied by a specular reflection coefficient to give the total specular reflection from the surface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969604"/>
              </p:ext>
            </p:extLst>
          </p:nvPr>
        </p:nvGraphicFramePr>
        <p:xfrm>
          <a:off x="1979712" y="2564904"/>
          <a:ext cx="431958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866600" imgH="761760" progId="Equation.3">
                  <p:embed/>
                </p:oleObj>
              </mc:Choice>
              <mc:Fallback>
                <p:oleObj name="Equation" r:id="rId3" imgW="1866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64904"/>
                        <a:ext cx="4319587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656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As the light passes through the material it will be attenuated by 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Most materials are not as transparent as air and will have a greater effect on light transmission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Beer’s Law states that the attenuation of the light intensity, I, over an infinitesimal distance dx is given by: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 err="1"/>
              <a:t>dI</a:t>
            </a:r>
            <a:r>
              <a:rPr lang="en-US" sz="2400" dirty="0"/>
              <a:t> = -</a:t>
            </a:r>
            <a:r>
              <a:rPr lang="en-US" sz="2400" dirty="0" err="1"/>
              <a:t>CIdx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512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gives us the following differential equation: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2400" dirty="0" err="1"/>
              <a:t>dI</a:t>
            </a:r>
            <a:r>
              <a:rPr lang="en-US" sz="2400" dirty="0"/>
              <a:t>/dx = -CI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solution to this equation is: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find the values of the constants we need to apply some initial conditions, which are I(0) = I</a:t>
            </a:r>
            <a:r>
              <a:rPr lang="en-US" baseline="-25000" dirty="0"/>
              <a:t>0</a:t>
            </a:r>
            <a:r>
              <a:rPr lang="en-US" dirty="0"/>
              <a:t> and I(1) = </a:t>
            </a:r>
            <a:r>
              <a:rPr lang="en-US" dirty="0" err="1"/>
              <a:t>aI</a:t>
            </a:r>
            <a:r>
              <a:rPr lang="en-US" dirty="0"/>
              <a:t>(0), where a is the attenuation constant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3141663"/>
          <a:ext cx="4038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1663"/>
                        <a:ext cx="4038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69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Refraction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Putting all of this together gives us the following result: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Where s is the distance that the ray has traveled through the material</a:t>
            </a:r>
          </a:p>
          <a:p>
            <a:pPr eaLnBrk="1" hangingPunct="1">
              <a:defRPr/>
            </a:pPr>
            <a:r>
              <a:rPr lang="en-US" dirty="0"/>
              <a:t>One of the problems is that a is usually not known, so we usually need to guess at a values and do some trial and error experiments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2565400"/>
          <a:ext cx="3600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5400"/>
                        <a:ext cx="3600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473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Before we look at </a:t>
                </a:r>
                <a:r>
                  <a:rPr lang="en-CA" dirty="0" err="1"/>
                  <a:t>radiosity</a:t>
                </a:r>
                <a:r>
                  <a:rPr lang="en-CA" dirty="0"/>
                  <a:t> we need to examine radiometry, some basic definitions of energy flow</a:t>
                </a:r>
              </a:p>
              <a:p>
                <a:r>
                  <a:rPr lang="en-CA" dirty="0"/>
                  <a:t>We are mainly interested in visible light, but all energies transfer in basically the same way on a macro scale</a:t>
                </a:r>
              </a:p>
              <a:p>
                <a:r>
                  <a:rPr lang="en-CA" dirty="0"/>
                  <a:t>Radiant power or flux is the amount of energy that flows from, to or through a surface per unit time</a:t>
                </a:r>
              </a:p>
              <a:p>
                <a:r>
                  <a:rPr lang="en-CA" dirty="0"/>
                  <a:t>This is denote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CA" dirty="0"/>
                  <a:t> and is measured in watts</a:t>
                </a:r>
              </a:p>
              <a:p>
                <a:r>
                  <a:rPr lang="en-CA" dirty="0"/>
                  <a:t>We are all familiar with a 100 watt light bulb</a:t>
                </a:r>
              </a:p>
              <a:p>
                <a:r>
                  <a:rPr lang="en-CA" dirty="0"/>
                  <a:t>This is the total amount of energy emitted, not what we perceive, which is measure in lumens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667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9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Irradiance, E is the amount of incident radiant power per unit of surface area, it is expressed in watts/m</a:t>
                </a:r>
                <a:r>
                  <a:rPr lang="en-CA" baseline="30000" dirty="0"/>
                  <a:t>2</a:t>
                </a:r>
                <a:endParaRPr lang="en-CA" dirty="0"/>
              </a:p>
              <a:p>
                <a:r>
                  <a:rPr lang="en-CA" dirty="0"/>
                  <a:t>We can express it in the following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𝐸</m:t>
                      </m:r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Similarly radiant existence or </a:t>
                </a:r>
                <a:r>
                  <a:rPr lang="en-CA" dirty="0" err="1"/>
                  <a:t>radiosity</a:t>
                </a:r>
                <a:r>
                  <a:rPr lang="en-CA" dirty="0"/>
                  <a:t> is the </a:t>
                </a:r>
                <a:r>
                  <a:rPr lang="en-CA" dirty="0" err="1"/>
                  <a:t>exitant</a:t>
                </a:r>
                <a:r>
                  <a:rPr lang="en-CA" dirty="0"/>
                  <a:t> radiant power per surface area, which is expressed in the following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𝑀</m:t>
                      </m:r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latin typeface="Cambria Math"/>
                        </a:rPr>
                        <m:t>𝐵</m:t>
                      </m:r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219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Note that the expressions for E and B look the same, but they are measuring light transfer in opposite directions</a:t>
            </a:r>
          </a:p>
          <a:p>
            <a:r>
              <a:rPr lang="en-CA" dirty="0"/>
              <a:t>E is incoming and B is outgoing energy, we will need both of them</a:t>
            </a:r>
          </a:p>
          <a:p>
            <a:r>
              <a:rPr lang="en-CA" dirty="0"/>
              <a:t>When it comes to display </a:t>
            </a:r>
            <a:r>
              <a:rPr lang="en-CA" dirty="0" err="1"/>
              <a:t>radiosity</a:t>
            </a:r>
            <a:r>
              <a:rPr lang="en-CA" dirty="0"/>
              <a:t> is the important quantity because it is related to what we can see, the light energy that leaves a surface</a:t>
            </a:r>
          </a:p>
          <a:p>
            <a:r>
              <a:rPr lang="en-CA" dirty="0"/>
              <a:t>All of these quantities are wavelength dependent, you should assume that there are at least R, G and B versions of them</a:t>
            </a:r>
          </a:p>
        </p:txBody>
      </p:sp>
    </p:spTree>
    <p:extLst>
      <p:ext uri="{BB962C8B-B14F-4D97-AF65-F5344CB8AC3E}">
        <p14:creationId xmlns:p14="http://schemas.microsoft.com/office/powerpoint/2010/main" val="4262306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many ways of deriving the classical </a:t>
            </a:r>
            <a:r>
              <a:rPr lang="en-CA" dirty="0" err="1"/>
              <a:t>radiosity</a:t>
            </a:r>
            <a:r>
              <a:rPr lang="en-CA" dirty="0"/>
              <a:t> equations</a:t>
            </a:r>
          </a:p>
          <a:p>
            <a:r>
              <a:rPr lang="en-CA" dirty="0"/>
              <a:t>We can go back to first principles and work through all the light transfer equations, making the appropriate assumptions to get the equations</a:t>
            </a:r>
          </a:p>
          <a:p>
            <a:r>
              <a:rPr lang="en-CA" dirty="0"/>
              <a:t>This is academically interesting, but no longer of much relevance to global illumination research</a:t>
            </a:r>
          </a:p>
          <a:p>
            <a:r>
              <a:rPr lang="en-CA" dirty="0"/>
              <a:t>Start by assuming that we have a completely diffuse environment, only light sources and diffuse reflectors</a:t>
            </a:r>
          </a:p>
          <a:p>
            <a:r>
              <a:rPr lang="en-CA" dirty="0"/>
              <a:t>Our light sources are area light sources</a:t>
            </a:r>
          </a:p>
        </p:txBody>
      </p:sp>
    </p:spTree>
    <p:extLst>
      <p:ext uri="{BB962C8B-B14F-4D97-AF65-F5344CB8AC3E}">
        <p14:creationId xmlns:p14="http://schemas.microsoft.com/office/powerpoint/2010/main" val="3180353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016926" cy="375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878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Now consider the </a:t>
                </a:r>
                <a:r>
                  <a:rPr lang="en-CA" dirty="0" err="1"/>
                  <a:t>radiosity</a:t>
                </a:r>
                <a:r>
                  <a:rPr lang="en-CA" dirty="0"/>
                  <a:t> B(x) for a point on a surface, we can express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+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)</m:t>
                      </m:r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B</a:t>
                </a:r>
                <a:r>
                  <a:rPr lang="en-CA" baseline="-25000" dirty="0"/>
                  <a:t>e</a:t>
                </a:r>
                <a:r>
                  <a:rPr lang="en-CA" dirty="0"/>
                  <a:t>(x) is the light emitted at the point x, S is all the surfaces in the model and K(</a:t>
                </a:r>
                <a:r>
                  <a:rPr lang="en-CA" dirty="0" err="1"/>
                  <a:t>x,y</a:t>
                </a:r>
                <a:r>
                  <a:rPr lang="en-CA" dirty="0"/>
                  <a:t>) is  geometry term that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V(</a:t>
                </a:r>
                <a:r>
                  <a:rPr lang="en-CA" dirty="0" err="1"/>
                  <a:t>x,y</a:t>
                </a:r>
                <a:r>
                  <a:rPr lang="en-CA" dirty="0"/>
                  <a:t>) is 1 if point x is visible from point y, otherwise it is zero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When we look at the screen our eyes see rays of light coming from the screen, the photons that come from the screen</a:t>
            </a:r>
          </a:p>
          <a:p>
            <a:pPr eaLnBrk="1" hangingPunct="1">
              <a:defRPr/>
            </a:pPr>
            <a:r>
              <a:rPr lang="en-US" dirty="0"/>
              <a:t>Can be viewed as one ray per pixel, since pixels have constant </a:t>
            </a:r>
            <a:r>
              <a:rPr lang="en-US" dirty="0" err="1"/>
              <a:t>colour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 ray that originates at the pixel and strikes the eye, contains information on one small part of the scene</a:t>
            </a:r>
          </a:p>
          <a:p>
            <a:pPr eaLnBrk="1" hangingPunct="1">
              <a:defRPr/>
            </a:pPr>
            <a:r>
              <a:rPr lang="en-US" dirty="0"/>
              <a:t>But, how do we compute the pixel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29755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G(</a:t>
                </a:r>
                <a:r>
                  <a:rPr lang="en-CA" dirty="0" err="1"/>
                  <a:t>x,y</a:t>
                </a:r>
                <a:r>
                  <a:rPr lang="en-CA" dirty="0"/>
                  <a:t>) is the interesting function,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dirty="0"/>
                  <a:t>is the angle between the normal at x and the line joining x and y, the points on the two surfaces we are currently considering,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dirty="0"/>
                  <a:t>is defined in the same way</a:t>
                </a:r>
              </a:p>
              <a:p>
                <a:r>
                  <a:rPr lang="en-CA" dirty="0"/>
                  <a:t>r is the distance between x and y</a:t>
                </a:r>
              </a:p>
              <a:p>
                <a:r>
                  <a:rPr lang="en-CA" dirty="0"/>
                  <a:t>This is nice, but what does it mean?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81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5445224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5896" y="2636912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35896" y="2636912"/>
            <a:ext cx="180020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35896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6096" y="263691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6534" y="555616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9643" y="2238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9643" y="371703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</a:t>
            </a:r>
            <a:r>
              <a:rPr lang="en-CA" baseline="-25000" dirty="0" err="1"/>
              <a:t>y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414633" y="41804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</a:t>
            </a:r>
            <a:r>
              <a:rPr lang="en-CA" baseline="-25000" dirty="0" err="1"/>
              <a:t>x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464384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CA" baseline="-25000" dirty="0"/>
              <a:t>x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5014771" y="31201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CA" baseline="-25000" dirty="0"/>
              <a:t>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7867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radiosity</a:t>
            </a:r>
            <a:r>
              <a:rPr lang="en-CA" dirty="0"/>
              <a:t> at x is divided into two parts:</a:t>
            </a:r>
          </a:p>
          <a:p>
            <a:pPr lvl="1"/>
            <a:r>
              <a:rPr lang="en-CA" sz="2400" dirty="0"/>
              <a:t>The amount of radiant energy emitted at point x, this would be the case if x was on a light source</a:t>
            </a:r>
          </a:p>
          <a:p>
            <a:pPr lvl="1"/>
            <a:r>
              <a:rPr lang="en-CA" sz="2400" dirty="0"/>
              <a:t>The amount of light coming from all the other points in the scene that is then reflected at x</a:t>
            </a:r>
          </a:p>
          <a:p>
            <a:r>
              <a:rPr lang="en-CA" dirty="0"/>
              <a:t>This equation is all in terms of differential properties, i.e. values at single points</a:t>
            </a:r>
          </a:p>
          <a:p>
            <a:r>
              <a:rPr lang="en-CA" dirty="0"/>
              <a:t>This is hard to implement, we have modeling primitives with finite areas, we would like to have equations that deal with finite patches</a:t>
            </a:r>
          </a:p>
        </p:txBody>
      </p:sp>
    </p:spTree>
    <p:extLst>
      <p:ext uri="{BB962C8B-B14F-4D97-AF65-F5344CB8AC3E}">
        <p14:creationId xmlns:p14="http://schemas.microsoft.com/office/powerpoint/2010/main" val="33911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Assume now that we are dealing with patches of finite area, and the </a:t>
                </a:r>
                <a:r>
                  <a:rPr lang="en-CA" dirty="0" err="1"/>
                  <a:t>radiosity</a:t>
                </a:r>
                <a:r>
                  <a:rPr lang="en-CA" dirty="0"/>
                  <a:t> is constant across each patch, the area of patch </a:t>
                </a:r>
                <a:r>
                  <a:rPr lang="en-CA" dirty="0" err="1"/>
                  <a:t>i</a:t>
                </a:r>
                <a:r>
                  <a:rPr lang="en-CA" dirty="0"/>
                  <a:t> is A</a:t>
                </a:r>
                <a:r>
                  <a:rPr lang="en-CA" baseline="-25000" dirty="0"/>
                  <a:t>i</a:t>
                </a:r>
                <a:endParaRPr lang="en-CA" dirty="0"/>
              </a:p>
              <a:p>
                <a:r>
                  <a:rPr lang="en-CA" dirty="0"/>
                  <a:t>We can now restate our equation in terms of irradiance: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𝑑𝐴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𝑑𝐴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Where </a:t>
                </a:r>
                <a:r>
                  <a:rPr lang="en-CA" dirty="0" err="1"/>
                  <a:t>E</a:t>
                </a:r>
                <a:r>
                  <a:rPr lang="en-CA" baseline="-25000" dirty="0" err="1"/>
                  <a:t>i</a:t>
                </a:r>
                <a:r>
                  <a:rPr lang="en-CA" dirty="0"/>
                  <a:t> is the radiance for patch </a:t>
                </a:r>
                <a:r>
                  <a:rPr lang="en-CA" dirty="0" err="1"/>
                  <a:t>i</a:t>
                </a:r>
                <a:r>
                  <a:rPr lang="en-CA" dirty="0"/>
                  <a:t> </a:t>
                </a:r>
              </a:p>
              <a:p>
                <a:r>
                  <a:rPr lang="en-CA" dirty="0"/>
                  <a:t>We can now divide through by A</a:t>
                </a:r>
                <a:r>
                  <a:rPr lang="en-CA" baseline="-25000" dirty="0"/>
                  <a:t>i</a:t>
                </a:r>
                <a:r>
                  <a:rPr lang="en-CA" dirty="0"/>
                  <a:t> and replace the double integral by </a:t>
                </a:r>
                <a:r>
                  <a:rPr lang="en-CA" dirty="0" err="1"/>
                  <a:t>F</a:t>
                </a:r>
                <a:r>
                  <a:rPr lang="en-CA" baseline="-25000" dirty="0" err="1"/>
                  <a:t>i,k</a:t>
                </a:r>
                <a:r>
                  <a:rPr lang="en-CA" dirty="0"/>
                  <a:t> which is called the form factor between patches </a:t>
                </a:r>
                <a:r>
                  <a:rPr lang="en-CA" dirty="0" err="1"/>
                  <a:t>i</a:t>
                </a:r>
                <a:r>
                  <a:rPr lang="en-CA" dirty="0"/>
                  <a:t> and k, which is a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887" r="-20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94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This gives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This equation can be written 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0" baseline="0" smtClean="0">
                              <a:latin typeface="Cambria Math"/>
                            </a:rPr>
                            <m:t>𝐈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CA" b="1" i="0" baseline="0" smtClean="0">
                              <a:latin typeface="Cambria Math"/>
                            </a:rPr>
                            <m:t>𝐅</m:t>
                          </m:r>
                        </m:e>
                      </m:d>
                      <m:r>
                        <a:rPr lang="en-CA" b="1" i="0" baseline="0" smtClean="0">
                          <a:latin typeface="Cambria Math"/>
                        </a:rPr>
                        <m:t>𝐁</m:t>
                      </m:r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r>
                        <a:rPr lang="en-CA" b="1" i="0" baseline="0" smtClean="0">
                          <a:latin typeface="Cambria Math"/>
                        </a:rPr>
                        <m:t>𝐄</m:t>
                      </m:r>
                    </m:oMath>
                  </m:oMathPara>
                </a14:m>
                <a:endParaRPr lang="en-CA" b="1" dirty="0"/>
              </a:p>
              <a:p>
                <a:r>
                  <a:rPr lang="en-CA" dirty="0"/>
                  <a:t>The matrix F contains both the form factors and the reflection coefficients</a:t>
                </a:r>
              </a:p>
              <a:p>
                <a:r>
                  <a:rPr lang="en-CA" dirty="0"/>
                  <a:t>Conceptually this is easy to solve, we just need to do a matrix inversion: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/>
                        </a:rPr>
                        <m:t>𝐁</m:t>
                      </m:r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CA" b="1" i="0" smtClean="0">
                              <a:latin typeface="Cambria Math"/>
                            </a:rPr>
                            <m:t>𝐈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b="1" i="0" smtClean="0">
                              <a:latin typeface="Cambria Math"/>
                            </a:rPr>
                            <m:t>𝐅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CA" b="1" i="0" smtClean="0">
                          <a:latin typeface="Cambria Math"/>
                        </a:rPr>
                        <m:t>𝐄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90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problems here:</a:t>
            </a:r>
          </a:p>
          <a:p>
            <a:pPr lvl="1"/>
            <a:r>
              <a:rPr lang="en-CA" sz="2000" dirty="0"/>
              <a:t>n  is very large, so the matrix will be large making solutions difficult</a:t>
            </a:r>
          </a:p>
          <a:p>
            <a:pPr lvl="1"/>
            <a:r>
              <a:rPr lang="en-CA" sz="2000" dirty="0"/>
              <a:t>Where do the form factors come from?</a:t>
            </a:r>
          </a:p>
          <a:p>
            <a:r>
              <a:rPr lang="en-CA" dirty="0"/>
              <a:t>We will tackle the first problem first</a:t>
            </a:r>
          </a:p>
          <a:p>
            <a:r>
              <a:rPr lang="en-CA" dirty="0"/>
              <a:t>To simplify things we will write </a:t>
            </a:r>
            <a:r>
              <a:rPr lang="en-CA" b="1" dirty="0"/>
              <a:t>K </a:t>
            </a:r>
            <a:r>
              <a:rPr lang="en-CA" dirty="0"/>
              <a:t>= (</a:t>
            </a:r>
            <a:r>
              <a:rPr lang="en-CA" b="1" dirty="0"/>
              <a:t>I – F</a:t>
            </a:r>
            <a:r>
              <a:rPr lang="en-CA" dirty="0"/>
              <a:t>)</a:t>
            </a:r>
            <a:endParaRPr lang="en-CA" b="1" dirty="0"/>
          </a:p>
          <a:p>
            <a:r>
              <a:rPr lang="en-CA" dirty="0"/>
              <a:t>So our equation becomes:</a:t>
            </a:r>
          </a:p>
          <a:p>
            <a:pPr marL="400050" lvl="1" indent="0">
              <a:buNone/>
            </a:pPr>
            <a:r>
              <a:rPr lang="en-CA" sz="2400" b="1" dirty="0"/>
              <a:t>KB</a:t>
            </a:r>
            <a:r>
              <a:rPr lang="en-CA" sz="2400" dirty="0"/>
              <a:t> = </a:t>
            </a:r>
            <a:r>
              <a:rPr lang="en-CA" sz="2400" b="1" dirty="0"/>
              <a:t>E</a:t>
            </a:r>
            <a:endParaRPr lang="en-CA" sz="2400" dirty="0"/>
          </a:p>
          <a:p>
            <a:r>
              <a:rPr lang="en-CA" dirty="0"/>
              <a:t>In this equation </a:t>
            </a:r>
            <a:r>
              <a:rPr lang="en-CA" b="1" dirty="0"/>
              <a:t>K </a:t>
            </a:r>
            <a:r>
              <a:rPr lang="en-CA" dirty="0"/>
              <a:t>is an </a:t>
            </a:r>
            <a:r>
              <a:rPr lang="en-CA" dirty="0" err="1"/>
              <a:t>nxn</a:t>
            </a:r>
            <a:r>
              <a:rPr lang="en-CA" dirty="0"/>
              <a:t> matrix and both </a:t>
            </a:r>
            <a:r>
              <a:rPr lang="en-CA" b="1" dirty="0"/>
              <a:t>B</a:t>
            </a:r>
            <a:r>
              <a:rPr lang="en-CA" dirty="0"/>
              <a:t> and </a:t>
            </a:r>
            <a:r>
              <a:rPr lang="en-CA" b="1" dirty="0"/>
              <a:t>E </a:t>
            </a:r>
            <a:r>
              <a:rPr lang="en-CA" dirty="0"/>
              <a:t>are nx1 vectors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27416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problem is that n can be quite large, usually on the order of several thousand</a:t>
            </a:r>
          </a:p>
          <a:p>
            <a:r>
              <a:rPr lang="en-CA" dirty="0"/>
              <a:t>Thus our matrix is quite large and inverting it is quite expensive, so numerical inversion is out of the question</a:t>
            </a:r>
          </a:p>
          <a:p>
            <a:r>
              <a:rPr lang="en-CA" dirty="0"/>
              <a:t>Luckily our matrix is very well behaved so we can use iterative techniques that are much more efficient</a:t>
            </a:r>
          </a:p>
          <a:p>
            <a:r>
              <a:rPr lang="en-CA" dirty="0"/>
              <a:t>These techniques also suggest some interesting global illumination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988498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 can rewrite our equation in the following way:</a:t>
            </a:r>
          </a:p>
          <a:p>
            <a:pPr marL="400050" lvl="1" indent="0">
              <a:buNone/>
            </a:pPr>
            <a:r>
              <a:rPr lang="en-CA" sz="2400" dirty="0"/>
              <a:t>0 = </a:t>
            </a:r>
            <a:r>
              <a:rPr lang="en-CA" sz="2400" b="1" dirty="0"/>
              <a:t>E</a:t>
            </a:r>
            <a:r>
              <a:rPr lang="en-CA" sz="2400" dirty="0"/>
              <a:t> – </a:t>
            </a:r>
            <a:r>
              <a:rPr lang="en-CA" sz="2400" b="1" dirty="0"/>
              <a:t>KB</a:t>
            </a:r>
          </a:p>
          <a:p>
            <a:r>
              <a:rPr lang="en-CA" dirty="0"/>
              <a:t>We can start with an estimate of </a:t>
            </a:r>
            <a:r>
              <a:rPr lang="en-CA" b="1" dirty="0"/>
              <a:t>B</a:t>
            </a:r>
            <a:r>
              <a:rPr lang="en-CA" dirty="0"/>
              <a:t> and see if it is close enough, if not we will improve this estimate</a:t>
            </a:r>
          </a:p>
          <a:p>
            <a:r>
              <a:rPr lang="en-CA" dirty="0"/>
              <a:t>We will call this estimate </a:t>
            </a:r>
            <a:r>
              <a:rPr lang="en-CA" b="1" dirty="0"/>
              <a:t>X</a:t>
            </a:r>
            <a:r>
              <a:rPr lang="en-CA" dirty="0"/>
              <a:t>, and use it to compute a residual </a:t>
            </a:r>
            <a:r>
              <a:rPr lang="en-CA" b="1" dirty="0"/>
              <a:t>r</a:t>
            </a:r>
            <a:r>
              <a:rPr lang="en-CA" dirty="0"/>
              <a:t>:</a:t>
            </a:r>
          </a:p>
          <a:p>
            <a:pPr marL="400050" lvl="1" indent="0">
              <a:buNone/>
            </a:pPr>
            <a:r>
              <a:rPr lang="en-CA" sz="2400" b="1" dirty="0"/>
              <a:t>r </a:t>
            </a:r>
            <a:r>
              <a:rPr lang="en-CA" sz="2400" dirty="0"/>
              <a:t>= </a:t>
            </a:r>
            <a:r>
              <a:rPr lang="en-CA" sz="2400" b="1" dirty="0"/>
              <a:t>E</a:t>
            </a:r>
            <a:r>
              <a:rPr lang="en-CA" sz="2400" dirty="0"/>
              <a:t> – </a:t>
            </a:r>
            <a:r>
              <a:rPr lang="en-CA" sz="2400" b="1" dirty="0"/>
              <a:t>KX</a:t>
            </a:r>
            <a:endParaRPr lang="en-CA" sz="2400" dirty="0"/>
          </a:p>
          <a:p>
            <a:r>
              <a:rPr lang="en-CA" dirty="0"/>
              <a:t>The equation is solved when </a:t>
            </a:r>
            <a:r>
              <a:rPr lang="en-CA" b="1" dirty="0"/>
              <a:t>r</a:t>
            </a:r>
            <a:r>
              <a:rPr lang="en-CA" dirty="0"/>
              <a:t> is zero, so the aim of the iterative algorithm is to reduce the value of </a:t>
            </a:r>
            <a:r>
              <a:rPr lang="en-CA" b="1" dirty="0"/>
              <a:t>r</a:t>
            </a:r>
          </a:p>
          <a:p>
            <a:r>
              <a:rPr lang="en-CA" dirty="0"/>
              <a:t>We can use a greedy strategy where we minimize each of the x</a:t>
            </a:r>
            <a:r>
              <a:rPr lang="en-CA" baseline="-25000" dirty="0"/>
              <a:t>i</a:t>
            </a:r>
            <a:r>
              <a:rPr lang="en-CA" dirty="0"/>
              <a:t> individually</a:t>
            </a:r>
          </a:p>
        </p:txBody>
      </p:sp>
    </p:spTree>
    <p:extLst>
      <p:ext uri="{BB962C8B-B14F-4D97-AF65-F5344CB8AC3E}">
        <p14:creationId xmlns:p14="http://schemas.microsoft.com/office/powerpoint/2010/main" val="33646896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do this using the following computation:</a:t>
            </a:r>
          </a:p>
          <a:p>
            <a:pPr marL="400050" lvl="1" indent="0">
              <a:buNone/>
            </a:pPr>
            <a:r>
              <a:rPr lang="en-CA" sz="2400" dirty="0"/>
              <a:t>x</a:t>
            </a:r>
            <a:r>
              <a:rPr lang="en-CA" sz="2400" baseline="-25000" dirty="0"/>
              <a:t>i</a:t>
            </a:r>
            <a:r>
              <a:rPr lang="en-CA" sz="2400" dirty="0"/>
              <a:t> = x</a:t>
            </a:r>
            <a:r>
              <a:rPr lang="en-CA" sz="2400" baseline="-25000" dirty="0"/>
              <a:t>i</a:t>
            </a:r>
            <a:r>
              <a:rPr lang="en-CA" sz="2400" dirty="0"/>
              <a:t> + </a:t>
            </a:r>
            <a:r>
              <a:rPr lang="en-CA" sz="2400" dirty="0" err="1"/>
              <a:t>r</a:t>
            </a:r>
            <a:r>
              <a:rPr lang="en-CA" sz="2400" baseline="-25000" dirty="0" err="1"/>
              <a:t>i</a:t>
            </a:r>
            <a:r>
              <a:rPr lang="en-CA" sz="2400" dirty="0"/>
              <a:t>/</a:t>
            </a:r>
            <a:r>
              <a:rPr lang="en-CA" sz="2400" dirty="0" err="1"/>
              <a:t>K</a:t>
            </a:r>
            <a:r>
              <a:rPr lang="en-CA" sz="2400" baseline="-25000" dirty="0" err="1"/>
              <a:t>i,i</a:t>
            </a:r>
            <a:endParaRPr lang="en-CA" sz="2400" dirty="0"/>
          </a:p>
          <a:p>
            <a:r>
              <a:rPr lang="en-CA" dirty="0"/>
              <a:t>While this will drive </a:t>
            </a:r>
            <a:r>
              <a:rPr lang="en-CA" dirty="0" err="1"/>
              <a:t>r</a:t>
            </a:r>
            <a:r>
              <a:rPr lang="en-CA" baseline="-25000" dirty="0" err="1"/>
              <a:t>i</a:t>
            </a:r>
            <a:r>
              <a:rPr lang="en-CA" dirty="0"/>
              <a:t> to zero, it could increase the value of other entries of </a:t>
            </a:r>
            <a:r>
              <a:rPr lang="en-CA" b="1" dirty="0"/>
              <a:t>r</a:t>
            </a:r>
          </a:p>
          <a:p>
            <a:r>
              <a:rPr lang="en-CA" dirty="0"/>
              <a:t>The hope is that as we keep iterating the solution will converge, and with our matrix this is guaranteed to occur</a:t>
            </a:r>
          </a:p>
          <a:p>
            <a:r>
              <a:rPr lang="en-CA" dirty="0"/>
              <a:t>What we have just covered is the basis of the Jacobi algorithm, which is outlined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1661841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Jacobi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= 0 to n</a:t>
            </a:r>
          </a:p>
          <a:p>
            <a:pPr marL="400050" lvl="1" indent="0">
              <a:buNone/>
            </a:pPr>
            <a:r>
              <a:rPr lang="en-CA" sz="2400" dirty="0"/>
              <a:t>X</a:t>
            </a:r>
            <a:r>
              <a:rPr lang="en-CA" sz="2400" baseline="-25000" dirty="0"/>
              <a:t>i</a:t>
            </a:r>
            <a:r>
              <a:rPr lang="en-CA" sz="2400" dirty="0"/>
              <a:t> = 0</a:t>
            </a:r>
          </a:p>
          <a:p>
            <a:pPr marL="0" indent="0">
              <a:buNone/>
            </a:pPr>
            <a:r>
              <a:rPr lang="en-CA" dirty="0"/>
              <a:t>while not converged</a:t>
            </a:r>
          </a:p>
          <a:p>
            <a:pPr marL="400050" lvl="1" indent="0">
              <a:buNone/>
            </a:pPr>
            <a:r>
              <a:rPr lang="en-CA" sz="2400" b="1" dirty="0"/>
              <a:t>r</a:t>
            </a:r>
            <a:r>
              <a:rPr lang="en-CA" sz="2400" dirty="0"/>
              <a:t>  = </a:t>
            </a:r>
            <a:r>
              <a:rPr lang="en-CA" sz="2400" b="1" dirty="0"/>
              <a:t>E</a:t>
            </a:r>
            <a:r>
              <a:rPr lang="en-CA" sz="2400" dirty="0"/>
              <a:t> – </a:t>
            </a:r>
            <a:r>
              <a:rPr lang="en-CA" sz="2400" b="1" dirty="0"/>
              <a:t>KX</a:t>
            </a:r>
          </a:p>
          <a:p>
            <a:pPr marL="400050" lvl="1" indent="0">
              <a:buNone/>
            </a:pPr>
            <a:r>
              <a:rPr lang="en-CA" sz="2400" dirty="0"/>
              <a:t>for </a:t>
            </a:r>
            <a:r>
              <a:rPr lang="en-CA" sz="2400" dirty="0" err="1"/>
              <a:t>i</a:t>
            </a:r>
            <a:r>
              <a:rPr lang="en-CA" sz="2400" dirty="0"/>
              <a:t> = 0 to n</a:t>
            </a:r>
          </a:p>
          <a:p>
            <a:pPr marL="800100" lvl="2" indent="0">
              <a:buNone/>
            </a:pPr>
            <a:r>
              <a:rPr lang="en-CA" sz="2400" dirty="0"/>
              <a:t>x</a:t>
            </a:r>
            <a:r>
              <a:rPr lang="en-CA" sz="2400" baseline="-25000" dirty="0"/>
              <a:t>i</a:t>
            </a:r>
            <a:r>
              <a:rPr lang="en-CA" sz="2400" dirty="0"/>
              <a:t> = x</a:t>
            </a:r>
            <a:r>
              <a:rPr lang="en-CA" sz="2400" baseline="-25000" dirty="0"/>
              <a:t>i</a:t>
            </a:r>
            <a:r>
              <a:rPr lang="en-CA" sz="2400" dirty="0"/>
              <a:t> + </a:t>
            </a:r>
            <a:r>
              <a:rPr lang="en-CA" sz="2400" dirty="0" err="1"/>
              <a:t>r</a:t>
            </a:r>
            <a:r>
              <a:rPr lang="en-CA" sz="2400" baseline="-25000" dirty="0" err="1"/>
              <a:t>i</a:t>
            </a:r>
            <a:r>
              <a:rPr lang="en-CA" sz="2400" dirty="0"/>
              <a:t>/</a:t>
            </a:r>
            <a:r>
              <a:rPr lang="en-CA" sz="2400" dirty="0" err="1"/>
              <a:t>K</a:t>
            </a:r>
            <a:r>
              <a:rPr lang="en-CA" sz="2400" baseline="-25000" dirty="0" err="1"/>
              <a:t>i,i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3458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We can just reverse the ray and trace (or follow) it into the scene</a:t>
            </a:r>
          </a:p>
          <a:p>
            <a:pPr eaLnBrk="1" hangingPunct="1">
              <a:defRPr/>
            </a:pPr>
            <a:r>
              <a:rPr lang="en-US" dirty="0"/>
              <a:t>The ray goes from the pixel and then strikes an object in the scene, or continues on into the background</a:t>
            </a:r>
          </a:p>
          <a:p>
            <a:pPr eaLnBrk="1" hangingPunct="1">
              <a:defRPr/>
            </a:pPr>
            <a:r>
              <a:rPr lang="en-US" dirty="0"/>
              <a:t>We now need to compute the </a:t>
            </a:r>
            <a:r>
              <a:rPr lang="en-US" dirty="0" err="1"/>
              <a:t>colour</a:t>
            </a:r>
            <a:r>
              <a:rPr lang="en-US" dirty="0"/>
              <a:t> of the object where the ray hits it</a:t>
            </a:r>
          </a:p>
          <a:p>
            <a:pPr eaLnBrk="1" hangingPunct="1">
              <a:defRPr/>
            </a:pPr>
            <a:r>
              <a:rPr lang="en-US" dirty="0"/>
              <a:t>We need to determine the light contributions from other objects in the scene</a:t>
            </a:r>
          </a:p>
        </p:txBody>
      </p:sp>
    </p:spTree>
    <p:extLst>
      <p:ext uri="{BB962C8B-B14F-4D97-AF65-F5344CB8AC3E}">
        <p14:creationId xmlns:p14="http://schemas.microsoft.com/office/powerpoint/2010/main" val="21170268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do better if we initialize </a:t>
            </a:r>
            <a:r>
              <a:rPr lang="en-CA" b="1" dirty="0"/>
              <a:t>X</a:t>
            </a:r>
            <a:r>
              <a:rPr lang="en-CA" dirty="0"/>
              <a:t> to </a:t>
            </a:r>
            <a:r>
              <a:rPr lang="en-CA" b="1" dirty="0"/>
              <a:t>E</a:t>
            </a:r>
            <a:r>
              <a:rPr lang="en-CA" dirty="0"/>
              <a:t> instead of zero, this basically sets the lights to the </a:t>
            </a:r>
            <a:r>
              <a:rPr lang="en-CA" dirty="0" err="1"/>
              <a:t>radiosity</a:t>
            </a:r>
            <a:r>
              <a:rPr lang="en-CA" dirty="0"/>
              <a:t> they are emitting instead of zero</a:t>
            </a:r>
          </a:p>
          <a:p>
            <a:r>
              <a:rPr lang="en-CA" dirty="0"/>
              <a:t>At the end of each iteration of the while loop we have an estimate of the complete solution</a:t>
            </a:r>
          </a:p>
          <a:p>
            <a:r>
              <a:rPr lang="en-CA" dirty="0"/>
              <a:t>The sum of the elements in the residual is the amount of energy left in the system that hasn’t been distributed to patches, this is called the </a:t>
            </a:r>
            <a:r>
              <a:rPr lang="en-CA" dirty="0" err="1"/>
              <a:t>unshot</a:t>
            </a:r>
            <a:r>
              <a:rPr lang="en-CA" dirty="0"/>
              <a:t> energy</a:t>
            </a:r>
          </a:p>
          <a:p>
            <a:r>
              <a:rPr lang="en-CA" dirty="0"/>
              <a:t>In computing the new value of x</a:t>
            </a:r>
            <a:r>
              <a:rPr lang="en-CA" baseline="-25000" dirty="0"/>
              <a:t>i</a:t>
            </a:r>
            <a:r>
              <a:rPr lang="en-CA" dirty="0"/>
              <a:t> we are using old values of </a:t>
            </a:r>
            <a:r>
              <a:rPr lang="en-CA" dirty="0" err="1"/>
              <a:t>x</a:t>
            </a:r>
            <a:r>
              <a:rPr lang="en-CA" baseline="-25000" dirty="0" err="1"/>
              <a:t>j</a:t>
            </a:r>
            <a:r>
              <a:rPr lang="en-CA" dirty="0"/>
              <a:t>, some of which have been updated</a:t>
            </a:r>
          </a:p>
        </p:txBody>
      </p:sp>
    </p:spTree>
    <p:extLst>
      <p:ext uri="{BB962C8B-B14F-4D97-AF65-F5344CB8AC3E}">
        <p14:creationId xmlns:p14="http://schemas.microsoft.com/office/powerpoint/2010/main" val="3475396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basic idea behind the Gauss-Seidel algorithm is to use the most recently computed values in X instead of using the ones from the previous iteration</a:t>
            </a:r>
          </a:p>
          <a:p>
            <a:r>
              <a:rPr lang="en-CA" dirty="0"/>
              <a:t>The algorithm is on the next slide</a:t>
            </a:r>
          </a:p>
          <a:p>
            <a:r>
              <a:rPr lang="en-CA" dirty="0"/>
              <a:t>This is an example of a gathering algorithm, we go to all the other patches in the environment and sum their </a:t>
            </a:r>
            <a:r>
              <a:rPr lang="en-CA" dirty="0" err="1"/>
              <a:t>radiosity</a:t>
            </a:r>
            <a:r>
              <a:rPr lang="en-CA" dirty="0"/>
              <a:t> times their form factors to produce the </a:t>
            </a:r>
            <a:r>
              <a:rPr lang="en-CA" dirty="0" err="1"/>
              <a:t>radiosity</a:t>
            </a:r>
            <a:r>
              <a:rPr lang="en-CA" dirty="0"/>
              <a:t> contribution</a:t>
            </a:r>
          </a:p>
          <a:p>
            <a:r>
              <a:rPr lang="en-CA" dirty="0"/>
              <a:t>That is, we gather the energy for the other patches and add it to the current patch</a:t>
            </a:r>
          </a:p>
        </p:txBody>
      </p:sp>
    </p:spTree>
    <p:extLst>
      <p:ext uri="{BB962C8B-B14F-4D97-AF65-F5344CB8AC3E}">
        <p14:creationId xmlns:p14="http://schemas.microsoft.com/office/powerpoint/2010/main" val="798923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Gauss-Seidel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</a:t>
                </a:r>
                <a:r>
                  <a:rPr lang="en-CA" dirty="0" err="1"/>
                  <a:t>i</a:t>
                </a:r>
                <a:r>
                  <a:rPr lang="en-CA" dirty="0"/>
                  <a:t> = 0 to n</a:t>
                </a:r>
              </a:p>
              <a:p>
                <a:pPr marL="0" indent="0">
                  <a:buNone/>
                </a:pPr>
                <a:r>
                  <a:rPr lang="en-CA" dirty="0"/>
                  <a:t>	x</a:t>
                </a:r>
                <a:r>
                  <a:rPr lang="en-CA" baseline="-25000" dirty="0"/>
                  <a:t>i</a:t>
                </a:r>
                <a:r>
                  <a:rPr lang="en-CA" dirty="0"/>
                  <a:t> = 0</a:t>
                </a:r>
              </a:p>
              <a:p>
                <a:pPr marL="0" indent="0">
                  <a:buNone/>
                </a:pPr>
                <a:r>
                  <a:rPr lang="en-CA" dirty="0"/>
                  <a:t>While not converged</a:t>
                </a:r>
              </a:p>
              <a:p>
                <a:pPr marL="0" indent="0">
                  <a:buNone/>
                </a:pPr>
                <a:r>
                  <a:rPr lang="en-CA" dirty="0"/>
                  <a:t>	for </a:t>
                </a:r>
                <a:r>
                  <a:rPr lang="en-CA" dirty="0" err="1"/>
                  <a:t>i</a:t>
                </a:r>
                <a:r>
                  <a:rPr lang="en-CA" dirty="0"/>
                  <a:t> = 0 to n</a:t>
                </a:r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 − 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/>
                          </a:rPr>
                          <m:t>𝑘</m:t>
                        </m:r>
                        <m:r>
                          <a:rPr lang="en-CA" b="0" i="1" smtClean="0">
                            <a:latin typeface="Cambria Math"/>
                          </a:rPr>
                          <m:t>=1,</m:t>
                        </m:r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379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 can make a significant improvement to the algorithm with a simple observation, we should concentrate on the largest residuals first</a:t>
            </a:r>
          </a:p>
          <a:p>
            <a:r>
              <a:rPr lang="en-CA" dirty="0"/>
              <a:t>This is the largest amount of </a:t>
            </a:r>
            <a:r>
              <a:rPr lang="en-CA" dirty="0" err="1"/>
              <a:t>unshot</a:t>
            </a:r>
            <a:r>
              <a:rPr lang="en-CA" dirty="0"/>
              <a:t> energy, usually the light sources</a:t>
            </a:r>
          </a:p>
          <a:p>
            <a:r>
              <a:rPr lang="en-CA" dirty="0"/>
              <a:t>Should we concentrate on this first?</a:t>
            </a:r>
          </a:p>
          <a:p>
            <a:r>
              <a:rPr lang="en-CA" dirty="0"/>
              <a:t>This is the main idea behind the </a:t>
            </a:r>
            <a:r>
              <a:rPr lang="en-CA" dirty="0" err="1"/>
              <a:t>Southwell</a:t>
            </a:r>
            <a:r>
              <a:rPr lang="en-CA" dirty="0"/>
              <a:t> algorithm</a:t>
            </a:r>
          </a:p>
          <a:p>
            <a:r>
              <a:rPr lang="en-CA" dirty="0"/>
              <a:t>We want to find the x</a:t>
            </a:r>
            <a:r>
              <a:rPr lang="en-CA" baseline="-25000" dirty="0"/>
              <a:t>i</a:t>
            </a:r>
            <a:r>
              <a:rPr lang="en-CA" dirty="0"/>
              <a:t> with the largest residual, process it the same as the Gauss-Seidel algorithm and then update the residuals</a:t>
            </a:r>
          </a:p>
          <a:p>
            <a:r>
              <a:rPr lang="en-CA" dirty="0"/>
              <a:t>But this sounds expensive, since the residual computation is expensive</a:t>
            </a:r>
          </a:p>
        </p:txBody>
      </p:sp>
    </p:spTree>
    <p:extLst>
      <p:ext uri="{BB962C8B-B14F-4D97-AF65-F5344CB8AC3E}">
        <p14:creationId xmlns:p14="http://schemas.microsoft.com/office/powerpoint/2010/main" val="2141036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But, we are only changing one element of </a:t>
                </a:r>
                <a:r>
                  <a:rPr lang="en-CA" b="1" dirty="0"/>
                  <a:t>X</a:t>
                </a:r>
                <a:r>
                  <a:rPr lang="en-CA" dirty="0"/>
                  <a:t>, not all of them, we could write the update as:</a:t>
                </a:r>
              </a:p>
              <a:p>
                <a:pPr marL="400050" lvl="1" indent="0">
                  <a:buNone/>
                </a:pPr>
                <a:r>
                  <a:rPr lang="en-CA" sz="2400" b="1" dirty="0"/>
                  <a:t>X</a:t>
                </a:r>
                <a:r>
                  <a:rPr lang="en-CA" sz="2400" dirty="0"/>
                  <a:t> = </a:t>
                </a:r>
                <a:r>
                  <a:rPr lang="en-CA" sz="2400" b="1" dirty="0"/>
                  <a:t>X</a:t>
                </a:r>
                <a:r>
                  <a:rPr lang="en-CA" sz="2400" dirty="0"/>
                  <a:t> +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/>
                        <a:ea typeface="Cambria Math"/>
                      </a:rPr>
                      <m:t>𝜟</m:t>
                    </m:r>
                  </m:oMath>
                </a14:m>
                <a:r>
                  <a:rPr lang="en-CA" sz="2400" b="1" dirty="0"/>
                  <a:t>X</a:t>
                </a:r>
              </a:p>
              <a:p>
                <a:r>
                  <a:rPr lang="en-CA" dirty="0"/>
                  <a:t>In this case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𝜟</m:t>
                    </m:r>
                  </m:oMath>
                </a14:m>
                <a:r>
                  <a:rPr lang="en-CA" b="1" dirty="0"/>
                  <a:t>X</a:t>
                </a:r>
                <a:r>
                  <a:rPr lang="en-CA" dirty="0"/>
                  <a:t> is zero except for one element, the one we just updated</a:t>
                </a:r>
              </a:p>
              <a:p>
                <a:r>
                  <a:rPr lang="en-CA" dirty="0"/>
                  <a:t>Each time we multiply  </a:t>
                </a:r>
                <a:r>
                  <a:rPr lang="en-CA" b="1" dirty="0"/>
                  <a:t>X</a:t>
                </a:r>
                <a:r>
                  <a:rPr lang="en-CA" dirty="0"/>
                  <a:t> by a row of </a:t>
                </a:r>
                <a:r>
                  <a:rPr lang="en-CA" b="1" dirty="0"/>
                  <a:t>K</a:t>
                </a:r>
                <a:r>
                  <a:rPr lang="en-CA" dirty="0"/>
                  <a:t>, we are only multiplying one element, so the residual update reduces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499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Southwell</a:t>
            </a:r>
            <a:r>
              <a:rPr lang="en-CA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= 0 to n</a:t>
            </a:r>
          </a:p>
          <a:p>
            <a:pPr marL="0" indent="0">
              <a:buNone/>
            </a:pPr>
            <a:r>
              <a:rPr lang="en-CA" dirty="0"/>
              <a:t>	x</a:t>
            </a:r>
            <a:r>
              <a:rPr lang="en-CA" baseline="-25000" dirty="0"/>
              <a:t>i</a:t>
            </a:r>
            <a:r>
              <a:rPr lang="en-CA" dirty="0"/>
              <a:t> = 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r</a:t>
            </a:r>
            <a:r>
              <a:rPr lang="en-CA" baseline="-25000" dirty="0" err="1"/>
              <a:t>i</a:t>
            </a:r>
            <a:r>
              <a:rPr lang="en-CA" dirty="0"/>
              <a:t> = </a:t>
            </a:r>
            <a:r>
              <a:rPr lang="en-CA" dirty="0" err="1"/>
              <a:t>e</a:t>
            </a:r>
            <a:r>
              <a:rPr lang="en-CA" baseline="-25000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while not converged</a:t>
            </a:r>
          </a:p>
          <a:p>
            <a:pPr marL="0" indent="0">
              <a:buNone/>
            </a:pPr>
            <a:r>
              <a:rPr lang="en-CA" dirty="0"/>
              <a:t>	select </a:t>
            </a:r>
            <a:r>
              <a:rPr lang="en-CA" dirty="0" err="1"/>
              <a:t>i</a:t>
            </a:r>
            <a:r>
              <a:rPr lang="en-CA" dirty="0"/>
              <a:t> such that </a:t>
            </a:r>
            <a:r>
              <a:rPr lang="en-CA" dirty="0" err="1"/>
              <a:t>r</a:t>
            </a:r>
            <a:r>
              <a:rPr lang="en-CA" baseline="-25000" dirty="0" err="1"/>
              <a:t>i</a:t>
            </a:r>
            <a:r>
              <a:rPr lang="en-CA" dirty="0"/>
              <a:t> = max(</a:t>
            </a:r>
            <a:r>
              <a:rPr lang="en-CA" b="1" dirty="0"/>
              <a:t>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	x</a:t>
            </a:r>
            <a:r>
              <a:rPr lang="en-CA" baseline="-25000" dirty="0"/>
              <a:t>i</a:t>
            </a:r>
            <a:r>
              <a:rPr lang="en-CA" dirty="0"/>
              <a:t> = x</a:t>
            </a:r>
            <a:r>
              <a:rPr lang="en-CA" baseline="-25000" dirty="0"/>
              <a:t>i</a:t>
            </a:r>
            <a:r>
              <a:rPr lang="en-CA" dirty="0"/>
              <a:t> + </a:t>
            </a:r>
            <a:r>
              <a:rPr lang="en-CA" dirty="0" err="1"/>
              <a:t>r</a:t>
            </a:r>
            <a:r>
              <a:rPr lang="en-CA" baseline="-25000" dirty="0" err="1"/>
              <a:t>i</a:t>
            </a:r>
            <a:r>
              <a:rPr lang="en-CA" dirty="0"/>
              <a:t>/</a:t>
            </a:r>
            <a:r>
              <a:rPr lang="en-CA" dirty="0" err="1"/>
              <a:t>K</a:t>
            </a:r>
            <a:r>
              <a:rPr lang="en-CA" baseline="-25000" dirty="0" err="1"/>
              <a:t>i,i</a:t>
            </a:r>
            <a:endParaRPr lang="en-CA" baseline="-25000" dirty="0"/>
          </a:p>
          <a:p>
            <a:pPr marL="0" indent="0">
              <a:buNone/>
            </a:pPr>
            <a:r>
              <a:rPr lang="en-CA" baseline="-25000" dirty="0"/>
              <a:t>	</a:t>
            </a:r>
            <a:r>
              <a:rPr lang="en-CA" dirty="0"/>
              <a:t>t = </a:t>
            </a:r>
            <a:r>
              <a:rPr lang="en-CA" dirty="0" err="1"/>
              <a:t>r</a:t>
            </a:r>
            <a:r>
              <a:rPr lang="en-CA" baseline="-25000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for k = 0 to n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r</a:t>
            </a:r>
            <a:r>
              <a:rPr lang="en-CA" baseline="-25000" dirty="0" err="1"/>
              <a:t>k</a:t>
            </a:r>
            <a:r>
              <a:rPr lang="en-CA" dirty="0"/>
              <a:t> = </a:t>
            </a:r>
            <a:r>
              <a:rPr lang="en-CA" dirty="0" err="1"/>
              <a:t>r</a:t>
            </a:r>
            <a:r>
              <a:rPr lang="en-CA" baseline="-25000" dirty="0" err="1"/>
              <a:t>k</a:t>
            </a:r>
            <a:r>
              <a:rPr lang="en-CA" dirty="0"/>
              <a:t> – t(</a:t>
            </a:r>
            <a:r>
              <a:rPr lang="en-CA" dirty="0" err="1"/>
              <a:t>K</a:t>
            </a:r>
            <a:r>
              <a:rPr lang="en-CA" baseline="-25000" dirty="0" err="1"/>
              <a:t>k,i</a:t>
            </a:r>
            <a:r>
              <a:rPr lang="en-CA" dirty="0"/>
              <a:t>/</a:t>
            </a:r>
            <a:r>
              <a:rPr lang="en-CA" dirty="0" err="1"/>
              <a:t>K</a:t>
            </a:r>
            <a:r>
              <a:rPr lang="en-CA" baseline="-25000" dirty="0" err="1"/>
              <a:t>i,i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044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Southwell</a:t>
            </a:r>
            <a:r>
              <a:rPr lang="en-CA" dirty="0"/>
              <a:t> algorithm is an example of a shooting algorithm</a:t>
            </a:r>
          </a:p>
          <a:p>
            <a:r>
              <a:rPr lang="en-CA" dirty="0"/>
              <a:t>We take the excess energy at patch </a:t>
            </a:r>
            <a:r>
              <a:rPr lang="en-CA" dirty="0" err="1"/>
              <a:t>i</a:t>
            </a:r>
            <a:r>
              <a:rPr lang="en-CA" dirty="0"/>
              <a:t> and shoot it out to all the other patches</a:t>
            </a:r>
          </a:p>
          <a:p>
            <a:r>
              <a:rPr lang="en-CA" dirty="0"/>
              <a:t>Note, there may be patches that we don’t shoot energy from, their light level may be too low to notice</a:t>
            </a:r>
          </a:p>
          <a:p>
            <a:r>
              <a:rPr lang="en-CA" dirty="0"/>
              <a:t>The solution may converge before we need to process some of these patches</a:t>
            </a:r>
          </a:p>
          <a:p>
            <a:r>
              <a:rPr lang="en-CA" dirty="0"/>
              <a:t>This can be a major time savings over the other algorithms that process all of the patches</a:t>
            </a:r>
          </a:p>
        </p:txBody>
      </p:sp>
    </p:spTree>
    <p:extLst>
      <p:ext uri="{BB962C8B-B14F-4D97-AF65-F5344CB8AC3E}">
        <p14:creationId xmlns:p14="http://schemas.microsoft.com/office/powerpoint/2010/main" val="1058137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may not need all of the form factors, they may never be needed in the computation</a:t>
            </a:r>
          </a:p>
          <a:p>
            <a:r>
              <a:rPr lang="en-CA" dirty="0"/>
              <a:t>We don’t need to compute the </a:t>
            </a:r>
            <a:r>
              <a:rPr lang="en-CA" b="1" dirty="0"/>
              <a:t>K</a:t>
            </a:r>
            <a:r>
              <a:rPr lang="en-CA" dirty="0"/>
              <a:t> matrix, we can compute the form factors on demand as they are required</a:t>
            </a:r>
          </a:p>
          <a:p>
            <a:r>
              <a:rPr lang="en-CA" dirty="0"/>
              <a:t>This is a considerable savings in time and space, since we don’t need to store the </a:t>
            </a:r>
            <a:r>
              <a:rPr lang="en-CA" b="1" dirty="0"/>
              <a:t>K</a:t>
            </a:r>
            <a:r>
              <a:rPr lang="en-CA" dirty="0"/>
              <a:t> matrix</a:t>
            </a:r>
          </a:p>
          <a:p>
            <a:r>
              <a:rPr lang="en-CA" dirty="0"/>
              <a:t>Usually form factors are cached, in case they are needed again, but this can be a relatively small number of form factors</a:t>
            </a:r>
          </a:p>
        </p:txBody>
      </p:sp>
    </p:spTree>
    <p:extLst>
      <p:ext uri="{BB962C8B-B14F-4D97-AF65-F5344CB8AC3E}">
        <p14:creationId xmlns:p14="http://schemas.microsoft.com/office/powerpoint/2010/main" val="9344283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This brings us to progressive refinement, which is the </a:t>
                </a:r>
                <a:r>
                  <a:rPr lang="en-CA" dirty="0" err="1"/>
                  <a:t>Southwell</a:t>
                </a:r>
                <a:r>
                  <a:rPr lang="en-CA" dirty="0"/>
                  <a:t> algorithm with a few refinements</a:t>
                </a:r>
              </a:p>
              <a:p>
                <a:r>
                  <a:rPr lang="en-CA" dirty="0"/>
                  <a:t>The residual </a:t>
                </a:r>
                <a:r>
                  <a:rPr lang="en-CA" dirty="0" err="1"/>
                  <a:t>r</a:t>
                </a:r>
                <a:r>
                  <a:rPr lang="en-CA" baseline="-25000" dirty="0" err="1"/>
                  <a:t>i</a:t>
                </a:r>
                <a:r>
                  <a:rPr lang="en-CA" dirty="0"/>
                  <a:t> is the amount of </a:t>
                </a:r>
                <a:r>
                  <a:rPr lang="en-CA" dirty="0" err="1"/>
                  <a:t>radiosity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en-CA" dirty="0"/>
                  <a:t>B</a:t>
                </a:r>
                <a:r>
                  <a:rPr lang="en-CA" baseline="-25000" dirty="0"/>
                  <a:t>i</a:t>
                </a:r>
                <a:r>
                  <a:rPr lang="en-CA" dirty="0"/>
                  <a:t> that has not been shot from patch </a:t>
                </a:r>
                <a:r>
                  <a:rPr lang="en-CA" dirty="0" err="1"/>
                  <a:t>i</a:t>
                </a:r>
                <a:endParaRPr lang="en-CA" dirty="0"/>
              </a:p>
              <a:p>
                <a:r>
                  <a:rPr lang="en-CA" dirty="0"/>
                  <a:t>The total amount of radiant energy at patch </a:t>
                </a:r>
                <a:r>
                  <a:rPr lang="en-CA" dirty="0" err="1"/>
                  <a:t>i</a:t>
                </a:r>
                <a:r>
                  <a:rPr lang="en-CA" dirty="0"/>
                  <a:t> is the product A</a:t>
                </a:r>
                <a:r>
                  <a:rPr lang="en-CA" baseline="-25000" dirty="0"/>
                  <a:t>i</a:t>
                </a:r>
                <a:r>
                  <a:rPr lang="el-G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en-CA" dirty="0"/>
                  <a:t>B</a:t>
                </a:r>
                <a:r>
                  <a:rPr lang="en-CA" baseline="-25000" dirty="0"/>
                  <a:t>i</a:t>
                </a:r>
                <a:r>
                  <a:rPr lang="en-CA" dirty="0"/>
                  <a:t> , so we base the ranking on this instead of just </a:t>
                </a:r>
                <a:r>
                  <a:rPr lang="en-CA" dirty="0" err="1"/>
                  <a:t>r</a:t>
                </a:r>
                <a:r>
                  <a:rPr lang="en-CA" baseline="-25000" dirty="0" err="1"/>
                  <a:t>i</a:t>
                </a:r>
                <a:endParaRPr lang="en-CA" dirty="0"/>
              </a:p>
              <a:p>
                <a:r>
                  <a:rPr lang="en-CA" dirty="0"/>
                  <a:t>This will typically pick a large bright light source first, and then work through the lights propagating their energy to the environment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53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If we display the image as it is computed we see that it is quite a good approximation after only a small number of iterations</a:t>
                </a:r>
              </a:p>
              <a:p>
                <a:r>
                  <a:rPr lang="en-CA" dirty="0"/>
                  <a:t>We can improve this by adding an ambient factor that takes into account all the </a:t>
                </a:r>
                <a:r>
                  <a:rPr lang="en-CA" dirty="0" err="1"/>
                  <a:t>unshot</a:t>
                </a:r>
                <a:r>
                  <a:rPr lang="en-CA" dirty="0"/>
                  <a:t> energy in the following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0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Idea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thing that can contribute light is a light source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trace a ray from the intersection point to each of the light 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there is a clear path, we can compute the diffuse and specular light components produced by that light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there isn’t a clear path, the object is in shadow from that light source, and only the ambient component is used</a:t>
            </a:r>
          </a:p>
        </p:txBody>
      </p:sp>
    </p:spTree>
    <p:extLst>
      <p:ext uri="{BB962C8B-B14F-4D97-AF65-F5344CB8AC3E}">
        <p14:creationId xmlns:p14="http://schemas.microsoft.com/office/powerpoint/2010/main" val="16804218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use this to compute the global ambient light level: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This is then used to compute the </a:t>
                </a:r>
                <a:r>
                  <a:rPr lang="en-CA" dirty="0" err="1"/>
                  <a:t>radiosity</a:t>
                </a:r>
                <a:r>
                  <a:rPr lang="en-CA" dirty="0"/>
                  <a:t> that is used to display each patch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We can run this interactively until we get a good enough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464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Now lets return to the form factors, which are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form factors represent a two way flow of energy, so they can be interpreted in two ways</a:t>
                </a:r>
              </a:p>
              <a:p>
                <a:r>
                  <a:rPr lang="en-CA" dirty="0" err="1"/>
                  <a:t>F</a:t>
                </a:r>
                <a:r>
                  <a:rPr lang="en-CA" baseline="-25000" dirty="0" err="1"/>
                  <a:t>i,k</a:t>
                </a:r>
                <a:r>
                  <a:rPr lang="en-CA" dirty="0"/>
                  <a:t> is the fraction of irradiance on </a:t>
                </a:r>
                <a:r>
                  <a:rPr lang="en-CA" dirty="0" err="1"/>
                  <a:t>i</a:t>
                </a:r>
                <a:r>
                  <a:rPr lang="en-CA" dirty="0"/>
                  <a:t> that originates at k</a:t>
                </a:r>
              </a:p>
              <a:p>
                <a:r>
                  <a:rPr lang="en-CA" dirty="0"/>
                  <a:t>We can also view </a:t>
                </a:r>
                <a:r>
                  <a:rPr lang="en-CA" dirty="0" err="1"/>
                  <a:t>F</a:t>
                </a:r>
                <a:r>
                  <a:rPr lang="en-CA" baseline="-25000" dirty="0" err="1"/>
                  <a:t>i,k</a:t>
                </a:r>
                <a:r>
                  <a:rPr lang="en-CA" dirty="0"/>
                  <a:t> as the fraction of the power emitted by </a:t>
                </a:r>
                <a:r>
                  <a:rPr lang="en-CA" dirty="0" err="1"/>
                  <a:t>i</a:t>
                </a:r>
                <a:r>
                  <a:rPr lang="en-CA" dirty="0"/>
                  <a:t> that reaches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104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pic>
        <p:nvPicPr>
          <p:cNvPr id="6148" name="Picture 4" descr="http://upload.wikimedia.org/wikipedia/en/thumb/4/42/View_factor_two_differential_areas_illustration.svg/150px-View_factor_two_differential_areas_illustration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3347715" cy="42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68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form factors that we are using are area to area form factors, we can also define them for differentials, etc.</a:t>
                </a:r>
              </a:p>
              <a:p>
                <a:r>
                  <a:rPr lang="en-CA" dirty="0"/>
                  <a:t>Form factors have some important properties</a:t>
                </a:r>
              </a:p>
              <a:p>
                <a:pPr lvl="1"/>
                <a:r>
                  <a:rPr lang="en-CA" sz="2400" dirty="0"/>
                  <a:t>They are either positive or zero</a:t>
                </a:r>
              </a:p>
              <a:p>
                <a:pPr lvl="1"/>
                <a:r>
                  <a:rPr lang="en-CA" sz="2400" dirty="0"/>
                  <a:t>In a closed environment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2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CA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CA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400" dirty="0"/>
                  <a:t>=1</a:t>
                </a:r>
              </a:p>
              <a:p>
                <a:pPr lvl="1"/>
                <a:r>
                  <a:rPr lang="en-CA" sz="2400" dirty="0" err="1"/>
                  <a:t>A</a:t>
                </a:r>
                <a:r>
                  <a:rPr lang="en-CA" sz="2400" baseline="-25000" dirty="0" err="1"/>
                  <a:t>i</a:t>
                </a:r>
                <a:r>
                  <a:rPr lang="en-CA" sz="2400" dirty="0" err="1"/>
                  <a:t>F</a:t>
                </a:r>
                <a:r>
                  <a:rPr lang="en-CA" sz="2400" baseline="-25000" dirty="0" err="1"/>
                  <a:t>i,j</a:t>
                </a:r>
                <a:r>
                  <a:rPr lang="en-CA" sz="2400" baseline="-25000" dirty="0"/>
                  <a:t> </a:t>
                </a:r>
                <a:r>
                  <a:rPr lang="en-CA" sz="2400" dirty="0"/>
                  <a:t>= </a:t>
                </a:r>
                <a:r>
                  <a:rPr lang="en-CA" sz="2400" dirty="0" err="1"/>
                  <a:t>A</a:t>
                </a:r>
                <a:r>
                  <a:rPr lang="en-CA" sz="2400" baseline="-25000" dirty="0" err="1"/>
                  <a:t>j</a:t>
                </a:r>
                <a:r>
                  <a:rPr lang="en-CA" sz="2400" dirty="0" err="1"/>
                  <a:t>F</a:t>
                </a:r>
                <a:r>
                  <a:rPr lang="en-CA" sz="2400" baseline="-25000" dirty="0" err="1"/>
                  <a:t>j,i</a:t>
                </a:r>
                <a:endParaRPr lang="en-CA" sz="2400" dirty="0"/>
              </a:p>
              <a:p>
                <a:r>
                  <a:rPr lang="en-CA" dirty="0"/>
                  <a:t>The last property allows us to write the </a:t>
                </a:r>
                <a:r>
                  <a:rPr lang="en-CA" dirty="0" err="1"/>
                  <a:t>radiosity</a:t>
                </a:r>
                <a:r>
                  <a:rPr lang="en-CA" dirty="0"/>
                  <a:t> equations multiple ways, depending on what’s more convenient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963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we compute form factors?</a:t>
            </a:r>
          </a:p>
          <a:p>
            <a:r>
              <a:rPr lang="en-CA" dirty="0"/>
              <a:t>In some cases we can compute them analytically</a:t>
            </a:r>
          </a:p>
          <a:p>
            <a:r>
              <a:rPr lang="en-CA" dirty="0"/>
              <a:t>In some cases we can decompose a shape into simpler pieces that have analytical solutions, if the pieces don’t overlap we can sum their form factors</a:t>
            </a:r>
          </a:p>
          <a:p>
            <a:r>
              <a:rPr lang="en-CA" dirty="0"/>
              <a:t>Most of the time we need to use a numerical technique</a:t>
            </a:r>
          </a:p>
          <a:p>
            <a:r>
              <a:rPr lang="en-CA" dirty="0"/>
              <a:t>The most difficult part of the equation is V(</a:t>
            </a:r>
            <a:r>
              <a:rPr lang="en-CA" dirty="0" err="1"/>
              <a:t>i,k</a:t>
            </a:r>
            <a:r>
              <a:rPr lang="en-CA" dirty="0"/>
              <a:t>) the other part of the integral is rather easy to evaluate</a:t>
            </a:r>
          </a:p>
        </p:txBody>
      </p:sp>
    </p:spTree>
    <p:extLst>
      <p:ext uri="{BB962C8B-B14F-4D97-AF65-F5344CB8AC3E}">
        <p14:creationId xmlns:p14="http://schemas.microsoft.com/office/powerpoint/2010/main" val="21444768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standard way to compute form factors is to use the </a:t>
            </a:r>
            <a:r>
              <a:rPr lang="en-CA" dirty="0" err="1"/>
              <a:t>hemicube</a:t>
            </a:r>
            <a:r>
              <a:rPr lang="en-CA" dirty="0"/>
              <a:t> algorithm</a:t>
            </a:r>
          </a:p>
          <a:p>
            <a:r>
              <a:rPr lang="en-CA" dirty="0"/>
              <a:t>This is based on constructing 5 images centered on patch </a:t>
            </a:r>
            <a:r>
              <a:rPr lang="en-CA" dirty="0" err="1"/>
              <a:t>i</a:t>
            </a:r>
            <a:r>
              <a:rPr lang="en-CA" dirty="0"/>
              <a:t> similar to what we did with environment mapping</a:t>
            </a:r>
          </a:p>
          <a:p>
            <a:r>
              <a:rPr lang="en-CA" dirty="0"/>
              <a:t>We run a standard z-buffer algorithm with the camera at the center of patch </a:t>
            </a:r>
            <a:r>
              <a:rPr lang="en-CA" dirty="0" err="1"/>
              <a:t>i</a:t>
            </a:r>
            <a:r>
              <a:rPr lang="en-CA" dirty="0"/>
              <a:t> for each of the 5 surfaces</a:t>
            </a:r>
          </a:p>
          <a:p>
            <a:r>
              <a:rPr lang="en-CA" dirty="0"/>
              <a:t>Instead of storing the colour in the frame buffer we store j the index of the closest patch, this gives us the value of V(</a:t>
            </a:r>
            <a:r>
              <a:rPr lang="en-CA" dirty="0" err="1"/>
              <a:t>i,j</a:t>
            </a:r>
            <a:r>
              <a:rPr lang="en-CA" dirty="0"/>
              <a:t>) for each direction above the patch</a:t>
            </a:r>
          </a:p>
        </p:txBody>
      </p:sp>
    </p:spTree>
    <p:extLst>
      <p:ext uri="{BB962C8B-B14F-4D97-AF65-F5344CB8AC3E}">
        <p14:creationId xmlns:p14="http://schemas.microsoft.com/office/powerpoint/2010/main" val="19191407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Now computing </a:t>
                </a:r>
                <a:r>
                  <a:rPr lang="en-CA" dirty="0" err="1"/>
                  <a:t>F</a:t>
                </a:r>
                <a:r>
                  <a:rPr lang="en-CA" baseline="-25000" dirty="0" err="1"/>
                  <a:t>ij</a:t>
                </a:r>
                <a:r>
                  <a:rPr lang="en-CA" dirty="0"/>
                  <a:t> is just the process of summing the contributions from the pixels that have the value j</a:t>
                </a:r>
              </a:p>
              <a:p>
                <a:r>
                  <a:rPr lang="en-CA" dirty="0"/>
                  <a:t>We convert the double integral into this sum, using a modified pixel area to multiply the expression in the integral: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latin typeface="Cambria Math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We need to modify the pixel area, since projected area of patch j is distorted by the </a:t>
                </a:r>
                <a:r>
                  <a:rPr lang="en-CA" dirty="0" err="1"/>
                  <a:t>hemicube</a:t>
                </a:r>
                <a:r>
                  <a:rPr lang="en-CA" dirty="0"/>
                  <a:t>, we really should use a hemisphere, but this is too hard to work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993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modern graphics hardware form factors can be computed quite quickly, they are even algorithms for the GPU</a:t>
            </a:r>
          </a:p>
          <a:p>
            <a:r>
              <a:rPr lang="en-CA" dirty="0"/>
              <a:t>Note when using a </a:t>
            </a:r>
            <a:r>
              <a:rPr lang="en-CA" dirty="0" err="1"/>
              <a:t>hemicube</a:t>
            </a:r>
            <a:r>
              <a:rPr lang="en-CA" dirty="0"/>
              <a:t> you can get into all of the aliasing problems that can occur with the z-buffer algorithm</a:t>
            </a:r>
          </a:p>
          <a:p>
            <a:r>
              <a:rPr lang="en-CA" dirty="0"/>
              <a:t>Also since the camera is positioned on the centre of the patch we assume that the quantities don’t change much over the surface of the patch</a:t>
            </a:r>
          </a:p>
        </p:txBody>
      </p:sp>
    </p:spTree>
    <p:extLst>
      <p:ext uri="{BB962C8B-B14F-4D97-AF65-F5344CB8AC3E}">
        <p14:creationId xmlns:p14="http://schemas.microsoft.com/office/powerpoint/2010/main" val="5997062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Radiosity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now have our </a:t>
            </a:r>
            <a:r>
              <a:rPr lang="en-CA" dirty="0" err="1"/>
              <a:t>radiosity</a:t>
            </a:r>
            <a:r>
              <a:rPr lang="en-CA" dirty="0"/>
              <a:t> values, but how do we display them?</a:t>
            </a:r>
          </a:p>
          <a:p>
            <a:r>
              <a:rPr lang="en-CA" dirty="0"/>
              <a:t>We could use the </a:t>
            </a:r>
            <a:r>
              <a:rPr lang="en-CA" dirty="0" err="1"/>
              <a:t>radiosity</a:t>
            </a:r>
            <a:r>
              <a:rPr lang="en-CA" dirty="0"/>
              <a:t> value as the constant colour for the patch, but this makes our images look blocky</a:t>
            </a:r>
          </a:p>
          <a:p>
            <a:r>
              <a:rPr lang="en-CA" dirty="0"/>
              <a:t>Instead the colours are pushed to the vertices, the vertex colour is the average of the patches that are adjacent to the vertex</a:t>
            </a:r>
          </a:p>
          <a:p>
            <a:r>
              <a:rPr lang="en-CA" dirty="0"/>
              <a:t>Then standard shading technique can be used  to display the image</a:t>
            </a:r>
          </a:p>
        </p:txBody>
      </p:sp>
    </p:spTree>
    <p:extLst>
      <p:ext uri="{BB962C8B-B14F-4D97-AF65-F5344CB8AC3E}">
        <p14:creationId xmlns:p14="http://schemas.microsoft.com/office/powerpoint/2010/main" val="24906743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Ray tracing and </a:t>
            </a:r>
            <a:r>
              <a:rPr lang="en-CA" dirty="0" err="1"/>
              <a:t>radiosity</a:t>
            </a:r>
            <a:r>
              <a:rPr lang="en-CA" dirty="0"/>
              <a:t> solve two sides of the global illumination problem</a:t>
            </a:r>
          </a:p>
          <a:p>
            <a:r>
              <a:rPr lang="en-CA" dirty="0"/>
              <a:t>Ray tracing does an good job of specular reflection, but ignores diffuse reflection</a:t>
            </a:r>
          </a:p>
          <a:p>
            <a:r>
              <a:rPr lang="en-CA" dirty="0" err="1"/>
              <a:t>Radiosity</a:t>
            </a:r>
            <a:r>
              <a:rPr lang="en-CA" dirty="0"/>
              <a:t> does a good job of diffuse reflection, but can’t handle specular reflection</a:t>
            </a:r>
          </a:p>
          <a:p>
            <a:r>
              <a:rPr lang="en-CA" dirty="0"/>
              <a:t>We need some way of combining the two techniques to produce a general global </a:t>
            </a:r>
            <a:r>
              <a:rPr lang="en-CA"/>
              <a:t>illumination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758131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528</TotalTime>
  <Words>6333</Words>
  <Application>Microsoft Office PowerPoint</Application>
  <PresentationFormat>On-screen Show (4:3)</PresentationFormat>
  <Paragraphs>529</Paragraphs>
  <Slides>99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Equation</vt:lpstr>
      <vt:lpstr>CSCI 4110 Classical Global Illumination</vt:lpstr>
      <vt:lpstr>Global Illumination</vt:lpstr>
      <vt:lpstr>Global Illumination</vt:lpstr>
      <vt:lpstr>Global Illumination</vt:lpstr>
      <vt:lpstr>Classical Ray Tracing</vt:lpstr>
      <vt:lpstr>Classical Ray Tracing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Details</vt:lpstr>
      <vt:lpstr>Details</vt:lpstr>
      <vt:lpstr>Details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Bounding Volumes</vt:lpstr>
      <vt:lpstr>Bounding Volume Hierarchy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Intersection</vt:lpstr>
      <vt:lpstr>Shadows</vt:lpstr>
      <vt:lpstr>Shadows</vt:lpstr>
      <vt:lpstr>Reflections</vt:lpstr>
      <vt:lpstr>Reflection</vt:lpstr>
      <vt:lpstr>Reflection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Refraction</vt:lpstr>
      <vt:lpstr>Radiometry</vt:lpstr>
      <vt:lpstr>Radiometry</vt:lpstr>
      <vt:lpstr>Radiometry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Jacobi Algorithm</vt:lpstr>
      <vt:lpstr>Radiosity</vt:lpstr>
      <vt:lpstr>Radiosity</vt:lpstr>
      <vt:lpstr>Gauss-Seidel Algorithm</vt:lpstr>
      <vt:lpstr>Radiosity</vt:lpstr>
      <vt:lpstr>Radiosity</vt:lpstr>
      <vt:lpstr>Southwell Algorithm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Classical Global Illumination</dc:title>
  <dc:creator>Mark</dc:creator>
  <cp:lastModifiedBy>Mark Green</cp:lastModifiedBy>
  <cp:revision>21</cp:revision>
  <dcterms:created xsi:type="dcterms:W3CDTF">2014-10-06T17:24:11Z</dcterms:created>
  <dcterms:modified xsi:type="dcterms:W3CDTF">2019-10-22T17:20:46Z</dcterms:modified>
</cp:coreProperties>
</file>