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01" r:id="rId11"/>
    <p:sldId id="265" r:id="rId12"/>
    <p:sldId id="266" r:id="rId13"/>
    <p:sldId id="267" r:id="rId14"/>
    <p:sldId id="268" r:id="rId15"/>
    <p:sldId id="269" r:id="rId16"/>
    <p:sldId id="270" r:id="rId17"/>
    <p:sldId id="271" r:id="rId18"/>
    <p:sldId id="272" r:id="rId19"/>
    <p:sldId id="273" r:id="rId20"/>
    <p:sldId id="274" r:id="rId21"/>
    <p:sldId id="302"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26111E5-9403-4B5B-A26E-F4FC62C8DBE5}" type="datetimeFigureOut">
              <a:rPr lang="en-CA" smtClean="0"/>
              <a:t>2017-10-16</a:t>
            </a:fld>
            <a:endParaRPr lang="en-CA"/>
          </a:p>
        </p:txBody>
      </p:sp>
      <p:sp>
        <p:nvSpPr>
          <p:cNvPr id="8" name="Slide Number Placeholder 7"/>
          <p:cNvSpPr>
            <a:spLocks noGrp="1"/>
          </p:cNvSpPr>
          <p:nvPr>
            <p:ph type="sldNum" sz="quarter" idx="11"/>
          </p:nvPr>
        </p:nvSpPr>
        <p:spPr/>
        <p:txBody>
          <a:bodyPr/>
          <a:lstStyle/>
          <a:p>
            <a:fld id="{D5558E54-26CB-4E3D-A56C-8B193CF2C74A}" type="slidenum">
              <a:rPr lang="en-CA" smtClean="0"/>
              <a:t>‹#›</a:t>
            </a:fld>
            <a:endParaRPr lang="en-CA"/>
          </a:p>
        </p:txBody>
      </p:sp>
      <p:sp>
        <p:nvSpPr>
          <p:cNvPr id="9" name="Footer Placeholder 8"/>
          <p:cNvSpPr>
            <a:spLocks noGrp="1"/>
          </p:cNvSpPr>
          <p:nvPr>
            <p:ph type="ftr" sz="quarter" idx="12"/>
          </p:nvPr>
        </p:nvSpPr>
        <p:spPr/>
        <p:txBody>
          <a:bodyPr/>
          <a:lstStyle/>
          <a:p>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111E5-9403-4B5B-A26E-F4FC62C8DBE5}" type="datetimeFigureOut">
              <a:rPr lang="en-CA" smtClean="0"/>
              <a:t>2017-10-16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111E5-9403-4B5B-A26E-F4FC62C8DBE5}" type="datetimeFigureOut">
              <a:rPr lang="en-CA" smtClean="0"/>
              <a:t>2017-10-16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26111E5-9403-4B5B-A26E-F4FC62C8DBE5}" type="datetimeFigureOut">
              <a:rPr lang="en-CA" smtClean="0"/>
              <a:t>2017-10-16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111E5-9403-4B5B-A26E-F4FC62C8DBE5}" type="datetimeFigureOut">
              <a:rPr lang="en-CA" smtClean="0"/>
              <a:t>2017-10-16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5558E54-26CB-4E3D-A56C-8B193CF2C74A}" type="slidenum">
              <a:rPr lang="en-CA" smtClean="0"/>
              <a:t>‹#›</a:t>
            </a:fld>
            <a:endParaRPr lang="en-C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26111E5-9403-4B5B-A26E-F4FC62C8DBE5}" type="datetimeFigureOut">
              <a:rPr lang="en-CA" smtClean="0"/>
              <a:t>2017-10-16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558E54-26CB-4E3D-A56C-8B193CF2C74A}" type="slidenum">
              <a:rPr lang="en-CA" smtClean="0"/>
              <a:t>‹#›</a:t>
            </a:fld>
            <a:endParaRPr lang="en-CA"/>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26111E5-9403-4B5B-A26E-F4FC62C8DBE5}" type="datetimeFigureOut">
              <a:rPr lang="en-CA" smtClean="0"/>
              <a:t>2017-10-16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5558E54-26CB-4E3D-A56C-8B193CF2C74A}" type="slidenum">
              <a:rPr lang="en-CA" smtClean="0"/>
              <a:t>‹#›</a:t>
            </a:fld>
            <a:endParaRPr lang="en-CA"/>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111E5-9403-4B5B-A26E-F4FC62C8DBE5}" type="datetimeFigureOut">
              <a:rPr lang="en-CA" smtClean="0"/>
              <a:t>2017-10-16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111E5-9403-4B5B-A26E-F4FC62C8DBE5}" type="datetimeFigureOut">
              <a:rPr lang="en-CA" smtClean="0"/>
              <a:t>2017-10-16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111E5-9403-4B5B-A26E-F4FC62C8DBE5}" type="datetimeFigureOut">
              <a:rPr lang="en-CA" smtClean="0"/>
              <a:t>2017-10-16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111E5-9403-4B5B-A26E-F4FC62C8DBE5}" type="datetimeFigureOut">
              <a:rPr lang="en-CA" smtClean="0"/>
              <a:t>2017-10-16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5558E54-26CB-4E3D-A56C-8B193CF2C74A}"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26111E5-9403-4B5B-A26E-F4FC62C8DBE5}" type="datetimeFigureOut">
              <a:rPr lang="en-CA" smtClean="0"/>
              <a:t>2017-10-16</a:t>
            </a:fld>
            <a:endParaRPr lang="en-C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C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558E54-26CB-4E3D-A56C-8B193CF2C74A}" type="slidenum">
              <a:rPr lang="en-CA" smtClean="0"/>
              <a:t>‹#›</a:t>
            </a:fld>
            <a:endParaRPr lang="en-C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fb.ca/film/mindscape/" TargetMode="External"/><Relationship Id="rId2" Type="http://schemas.openxmlformats.org/officeDocument/2006/relationships/hyperlink" Target="https://www.nfb.ca/film/sand_cast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nfb.ca/film/Hunger/"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eedXpclrKCc" TargetMode="External"/><Relationship Id="rId2" Type="http://schemas.openxmlformats.org/officeDocument/2006/relationships/hyperlink" Target="https://www.youtube.com/watch?v=xCObCXdoFTc" TargetMode="External"/><Relationship Id="rId1" Type="http://schemas.openxmlformats.org/officeDocument/2006/relationships/slideLayout" Target="../slideLayouts/slideLayout2.xml"/><Relationship Id="rId5" Type="http://schemas.openxmlformats.org/officeDocument/2006/relationships/hyperlink" Target="https://www.youtube.com/watch?v=cT3_3d2JcR0" TargetMode="External"/><Relationship Id="rId4" Type="http://schemas.openxmlformats.org/officeDocument/2006/relationships/hyperlink" Target="https://www.youtube.com/watch?v=ADF3-6owY0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CSCI 4110</a:t>
            </a:r>
            <a:br>
              <a:rPr lang="en-CA" dirty="0" smtClean="0"/>
            </a:br>
            <a:r>
              <a:rPr lang="en-CA" dirty="0" smtClean="0"/>
              <a:t>Animation</a:t>
            </a:r>
            <a:br>
              <a:rPr lang="en-CA" dirty="0" smtClean="0"/>
            </a:br>
            <a:r>
              <a:rPr lang="en-CA" dirty="0" smtClean="0"/>
              <a:t>Basic Principles</a:t>
            </a:r>
            <a:endParaRPr lang="en-CA" dirty="0"/>
          </a:p>
        </p:txBody>
      </p:sp>
      <p:sp>
        <p:nvSpPr>
          <p:cNvPr id="3" name="Subtitle 2"/>
          <p:cNvSpPr>
            <a:spLocks noGrp="1"/>
          </p:cNvSpPr>
          <p:nvPr>
            <p:ph type="subTitle" idx="1"/>
          </p:nvPr>
        </p:nvSpPr>
        <p:spPr/>
        <p:txBody>
          <a:bodyPr>
            <a:normAutofit fontScale="92500" lnSpcReduction="10000"/>
          </a:bodyPr>
          <a:lstStyle/>
          <a:p>
            <a:r>
              <a:rPr lang="en-CA" dirty="0" smtClean="0"/>
              <a:t>Mark Green</a:t>
            </a:r>
          </a:p>
          <a:p>
            <a:r>
              <a:rPr lang="en-CA" dirty="0" smtClean="0"/>
              <a:t>Faculty of Science</a:t>
            </a:r>
          </a:p>
          <a:p>
            <a:r>
              <a:rPr lang="en-CA" dirty="0" smtClean="0"/>
              <a:t>UOIT</a:t>
            </a:r>
            <a:endParaRPr lang="en-CA" dirty="0"/>
          </a:p>
        </p:txBody>
      </p:sp>
    </p:spTree>
    <p:extLst>
      <p:ext uri="{BB962C8B-B14F-4D97-AF65-F5344CB8AC3E}">
        <p14:creationId xmlns:p14="http://schemas.microsoft.com/office/powerpoint/2010/main" val="117973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Sand and </a:t>
            </a:r>
            <a:r>
              <a:rPr lang="en-CA" dirty="0" err="1" smtClean="0"/>
              <a:t>Pinscreen</a:t>
            </a:r>
            <a:r>
              <a:rPr lang="en-CA" dirty="0" smtClean="0"/>
              <a:t> Animation</a:t>
            </a:r>
            <a:endParaRPr lang="en-CA" dirty="0"/>
          </a:p>
        </p:txBody>
      </p:sp>
      <p:sp>
        <p:nvSpPr>
          <p:cNvPr id="3" name="Content Placeholder 2"/>
          <p:cNvSpPr>
            <a:spLocks noGrp="1"/>
          </p:cNvSpPr>
          <p:nvPr>
            <p:ph idx="1"/>
          </p:nvPr>
        </p:nvSpPr>
        <p:spPr/>
        <p:txBody>
          <a:bodyPr/>
          <a:lstStyle/>
          <a:p>
            <a:r>
              <a:rPr lang="en-CA" dirty="0">
                <a:hlinkClick r:id="rId2"/>
              </a:rPr>
              <a:t>https://www.nfb.ca/film/sand_castle</a:t>
            </a:r>
            <a:r>
              <a:rPr lang="en-CA" dirty="0" smtClean="0">
                <a:hlinkClick r:id="rId2"/>
              </a:rPr>
              <a:t>/</a:t>
            </a:r>
            <a:endParaRPr lang="en-CA" dirty="0" smtClean="0"/>
          </a:p>
          <a:p>
            <a:r>
              <a:rPr lang="en-CA" dirty="0">
                <a:hlinkClick r:id="rId3"/>
              </a:rPr>
              <a:t>https://www.nfb.ca/film/mindscape</a:t>
            </a:r>
            <a:r>
              <a:rPr lang="en-CA" dirty="0" smtClean="0">
                <a:hlinkClick r:id="rId3"/>
              </a:rPr>
              <a:t>/</a:t>
            </a:r>
            <a:endParaRPr lang="en-CA" dirty="0" smtClean="0"/>
          </a:p>
          <a:p>
            <a:endParaRPr lang="en-CA" dirty="0" smtClean="0"/>
          </a:p>
          <a:p>
            <a:endParaRPr lang="en-CA" dirty="0"/>
          </a:p>
        </p:txBody>
      </p:sp>
    </p:spTree>
    <p:extLst>
      <p:ext uri="{BB962C8B-B14F-4D97-AF65-F5344CB8AC3E}">
        <p14:creationId xmlns:p14="http://schemas.microsoft.com/office/powerpoint/2010/main" val="144164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normAutofit lnSpcReduction="10000"/>
          </a:bodyPr>
          <a:lstStyle/>
          <a:p>
            <a:r>
              <a:rPr lang="en-CA" dirty="0" smtClean="0"/>
              <a:t>Team based approach</a:t>
            </a:r>
          </a:p>
          <a:p>
            <a:r>
              <a:rPr lang="en-CA" dirty="0" smtClean="0"/>
              <a:t>Lead animator would draw the “key” frames, the frames that were important for the motion</a:t>
            </a:r>
          </a:p>
          <a:p>
            <a:r>
              <a:rPr lang="en-CA" dirty="0" smtClean="0"/>
              <a:t>This would just be an outline, it would not be a fully coloured in figure</a:t>
            </a:r>
          </a:p>
          <a:p>
            <a:r>
              <a:rPr lang="en-CA" dirty="0" smtClean="0"/>
              <a:t>The assistant animators would fill in the motion, the frames in between, became known as “</a:t>
            </a:r>
            <a:r>
              <a:rPr lang="en-CA" dirty="0" err="1" smtClean="0"/>
              <a:t>tweeners</a:t>
            </a:r>
            <a:r>
              <a:rPr lang="en-CA" dirty="0" smtClean="0"/>
              <a:t>”, this is still an outline</a:t>
            </a:r>
          </a:p>
          <a:p>
            <a:r>
              <a:rPr lang="en-CA" dirty="0" smtClean="0"/>
              <a:t>A pencil test is to flip through the images to see if the motion looks right</a:t>
            </a:r>
          </a:p>
          <a:p>
            <a:r>
              <a:rPr lang="en-CA" dirty="0" smtClean="0"/>
              <a:t>There could be separate animations for each of the characters that appear in the final frame</a:t>
            </a:r>
            <a:endParaRPr lang="en-CA" dirty="0"/>
          </a:p>
        </p:txBody>
      </p:sp>
    </p:spTree>
    <p:extLst>
      <p:ext uri="{BB962C8B-B14F-4D97-AF65-F5344CB8AC3E}">
        <p14:creationId xmlns:p14="http://schemas.microsoft.com/office/powerpoint/2010/main" val="37357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The pictures were then photocopied onto plastic sheets called </a:t>
            </a:r>
            <a:r>
              <a:rPr lang="en-CA" dirty="0" err="1" smtClean="0"/>
              <a:t>cels</a:t>
            </a:r>
            <a:r>
              <a:rPr lang="en-CA" dirty="0" smtClean="0"/>
              <a:t>, for celluloid</a:t>
            </a:r>
          </a:p>
          <a:p>
            <a:r>
              <a:rPr lang="en-CA" dirty="0" smtClean="0"/>
              <a:t>These sheets would then be given to painters who would add the colour</a:t>
            </a:r>
          </a:p>
          <a:p>
            <a:r>
              <a:rPr lang="en-CA" dirty="0" smtClean="0"/>
              <a:t>Paint on the back of the sheets, outline will hide small mistakes</a:t>
            </a:r>
          </a:p>
          <a:p>
            <a:r>
              <a:rPr lang="en-CA" dirty="0" smtClean="0"/>
              <a:t>At the same time background artists would be drawing the background, a much larger image done with more care</a:t>
            </a:r>
          </a:p>
          <a:p>
            <a:r>
              <a:rPr lang="en-CA" dirty="0" smtClean="0"/>
              <a:t>Backgrounds used in many frames, so can spend more time on them</a:t>
            </a:r>
            <a:endParaRPr lang="en-CA" dirty="0"/>
          </a:p>
        </p:txBody>
      </p:sp>
    </p:spTree>
    <p:extLst>
      <p:ext uri="{BB962C8B-B14F-4D97-AF65-F5344CB8AC3E}">
        <p14:creationId xmlns:p14="http://schemas.microsoft.com/office/powerpoint/2010/main" val="202400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Final step was filming, animation camera or animation stand used for this</a:t>
            </a:r>
          </a:p>
          <a:p>
            <a:r>
              <a:rPr lang="en-CA" dirty="0" smtClean="0"/>
              <a:t>The layers of the animation were assembled, first the background, a solid image</a:t>
            </a:r>
          </a:p>
          <a:p>
            <a:r>
              <a:rPr lang="en-CA" dirty="0" smtClean="0"/>
              <a:t>Then the </a:t>
            </a:r>
            <a:r>
              <a:rPr lang="en-CA" dirty="0" err="1" smtClean="0"/>
              <a:t>cels</a:t>
            </a:r>
            <a:r>
              <a:rPr lang="en-CA" dirty="0" smtClean="0"/>
              <a:t> for the characters were placed on top, most of the </a:t>
            </a:r>
            <a:r>
              <a:rPr lang="en-CA" dirty="0" err="1" smtClean="0"/>
              <a:t>cel</a:t>
            </a:r>
            <a:r>
              <a:rPr lang="en-CA" dirty="0" smtClean="0"/>
              <a:t> is transparent, background will show through</a:t>
            </a:r>
          </a:p>
          <a:p>
            <a:r>
              <a:rPr lang="en-CA" dirty="0" smtClean="0"/>
              <a:t>Once all the characters have been placed a single frame is recorded</a:t>
            </a:r>
          </a:p>
          <a:p>
            <a:r>
              <a:rPr lang="en-CA" dirty="0" smtClean="0"/>
              <a:t>An animation stand has multiple levels, so the characters can easily be manipulated individually</a:t>
            </a:r>
            <a:endParaRPr lang="en-CA" dirty="0"/>
          </a:p>
        </p:txBody>
      </p:sp>
    </p:spTree>
    <p:extLst>
      <p:ext uri="{BB962C8B-B14F-4D97-AF65-F5344CB8AC3E}">
        <p14:creationId xmlns:p14="http://schemas.microsoft.com/office/powerpoint/2010/main" val="339638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3241" y="1600200"/>
            <a:ext cx="235751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Key production technique: library of standard motions, once the </a:t>
            </a:r>
            <a:r>
              <a:rPr lang="en-CA" dirty="0" err="1" smtClean="0"/>
              <a:t>cels</a:t>
            </a:r>
            <a:r>
              <a:rPr lang="en-CA" dirty="0" smtClean="0"/>
              <a:t> for a standard motion, for example a character running have been produced they are saved and used over again</a:t>
            </a:r>
          </a:p>
          <a:p>
            <a:r>
              <a:rPr lang="en-CA" dirty="0" smtClean="0"/>
              <a:t>Saturday morning cartoons, long sequence of characters running, cheap and quick to produce</a:t>
            </a:r>
          </a:p>
          <a:p>
            <a:r>
              <a:rPr lang="en-CA" dirty="0" smtClean="0"/>
              <a:t>Typical studio project will have a team of around 30 people</a:t>
            </a:r>
          </a:p>
          <a:p>
            <a:r>
              <a:rPr lang="en-CA" dirty="0" smtClean="0"/>
              <a:t>One or two lead animators, 5 or 6 assistant animators, one camera operator, one or two background artists and the rest are painters</a:t>
            </a:r>
            <a:endParaRPr lang="en-CA" dirty="0"/>
          </a:p>
        </p:txBody>
      </p:sp>
    </p:spTree>
    <p:extLst>
      <p:ext uri="{BB962C8B-B14F-4D97-AF65-F5344CB8AC3E}">
        <p14:creationId xmlns:p14="http://schemas.microsoft.com/office/powerpoint/2010/main" val="26497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People would start as painters and work their way up to animator, usually took 25 to 30 years</a:t>
            </a:r>
          </a:p>
          <a:p>
            <a:r>
              <a:rPr lang="en-CA" dirty="0" smtClean="0"/>
              <a:t>This approach is rarely used now, it is far too expensive</a:t>
            </a:r>
          </a:p>
          <a:p>
            <a:r>
              <a:rPr lang="en-CA" dirty="0" smtClean="0"/>
              <a:t>Computer animation has replaced hand animation in commercial production</a:t>
            </a:r>
          </a:p>
          <a:p>
            <a:r>
              <a:rPr lang="en-CA" dirty="0" smtClean="0"/>
              <a:t>There are still independent animators that do hand animation, but not for commercial products</a:t>
            </a:r>
            <a:endParaRPr lang="en-CA" dirty="0"/>
          </a:p>
        </p:txBody>
      </p:sp>
    </p:spTree>
    <p:extLst>
      <p:ext uri="{BB962C8B-B14F-4D97-AF65-F5344CB8AC3E}">
        <p14:creationId xmlns:p14="http://schemas.microsoft.com/office/powerpoint/2010/main" val="3016113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lstStyle/>
          <a:p>
            <a:r>
              <a:rPr lang="en-CA" dirty="0" smtClean="0"/>
              <a:t>Computer animation started in the 1960s, largely viewed as an academic curiosity</a:t>
            </a:r>
          </a:p>
          <a:p>
            <a:r>
              <a:rPr lang="en-CA" dirty="0" smtClean="0"/>
              <a:t>Results were typically of low quality and not very interesting</a:t>
            </a:r>
          </a:p>
          <a:p>
            <a:r>
              <a:rPr lang="en-CA" dirty="0" smtClean="0"/>
              <a:t>Two things happened that changed all of this</a:t>
            </a:r>
          </a:p>
          <a:p>
            <a:r>
              <a:rPr lang="en-CA" dirty="0" smtClean="0"/>
              <a:t>NRC working with NFB produced one of the first computer based </a:t>
            </a:r>
            <a:r>
              <a:rPr lang="en-CA" dirty="0" err="1" smtClean="0"/>
              <a:t>keyframe</a:t>
            </a:r>
            <a:r>
              <a:rPr lang="en-CA" dirty="0" smtClean="0"/>
              <a:t> animation system</a:t>
            </a:r>
          </a:p>
          <a:p>
            <a:r>
              <a:rPr lang="en-CA" dirty="0" smtClean="0"/>
              <a:t>Show that this was possible, won a technical Oscar for this work</a:t>
            </a:r>
          </a:p>
          <a:p>
            <a:r>
              <a:rPr lang="en-CA" dirty="0" smtClean="0"/>
              <a:t>Peter </a:t>
            </a:r>
            <a:r>
              <a:rPr lang="en-CA" dirty="0" err="1" smtClean="0"/>
              <a:t>Foldes</a:t>
            </a:r>
            <a:r>
              <a:rPr lang="en-CA" dirty="0" smtClean="0"/>
              <a:t> used this system to produce “Hunger”, which was nominated for an Oscar</a:t>
            </a:r>
          </a:p>
          <a:p>
            <a:endParaRPr lang="en-CA" dirty="0"/>
          </a:p>
        </p:txBody>
      </p:sp>
    </p:spTree>
    <p:extLst>
      <p:ext uri="{BB962C8B-B14F-4D97-AF65-F5344CB8AC3E}">
        <p14:creationId xmlns:p14="http://schemas.microsoft.com/office/powerpoint/2010/main" val="3867820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CA" dirty="0" smtClean="0"/>
              <a:t>Hunger</a:t>
            </a:r>
            <a:endParaRPr lang="en-CA" dirty="0"/>
          </a:p>
        </p:txBody>
      </p:sp>
      <p:sp>
        <p:nvSpPr>
          <p:cNvPr id="30723" name="Rectangle 4"/>
          <p:cNvSpPr>
            <a:spLocks noChangeArrowheads="1"/>
          </p:cNvSpPr>
          <p:nvPr/>
        </p:nvSpPr>
        <p:spPr bwMode="auto">
          <a:xfrm>
            <a:off x="2946400" y="3244850"/>
            <a:ext cx="325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a:t>http://www.nfb.ca/film/Hunger/</a:t>
            </a:r>
          </a:p>
        </p:txBody>
      </p:sp>
      <p:sp>
        <p:nvSpPr>
          <p:cNvPr id="30724" name="Rectangle 5"/>
          <p:cNvSpPr>
            <a:spLocks noChangeArrowheads="1"/>
          </p:cNvSpPr>
          <p:nvPr/>
        </p:nvSpPr>
        <p:spPr bwMode="auto">
          <a:xfrm>
            <a:off x="2946400" y="3244850"/>
            <a:ext cx="325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dirty="0">
                <a:hlinkClick r:id="rId2"/>
              </a:rPr>
              <a:t>http://www.nfb.ca/film/Hunger/</a:t>
            </a:r>
            <a:endParaRPr lang="en-CA" dirty="0"/>
          </a:p>
          <a:p>
            <a:endParaRPr lang="en-CA" dirty="0"/>
          </a:p>
        </p:txBody>
      </p:sp>
    </p:spTree>
    <p:extLst>
      <p:ext uri="{BB962C8B-B14F-4D97-AF65-F5344CB8AC3E}">
        <p14:creationId xmlns:p14="http://schemas.microsoft.com/office/powerpoint/2010/main" val="136518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lstStyle/>
          <a:p>
            <a:r>
              <a:rPr lang="en-CA" dirty="0" smtClean="0"/>
              <a:t>The other key event occurred at NYIT, where they started to assemble a group of computer graphics researchers to produce computer animation software in the late 1970s</a:t>
            </a:r>
          </a:p>
          <a:p>
            <a:r>
              <a:rPr lang="en-CA" dirty="0" smtClean="0"/>
              <a:t>They produced quality animations, that were impressive and really started the industry going</a:t>
            </a:r>
          </a:p>
          <a:p>
            <a:r>
              <a:rPr lang="en-CA" dirty="0" smtClean="0"/>
              <a:t>Did more </a:t>
            </a:r>
            <a:r>
              <a:rPr lang="en-CA" dirty="0" err="1" smtClean="0"/>
              <a:t>keyframe</a:t>
            </a:r>
            <a:r>
              <a:rPr lang="en-CA" dirty="0" smtClean="0"/>
              <a:t> animation software and some early 3D animation software</a:t>
            </a:r>
          </a:p>
          <a:p>
            <a:r>
              <a:rPr lang="en-CA" dirty="0" smtClean="0"/>
              <a:t>Some of the techniques are still used today</a:t>
            </a:r>
          </a:p>
          <a:p>
            <a:r>
              <a:rPr lang="en-CA" dirty="0" smtClean="0"/>
              <a:t>This started the first generation of computer animation companies</a:t>
            </a:r>
            <a:endParaRPr lang="en-CA" dirty="0"/>
          </a:p>
        </p:txBody>
      </p:sp>
    </p:spTree>
    <p:extLst>
      <p:ext uri="{BB962C8B-B14F-4D97-AF65-F5344CB8AC3E}">
        <p14:creationId xmlns:p14="http://schemas.microsoft.com/office/powerpoint/2010/main" val="2867827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All film and video is an illusion</a:t>
            </a:r>
          </a:p>
          <a:p>
            <a:r>
              <a:rPr lang="en-CA" dirty="0" smtClean="0"/>
              <a:t>There are no moving objects, just a sequence of still images</a:t>
            </a:r>
          </a:p>
          <a:p>
            <a:r>
              <a:rPr lang="en-CA" dirty="0" smtClean="0"/>
              <a:t>They rely on our ability to interpret a sequence of still images shown rapidly as motion, our brain reconstructs </a:t>
            </a:r>
            <a:r>
              <a:rPr lang="en-CA" dirty="0" smtClean="0"/>
              <a:t>the </a:t>
            </a:r>
            <a:r>
              <a:rPr lang="en-CA" dirty="0" smtClean="0"/>
              <a:t>motion</a:t>
            </a:r>
          </a:p>
          <a:p>
            <a:r>
              <a:rPr lang="en-CA" dirty="0" smtClean="0"/>
              <a:t>This has been known for several centuries and serious experimentation with this started in the mid 1800s</a:t>
            </a:r>
          </a:p>
          <a:p>
            <a:r>
              <a:rPr lang="en-CA" dirty="0" smtClean="0"/>
              <a:t>Movies as we know them first appeared when we figured out how to record pictures on celluloid</a:t>
            </a:r>
            <a:endParaRPr lang="en-CA" dirty="0"/>
          </a:p>
        </p:txBody>
      </p:sp>
    </p:spTree>
    <p:extLst>
      <p:ext uri="{BB962C8B-B14F-4D97-AF65-F5344CB8AC3E}">
        <p14:creationId xmlns:p14="http://schemas.microsoft.com/office/powerpoint/2010/main" val="1010656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lstStyle/>
          <a:p>
            <a:r>
              <a:rPr lang="en-CA" dirty="0" smtClean="0"/>
              <a:t>First generation companies produced their own software, used large expensive computers and had a large staff</a:t>
            </a:r>
          </a:p>
          <a:p>
            <a:r>
              <a:rPr lang="en-CA" dirty="0" smtClean="0"/>
              <a:t>These companies where successful for about 5 or 6 years, there was about a dozen of them</a:t>
            </a:r>
          </a:p>
          <a:p>
            <a:r>
              <a:rPr lang="en-CA" dirty="0" smtClean="0"/>
              <a:t>Technology revolution started occurring around the end of the 1980s</a:t>
            </a:r>
          </a:p>
          <a:p>
            <a:r>
              <a:rPr lang="en-CA" dirty="0" smtClean="0"/>
              <a:t>Silicon Graphics workstations became quite powerful, could challenge the mainframe computers used by first generation companies at a much lower price point</a:t>
            </a:r>
            <a:endParaRPr lang="en-CA" dirty="0"/>
          </a:p>
        </p:txBody>
      </p:sp>
    </p:spTree>
    <p:extLst>
      <p:ext uri="{BB962C8B-B14F-4D97-AF65-F5344CB8AC3E}">
        <p14:creationId xmlns:p14="http://schemas.microsoft.com/office/powerpoint/2010/main" val="343983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Computer Animation - 1984</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www.youtube.com/watch?v=xCObCXdoFTc</a:t>
            </a:r>
            <a:r>
              <a:rPr lang="en-CA" dirty="0" smtClean="0"/>
              <a:t> </a:t>
            </a:r>
          </a:p>
          <a:p>
            <a:r>
              <a:rPr lang="en-CA" dirty="0">
                <a:hlinkClick r:id="rId3"/>
              </a:rPr>
              <a:t>https://</a:t>
            </a:r>
            <a:r>
              <a:rPr lang="en-CA" dirty="0" smtClean="0">
                <a:hlinkClick r:id="rId3"/>
              </a:rPr>
              <a:t>www.youtube.com/watch?v=eedXpclrKCc</a:t>
            </a:r>
            <a:endParaRPr lang="en-CA" dirty="0" smtClean="0"/>
          </a:p>
          <a:p>
            <a:r>
              <a:rPr lang="en-CA" dirty="0" smtClean="0"/>
              <a:t>Information International Inc. 1982 demo real:</a:t>
            </a:r>
          </a:p>
          <a:p>
            <a:r>
              <a:rPr lang="en-CA" dirty="0">
                <a:hlinkClick r:id="rId4"/>
              </a:rPr>
              <a:t>https://</a:t>
            </a:r>
            <a:r>
              <a:rPr lang="en-CA" dirty="0" smtClean="0">
                <a:hlinkClick r:id="rId4"/>
              </a:rPr>
              <a:t>www.youtube.com/watch?v=ADF3-6owY0A</a:t>
            </a:r>
            <a:r>
              <a:rPr lang="en-CA" dirty="0" smtClean="0"/>
              <a:t> </a:t>
            </a:r>
          </a:p>
          <a:p>
            <a:r>
              <a:rPr lang="en-CA" dirty="0" smtClean="0"/>
              <a:t>Robert Abel and Associates 1982 demo real:</a:t>
            </a:r>
          </a:p>
          <a:p>
            <a:r>
              <a:rPr lang="en-CA" dirty="0">
                <a:hlinkClick r:id="rId5"/>
              </a:rPr>
              <a:t>https://</a:t>
            </a:r>
            <a:r>
              <a:rPr lang="en-CA" dirty="0" smtClean="0">
                <a:hlinkClick r:id="rId5"/>
              </a:rPr>
              <a:t>www.youtube.com/watch?v=cT3_3d2JcR0</a:t>
            </a:r>
            <a:r>
              <a:rPr lang="en-CA" dirty="0" smtClean="0"/>
              <a:t> </a:t>
            </a:r>
            <a:endParaRPr lang="en-CA" dirty="0"/>
          </a:p>
        </p:txBody>
      </p:sp>
    </p:spTree>
    <p:extLst>
      <p:ext uri="{BB962C8B-B14F-4D97-AF65-F5344CB8AC3E}">
        <p14:creationId xmlns:p14="http://schemas.microsoft.com/office/powerpoint/2010/main" val="353235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normAutofit lnSpcReduction="10000"/>
          </a:bodyPr>
          <a:lstStyle/>
          <a:p>
            <a:r>
              <a:rPr lang="en-CA" dirty="0" smtClean="0"/>
              <a:t>Companies like Alias started producing commercial 3D animation software</a:t>
            </a:r>
          </a:p>
          <a:p>
            <a:r>
              <a:rPr lang="en-CA" dirty="0" smtClean="0"/>
              <a:t>Could now get into the business for around $100,000 and two or three people</a:t>
            </a:r>
          </a:p>
          <a:p>
            <a:r>
              <a:rPr lang="en-CA" dirty="0" smtClean="0"/>
              <a:t>These companies could outbid the large studios for TV commercials, the main source of income for many of the first generation companies</a:t>
            </a:r>
          </a:p>
          <a:p>
            <a:r>
              <a:rPr lang="en-CA" dirty="0" smtClean="0"/>
              <a:t>Over a one or two year period all but two or three of the first generation companies went bankrupt</a:t>
            </a:r>
          </a:p>
          <a:p>
            <a:r>
              <a:rPr lang="en-CA" dirty="0" smtClean="0"/>
              <a:t>The ones remaining had concentrated on film and special effects that the smaller companies couldn’t handle</a:t>
            </a:r>
            <a:endParaRPr lang="en-CA" dirty="0"/>
          </a:p>
        </p:txBody>
      </p:sp>
    </p:spTree>
    <p:extLst>
      <p:ext uri="{BB962C8B-B14F-4D97-AF65-F5344CB8AC3E}">
        <p14:creationId xmlns:p14="http://schemas.microsoft.com/office/powerpoint/2010/main" val="37621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lstStyle/>
          <a:p>
            <a:r>
              <a:rPr lang="en-CA" dirty="0" smtClean="0"/>
              <a:t>Now the computer animation software industry has largely consolidated </a:t>
            </a:r>
            <a:r>
              <a:rPr lang="en-CA" dirty="0" smtClean="0"/>
              <a:t>into </a:t>
            </a:r>
            <a:r>
              <a:rPr lang="en-CA" dirty="0" smtClean="0"/>
              <a:t>one large company </a:t>
            </a:r>
            <a:r>
              <a:rPr lang="en-CA" dirty="0" err="1" smtClean="0"/>
              <a:t>AutoDesk</a:t>
            </a:r>
            <a:r>
              <a:rPr lang="en-CA" dirty="0" smtClean="0"/>
              <a:t> and a number of smaller ones</a:t>
            </a:r>
          </a:p>
          <a:p>
            <a:r>
              <a:rPr lang="en-CA" dirty="0" smtClean="0"/>
              <a:t>Silicon Graphics is gone, replaced by PCs</a:t>
            </a:r>
          </a:p>
          <a:p>
            <a:r>
              <a:rPr lang="en-CA" dirty="0" smtClean="0"/>
              <a:t>Pixar: got into the animation business by mistake</a:t>
            </a:r>
          </a:p>
          <a:p>
            <a:r>
              <a:rPr lang="en-CA" dirty="0" smtClean="0"/>
              <a:t>Founded by George Lucas to build hardware for the film industry, they started building very high end graphics computers</a:t>
            </a:r>
          </a:p>
          <a:p>
            <a:r>
              <a:rPr lang="en-CA" dirty="0" smtClean="0"/>
              <a:t>It was later bought by Steve Jobs when he left Apple</a:t>
            </a:r>
          </a:p>
          <a:p>
            <a:r>
              <a:rPr lang="en-CA" dirty="0" smtClean="0"/>
              <a:t>They started doing animations to sell the hardware</a:t>
            </a:r>
            <a:endParaRPr lang="en-CA" dirty="0"/>
          </a:p>
        </p:txBody>
      </p:sp>
    </p:spTree>
    <p:extLst>
      <p:ext uri="{BB962C8B-B14F-4D97-AF65-F5344CB8AC3E}">
        <p14:creationId xmlns:p14="http://schemas.microsoft.com/office/powerpoint/2010/main" val="29314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Computer Animation</a:t>
            </a:r>
            <a:endParaRPr lang="en-CA" dirty="0"/>
          </a:p>
        </p:txBody>
      </p:sp>
      <p:sp>
        <p:nvSpPr>
          <p:cNvPr id="3" name="Content Placeholder 2"/>
          <p:cNvSpPr>
            <a:spLocks noGrp="1"/>
          </p:cNvSpPr>
          <p:nvPr>
            <p:ph idx="1"/>
          </p:nvPr>
        </p:nvSpPr>
        <p:spPr/>
        <p:txBody>
          <a:bodyPr/>
          <a:lstStyle/>
          <a:p>
            <a:r>
              <a:rPr lang="en-CA" dirty="0" smtClean="0"/>
              <a:t>Had access to very good creative people through Lucas Film, so could do some very good work</a:t>
            </a:r>
          </a:p>
          <a:p>
            <a:r>
              <a:rPr lang="en-CA" dirty="0" smtClean="0"/>
              <a:t>They started producing their own animation software to make their demos easier</a:t>
            </a:r>
          </a:p>
          <a:p>
            <a:r>
              <a:rPr lang="en-CA" dirty="0" smtClean="0"/>
              <a:t>Soon discovered that they could make more money producing animations and animation software, so the hardware side of the business was dropped and the rest is history</a:t>
            </a:r>
            <a:endParaRPr lang="en-CA" dirty="0"/>
          </a:p>
        </p:txBody>
      </p:sp>
    </p:spTree>
    <p:extLst>
      <p:ext uri="{BB962C8B-B14F-4D97-AF65-F5344CB8AC3E}">
        <p14:creationId xmlns:p14="http://schemas.microsoft.com/office/powerpoint/2010/main" val="38543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Theory</a:t>
            </a:r>
            <a:endParaRPr lang="en-CA" dirty="0"/>
          </a:p>
        </p:txBody>
      </p:sp>
      <p:sp>
        <p:nvSpPr>
          <p:cNvPr id="3" name="Content Placeholder 2"/>
          <p:cNvSpPr>
            <a:spLocks noGrp="1"/>
          </p:cNvSpPr>
          <p:nvPr>
            <p:ph idx="1"/>
          </p:nvPr>
        </p:nvSpPr>
        <p:spPr/>
        <p:txBody>
          <a:bodyPr/>
          <a:lstStyle/>
          <a:p>
            <a:r>
              <a:rPr lang="en-CA" dirty="0" smtClean="0"/>
              <a:t>For animation we need to have something that changes over time, so our models must have time dependent properties</a:t>
            </a:r>
          </a:p>
          <a:p>
            <a:r>
              <a:rPr lang="en-CA" dirty="0" smtClean="0"/>
              <a:t>These properties could be the shape or geometry of the object, or they could be its colour or some other aspect of its visual appearance</a:t>
            </a:r>
          </a:p>
          <a:p>
            <a:r>
              <a:rPr lang="en-CA" dirty="0" smtClean="0"/>
              <a:t>We say that our model M is a function of a set of animation variables, variables that change over time:</a:t>
            </a:r>
          </a:p>
          <a:p>
            <a:pPr marL="400050" lvl="1" indent="0">
              <a:buNone/>
            </a:pPr>
            <a:r>
              <a:rPr lang="en-CA" sz="2400" dirty="0" smtClean="0"/>
              <a:t>M(a</a:t>
            </a:r>
            <a:r>
              <a:rPr lang="en-CA" sz="2400" baseline="-25000" dirty="0" smtClean="0"/>
              <a:t>1.</a:t>
            </a:r>
            <a:r>
              <a:rPr lang="en-CA" sz="2400" dirty="0" smtClean="0"/>
              <a:t> a</a:t>
            </a:r>
            <a:r>
              <a:rPr lang="en-CA" sz="2400" baseline="-25000" dirty="0" smtClean="0"/>
              <a:t>2</a:t>
            </a:r>
            <a:r>
              <a:rPr lang="en-CA" sz="2400" dirty="0" smtClean="0"/>
              <a:t>, a</a:t>
            </a:r>
            <a:r>
              <a:rPr lang="en-CA" sz="2400" baseline="-25000" dirty="0" smtClean="0"/>
              <a:t>3,</a:t>
            </a:r>
            <a:r>
              <a:rPr lang="en-CA" sz="2400" dirty="0" smtClean="0"/>
              <a:t> … a</a:t>
            </a:r>
            <a:r>
              <a:rPr lang="en-CA" sz="2400" baseline="-25000" dirty="0" smtClean="0"/>
              <a:t>n</a:t>
            </a:r>
            <a:r>
              <a:rPr lang="en-CA" sz="2400" dirty="0" smtClean="0"/>
              <a:t>)</a:t>
            </a:r>
          </a:p>
          <a:p>
            <a:r>
              <a:rPr lang="en-CA" dirty="0" smtClean="0"/>
              <a:t>Where the </a:t>
            </a:r>
            <a:r>
              <a:rPr lang="en-CA" dirty="0" err="1" smtClean="0"/>
              <a:t>a</a:t>
            </a:r>
            <a:r>
              <a:rPr lang="en-CA" baseline="-25000" dirty="0" err="1" smtClean="0"/>
              <a:t>i</a:t>
            </a:r>
            <a:r>
              <a:rPr lang="en-CA" dirty="0" smtClean="0"/>
              <a:t> are the animation variables</a:t>
            </a:r>
            <a:endParaRPr lang="en-CA" dirty="0"/>
          </a:p>
        </p:txBody>
      </p:sp>
    </p:spTree>
    <p:extLst>
      <p:ext uri="{BB962C8B-B14F-4D97-AF65-F5344CB8AC3E}">
        <p14:creationId xmlns:p14="http://schemas.microsoft.com/office/powerpoint/2010/main" val="3837037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Theory</a:t>
            </a:r>
            <a:endParaRPr lang="en-CA" dirty="0"/>
          </a:p>
        </p:txBody>
      </p:sp>
      <p:sp>
        <p:nvSpPr>
          <p:cNvPr id="3" name="Content Placeholder 2"/>
          <p:cNvSpPr>
            <a:spLocks noGrp="1"/>
          </p:cNvSpPr>
          <p:nvPr>
            <p:ph idx="1"/>
          </p:nvPr>
        </p:nvSpPr>
        <p:spPr/>
        <p:txBody>
          <a:bodyPr/>
          <a:lstStyle/>
          <a:p>
            <a:r>
              <a:rPr lang="en-CA" dirty="0" smtClean="0"/>
              <a:t>The animation variables themselves are some function of time</a:t>
            </a:r>
          </a:p>
          <a:p>
            <a:r>
              <a:rPr lang="en-CA" dirty="0" smtClean="0"/>
              <a:t>There are many different functions that we could use depending upon the nature of the motion</a:t>
            </a:r>
          </a:p>
          <a:p>
            <a:r>
              <a:rPr lang="en-CA" dirty="0" smtClean="0"/>
              <a:t>One approach is to specify a number of key values at particular points in time, then some interpolation scheme is used to determine the values in between</a:t>
            </a:r>
          </a:p>
          <a:p>
            <a:r>
              <a:rPr lang="en-CA" dirty="0" smtClean="0"/>
              <a:t>This could be a linear function, but there are problems with this, at the key frames the velocity isn’t continuous, which produces a jerky motion</a:t>
            </a:r>
            <a:endParaRPr lang="en-CA" dirty="0"/>
          </a:p>
        </p:txBody>
      </p:sp>
    </p:spTree>
    <p:extLst>
      <p:ext uri="{BB962C8B-B14F-4D97-AF65-F5344CB8AC3E}">
        <p14:creationId xmlns:p14="http://schemas.microsoft.com/office/powerpoint/2010/main" val="4167314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Theory</a:t>
            </a:r>
            <a:endParaRPr lang="en-CA" dirty="0"/>
          </a:p>
        </p:txBody>
      </p:sp>
      <p:sp>
        <p:nvSpPr>
          <p:cNvPr id="3" name="Content Placeholder 2"/>
          <p:cNvSpPr>
            <a:spLocks noGrp="1"/>
          </p:cNvSpPr>
          <p:nvPr>
            <p:ph idx="1"/>
          </p:nvPr>
        </p:nvSpPr>
        <p:spPr/>
        <p:txBody>
          <a:bodyPr>
            <a:normAutofit lnSpcReduction="10000"/>
          </a:bodyPr>
          <a:lstStyle/>
          <a:p>
            <a:r>
              <a:rPr lang="en-CA" dirty="0" smtClean="0"/>
              <a:t>There are several ways to avoid this problem</a:t>
            </a:r>
          </a:p>
          <a:p>
            <a:r>
              <a:rPr lang="en-CA" dirty="0" smtClean="0"/>
              <a:t>One is to fit a smooth curve to the key frame values</a:t>
            </a:r>
          </a:p>
          <a:p>
            <a:r>
              <a:rPr lang="en-CA" dirty="0" smtClean="0"/>
              <a:t>Another approach is to use ease-in and ease-out, where the velocity is zero at each key frame and the motion accelerates out and decelerates into a key frame</a:t>
            </a:r>
          </a:p>
          <a:p>
            <a:r>
              <a:rPr lang="en-CA" dirty="0" smtClean="0"/>
              <a:t>These schemes work okay for a position, but don’t work very well for an angle</a:t>
            </a:r>
          </a:p>
          <a:p>
            <a:r>
              <a:rPr lang="en-CA" dirty="0" smtClean="0"/>
              <a:t>For angles we need to use quaternions and interpolate the quaternions</a:t>
            </a:r>
          </a:p>
          <a:p>
            <a:r>
              <a:rPr lang="en-CA" dirty="0" smtClean="0"/>
              <a:t>This guarantees a smooth interpolation, with a minimal amount of work</a:t>
            </a:r>
            <a:endParaRPr lang="en-CA" dirty="0"/>
          </a:p>
        </p:txBody>
      </p:sp>
    </p:spTree>
    <p:extLst>
      <p:ext uri="{BB962C8B-B14F-4D97-AF65-F5344CB8AC3E}">
        <p14:creationId xmlns:p14="http://schemas.microsoft.com/office/powerpoint/2010/main" val="336210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Theory</a:t>
            </a:r>
            <a:endParaRPr lang="en-CA" dirty="0"/>
          </a:p>
        </p:txBody>
      </p:sp>
      <p:sp>
        <p:nvSpPr>
          <p:cNvPr id="3" name="Content Placeholder 2"/>
          <p:cNvSpPr>
            <a:spLocks noGrp="1"/>
          </p:cNvSpPr>
          <p:nvPr>
            <p:ph idx="1"/>
          </p:nvPr>
        </p:nvSpPr>
        <p:spPr/>
        <p:txBody>
          <a:bodyPr/>
          <a:lstStyle/>
          <a:p>
            <a:r>
              <a:rPr lang="en-CA" dirty="0" smtClean="0"/>
              <a:t>The animation variables could be the result of some type of computation</a:t>
            </a:r>
          </a:p>
          <a:p>
            <a:r>
              <a:rPr lang="en-CA" dirty="0" smtClean="0"/>
              <a:t>This could be a dynamics computation where we consider the physics of the object’s motion</a:t>
            </a:r>
          </a:p>
          <a:p>
            <a:r>
              <a:rPr lang="en-CA" dirty="0" smtClean="0"/>
              <a:t>It could involve inverse kinematics if we are using bones or skeletons for animation</a:t>
            </a:r>
          </a:p>
          <a:p>
            <a:r>
              <a:rPr lang="en-CA" dirty="0" smtClean="0"/>
              <a:t>This is where life can get a bit more complicated due to the mathematics involved</a:t>
            </a:r>
            <a:endParaRPr lang="en-CA" dirty="0"/>
          </a:p>
        </p:txBody>
      </p:sp>
    </p:spTree>
    <p:extLst>
      <p:ext uri="{BB962C8B-B14F-4D97-AF65-F5344CB8AC3E}">
        <p14:creationId xmlns:p14="http://schemas.microsoft.com/office/powerpoint/2010/main" val="297815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normAutofit lnSpcReduction="10000"/>
          </a:bodyPr>
          <a:lstStyle/>
          <a:p>
            <a:r>
              <a:rPr lang="en-CA" dirty="0" smtClean="0"/>
              <a:t>One of the earliest </a:t>
            </a:r>
            <a:r>
              <a:rPr lang="en-CA" dirty="0" smtClean="0"/>
              <a:t>techniques was </a:t>
            </a:r>
            <a:r>
              <a:rPr lang="en-CA" dirty="0" smtClean="0"/>
              <a:t>the P-curve</a:t>
            </a:r>
          </a:p>
          <a:p>
            <a:r>
              <a:rPr lang="en-CA" dirty="0" smtClean="0"/>
              <a:t>The simplest way to view a P-curve is as the position of an object over time</a:t>
            </a:r>
          </a:p>
          <a:p>
            <a:r>
              <a:rPr lang="en-CA" dirty="0" smtClean="0"/>
              <a:t>The animator draws the P-curve that gives both the position and dynamics of the motion</a:t>
            </a:r>
          </a:p>
          <a:p>
            <a:r>
              <a:rPr lang="en-CA" dirty="0" smtClean="0"/>
              <a:t>Where the curve is drawn quickly the object moves quickly and where it is drawn slowly the object moves slowly</a:t>
            </a:r>
          </a:p>
          <a:p>
            <a:r>
              <a:rPr lang="en-CA" dirty="0" smtClean="0"/>
              <a:t>This can be done by sampling the curve, as it is drawn, at equal time intervals</a:t>
            </a:r>
          </a:p>
          <a:p>
            <a:r>
              <a:rPr lang="en-CA" dirty="0" smtClean="0"/>
              <a:t>This will result in a dense set of points where the motion is slow, and a sparse set where it is fast</a:t>
            </a:r>
            <a:endParaRPr lang="en-CA" dirty="0"/>
          </a:p>
        </p:txBody>
      </p:sp>
    </p:spTree>
    <p:extLst>
      <p:ext uri="{BB962C8B-B14F-4D97-AF65-F5344CB8AC3E}">
        <p14:creationId xmlns:p14="http://schemas.microsoft.com/office/powerpoint/2010/main" val="27474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Early movie camera were all mechanical, the operator had to crank the camera at precisely two cranks per second to properly record the motion</a:t>
            </a:r>
          </a:p>
          <a:p>
            <a:r>
              <a:rPr lang="en-CA" dirty="0" smtClean="0"/>
              <a:t>Early projectors were largely mechanical, but included a motor to advance the film</a:t>
            </a:r>
          </a:p>
          <a:p>
            <a:r>
              <a:rPr lang="en-CA" dirty="0" smtClean="0"/>
              <a:t>By the 1920s the technology of film recording was largely perfected and has changed little since then</a:t>
            </a:r>
          </a:p>
          <a:p>
            <a:r>
              <a:rPr lang="en-CA" dirty="0" smtClean="0"/>
              <a:t>First animations appeared in the early 1900s</a:t>
            </a:r>
          </a:p>
          <a:p>
            <a:r>
              <a:rPr lang="en-CA" dirty="0" smtClean="0"/>
              <a:t>Good source: E.G. Lutz, Animated Cartoons: How they are made, their origin and development, 1920,</a:t>
            </a:r>
            <a:endParaRPr lang="en-CA" dirty="0"/>
          </a:p>
        </p:txBody>
      </p:sp>
    </p:spTree>
    <p:extLst>
      <p:ext uri="{BB962C8B-B14F-4D97-AF65-F5344CB8AC3E}">
        <p14:creationId xmlns:p14="http://schemas.microsoft.com/office/powerpoint/2010/main" val="1589940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lstStyle/>
          <a:p>
            <a:r>
              <a:rPr lang="en-CA" dirty="0" smtClean="0"/>
              <a:t>To produce the animation we move down the curve position the object at each point, for the next frame we move to the next point</a:t>
            </a:r>
          </a:p>
          <a:p>
            <a:r>
              <a:rPr lang="en-CA" dirty="0" smtClean="0"/>
              <a:t>This mimics the dynamics of the curve drawing, the object will move slow where the points are dense and fast where they are sparse</a:t>
            </a:r>
          </a:p>
          <a:p>
            <a:r>
              <a:rPr lang="en-CA" dirty="0" smtClean="0"/>
              <a:t>A more realistic motion can be achieved by rotating the object so it lies along the curve tangent</a:t>
            </a:r>
          </a:p>
          <a:p>
            <a:r>
              <a:rPr lang="en-CA" dirty="0" smtClean="0"/>
              <a:t>P-curves can be used for any animation variable, it is not restricted to position</a:t>
            </a:r>
            <a:endParaRPr lang="en-CA" dirty="0"/>
          </a:p>
        </p:txBody>
      </p:sp>
    </p:spTree>
    <p:extLst>
      <p:ext uri="{BB962C8B-B14F-4D97-AF65-F5344CB8AC3E}">
        <p14:creationId xmlns:p14="http://schemas.microsoft.com/office/powerpoint/2010/main" val="104994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lstStyle/>
          <a:p>
            <a:r>
              <a:rPr lang="en-CA" dirty="0" smtClean="0"/>
              <a:t>A number of early systems tried to mimic the classical key framing technique</a:t>
            </a:r>
          </a:p>
          <a:p>
            <a:r>
              <a:rPr lang="en-CA" dirty="0" smtClean="0"/>
              <a:t>The animator would draw two key frames and then the computer would interpolate them to produce the frames in between</a:t>
            </a:r>
          </a:p>
          <a:p>
            <a:r>
              <a:rPr lang="en-CA" dirty="0" smtClean="0"/>
              <a:t>While this sounds simple, it turns out to be a very hard problem, unless we impose some constraints</a:t>
            </a:r>
          </a:p>
          <a:p>
            <a:r>
              <a:rPr lang="en-CA" dirty="0" smtClean="0"/>
              <a:t>If the animator can draw whatever they like for the two key frames we have the problem of matching up the points in the two sketches so we can interpolate them</a:t>
            </a:r>
            <a:endParaRPr lang="en-CA" dirty="0"/>
          </a:p>
        </p:txBody>
      </p:sp>
    </p:spTree>
    <p:extLst>
      <p:ext uri="{BB962C8B-B14F-4D97-AF65-F5344CB8AC3E}">
        <p14:creationId xmlns:p14="http://schemas.microsoft.com/office/powerpoint/2010/main" val="262200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normAutofit lnSpcReduction="10000"/>
          </a:bodyPr>
          <a:lstStyle/>
          <a:p>
            <a:r>
              <a:rPr lang="en-CA" dirty="0" smtClean="0"/>
              <a:t>First we have to assume that new features aren’t introduced between the key frames, that is there are corresponding points in the two sketches</a:t>
            </a:r>
          </a:p>
          <a:p>
            <a:r>
              <a:rPr lang="en-CA" dirty="0" smtClean="0"/>
              <a:t>Each sketch will be made up of a number of strokes, we want to have the same number of strokes in each sketch</a:t>
            </a:r>
          </a:p>
          <a:p>
            <a:r>
              <a:rPr lang="en-CA" dirty="0" smtClean="0"/>
              <a:t>The first step is to match up the strokes, find equivalent pairs of strokes in the two sketches</a:t>
            </a:r>
          </a:p>
          <a:p>
            <a:r>
              <a:rPr lang="en-CA" dirty="0" smtClean="0"/>
              <a:t>Some systems forced the animator to always draw the strokes in the same order, so it is easy to match them up, otherwise the problem becomes quite difficult</a:t>
            </a:r>
            <a:endParaRPr lang="en-CA" dirty="0"/>
          </a:p>
        </p:txBody>
      </p:sp>
    </p:spTree>
    <p:extLst>
      <p:ext uri="{BB962C8B-B14F-4D97-AF65-F5344CB8AC3E}">
        <p14:creationId xmlns:p14="http://schemas.microsoft.com/office/powerpoint/2010/main" val="3595254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lstStyle/>
          <a:p>
            <a:r>
              <a:rPr lang="en-CA" dirty="0" smtClean="0"/>
              <a:t>Once we have pairs of strokes, we parameterize the strokes based on their curve length, we can then sample both strokes at evenly space parameter values to produce the corresponding points</a:t>
            </a:r>
          </a:p>
          <a:p>
            <a:r>
              <a:rPr lang="en-CA" dirty="0" smtClean="0"/>
              <a:t>Now we are ready to interpolate the points using any of the technique described earlier</a:t>
            </a:r>
          </a:p>
          <a:p>
            <a:r>
              <a:rPr lang="en-CA" dirty="0" smtClean="0"/>
              <a:t>If we introduce a new feature at a key frame, we need to mark it as a new feature so the system doesn’t try to match it in the previous key frame</a:t>
            </a:r>
            <a:endParaRPr lang="en-CA" dirty="0"/>
          </a:p>
        </p:txBody>
      </p:sp>
    </p:spTree>
    <p:extLst>
      <p:ext uri="{BB962C8B-B14F-4D97-AF65-F5344CB8AC3E}">
        <p14:creationId xmlns:p14="http://schemas.microsoft.com/office/powerpoint/2010/main" val="289001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Early Techniques</a:t>
            </a:r>
            <a:endParaRPr lang="en-CA" dirty="0"/>
          </a:p>
        </p:txBody>
      </p:sp>
      <p:sp>
        <p:nvSpPr>
          <p:cNvPr id="3" name="Content Placeholder 2"/>
          <p:cNvSpPr>
            <a:spLocks noGrp="1"/>
          </p:cNvSpPr>
          <p:nvPr>
            <p:ph idx="1"/>
          </p:nvPr>
        </p:nvSpPr>
        <p:spPr/>
        <p:txBody>
          <a:bodyPr/>
          <a:lstStyle/>
          <a:p>
            <a:r>
              <a:rPr lang="en-CA" dirty="0" smtClean="0"/>
              <a:t>A number of successful key frame systems were produced, include the NRC system</a:t>
            </a:r>
          </a:p>
          <a:p>
            <a:r>
              <a:rPr lang="en-CA" dirty="0" smtClean="0"/>
              <a:t>They were not the easiest to use and did produce surprising motion which the animator needed to control by introducing new key frames</a:t>
            </a:r>
          </a:p>
          <a:p>
            <a:r>
              <a:rPr lang="en-CA" dirty="0" smtClean="0"/>
              <a:t>These systems lead to key parameter and key pose systems that are used today</a:t>
            </a:r>
            <a:endParaRPr lang="en-CA" dirty="0"/>
          </a:p>
        </p:txBody>
      </p:sp>
    </p:spTree>
    <p:extLst>
      <p:ext uri="{BB962C8B-B14F-4D97-AF65-F5344CB8AC3E}">
        <p14:creationId xmlns:p14="http://schemas.microsoft.com/office/powerpoint/2010/main" val="1850968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Based Techniques</a:t>
            </a:r>
            <a:endParaRPr lang="en-CA" dirty="0"/>
          </a:p>
        </p:txBody>
      </p:sp>
      <p:sp>
        <p:nvSpPr>
          <p:cNvPr id="3" name="Content Placeholder 2"/>
          <p:cNvSpPr>
            <a:spLocks noGrp="1"/>
          </p:cNvSpPr>
          <p:nvPr>
            <p:ph idx="1"/>
          </p:nvPr>
        </p:nvSpPr>
        <p:spPr/>
        <p:txBody>
          <a:bodyPr/>
          <a:lstStyle/>
          <a:p>
            <a:r>
              <a:rPr lang="en-CA" dirty="0" smtClean="0"/>
              <a:t>The key pose technique is based on posing the character at the key frames</a:t>
            </a:r>
          </a:p>
          <a:p>
            <a:r>
              <a:rPr lang="en-CA" dirty="0" smtClean="0"/>
              <a:t>The transformation matrices connecting the different parts of the character are manipulated to produce the desired pose</a:t>
            </a:r>
          </a:p>
          <a:p>
            <a:r>
              <a:rPr lang="en-CA" dirty="0" smtClean="0"/>
              <a:t>For most characters this only involves a rotation, but scale and translation are also possible</a:t>
            </a:r>
          </a:p>
          <a:p>
            <a:r>
              <a:rPr lang="en-CA" dirty="0" smtClean="0"/>
              <a:t>The in between frames are generated by interpolating the transformation matrices and then generating the character position</a:t>
            </a:r>
            <a:endParaRPr lang="en-CA" dirty="0"/>
          </a:p>
        </p:txBody>
      </p:sp>
    </p:spTree>
    <p:extLst>
      <p:ext uri="{BB962C8B-B14F-4D97-AF65-F5344CB8AC3E}">
        <p14:creationId xmlns:p14="http://schemas.microsoft.com/office/powerpoint/2010/main" val="147471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Based Techniques</a:t>
            </a:r>
          </a:p>
        </p:txBody>
      </p:sp>
      <p:sp>
        <p:nvSpPr>
          <p:cNvPr id="3" name="Content Placeholder 2"/>
          <p:cNvSpPr>
            <a:spLocks noGrp="1"/>
          </p:cNvSpPr>
          <p:nvPr>
            <p:ph idx="1"/>
          </p:nvPr>
        </p:nvSpPr>
        <p:spPr/>
        <p:txBody>
          <a:bodyPr/>
          <a:lstStyle/>
          <a:p>
            <a:r>
              <a:rPr lang="en-CA" dirty="0" smtClean="0"/>
              <a:t>Usually the rotations are pulled out the matrix and interpolated separately to give better motion</a:t>
            </a:r>
          </a:p>
          <a:p>
            <a:r>
              <a:rPr lang="en-CA" dirty="0" smtClean="0"/>
              <a:t>Inverse kinematics can be used for find some of the matrices, the animator positions the end of a limb and the matrices for the other parts of the limb are automatically computed</a:t>
            </a:r>
          </a:p>
          <a:p>
            <a:r>
              <a:rPr lang="en-CA" dirty="0" smtClean="0"/>
              <a:t>Forward kinematics is what we normally used in hierarchical modeling</a:t>
            </a:r>
          </a:p>
          <a:p>
            <a:r>
              <a:rPr lang="en-CA" dirty="0" smtClean="0"/>
              <a:t>We multiply the matrices from the root of the model to the leaves to produce the position and orientation of the objects at the leaves</a:t>
            </a:r>
            <a:endParaRPr lang="en-CA" dirty="0"/>
          </a:p>
        </p:txBody>
      </p:sp>
    </p:spTree>
    <p:extLst>
      <p:ext uri="{BB962C8B-B14F-4D97-AF65-F5344CB8AC3E}">
        <p14:creationId xmlns:p14="http://schemas.microsoft.com/office/powerpoint/2010/main" val="3665919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Based Techniques</a:t>
            </a:r>
          </a:p>
        </p:txBody>
      </p:sp>
      <p:sp>
        <p:nvSpPr>
          <p:cNvPr id="3" name="Content Placeholder 2"/>
          <p:cNvSpPr>
            <a:spLocks noGrp="1"/>
          </p:cNvSpPr>
          <p:nvPr>
            <p:ph idx="1"/>
          </p:nvPr>
        </p:nvSpPr>
        <p:spPr/>
        <p:txBody>
          <a:bodyPr/>
          <a:lstStyle/>
          <a:p>
            <a:r>
              <a:rPr lang="en-CA" dirty="0" smtClean="0"/>
              <a:t>Forward kinematics are easy to do, just a matrix multiply</a:t>
            </a:r>
          </a:p>
          <a:p>
            <a:r>
              <a:rPr lang="en-CA" dirty="0" smtClean="0"/>
              <a:t>The inverse problem is more difficult, we have positioned the object at the leaf and now we need to compute the matrices from the root to the leaf to match the position</a:t>
            </a:r>
          </a:p>
          <a:p>
            <a:r>
              <a:rPr lang="en-CA" dirty="0" smtClean="0"/>
              <a:t>Problem: there isn’t a unique solution, there can be no solution, one solution or many solutions</a:t>
            </a:r>
          </a:p>
          <a:p>
            <a:r>
              <a:rPr lang="en-CA" dirty="0" smtClean="0"/>
              <a:t>In the case of many solutions, some of them will be very unnatural, usually associate an energy penalty with the solution, avoid positions that are difficult</a:t>
            </a:r>
          </a:p>
        </p:txBody>
      </p:sp>
    </p:spTree>
    <p:extLst>
      <p:ext uri="{BB962C8B-B14F-4D97-AF65-F5344CB8AC3E}">
        <p14:creationId xmlns:p14="http://schemas.microsoft.com/office/powerpoint/2010/main" val="326375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Based Techniques</a:t>
            </a:r>
          </a:p>
        </p:txBody>
      </p:sp>
      <p:sp>
        <p:nvSpPr>
          <p:cNvPr id="3" name="Content Placeholder 2"/>
          <p:cNvSpPr>
            <a:spLocks noGrp="1"/>
          </p:cNvSpPr>
          <p:nvPr>
            <p:ph idx="1"/>
          </p:nvPr>
        </p:nvSpPr>
        <p:spPr/>
        <p:txBody>
          <a:bodyPr/>
          <a:lstStyle/>
          <a:p>
            <a:r>
              <a:rPr lang="en-CA" dirty="0" smtClean="0"/>
              <a:t>There are a number of inverse kinematic algorithms, books on computer animation will usually have several</a:t>
            </a:r>
          </a:p>
          <a:p>
            <a:r>
              <a:rPr lang="en-CA" dirty="0" smtClean="0"/>
              <a:t>Some of the inverse kinematic algorithms suggest animation paths as well</a:t>
            </a:r>
          </a:p>
          <a:p>
            <a:r>
              <a:rPr lang="en-CA" dirty="0" smtClean="0"/>
              <a:t>A key parameter system keys the animation variables that control the shape and appearance of the object</a:t>
            </a:r>
          </a:p>
          <a:p>
            <a:r>
              <a:rPr lang="en-CA" dirty="0" smtClean="0"/>
              <a:t>Can adjust parameters while viewing the model to define a set of keys, typically several parameters are specified at the same time</a:t>
            </a:r>
            <a:endParaRPr lang="en-CA" dirty="0"/>
          </a:p>
        </p:txBody>
      </p:sp>
    </p:spTree>
    <p:extLst>
      <p:ext uri="{BB962C8B-B14F-4D97-AF65-F5344CB8AC3E}">
        <p14:creationId xmlns:p14="http://schemas.microsoft.com/office/powerpoint/2010/main" val="2169606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Key Based Techniques</a:t>
            </a:r>
          </a:p>
        </p:txBody>
      </p:sp>
      <p:sp>
        <p:nvSpPr>
          <p:cNvPr id="3" name="Content Placeholder 2"/>
          <p:cNvSpPr>
            <a:spLocks noGrp="1"/>
          </p:cNvSpPr>
          <p:nvPr>
            <p:ph idx="1"/>
          </p:nvPr>
        </p:nvSpPr>
        <p:spPr/>
        <p:txBody>
          <a:bodyPr/>
          <a:lstStyle/>
          <a:p>
            <a:r>
              <a:rPr lang="en-CA" dirty="0" smtClean="0"/>
              <a:t>The animator presses a button to save the parameter values and then goes to the next key</a:t>
            </a:r>
          </a:p>
          <a:p>
            <a:r>
              <a:rPr lang="en-CA" dirty="0" smtClean="0"/>
              <a:t>The parameter values are then interpolated between the sets of key values</a:t>
            </a:r>
          </a:p>
          <a:p>
            <a:r>
              <a:rPr lang="en-CA" dirty="0" smtClean="0"/>
              <a:t>Can produce custom interfaces for all of the objects in the model, easier for the animator to use</a:t>
            </a:r>
          </a:p>
          <a:p>
            <a:r>
              <a:rPr lang="en-CA" dirty="0" smtClean="0"/>
              <a:t>Can even combine the interfaces for several objects to produce synchronized motion</a:t>
            </a:r>
          </a:p>
          <a:p>
            <a:r>
              <a:rPr lang="en-CA" dirty="0" smtClean="0"/>
              <a:t>Can either be produced manually, or as part of the animation system</a:t>
            </a:r>
            <a:endParaRPr lang="en-CA" dirty="0"/>
          </a:p>
        </p:txBody>
      </p:sp>
    </p:spTree>
    <p:extLst>
      <p:ext uri="{BB962C8B-B14F-4D97-AF65-F5344CB8AC3E}">
        <p14:creationId xmlns:p14="http://schemas.microsoft.com/office/powerpoint/2010/main" val="292502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How many images per second do we need?</a:t>
            </a:r>
          </a:p>
          <a:p>
            <a:r>
              <a:rPr lang="en-CA" dirty="0" smtClean="0"/>
              <a:t>The still images in a film are called frames, so this is usually expressed as frames/second or fps</a:t>
            </a:r>
          </a:p>
          <a:p>
            <a:r>
              <a:rPr lang="en-CA" dirty="0" smtClean="0"/>
              <a:t>There is no one answer to this question</a:t>
            </a:r>
          </a:p>
          <a:p>
            <a:r>
              <a:rPr lang="en-CA" dirty="0" smtClean="0"/>
              <a:t>It depends on the brightness of the image, the brightness of the room, the subject matter, etc.</a:t>
            </a:r>
          </a:p>
          <a:p>
            <a:r>
              <a:rPr lang="en-CA" dirty="0" smtClean="0"/>
              <a:t>Acceptable fps is lower in a dark room, this is why movie theatres are dark</a:t>
            </a:r>
          </a:p>
          <a:p>
            <a:r>
              <a:rPr lang="en-CA" dirty="0" smtClean="0"/>
              <a:t>35mm film has 24 unique frames per second, each frame is shown twice, giving an effective rate of 48 fps</a:t>
            </a:r>
            <a:endParaRPr lang="en-CA" dirty="0"/>
          </a:p>
        </p:txBody>
      </p:sp>
    </p:spTree>
    <p:extLst>
      <p:ext uri="{BB962C8B-B14F-4D97-AF65-F5344CB8AC3E}">
        <p14:creationId xmlns:p14="http://schemas.microsoft.com/office/powerpoint/2010/main" val="1636445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Parameter</a:t>
            </a:r>
            <a:endParaRPr lang="en-CA" dirty="0"/>
          </a:p>
        </p:txBody>
      </p:sp>
      <p:sp>
        <p:nvSpPr>
          <p:cNvPr id="3" name="Content Placeholder 2"/>
          <p:cNvSpPr>
            <a:spLocks noGrp="1"/>
          </p:cNvSpPr>
          <p:nvPr>
            <p:ph idx="1"/>
          </p:nvPr>
        </p:nvSpPr>
        <p:spPr/>
        <p:txBody>
          <a:bodyPr/>
          <a:lstStyle/>
          <a:p>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1628800"/>
            <a:ext cx="65817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017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Parameter</a:t>
            </a:r>
            <a:endParaRPr lang="en-CA" dirty="0"/>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2" y="1700808"/>
            <a:ext cx="65436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076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Bones and Skin</a:t>
            </a:r>
            <a:endParaRPr lang="en-CA" dirty="0"/>
          </a:p>
        </p:txBody>
      </p:sp>
      <p:sp>
        <p:nvSpPr>
          <p:cNvPr id="3" name="Content Placeholder 2"/>
          <p:cNvSpPr>
            <a:spLocks noGrp="1"/>
          </p:cNvSpPr>
          <p:nvPr>
            <p:ph idx="1"/>
          </p:nvPr>
        </p:nvSpPr>
        <p:spPr/>
        <p:txBody>
          <a:bodyPr/>
          <a:lstStyle/>
          <a:p>
            <a:r>
              <a:rPr lang="en-CA" dirty="0" smtClean="0"/>
              <a:t>Key pose and key parameter are often combined with bones and skin</a:t>
            </a:r>
          </a:p>
          <a:p>
            <a:r>
              <a:rPr lang="en-CA" dirty="0" smtClean="0"/>
              <a:t>If we have a complicated character, like a human we want the exterior surface of the model to move naturally, but we don’t want to control too many parameters</a:t>
            </a:r>
          </a:p>
          <a:p>
            <a:r>
              <a:rPr lang="en-CA" dirty="0" smtClean="0"/>
              <a:t>We can build a skeleton for the object, composed of rigid segments called bones, the bones are connected by transformation matrices</a:t>
            </a:r>
          </a:p>
          <a:p>
            <a:r>
              <a:rPr lang="en-CA" dirty="0" smtClean="0"/>
              <a:t>Can think of this as the real skeleton for a person, but with far fewer bones</a:t>
            </a:r>
            <a:endParaRPr lang="en-CA" dirty="0"/>
          </a:p>
        </p:txBody>
      </p:sp>
    </p:spTree>
    <p:extLst>
      <p:ext uri="{BB962C8B-B14F-4D97-AF65-F5344CB8AC3E}">
        <p14:creationId xmlns:p14="http://schemas.microsoft.com/office/powerpoint/2010/main" val="2963962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Bones and Skin</a:t>
            </a:r>
            <a:endParaRPr lang="en-CA" dirty="0"/>
          </a:p>
        </p:txBody>
      </p:sp>
      <p:sp>
        <p:nvSpPr>
          <p:cNvPr id="3" name="Content Placeholder 2"/>
          <p:cNvSpPr>
            <a:spLocks noGrp="1"/>
          </p:cNvSpPr>
          <p:nvPr>
            <p:ph idx="1"/>
          </p:nvPr>
        </p:nvSpPr>
        <p:spPr/>
        <p:txBody>
          <a:bodyPr>
            <a:normAutofit lnSpcReduction="10000"/>
          </a:bodyPr>
          <a:lstStyle/>
          <a:p>
            <a:r>
              <a:rPr lang="en-CA" dirty="0" smtClean="0"/>
              <a:t>The animator now controls the skeleton, since it is much simpler and we want the skin to follow the skeleton’s motion</a:t>
            </a:r>
          </a:p>
          <a:p>
            <a:r>
              <a:rPr lang="en-CA" dirty="0" smtClean="0"/>
              <a:t>For each point on the skin we define a transformation from the nearby bones to that point, a point may be controlled by multiple bones</a:t>
            </a:r>
          </a:p>
          <a:p>
            <a:r>
              <a:rPr lang="en-CA" dirty="0" smtClean="0"/>
              <a:t>This transformation is determined in a rest position</a:t>
            </a:r>
          </a:p>
          <a:p>
            <a:r>
              <a:rPr lang="en-CA" dirty="0" smtClean="0"/>
              <a:t>At the end of the initialization process we have a set of transformations and weights for each point on the surface</a:t>
            </a:r>
          </a:p>
          <a:p>
            <a:r>
              <a:rPr lang="en-CA" dirty="0" smtClean="0"/>
              <a:t>This can be done automatically or guided by the animator</a:t>
            </a:r>
            <a:endParaRPr lang="en-CA" dirty="0"/>
          </a:p>
        </p:txBody>
      </p:sp>
    </p:spTree>
    <p:extLst>
      <p:ext uri="{BB962C8B-B14F-4D97-AF65-F5344CB8AC3E}">
        <p14:creationId xmlns:p14="http://schemas.microsoft.com/office/powerpoint/2010/main" val="361255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Bones and Skin</a:t>
            </a:r>
            <a:endParaRPr lang="en-CA" dirty="0"/>
          </a:p>
        </p:txBody>
      </p:sp>
      <p:sp>
        <p:nvSpPr>
          <p:cNvPr id="3" name="Content Placeholder 2"/>
          <p:cNvSpPr>
            <a:spLocks noGrp="1"/>
          </p:cNvSpPr>
          <p:nvPr>
            <p:ph idx="1"/>
          </p:nvPr>
        </p:nvSpPr>
        <p:spPr/>
        <p:txBody>
          <a:bodyPr/>
          <a:lstStyle/>
          <a:p>
            <a:r>
              <a:rPr lang="en-CA" dirty="0" smtClean="0"/>
              <a:t>When the skeleton moves, we combine the transformation for this motion with the previously computed transformation and its weight and we apply it to the point</a:t>
            </a:r>
          </a:p>
          <a:p>
            <a:r>
              <a:rPr lang="en-CA" dirty="0" smtClean="0"/>
              <a:t>If this is done correctly the object surface will follow the skeleton in a natural way</a:t>
            </a:r>
          </a:p>
          <a:p>
            <a:r>
              <a:rPr lang="en-CA" dirty="0" smtClean="0"/>
              <a:t>The process of setting up the skeleton and the handles for manipulating it is called rigging</a:t>
            </a:r>
          </a:p>
          <a:p>
            <a:r>
              <a:rPr lang="en-CA" dirty="0" smtClean="0"/>
              <a:t>This is a standard part of the animation process and supported by most animation software</a:t>
            </a:r>
            <a:endParaRPr lang="en-CA" dirty="0"/>
          </a:p>
        </p:txBody>
      </p:sp>
    </p:spTree>
    <p:extLst>
      <p:ext uri="{BB962C8B-B14F-4D97-AF65-F5344CB8AC3E}">
        <p14:creationId xmlns:p14="http://schemas.microsoft.com/office/powerpoint/2010/main" val="517288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Rectangle 6"/>
          <p:cNvSpPr>
            <a:spLocks noGrp="1" noChangeArrowheads="1"/>
          </p:cNvSpPr>
          <p:nvPr>
            <p:ph type="title"/>
          </p:nvPr>
        </p:nvSpPr>
        <p:spPr/>
        <p:txBody>
          <a:bodyPr/>
          <a:lstStyle/>
          <a:p>
            <a:pPr>
              <a:defRPr/>
            </a:pPr>
            <a:r>
              <a:rPr lang="en-US" dirty="0" smtClean="0"/>
              <a:t>Rigging</a:t>
            </a:r>
            <a:endParaRPr lang="en-US" dirty="0"/>
          </a:p>
        </p:txBody>
      </p:sp>
      <p:pic>
        <p:nvPicPr>
          <p:cNvPr id="3891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700213"/>
            <a:ext cx="6911975" cy="4518025"/>
          </a:xfrm>
          <a:noFill/>
          <a:extLst>
            <a:ext uri="{909E8E84-426E-40DD-AFC4-6F175D3DCCD1}">
              <a14:hiddenFill xmlns:a14="http://schemas.microsoft.com/office/drawing/2010/main">
                <a:solidFill>
                  <a:srgbClr val="FFFFFF"/>
                </a:solidFill>
              </a14:hiddenFill>
            </a:ext>
          </a:extLst>
        </p:spPr>
      </p:pic>
      <p:sp>
        <p:nvSpPr>
          <p:cNvPr id="38916" name="Text Box 8"/>
          <p:cNvSpPr txBox="1">
            <a:spLocks noChangeArrowheads="1"/>
          </p:cNvSpPr>
          <p:nvPr/>
        </p:nvSpPr>
        <p:spPr bwMode="auto">
          <a:xfrm>
            <a:off x="250825" y="6308725"/>
            <a:ext cx="852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Source: Art-Directed Technology: Anatomy of a  Shrek2 Sequence, Siggraph 2004</a:t>
            </a:r>
          </a:p>
        </p:txBody>
      </p:sp>
    </p:spTree>
    <p:extLst>
      <p:ext uri="{BB962C8B-B14F-4D97-AF65-F5344CB8AC3E}">
        <p14:creationId xmlns:p14="http://schemas.microsoft.com/office/powerpoint/2010/main" val="58499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normAutofit lnSpcReduction="10000"/>
          </a:bodyPr>
          <a:lstStyle/>
          <a:p>
            <a:r>
              <a:rPr lang="en-CA" dirty="0" smtClean="0"/>
              <a:t>Modern animation systems based on keys, interpolation, bones, etc., can be used to produce realistic motion in the hands of a good animator</a:t>
            </a:r>
          </a:p>
          <a:p>
            <a:r>
              <a:rPr lang="en-CA" dirty="0" smtClean="0"/>
              <a:t>Add in motion capture and you have all the tools required to produce feature length animations, standard industry practice</a:t>
            </a:r>
          </a:p>
          <a:p>
            <a:r>
              <a:rPr lang="en-CA" dirty="0" smtClean="0"/>
              <a:t>But, feature length animation is a very constrained environment, everything is preplanned, there are no surprises</a:t>
            </a:r>
          </a:p>
          <a:p>
            <a:r>
              <a:rPr lang="en-CA" dirty="0" smtClean="0"/>
              <a:t>If something moves unexpectedly the whole thing falls apart, the characters can’t respond to their environment</a:t>
            </a:r>
            <a:endParaRPr lang="en-CA" dirty="0"/>
          </a:p>
        </p:txBody>
      </p:sp>
    </p:spTree>
    <p:extLst>
      <p:ext uri="{BB962C8B-B14F-4D97-AF65-F5344CB8AC3E}">
        <p14:creationId xmlns:p14="http://schemas.microsoft.com/office/powerpoint/2010/main" val="4035077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It is also very labour intensive, with a few characters this is okay, a background and two or three characters taking part in the action</a:t>
            </a:r>
          </a:p>
          <a:p>
            <a:r>
              <a:rPr lang="en-CA" dirty="0" smtClean="0"/>
              <a:t>But, if we want a crowd life becomes very hard, we need to animation each of the people in the crowd separately and make sure they don’t run into each other</a:t>
            </a:r>
          </a:p>
          <a:p>
            <a:r>
              <a:rPr lang="en-CA" dirty="0" smtClean="0"/>
              <a:t>This is at least O(n</a:t>
            </a:r>
            <a:r>
              <a:rPr lang="en-CA" baseline="30000" dirty="0" smtClean="0"/>
              <a:t>2</a:t>
            </a:r>
            <a:r>
              <a:rPr lang="en-CA" dirty="0" smtClean="0"/>
              <a:t>) with the number of characters, not a very good situation</a:t>
            </a:r>
            <a:endParaRPr lang="en-CA" dirty="0"/>
          </a:p>
        </p:txBody>
      </p:sp>
    </p:spTree>
    <p:extLst>
      <p:ext uri="{BB962C8B-B14F-4D97-AF65-F5344CB8AC3E}">
        <p14:creationId xmlns:p14="http://schemas.microsoft.com/office/powerpoint/2010/main" val="327156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Trivia: early film was 16 fps, each frame was shown 3 times</a:t>
            </a:r>
          </a:p>
          <a:p>
            <a:r>
              <a:rPr lang="en-CA" dirty="0" smtClean="0"/>
              <a:t>NTSC analogue TV worked at 30 fps, which was divided into two fields, which effectively gave 60 fps</a:t>
            </a:r>
          </a:p>
          <a:p>
            <a:r>
              <a:rPr lang="en-CA" dirty="0" smtClean="0"/>
              <a:t>For </a:t>
            </a:r>
            <a:r>
              <a:rPr lang="en-CA" dirty="0" err="1" smtClean="0"/>
              <a:t>Siggraph</a:t>
            </a:r>
            <a:r>
              <a:rPr lang="en-CA" dirty="0" smtClean="0"/>
              <a:t> film show you needed to render on fields not on frames, one of the few venues that demanded this</a:t>
            </a:r>
          </a:p>
          <a:p>
            <a:r>
              <a:rPr lang="en-CA" dirty="0" smtClean="0"/>
              <a:t>Most digital video standards keep 60fps, but use progressive scan which eliminates fields</a:t>
            </a:r>
          </a:p>
          <a:p>
            <a:r>
              <a:rPr lang="en-CA" dirty="0" smtClean="0"/>
              <a:t>For computer monitors we like to have 60 to 72 fps, at the hardware level</a:t>
            </a:r>
            <a:endParaRPr lang="en-CA" dirty="0"/>
          </a:p>
        </p:txBody>
      </p:sp>
    </p:spTree>
    <p:extLst>
      <p:ext uri="{BB962C8B-B14F-4D97-AF65-F5344CB8AC3E}">
        <p14:creationId xmlns:p14="http://schemas.microsoft.com/office/powerpoint/2010/main" val="344091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lstStyle/>
          <a:p>
            <a:r>
              <a:rPr lang="en-CA" dirty="0" smtClean="0"/>
              <a:t>But do we need 60 unique images per second for video? No</a:t>
            </a:r>
          </a:p>
          <a:p>
            <a:r>
              <a:rPr lang="en-CA" dirty="0" smtClean="0"/>
              <a:t>Saturday morning cartoons are 12 fps, that is usually viewed as the absolute minimum</a:t>
            </a:r>
          </a:p>
          <a:p>
            <a:r>
              <a:rPr lang="en-CA" dirty="0" smtClean="0"/>
              <a:t>For interactive applications 10 fps is the minimum</a:t>
            </a:r>
          </a:p>
          <a:p>
            <a:r>
              <a:rPr lang="en-CA" dirty="0" smtClean="0"/>
              <a:t>Little real improvement beyond 30 fps</a:t>
            </a:r>
          </a:p>
          <a:p>
            <a:r>
              <a:rPr lang="en-CA" dirty="0" smtClean="0"/>
              <a:t>Note: a software fps higher than the hardware fps is useless, it can’t be displayed, regardless of what some tech </a:t>
            </a:r>
            <a:r>
              <a:rPr lang="en-CA" dirty="0" smtClean="0"/>
              <a:t>journalists </a:t>
            </a:r>
            <a:r>
              <a:rPr lang="en-CA" dirty="0" smtClean="0"/>
              <a:t>think</a:t>
            </a:r>
            <a:endParaRPr lang="en-CA" dirty="0"/>
          </a:p>
        </p:txBody>
      </p:sp>
    </p:spTree>
    <p:extLst>
      <p:ext uri="{BB962C8B-B14F-4D97-AF65-F5344CB8AC3E}">
        <p14:creationId xmlns:p14="http://schemas.microsoft.com/office/powerpoint/2010/main" val="3595508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There is a wide range of classical animation techniques</a:t>
            </a:r>
          </a:p>
          <a:p>
            <a:r>
              <a:rPr lang="en-CA" dirty="0" smtClean="0"/>
              <a:t>Any technique where you can record one frame at a time can be used</a:t>
            </a:r>
          </a:p>
          <a:p>
            <a:r>
              <a:rPr lang="en-CA" dirty="0" smtClean="0"/>
              <a:t>Easiest is stop frame animation, done with </a:t>
            </a:r>
            <a:r>
              <a:rPr lang="en-CA" smtClean="0"/>
              <a:t>physical objects </a:t>
            </a:r>
            <a:r>
              <a:rPr lang="en-CA" dirty="0" smtClean="0"/>
              <a:t>or characters</a:t>
            </a:r>
          </a:p>
          <a:p>
            <a:r>
              <a:rPr lang="en-CA" dirty="0" smtClean="0"/>
              <a:t>Pose the object, take a frame, move the objects slightly, take a frame, etc.</a:t>
            </a:r>
          </a:p>
          <a:p>
            <a:r>
              <a:rPr lang="en-CA" dirty="0" smtClean="0"/>
              <a:t>No specialized hardware or software is required, just a bit of patience</a:t>
            </a:r>
            <a:endParaRPr lang="en-CA" dirty="0"/>
          </a:p>
        </p:txBody>
      </p:sp>
    </p:spTree>
    <p:extLst>
      <p:ext uri="{BB962C8B-B14F-4D97-AF65-F5344CB8AC3E}">
        <p14:creationId xmlns:p14="http://schemas.microsoft.com/office/powerpoint/2010/main" val="3483195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pic>
        <p:nvPicPr>
          <p:cNvPr id="4" name="Example.wmv">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54163" y="1600200"/>
            <a:ext cx="6034087" cy="4525963"/>
          </a:xfrm>
        </p:spPr>
      </p:pic>
    </p:spTree>
    <p:extLst>
      <p:ext uri="{BB962C8B-B14F-4D97-AF65-F5344CB8AC3E}">
        <p14:creationId xmlns:p14="http://schemas.microsoft.com/office/powerpoint/2010/main" val="20915011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Classical Animation</a:t>
            </a:r>
            <a:endParaRPr lang="en-CA" dirty="0"/>
          </a:p>
        </p:txBody>
      </p:sp>
      <p:sp>
        <p:nvSpPr>
          <p:cNvPr id="3" name="Content Placeholder 2"/>
          <p:cNvSpPr>
            <a:spLocks noGrp="1"/>
          </p:cNvSpPr>
          <p:nvPr>
            <p:ph idx="1"/>
          </p:nvPr>
        </p:nvSpPr>
        <p:spPr/>
        <p:txBody>
          <a:bodyPr/>
          <a:lstStyle/>
          <a:p>
            <a:r>
              <a:rPr lang="en-CA" dirty="0" smtClean="0"/>
              <a:t>Animations have been produced using sand and nail </a:t>
            </a:r>
            <a:r>
              <a:rPr lang="en-CA" dirty="0" smtClean="0"/>
              <a:t>boards or </a:t>
            </a:r>
            <a:r>
              <a:rPr lang="en-CA" dirty="0" err="1" smtClean="0"/>
              <a:t>pinscreens</a:t>
            </a:r>
            <a:endParaRPr lang="en-CA" dirty="0" smtClean="0"/>
          </a:p>
          <a:p>
            <a:r>
              <a:rPr lang="en-CA" dirty="0" smtClean="0"/>
              <a:t>The NFB has many examples of these techniques, Canada a leader in the development of animation</a:t>
            </a:r>
          </a:p>
          <a:p>
            <a:r>
              <a:rPr lang="en-CA" dirty="0" smtClean="0"/>
              <a:t>Disney perfected the classical </a:t>
            </a:r>
            <a:r>
              <a:rPr lang="en-CA" dirty="0" err="1" smtClean="0"/>
              <a:t>cel</a:t>
            </a:r>
            <a:r>
              <a:rPr lang="en-CA" dirty="0" smtClean="0"/>
              <a:t> based animation style, though most of the techniques were known before</a:t>
            </a:r>
          </a:p>
          <a:p>
            <a:r>
              <a:rPr lang="en-CA" dirty="0" smtClean="0"/>
              <a:t>They just hadn’t been put together and done on a large scale before Disney, first feature length animation film</a:t>
            </a:r>
            <a:endParaRPr lang="en-CA" dirty="0"/>
          </a:p>
        </p:txBody>
      </p:sp>
    </p:spTree>
    <p:extLst>
      <p:ext uri="{BB962C8B-B14F-4D97-AF65-F5344CB8AC3E}">
        <p14:creationId xmlns:p14="http://schemas.microsoft.com/office/powerpoint/2010/main" val="304733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Template>
  <TotalTime>500</TotalTime>
  <Words>3098</Words>
  <Application>Microsoft Office PowerPoint</Application>
  <PresentationFormat>On-screen Show (4:3)</PresentationFormat>
  <Paragraphs>233</Paragraphs>
  <Slides>47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Century Gothic</vt:lpstr>
      <vt:lpstr>Courier New</vt:lpstr>
      <vt:lpstr>Palatino Linotype</vt:lpstr>
      <vt:lpstr>Executive</vt:lpstr>
      <vt:lpstr>CSCI 4110 Animation Basic Principles</vt:lpstr>
      <vt:lpstr>Introduction</vt:lpstr>
      <vt:lpstr>Introduction</vt:lpstr>
      <vt:lpstr>Introduction</vt:lpstr>
      <vt:lpstr>Introduction</vt:lpstr>
      <vt:lpstr>Introduction</vt:lpstr>
      <vt:lpstr>Classical Animation</vt:lpstr>
      <vt:lpstr>Classical Animation</vt:lpstr>
      <vt:lpstr>Classical Animation</vt:lpstr>
      <vt:lpstr>Sand and Pinscreen Animation</vt:lpstr>
      <vt:lpstr>Classical Animation</vt:lpstr>
      <vt:lpstr>Classical Animation</vt:lpstr>
      <vt:lpstr>Classical Animation</vt:lpstr>
      <vt:lpstr>Classical Animation</vt:lpstr>
      <vt:lpstr>Classical Animation</vt:lpstr>
      <vt:lpstr>Classical Animation</vt:lpstr>
      <vt:lpstr>Computer Animation</vt:lpstr>
      <vt:lpstr>Hunger</vt:lpstr>
      <vt:lpstr>Computer Animation</vt:lpstr>
      <vt:lpstr>Computer Animation</vt:lpstr>
      <vt:lpstr>Early Computer Animation - 1984</vt:lpstr>
      <vt:lpstr>Computer Animation</vt:lpstr>
      <vt:lpstr>Computer Animation</vt:lpstr>
      <vt:lpstr>Computer Animation</vt:lpstr>
      <vt:lpstr>Theory</vt:lpstr>
      <vt:lpstr>Theory</vt:lpstr>
      <vt:lpstr>Theory</vt:lpstr>
      <vt:lpstr>Theory</vt:lpstr>
      <vt:lpstr>Early Techniques</vt:lpstr>
      <vt:lpstr>Early Techniques</vt:lpstr>
      <vt:lpstr>Early Techniques</vt:lpstr>
      <vt:lpstr>Early Techniques</vt:lpstr>
      <vt:lpstr>Early Techniques</vt:lpstr>
      <vt:lpstr>Early Techniques</vt:lpstr>
      <vt:lpstr>Key Based Techniques</vt:lpstr>
      <vt:lpstr>Key Based Techniques</vt:lpstr>
      <vt:lpstr>Key Based Techniques</vt:lpstr>
      <vt:lpstr>Key Based Techniques</vt:lpstr>
      <vt:lpstr>Key Based Techniques</vt:lpstr>
      <vt:lpstr>Key Parameter</vt:lpstr>
      <vt:lpstr>Key Parameter</vt:lpstr>
      <vt:lpstr>Bones and Skin</vt:lpstr>
      <vt:lpstr>Bones and Skin</vt:lpstr>
      <vt:lpstr>Bones and Skin</vt:lpstr>
      <vt:lpstr>Rigging</vt:lpstr>
      <vt:lpstr>Summary</vt:lpstr>
      <vt:lpstr>Summary</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4110 Animation Basic Principles</dc:title>
  <dc:creator>Mark</dc:creator>
  <cp:lastModifiedBy>Mark Green</cp:lastModifiedBy>
  <cp:revision>14</cp:revision>
  <dcterms:created xsi:type="dcterms:W3CDTF">2014-11-04T16:42:38Z</dcterms:created>
  <dcterms:modified xsi:type="dcterms:W3CDTF">2017-10-16T23:49:13Z</dcterms:modified>
</cp:coreProperties>
</file>