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18"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9" r:id="rId59"/>
    <p:sldId id="312" r:id="rId60"/>
    <p:sldId id="313" r:id="rId61"/>
    <p:sldId id="314" r:id="rId62"/>
    <p:sldId id="315" r:id="rId63"/>
    <p:sldId id="316" r:id="rId64"/>
    <p:sldId id="31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998B8-BE74-43C3-B6E6-E5C2C6C89ECF}" type="datetimeFigureOut">
              <a:rPr lang="en-CA" smtClean="0"/>
              <a:t>2017-11-06</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61EAC-6AC2-4DE5-8366-3DD5414DD739}" type="slidenum">
              <a:rPr lang="en-CA" smtClean="0"/>
              <a:t>‹#›</a:t>
            </a:fld>
            <a:endParaRPr lang="en-CA"/>
          </a:p>
        </p:txBody>
      </p:sp>
    </p:spTree>
    <p:extLst>
      <p:ext uri="{BB962C8B-B14F-4D97-AF65-F5344CB8AC3E}">
        <p14:creationId xmlns:p14="http://schemas.microsoft.com/office/powerpoint/2010/main" val="51893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1A61EAC-6AC2-4DE5-8366-3DD5414DD739}" type="slidenum">
              <a:rPr lang="en-CA" smtClean="0"/>
              <a:t>32</a:t>
            </a:fld>
            <a:endParaRPr lang="en-CA"/>
          </a:p>
        </p:txBody>
      </p:sp>
    </p:spTree>
    <p:extLst>
      <p:ext uri="{BB962C8B-B14F-4D97-AF65-F5344CB8AC3E}">
        <p14:creationId xmlns:p14="http://schemas.microsoft.com/office/powerpoint/2010/main" val="998865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A9FBB9C-4CD4-43D4-B7C8-A4C001BF2210}" type="datetimeFigureOut">
              <a:rPr lang="en-CA" smtClean="0"/>
              <a:t>2017-11-06</a:t>
            </a:fld>
            <a:endParaRPr lang="en-CA"/>
          </a:p>
        </p:txBody>
      </p:sp>
      <p:sp>
        <p:nvSpPr>
          <p:cNvPr id="8" name="Slide Number Placeholder 7"/>
          <p:cNvSpPr>
            <a:spLocks noGrp="1"/>
          </p:cNvSpPr>
          <p:nvPr>
            <p:ph type="sldNum" sz="quarter" idx="11"/>
          </p:nvPr>
        </p:nvSpPr>
        <p:spPr/>
        <p:txBody>
          <a:bodyPr/>
          <a:lstStyle/>
          <a:p>
            <a:fld id="{7B086E1C-D65B-483D-AEEF-146EB0F307A6}" type="slidenum">
              <a:rPr lang="en-CA" smtClean="0"/>
              <a:t>‹#›</a:t>
            </a:fld>
            <a:endParaRPr lang="en-CA"/>
          </a:p>
        </p:txBody>
      </p:sp>
      <p:sp>
        <p:nvSpPr>
          <p:cNvPr id="9" name="Footer Placeholder 8"/>
          <p:cNvSpPr>
            <a:spLocks noGrp="1"/>
          </p:cNvSpPr>
          <p:nvPr>
            <p:ph type="ftr" sz="quarter" idx="12"/>
          </p:nvPr>
        </p:nvSpPr>
        <p:spPr/>
        <p:txBody>
          <a:bodyPr/>
          <a:lstStyle/>
          <a:p>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FBB9C-4CD4-43D4-B7C8-A4C001BF2210}" type="datetimeFigureOut">
              <a:rPr lang="en-CA" smtClean="0"/>
              <a:t>2017-11-06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086E1C-D65B-483D-AEEF-146EB0F307A6}"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FBB9C-4CD4-43D4-B7C8-A4C001BF2210}" type="datetimeFigureOut">
              <a:rPr lang="en-CA" smtClean="0"/>
              <a:t>2017-11-06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086E1C-D65B-483D-AEEF-146EB0F307A6}"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A9FBB9C-4CD4-43D4-B7C8-A4C001BF2210}" type="datetimeFigureOut">
              <a:rPr lang="en-CA" smtClean="0"/>
              <a:t>2017-11-06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086E1C-D65B-483D-AEEF-146EB0F307A6}"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9FBB9C-4CD4-43D4-B7C8-A4C001BF2210}" type="datetimeFigureOut">
              <a:rPr lang="en-CA" smtClean="0"/>
              <a:t>2017-11-06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086E1C-D65B-483D-AEEF-146EB0F307A6}" type="slidenum">
              <a:rPr lang="en-CA" smtClean="0"/>
              <a:t>‹#›</a:t>
            </a:fld>
            <a:endParaRPr lang="en-CA"/>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A9FBB9C-4CD4-43D4-B7C8-A4C001BF2210}" type="datetimeFigureOut">
              <a:rPr lang="en-CA" smtClean="0"/>
              <a:t>2017-11-06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086E1C-D65B-483D-AEEF-146EB0F307A6}" type="slidenum">
              <a:rPr lang="en-CA" smtClean="0"/>
              <a:t>‹#›</a:t>
            </a:fld>
            <a:endParaRPr lang="en-CA"/>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A9FBB9C-4CD4-43D4-B7C8-A4C001BF2210}" type="datetimeFigureOut">
              <a:rPr lang="en-CA" smtClean="0"/>
              <a:t>2017-11-06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086E1C-D65B-483D-AEEF-146EB0F307A6}" type="slidenum">
              <a:rPr lang="en-CA" smtClean="0"/>
              <a:t>‹#›</a:t>
            </a:fld>
            <a:endParaRPr lang="en-CA"/>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9FBB9C-4CD4-43D4-B7C8-A4C001BF2210}" type="datetimeFigureOut">
              <a:rPr lang="en-CA" smtClean="0"/>
              <a:t>2017-11-06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086E1C-D65B-483D-AEEF-146EB0F307A6}"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FBB9C-4CD4-43D4-B7C8-A4C001BF2210}" type="datetimeFigureOut">
              <a:rPr lang="en-CA" smtClean="0"/>
              <a:t>2017-11-06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086E1C-D65B-483D-AEEF-146EB0F307A6}"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FBB9C-4CD4-43D4-B7C8-A4C001BF2210}" type="datetimeFigureOut">
              <a:rPr lang="en-CA" smtClean="0"/>
              <a:t>2017-11-06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086E1C-D65B-483D-AEEF-146EB0F307A6}"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FBB9C-4CD4-43D4-B7C8-A4C001BF2210}" type="datetimeFigureOut">
              <a:rPr lang="en-CA" smtClean="0"/>
              <a:t>2017-11-06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086E1C-D65B-483D-AEEF-146EB0F307A6}"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A9FBB9C-4CD4-43D4-B7C8-A4C001BF2210}" type="datetimeFigureOut">
              <a:rPr lang="en-CA" smtClean="0"/>
              <a:t>2017-11-06</a:t>
            </a:fld>
            <a:endParaRPr lang="en-CA"/>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CA"/>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B086E1C-D65B-483D-AEEF-146EB0F307A6}" type="slidenum">
              <a:rPr lang="en-CA" smtClean="0"/>
              <a:t>‹#›</a:t>
            </a:fld>
            <a:endParaRPr lang="en-CA"/>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D:\Courses\CSCI%204110\Videos\2009-TOG-taskControl.mov" TargetMode="External"/><Relationship Id="rId1" Type="http://schemas.microsoft.com/office/2007/relationships/media" Target="file:///D:\Courses\CSCI%204110\Videos\2009-TOG-taskControl.mov" TargetMode="Externa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D:\Courses\CSCI%204110\Videos\dense-crowd.mov" TargetMode="External"/><Relationship Id="rId1" Type="http://schemas.microsoft.com/office/2007/relationships/media" Target="file:///D:\Courses\CSCI%204110\Videos\dense-crowd.mov" TargetMode="Externa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D:\Courses\CSCI%204110\Videos\2007-siggraph-simbicon.mov" TargetMode="External"/><Relationship Id="rId1" Type="http://schemas.microsoft.com/office/2007/relationships/media" Target="file:///D:\Courses\CSCI%204110\Videos\2007-siggraph-simbicon.mov"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CSCI 4110</a:t>
            </a:r>
            <a:br>
              <a:rPr lang="en-CA" dirty="0" smtClean="0"/>
            </a:br>
            <a:r>
              <a:rPr lang="en-CA" dirty="0" smtClean="0"/>
              <a:t>Advanced Behaviours</a:t>
            </a:r>
            <a:endParaRPr lang="en-CA" dirty="0"/>
          </a:p>
        </p:txBody>
      </p:sp>
      <p:sp>
        <p:nvSpPr>
          <p:cNvPr id="3" name="Subtitle 2"/>
          <p:cNvSpPr>
            <a:spLocks noGrp="1"/>
          </p:cNvSpPr>
          <p:nvPr>
            <p:ph type="subTitle" idx="1"/>
          </p:nvPr>
        </p:nvSpPr>
        <p:spPr/>
        <p:txBody>
          <a:bodyPr>
            <a:normAutofit fontScale="92500" lnSpcReduction="10000"/>
          </a:bodyPr>
          <a:lstStyle/>
          <a:p>
            <a:r>
              <a:rPr lang="en-CA" dirty="0" smtClean="0"/>
              <a:t>Mark Green</a:t>
            </a:r>
          </a:p>
          <a:p>
            <a:r>
              <a:rPr lang="en-CA" dirty="0" smtClean="0"/>
              <a:t>Faculty of Science</a:t>
            </a:r>
          </a:p>
          <a:p>
            <a:r>
              <a:rPr lang="en-CA" dirty="0" smtClean="0"/>
              <a:t>UOIT</a:t>
            </a:r>
            <a:endParaRPr lang="en-CA" dirty="0"/>
          </a:p>
        </p:txBody>
      </p:sp>
    </p:spTree>
    <p:extLst>
      <p:ext uri="{BB962C8B-B14F-4D97-AF65-F5344CB8AC3E}">
        <p14:creationId xmlns:p14="http://schemas.microsoft.com/office/powerpoint/2010/main" val="3298657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SIMBICON</a:t>
            </a:r>
          </a:p>
        </p:txBody>
      </p:sp>
      <p:sp>
        <p:nvSpPr>
          <p:cNvPr id="3" name="Content Placeholder 2"/>
          <p:cNvSpPr>
            <a:spLocks noGrp="1"/>
          </p:cNvSpPr>
          <p:nvPr>
            <p:ph idx="1"/>
          </p:nvPr>
        </p:nvSpPr>
        <p:spPr/>
        <p:txBody>
          <a:bodyPr/>
          <a:lstStyle/>
          <a:p>
            <a:r>
              <a:rPr lang="en-CA" dirty="0" smtClean="0"/>
              <a:t>Controller design starts with building a finite state machine for the motion, see the next slide</a:t>
            </a:r>
          </a:p>
          <a:p>
            <a:r>
              <a:rPr lang="en-CA" dirty="0" smtClean="0"/>
              <a:t>Each state has a pose for the character, the joint angles that we want to achieve</a:t>
            </a:r>
          </a:p>
          <a:p>
            <a:r>
              <a:rPr lang="en-CA" dirty="0" smtClean="0"/>
              <a:t>A PD controller is used to drive the dynamics to achieve these joint angles</a:t>
            </a:r>
          </a:p>
          <a:p>
            <a:r>
              <a:rPr lang="en-CA" dirty="0" smtClean="0"/>
              <a:t>In many cases the goals aren’t reached before a transition between states occurs</a:t>
            </a:r>
          </a:p>
          <a:p>
            <a:r>
              <a:rPr lang="en-CA" dirty="0" smtClean="0"/>
              <a:t>Transitions are triggered by a time period, or an event, such as the foot striking the ground</a:t>
            </a:r>
            <a:endParaRPr lang="en-CA" dirty="0"/>
          </a:p>
        </p:txBody>
      </p:sp>
    </p:spTree>
    <p:extLst>
      <p:ext uri="{BB962C8B-B14F-4D97-AF65-F5344CB8AC3E}">
        <p14:creationId xmlns:p14="http://schemas.microsoft.com/office/powerpoint/2010/main" val="3111186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SIMBICON</a:t>
            </a:r>
          </a:p>
        </p:txBody>
      </p:sp>
      <p:sp>
        <p:nvSpPr>
          <p:cNvPr id="3" name="Content Placeholder 2"/>
          <p:cNvSpPr>
            <a:spLocks noGrp="1"/>
          </p:cNvSpPr>
          <p:nvPr>
            <p:ph idx="1"/>
          </p:nvPr>
        </p:nvSpPr>
        <p:spPr/>
        <p:txBody>
          <a:bodyPr/>
          <a:lstStyle/>
          <a:p>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904602"/>
            <a:ext cx="4731674" cy="383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124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SIMBICON</a:t>
            </a:r>
          </a:p>
        </p:txBody>
      </p:sp>
      <p:sp>
        <p:nvSpPr>
          <p:cNvPr id="3" name="Content Placeholder 2"/>
          <p:cNvSpPr>
            <a:spLocks noGrp="1"/>
          </p:cNvSpPr>
          <p:nvPr>
            <p:ph idx="1"/>
          </p:nvPr>
        </p:nvSpPr>
        <p:spPr/>
        <p:txBody>
          <a:bodyPr/>
          <a:lstStyle/>
          <a:p>
            <a:r>
              <a:rPr lang="en-CA" dirty="0" smtClean="0"/>
              <a:t>Most of the SIMBICON motion controllers have only four states</a:t>
            </a:r>
          </a:p>
          <a:p>
            <a:r>
              <a:rPr lang="en-CA" dirty="0" smtClean="0"/>
              <a:t>Can transition between motions, on transition signal move from state n of current controller to state n+1 of next controller</a:t>
            </a:r>
          </a:p>
          <a:p>
            <a:r>
              <a:rPr lang="en-CA" dirty="0" smtClean="0"/>
              <a:t>The balance controller is based on the torque about the torso, </a:t>
            </a:r>
            <a:r>
              <a:rPr lang="el-GR" dirty="0" smtClean="0">
                <a:latin typeface="Times New Roman"/>
                <a:cs typeface="Times New Roman"/>
              </a:rPr>
              <a:t>τ</a:t>
            </a:r>
            <a:r>
              <a:rPr lang="en-CA" baseline="-25000" dirty="0" smtClean="0">
                <a:latin typeface="Times New Roman"/>
                <a:cs typeface="Times New Roman"/>
              </a:rPr>
              <a:t>torso</a:t>
            </a:r>
            <a:r>
              <a:rPr lang="en-CA" dirty="0" smtClean="0">
                <a:latin typeface="Times New Roman"/>
                <a:cs typeface="Times New Roman"/>
              </a:rPr>
              <a:t>, </a:t>
            </a:r>
            <a:r>
              <a:rPr lang="en-CA" dirty="0" smtClean="0">
                <a:cs typeface="Times New Roman"/>
              </a:rPr>
              <a:t>the swing hip torque </a:t>
            </a:r>
            <a:r>
              <a:rPr lang="el-GR" dirty="0" smtClean="0">
                <a:latin typeface="Times New Roman"/>
                <a:cs typeface="Times New Roman"/>
              </a:rPr>
              <a:t>τ</a:t>
            </a:r>
            <a:r>
              <a:rPr lang="en-CA" baseline="-25000" dirty="0" smtClean="0">
                <a:latin typeface="Times New Roman"/>
                <a:cs typeface="Times New Roman"/>
              </a:rPr>
              <a:t>B</a:t>
            </a:r>
            <a:r>
              <a:rPr lang="en-CA" dirty="0" smtClean="0">
                <a:latin typeface="Times New Roman"/>
                <a:cs typeface="Times New Roman"/>
              </a:rPr>
              <a:t> </a:t>
            </a:r>
            <a:r>
              <a:rPr lang="en-CA" dirty="0" smtClean="0">
                <a:cs typeface="Times New Roman"/>
              </a:rPr>
              <a:t>and the stance hip torque </a:t>
            </a:r>
            <a:r>
              <a:rPr lang="el-GR" dirty="0" smtClean="0">
                <a:latin typeface="Times New Roman" panose="02020603050405020304" pitchFamily="18" charset="0"/>
                <a:cs typeface="Times New Roman" panose="02020603050405020304" pitchFamily="18" charset="0"/>
              </a:rPr>
              <a:t>τ</a:t>
            </a:r>
            <a:r>
              <a:rPr lang="en-CA" baseline="-25000" dirty="0" smtClean="0">
                <a:cs typeface="Times New Roman"/>
              </a:rPr>
              <a:t>A</a:t>
            </a:r>
            <a:r>
              <a:rPr lang="en-CA" dirty="0" smtClean="0">
                <a:cs typeface="Times New Roman"/>
              </a:rPr>
              <a:t>, see the next slide</a:t>
            </a:r>
          </a:p>
          <a:p>
            <a:r>
              <a:rPr lang="en-CA" dirty="0" smtClean="0">
                <a:cs typeface="Times New Roman"/>
              </a:rPr>
              <a:t>Both the torso torque and the swing hip torque are computed in the world coordinate system, and their controllers operate in that system</a:t>
            </a:r>
            <a:endParaRPr lang="en-CA" dirty="0"/>
          </a:p>
        </p:txBody>
      </p:sp>
    </p:spTree>
    <p:extLst>
      <p:ext uri="{BB962C8B-B14F-4D97-AF65-F5344CB8AC3E}">
        <p14:creationId xmlns:p14="http://schemas.microsoft.com/office/powerpoint/2010/main" val="1148051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SIMBICON</a:t>
            </a:r>
          </a:p>
        </p:txBody>
      </p:sp>
      <p:sp>
        <p:nvSpPr>
          <p:cNvPr id="3" name="Content Placeholder 2"/>
          <p:cNvSpPr>
            <a:spLocks noGrp="1"/>
          </p:cNvSpPr>
          <p:nvPr>
            <p:ph idx="1"/>
          </p:nvPr>
        </p:nvSpPr>
        <p:spPr/>
        <p:txBody>
          <a:bodyPr/>
          <a:lstStyle/>
          <a:p>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884466"/>
            <a:ext cx="6043414" cy="411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375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SIMBICON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CA" dirty="0" smtClean="0"/>
                  <a:t>For physically realistic motion the total torque must be zero, so we end up with:</a:t>
                </a:r>
              </a:p>
              <a:p>
                <a:pPr marL="0" indent="0" algn="ctr">
                  <a:buNone/>
                </a:pPr>
                <a:r>
                  <a:rPr lang="en-CA" dirty="0" err="1" smtClean="0">
                    <a:latin typeface="Times New Roman"/>
                    <a:cs typeface="Times New Roman"/>
                  </a:rPr>
                  <a:t>τ</a:t>
                </a:r>
                <a:r>
                  <a:rPr lang="en-CA" baseline="-25000" dirty="0" err="1" smtClean="0">
                    <a:latin typeface="Times New Roman"/>
                    <a:cs typeface="Times New Roman"/>
                  </a:rPr>
                  <a:t>A</a:t>
                </a:r>
                <a:r>
                  <a:rPr lang="en-CA" dirty="0" smtClean="0">
                    <a:latin typeface="Times New Roman"/>
                    <a:cs typeface="Times New Roman"/>
                  </a:rPr>
                  <a:t> = -</a:t>
                </a:r>
                <a:r>
                  <a:rPr lang="el-GR" dirty="0" smtClean="0">
                    <a:latin typeface="Times New Roman"/>
                    <a:cs typeface="Times New Roman"/>
                  </a:rPr>
                  <a:t>τ</a:t>
                </a:r>
                <a:r>
                  <a:rPr lang="en-CA" baseline="-25000" dirty="0" smtClean="0">
                    <a:latin typeface="Times New Roman"/>
                    <a:cs typeface="Times New Roman"/>
                  </a:rPr>
                  <a:t>torso</a:t>
                </a:r>
                <a:r>
                  <a:rPr lang="en-CA" dirty="0" smtClean="0">
                    <a:latin typeface="Times New Roman"/>
                    <a:cs typeface="Times New Roman"/>
                  </a:rPr>
                  <a:t> – </a:t>
                </a:r>
                <a:r>
                  <a:rPr lang="el-GR" dirty="0" smtClean="0">
                    <a:latin typeface="Times New Roman"/>
                    <a:cs typeface="Times New Roman"/>
                  </a:rPr>
                  <a:t>τ</a:t>
                </a:r>
                <a:r>
                  <a:rPr lang="en-CA" baseline="-25000" dirty="0" smtClean="0">
                    <a:latin typeface="Times New Roman"/>
                    <a:cs typeface="Times New Roman"/>
                  </a:rPr>
                  <a:t>B</a:t>
                </a:r>
              </a:p>
              <a:p>
                <a:r>
                  <a:rPr lang="en-CA" dirty="0" smtClean="0">
                    <a:latin typeface="Times New Roman"/>
                    <a:cs typeface="Times New Roman"/>
                  </a:rPr>
                  <a:t>the swing foot placement when it strikes the ground is used to control balance</a:t>
                </a:r>
              </a:p>
              <a:p>
                <a:r>
                  <a:rPr lang="en-CA" dirty="0" smtClean="0">
                    <a:latin typeface="Times New Roman"/>
                    <a:cs typeface="Times New Roman"/>
                  </a:rPr>
                  <a:t>The equation used to compute the angle for the swing hip PD controller is:</a:t>
                </a:r>
              </a:p>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i="1" smtClean="0">
                              <a:latin typeface="Cambria Math"/>
                              <a:ea typeface="Cambria Math"/>
                            </a:rPr>
                            <m:t>𝜃</m:t>
                          </m:r>
                        </m:e>
                        <m:sub>
                          <m:r>
                            <a:rPr lang="en-CA" b="0" i="1" smtClean="0">
                              <a:latin typeface="Cambria Math"/>
                            </a:rPr>
                            <m:t>𝑑</m:t>
                          </m:r>
                        </m:sub>
                      </m:sSub>
                      <m:r>
                        <a:rPr lang="en-CA" b="0" i="1" smtClean="0">
                          <a:latin typeface="Cambria Math"/>
                        </a:rPr>
                        <m:t>= </m:t>
                      </m:r>
                      <m:sSub>
                        <m:sSubPr>
                          <m:ctrlPr>
                            <a:rPr lang="en-CA" b="0" i="1" smtClean="0">
                              <a:latin typeface="Cambria Math" panose="02040503050406030204" pitchFamily="18" charset="0"/>
                            </a:rPr>
                          </m:ctrlPr>
                        </m:sSubPr>
                        <m:e>
                          <m:r>
                            <a:rPr lang="en-CA" b="0" i="1" smtClean="0">
                              <a:latin typeface="Cambria Math"/>
                              <a:ea typeface="Cambria Math"/>
                            </a:rPr>
                            <m:t>𝜃</m:t>
                          </m:r>
                        </m:e>
                        <m:sub>
                          <m:r>
                            <a:rPr lang="en-CA" b="0" i="1" smtClean="0">
                              <a:latin typeface="Cambria Math"/>
                            </a:rPr>
                            <m:t>𝑑</m:t>
                          </m:r>
                          <m:r>
                            <a:rPr lang="en-CA" b="0" i="1" smtClean="0">
                              <a:latin typeface="Cambria Math"/>
                            </a:rPr>
                            <m:t>0</m:t>
                          </m:r>
                        </m:sub>
                      </m:sSub>
                      <m:r>
                        <a:rPr lang="en-CA" b="0" i="1" smtClean="0">
                          <a:latin typeface="Cambria Math"/>
                        </a:rPr>
                        <m:t>+</m:t>
                      </m:r>
                      <m:sSub>
                        <m:sSubPr>
                          <m:ctrlPr>
                            <a:rPr lang="en-CA" b="0" i="1" smtClean="0">
                              <a:latin typeface="Cambria Math" panose="02040503050406030204" pitchFamily="18" charset="0"/>
                            </a:rPr>
                          </m:ctrlPr>
                        </m:sSubPr>
                        <m:e>
                          <m:r>
                            <a:rPr lang="en-CA" b="0" i="1" smtClean="0">
                              <a:latin typeface="Cambria Math"/>
                            </a:rPr>
                            <m:t>𝑐</m:t>
                          </m:r>
                        </m:e>
                        <m:sub>
                          <m:r>
                            <a:rPr lang="en-CA" b="0" i="1" smtClean="0">
                              <a:latin typeface="Cambria Math"/>
                            </a:rPr>
                            <m:t>𝑑</m:t>
                          </m:r>
                        </m:sub>
                      </m:sSub>
                      <m:r>
                        <a:rPr lang="en-CA" b="0" i="1" smtClean="0">
                          <a:latin typeface="Cambria Math"/>
                        </a:rPr>
                        <m:t>𝑑</m:t>
                      </m:r>
                      <m:r>
                        <a:rPr lang="en-CA" b="0" i="1" smtClean="0">
                          <a:latin typeface="Cambria Math"/>
                        </a:rPr>
                        <m:t>+ </m:t>
                      </m:r>
                      <m:sSub>
                        <m:sSubPr>
                          <m:ctrlPr>
                            <a:rPr lang="en-CA" b="0" i="1" smtClean="0">
                              <a:latin typeface="Cambria Math" panose="02040503050406030204" pitchFamily="18" charset="0"/>
                            </a:rPr>
                          </m:ctrlPr>
                        </m:sSubPr>
                        <m:e>
                          <m:r>
                            <a:rPr lang="en-CA" b="0" i="1" smtClean="0">
                              <a:latin typeface="Cambria Math"/>
                            </a:rPr>
                            <m:t>𝑐</m:t>
                          </m:r>
                        </m:e>
                        <m:sub>
                          <m:r>
                            <a:rPr lang="en-CA" b="0" i="1" smtClean="0">
                              <a:latin typeface="Cambria Math"/>
                            </a:rPr>
                            <m:t>𝑣</m:t>
                          </m:r>
                        </m:sub>
                      </m:sSub>
                      <m:r>
                        <a:rPr lang="en-CA" b="0" i="1" smtClean="0">
                          <a:latin typeface="Cambria Math"/>
                        </a:rPr>
                        <m:t>𝑣</m:t>
                      </m:r>
                    </m:oMath>
                  </m:oMathPara>
                </a14:m>
                <a:endParaRPr lang="en-CA" dirty="0" smtClean="0"/>
              </a:p>
              <a:p>
                <a:r>
                  <a:rPr lang="en-CA" dirty="0" smtClean="0"/>
                  <a:t>Where </a:t>
                </a:r>
                <a14:m>
                  <m:oMath xmlns:m="http://schemas.openxmlformats.org/officeDocument/2006/math">
                    <m:sSub>
                      <m:sSubPr>
                        <m:ctrlPr>
                          <a:rPr lang="en-CA" i="1" smtClean="0">
                            <a:latin typeface="Cambria Math" panose="02040503050406030204" pitchFamily="18" charset="0"/>
                          </a:rPr>
                        </m:ctrlPr>
                      </m:sSubPr>
                      <m:e>
                        <m:r>
                          <a:rPr lang="en-CA" i="1" smtClean="0">
                            <a:latin typeface="Cambria Math"/>
                            <a:ea typeface="Cambria Math"/>
                          </a:rPr>
                          <m:t>𝜃</m:t>
                        </m:r>
                      </m:e>
                      <m:sub>
                        <m:r>
                          <a:rPr lang="en-CA" b="0" i="1" smtClean="0">
                            <a:latin typeface="Cambria Math"/>
                          </a:rPr>
                          <m:t>𝑑</m:t>
                        </m:r>
                        <m:r>
                          <a:rPr lang="en-CA" b="0" i="1" smtClean="0">
                            <a:latin typeface="Cambria Math"/>
                          </a:rPr>
                          <m:t>0</m:t>
                        </m:r>
                      </m:sub>
                    </m:sSub>
                  </m:oMath>
                </a14:m>
                <a:r>
                  <a:rPr lang="en-CA" dirty="0" smtClean="0"/>
                  <a:t> is the target angle produced by the finite state machine, d is the horizontal distance from the stance ankle to the center of mass, and v is the velocity of the center of mass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887" r="-1630"/>
                </a:stretch>
              </a:blipFill>
            </p:spPr>
            <p:txBody>
              <a:bodyPr/>
              <a:lstStyle/>
              <a:p>
                <a:r>
                  <a:rPr lang="en-CA">
                    <a:noFill/>
                  </a:rPr>
                  <a:t> </a:t>
                </a:r>
              </a:p>
            </p:txBody>
          </p:sp>
        </mc:Fallback>
      </mc:AlternateContent>
    </p:spTree>
    <p:extLst>
      <p:ext uri="{BB962C8B-B14F-4D97-AF65-F5344CB8AC3E}">
        <p14:creationId xmlns:p14="http://schemas.microsoft.com/office/powerpoint/2010/main" val="2054604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SIMBICON</a:t>
            </a:r>
          </a:p>
        </p:txBody>
      </p:sp>
      <p:sp>
        <p:nvSpPr>
          <p:cNvPr id="3" name="Content Placeholder 2"/>
          <p:cNvSpPr>
            <a:spLocks noGrp="1"/>
          </p:cNvSpPr>
          <p:nvPr>
            <p:ph idx="1"/>
          </p:nvPr>
        </p:nvSpPr>
        <p:spPr/>
        <p:txBody>
          <a:bodyPr/>
          <a:lstStyle/>
          <a:p>
            <a:r>
              <a:rPr lang="en-CA" dirty="0" smtClean="0"/>
              <a:t>One of the interesting parts of this system is a feed forward learning system</a:t>
            </a:r>
          </a:p>
          <a:p>
            <a:r>
              <a:rPr lang="en-CA" dirty="0" smtClean="0"/>
              <a:t>The torques generated are based on feedback based on the current and target states, this is essentially always looking backwards</a:t>
            </a:r>
          </a:p>
          <a:p>
            <a:r>
              <a:rPr lang="en-CA" dirty="0" smtClean="0"/>
              <a:t>We wanted to be here, but we didn’t quite make it</a:t>
            </a:r>
          </a:p>
          <a:p>
            <a:r>
              <a:rPr lang="en-CA" dirty="0" smtClean="0"/>
              <a:t>To keep up with where we should be we increase the spring constant, this can produce jerky and unstable motion</a:t>
            </a:r>
          </a:p>
          <a:p>
            <a:r>
              <a:rPr lang="en-CA" dirty="0" smtClean="0"/>
              <a:t>We would like to be able to predict the torques that are required to get the motion that we need</a:t>
            </a:r>
            <a:endParaRPr lang="en-CA" dirty="0"/>
          </a:p>
        </p:txBody>
      </p:sp>
    </p:spTree>
    <p:extLst>
      <p:ext uri="{BB962C8B-B14F-4D97-AF65-F5344CB8AC3E}">
        <p14:creationId xmlns:p14="http://schemas.microsoft.com/office/powerpoint/2010/main" val="2525115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SIMBICON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The SIMBICON controller learns these techniques over time</a:t>
                </a:r>
              </a:p>
              <a:p>
                <a:r>
                  <a:rPr lang="en-CA" dirty="0" smtClean="0"/>
                  <a:t>The learning mechanism divides the walk cycle into N uniformly size bins, where N is between 20 and 1000 depending upon the motion</a:t>
                </a:r>
              </a:p>
              <a:p>
                <a:r>
                  <a:rPr lang="en-CA" dirty="0" smtClean="0"/>
                  <a:t>In each bin the feed forward torque </a:t>
                </a:r>
                <a:r>
                  <a:rPr lang="en-CA" dirty="0" err="1" smtClean="0"/>
                  <a:t>v</a:t>
                </a:r>
                <a:r>
                  <a:rPr lang="en-CA" baseline="-25000" dirty="0" err="1" smtClean="0"/>
                  <a:t>ff</a:t>
                </a:r>
                <a:r>
                  <a:rPr lang="en-CA" dirty="0" smtClean="0"/>
                  <a:t> is updated in the following way:</a:t>
                </a:r>
              </a:p>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a:rPr>
                            <m:t>𝑣</m:t>
                          </m:r>
                        </m:e>
                        <m:sub>
                          <m:r>
                            <a:rPr lang="en-CA" b="0" i="1" smtClean="0">
                              <a:latin typeface="Cambria Math"/>
                            </a:rPr>
                            <m:t>𝑓𝑓</m:t>
                          </m:r>
                        </m:sub>
                      </m:sSub>
                      <m:r>
                        <a:rPr lang="en-CA" b="0" i="1" smtClean="0">
                          <a:latin typeface="Cambria Math"/>
                        </a:rPr>
                        <m:t>=</m:t>
                      </m:r>
                      <m:d>
                        <m:dPr>
                          <m:ctrlPr>
                            <a:rPr lang="en-CA" b="0" i="1" smtClean="0">
                              <a:latin typeface="Cambria Math" panose="02040503050406030204" pitchFamily="18" charset="0"/>
                            </a:rPr>
                          </m:ctrlPr>
                        </m:dPr>
                        <m:e>
                          <m:r>
                            <a:rPr lang="en-CA" b="0" i="1" smtClean="0">
                              <a:latin typeface="Cambria Math"/>
                            </a:rPr>
                            <m:t>1−</m:t>
                          </m:r>
                          <m:r>
                            <a:rPr lang="en-CA" b="0" i="1" smtClean="0">
                              <a:latin typeface="Cambria Math"/>
                              <a:ea typeface="Cambria Math"/>
                            </a:rPr>
                            <m:t>𝛼</m:t>
                          </m:r>
                        </m:e>
                      </m:d>
                      <m:sSub>
                        <m:sSubPr>
                          <m:ctrlPr>
                            <a:rPr lang="en-CA" b="0" i="1" smtClean="0">
                              <a:latin typeface="Cambria Math" panose="02040503050406030204" pitchFamily="18" charset="0"/>
                              <a:ea typeface="Cambria Math"/>
                            </a:rPr>
                          </m:ctrlPr>
                        </m:sSubPr>
                        <m:e>
                          <m:r>
                            <a:rPr lang="en-CA" b="0" i="1" smtClean="0">
                              <a:latin typeface="Cambria Math"/>
                              <a:ea typeface="Cambria Math"/>
                            </a:rPr>
                            <m:t>𝑣</m:t>
                          </m:r>
                        </m:e>
                        <m:sub>
                          <m:r>
                            <a:rPr lang="en-CA" b="0" i="1" smtClean="0">
                              <a:latin typeface="Cambria Math"/>
                              <a:ea typeface="Cambria Math"/>
                            </a:rPr>
                            <m:t>𝑓𝑓</m:t>
                          </m:r>
                        </m:sub>
                      </m:sSub>
                      <m:r>
                        <a:rPr lang="en-CA" b="0" i="1" smtClean="0">
                          <a:latin typeface="Cambria Math"/>
                          <a:ea typeface="Cambria Math"/>
                        </a:rPr>
                        <m:t>+ </m:t>
                      </m:r>
                      <m:r>
                        <a:rPr lang="en-CA" b="0" i="1" smtClean="0">
                          <a:latin typeface="Cambria Math"/>
                          <a:ea typeface="Cambria Math"/>
                        </a:rPr>
                        <m:t>𝛼</m:t>
                      </m:r>
                      <m:r>
                        <a:rPr lang="en-CA" b="0" i="1" smtClean="0">
                          <a:latin typeface="Cambria Math"/>
                          <a:ea typeface="Cambria Math"/>
                        </a:rPr>
                        <m:t>(</m:t>
                      </m:r>
                      <m:sSub>
                        <m:sSubPr>
                          <m:ctrlPr>
                            <a:rPr lang="en-CA" b="0" i="1" smtClean="0">
                              <a:latin typeface="Cambria Math" panose="02040503050406030204" pitchFamily="18" charset="0"/>
                              <a:ea typeface="Cambria Math"/>
                            </a:rPr>
                          </m:ctrlPr>
                        </m:sSubPr>
                        <m:e>
                          <m:r>
                            <a:rPr lang="en-CA" b="0" i="1" smtClean="0">
                              <a:latin typeface="Cambria Math"/>
                              <a:ea typeface="Cambria Math"/>
                            </a:rPr>
                            <m:t>𝑣</m:t>
                          </m:r>
                        </m:e>
                        <m:sub>
                          <m:r>
                            <a:rPr lang="en-CA" b="0" i="1" smtClean="0">
                              <a:latin typeface="Cambria Math"/>
                              <a:ea typeface="Cambria Math"/>
                            </a:rPr>
                            <m:t>𝑓𝑓</m:t>
                          </m:r>
                        </m:sub>
                      </m:sSub>
                      <m:r>
                        <a:rPr lang="en-CA" b="0" i="1" smtClean="0">
                          <a:latin typeface="Cambria Math"/>
                          <a:ea typeface="Cambria Math"/>
                        </a:rPr>
                        <m:t>+</m:t>
                      </m:r>
                      <m:sSub>
                        <m:sSubPr>
                          <m:ctrlPr>
                            <a:rPr lang="en-CA" b="0" i="1" smtClean="0">
                              <a:latin typeface="Cambria Math" panose="02040503050406030204" pitchFamily="18" charset="0"/>
                              <a:ea typeface="Cambria Math"/>
                            </a:rPr>
                          </m:ctrlPr>
                        </m:sSubPr>
                        <m:e>
                          <m:r>
                            <a:rPr lang="en-CA" b="0" i="1" smtClean="0">
                              <a:latin typeface="Cambria Math"/>
                              <a:ea typeface="Cambria Math"/>
                            </a:rPr>
                            <m:t>𝑣</m:t>
                          </m:r>
                        </m:e>
                        <m:sub>
                          <m:r>
                            <a:rPr lang="en-CA" b="0" i="1" smtClean="0">
                              <a:latin typeface="Cambria Math"/>
                              <a:ea typeface="Cambria Math"/>
                            </a:rPr>
                            <m:t>𝑣𝑏</m:t>
                          </m:r>
                        </m:sub>
                      </m:sSub>
                      <m:r>
                        <a:rPr lang="en-CA" b="0" i="1" smtClean="0">
                          <a:latin typeface="Cambria Math"/>
                          <a:ea typeface="Cambria Math"/>
                        </a:rPr>
                        <m:t>)</m:t>
                      </m:r>
                    </m:oMath>
                  </m:oMathPara>
                </a14:m>
                <a:endParaRPr lang="en-CA" dirty="0" smtClean="0"/>
              </a:p>
              <a:p>
                <a:r>
                  <a:rPr lang="en-CA" dirty="0" smtClean="0"/>
                  <a:t>Where </a:t>
                </a:r>
                <a:r>
                  <a:rPr lang="en-CA" dirty="0" err="1" smtClean="0"/>
                  <a:t>v</a:t>
                </a:r>
                <a:r>
                  <a:rPr lang="en-CA" baseline="-25000" dirty="0" err="1" smtClean="0"/>
                  <a:t>fb</a:t>
                </a:r>
                <a:r>
                  <a:rPr lang="en-CA" dirty="0" smtClean="0"/>
                  <a:t> is the torque computed by the controller and parameter </a:t>
                </a:r>
                <a:r>
                  <a:rPr lang="el-GR" dirty="0" smtClean="0">
                    <a:latin typeface="Times New Roman"/>
                    <a:cs typeface="Times New Roman"/>
                  </a:rPr>
                  <a:t>α</a:t>
                </a:r>
                <a:r>
                  <a:rPr lang="en-CA" dirty="0" smtClean="0">
                    <a:latin typeface="Times New Roman"/>
                    <a:cs typeface="Times New Roman"/>
                  </a:rPr>
                  <a:t> has a value of 0.1</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593"/>
                </a:stretch>
              </a:blipFill>
            </p:spPr>
            <p:txBody>
              <a:bodyPr/>
              <a:lstStyle/>
              <a:p>
                <a:r>
                  <a:rPr lang="en-CA">
                    <a:noFill/>
                  </a:rPr>
                  <a:t> </a:t>
                </a:r>
              </a:p>
            </p:txBody>
          </p:sp>
        </mc:Fallback>
      </mc:AlternateContent>
    </p:spTree>
    <p:extLst>
      <p:ext uri="{BB962C8B-B14F-4D97-AF65-F5344CB8AC3E}">
        <p14:creationId xmlns:p14="http://schemas.microsoft.com/office/powerpoint/2010/main" val="1682253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SIMBICON</a:t>
            </a:r>
          </a:p>
        </p:txBody>
      </p:sp>
      <p:sp>
        <p:nvSpPr>
          <p:cNvPr id="3" name="Content Placeholder 2"/>
          <p:cNvSpPr>
            <a:spLocks noGrp="1"/>
          </p:cNvSpPr>
          <p:nvPr>
            <p:ph idx="1"/>
          </p:nvPr>
        </p:nvSpPr>
        <p:spPr/>
        <p:txBody>
          <a:bodyPr/>
          <a:lstStyle/>
          <a:p>
            <a:r>
              <a:rPr lang="en-CA" dirty="0" smtClean="0"/>
              <a:t>The following slide shows some examples of the motion produced by SIMBICON</a:t>
            </a:r>
          </a:p>
          <a:p>
            <a:r>
              <a:rPr lang="en-CA" dirty="0" smtClean="0"/>
              <a:t>The source code for SIMBICON is on the course website</a:t>
            </a:r>
            <a:endParaRPr lang="en-CA" dirty="0"/>
          </a:p>
        </p:txBody>
      </p:sp>
    </p:spTree>
    <p:extLst>
      <p:ext uri="{BB962C8B-B14F-4D97-AF65-F5344CB8AC3E}">
        <p14:creationId xmlns:p14="http://schemas.microsoft.com/office/powerpoint/2010/main" val="437289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SIMBICON</a:t>
            </a:r>
          </a:p>
        </p:txBody>
      </p:sp>
      <p:sp>
        <p:nvSpPr>
          <p:cNvPr id="3" name="Content Placeholder 2"/>
          <p:cNvSpPr>
            <a:spLocks noGrp="1"/>
          </p:cNvSpPr>
          <p:nvPr>
            <p:ph idx="1"/>
          </p:nvPr>
        </p:nvSpPr>
        <p:spPr/>
        <p:txBody>
          <a:bodyPr/>
          <a:lstStyle/>
          <a:p>
            <a:endParaRPr lang="en-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686406"/>
            <a:ext cx="2483917" cy="4623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953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Task Based Motion</a:t>
            </a:r>
            <a:endParaRPr lang="en-CA" dirty="0"/>
          </a:p>
        </p:txBody>
      </p:sp>
      <p:sp>
        <p:nvSpPr>
          <p:cNvPr id="3" name="Content Placeholder 2"/>
          <p:cNvSpPr>
            <a:spLocks noGrp="1"/>
          </p:cNvSpPr>
          <p:nvPr>
            <p:ph idx="1"/>
          </p:nvPr>
        </p:nvSpPr>
        <p:spPr/>
        <p:txBody>
          <a:bodyPr/>
          <a:lstStyle/>
          <a:p>
            <a:r>
              <a:rPr lang="en-CA" dirty="0" smtClean="0"/>
              <a:t>SIMBICON gives us a set of basic motions, but most characters don’t walk forever in the same direction</a:t>
            </a:r>
          </a:p>
          <a:p>
            <a:r>
              <a:rPr lang="en-CA" dirty="0" smtClean="0"/>
              <a:t>We need to put the basic motions together to get goal directed behavior</a:t>
            </a:r>
          </a:p>
          <a:p>
            <a:r>
              <a:rPr lang="en-CA" dirty="0" smtClean="0"/>
              <a:t>We need to put together a sequence of controllers that produce interesting motion</a:t>
            </a:r>
          </a:p>
          <a:p>
            <a:r>
              <a:rPr lang="en-CA" dirty="0" smtClean="0"/>
              <a:t>In the next work the SIMBICON controller are used as the basic motion vocabulary to produce task based motion</a:t>
            </a:r>
          </a:p>
          <a:p>
            <a:r>
              <a:rPr lang="en-CA" dirty="0" smtClean="0"/>
              <a:t>Example tasks are shown on the next slide</a:t>
            </a:r>
            <a:endParaRPr lang="en-CA" dirty="0"/>
          </a:p>
        </p:txBody>
      </p:sp>
    </p:spTree>
    <p:extLst>
      <p:ext uri="{BB962C8B-B14F-4D97-AF65-F5344CB8AC3E}">
        <p14:creationId xmlns:p14="http://schemas.microsoft.com/office/powerpoint/2010/main" val="3744067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r>
              <a:rPr lang="en-CA" dirty="0" smtClean="0"/>
              <a:t>Examine higher level behaviors and decisions build on the foundation that we already have</a:t>
            </a:r>
          </a:p>
          <a:p>
            <a:r>
              <a:rPr lang="en-CA" dirty="0" smtClean="0"/>
              <a:t>Start with walking and navigation, necessary for human animation</a:t>
            </a:r>
          </a:p>
          <a:p>
            <a:r>
              <a:rPr lang="en-CA" dirty="0" smtClean="0"/>
              <a:t>End up with crowd animation, dealing with a large number of people</a:t>
            </a:r>
            <a:endParaRPr lang="en-CA" dirty="0"/>
          </a:p>
        </p:txBody>
      </p:sp>
    </p:spTree>
    <p:extLst>
      <p:ext uri="{BB962C8B-B14F-4D97-AF65-F5344CB8AC3E}">
        <p14:creationId xmlns:p14="http://schemas.microsoft.com/office/powerpoint/2010/main" val="822722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p:sp>
        <p:nvSpPr>
          <p:cNvPr id="3" name="Content Placeholder 2"/>
          <p:cNvSpPr>
            <a:spLocks noGrp="1"/>
          </p:cNvSpPr>
          <p:nvPr>
            <p:ph idx="1"/>
          </p:nvPr>
        </p:nvSpPr>
        <p:spPr/>
        <p:txBody>
          <a:bodyPr/>
          <a:lstStyle/>
          <a:p>
            <a:endParaRPr lang="en-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00808"/>
            <a:ext cx="4877454" cy="2254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077072"/>
            <a:ext cx="6623221" cy="226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265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p:sp>
        <p:nvSpPr>
          <p:cNvPr id="3" name="Content Placeholder 2"/>
          <p:cNvSpPr>
            <a:spLocks noGrp="1"/>
          </p:cNvSpPr>
          <p:nvPr>
            <p:ph idx="1"/>
          </p:nvPr>
        </p:nvSpPr>
        <p:spPr/>
        <p:txBody>
          <a:bodyPr>
            <a:normAutofit lnSpcReduction="10000"/>
          </a:bodyPr>
          <a:lstStyle/>
          <a:p>
            <a:r>
              <a:rPr lang="en-CA" dirty="0" smtClean="0"/>
              <a:t>We want to construct a function </a:t>
            </a:r>
            <a:r>
              <a:rPr lang="el-GR" dirty="0" smtClean="0">
                <a:latin typeface="Times New Roman"/>
                <a:cs typeface="Times New Roman"/>
              </a:rPr>
              <a:t>π</a:t>
            </a:r>
            <a:r>
              <a:rPr lang="en-CA" dirty="0" smtClean="0">
                <a:latin typeface="Times New Roman"/>
                <a:cs typeface="Times New Roman"/>
              </a:rPr>
              <a:t> </a:t>
            </a:r>
            <a:r>
              <a:rPr lang="en-CA" dirty="0" smtClean="0">
                <a:cs typeface="Times New Roman"/>
              </a:rPr>
              <a:t>that given the current state of the character and goal determines the next action to perform, where the action is one of our motion controllers</a:t>
            </a:r>
          </a:p>
          <a:p>
            <a:r>
              <a:rPr lang="en-CA" dirty="0" smtClean="0">
                <a:cs typeface="Times New Roman"/>
              </a:rPr>
              <a:t>The current state s of the character consists of its position, orientation, velocity, angular velocity, angle for each joint along with its angular acceleration</a:t>
            </a:r>
          </a:p>
          <a:p>
            <a:r>
              <a:rPr lang="en-CA" dirty="0" smtClean="0">
                <a:cs typeface="Times New Roman"/>
              </a:rPr>
              <a:t>The current state w of the task represents the goal we are trying to achieve, for example the relative position and orientation of the goal with respect to the character</a:t>
            </a:r>
            <a:endParaRPr lang="en-CA" dirty="0"/>
          </a:p>
        </p:txBody>
      </p:sp>
    </p:spTree>
    <p:extLst>
      <p:ext uri="{BB962C8B-B14F-4D97-AF65-F5344CB8AC3E}">
        <p14:creationId xmlns:p14="http://schemas.microsoft.com/office/powerpoint/2010/main" val="1356009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p:sp>
        <p:nvSpPr>
          <p:cNvPr id="3" name="Content Placeholder 2"/>
          <p:cNvSpPr>
            <a:spLocks noGrp="1"/>
          </p:cNvSpPr>
          <p:nvPr>
            <p:ph idx="1"/>
          </p:nvPr>
        </p:nvSpPr>
        <p:spPr/>
        <p:txBody>
          <a:bodyPr>
            <a:normAutofit lnSpcReduction="10000"/>
          </a:bodyPr>
          <a:lstStyle/>
          <a:p>
            <a:r>
              <a:rPr lang="en-CA" dirty="0" smtClean="0"/>
              <a:t>The current state of the problem is the combination of the character and task states, g = (</a:t>
            </a:r>
            <a:r>
              <a:rPr lang="en-CA" dirty="0" err="1" smtClean="0"/>
              <a:t>s,w</a:t>
            </a:r>
            <a:r>
              <a:rPr lang="en-CA" dirty="0" smtClean="0"/>
              <a:t>)</a:t>
            </a:r>
          </a:p>
          <a:p>
            <a:r>
              <a:rPr lang="en-CA" dirty="0" smtClean="0"/>
              <a:t>At each step in the motion we want we select the action a given by a = </a:t>
            </a:r>
            <a:r>
              <a:rPr lang="el-GR" dirty="0" smtClean="0">
                <a:latin typeface="Times New Roman"/>
                <a:cs typeface="Times New Roman"/>
              </a:rPr>
              <a:t>π</a:t>
            </a:r>
            <a:r>
              <a:rPr lang="en-CA" dirty="0" smtClean="0">
                <a:cs typeface="Times New Roman"/>
              </a:rPr>
              <a:t>(g), we now turn our attention to constructing this function</a:t>
            </a:r>
          </a:p>
          <a:p>
            <a:r>
              <a:rPr lang="en-CA" dirty="0" smtClean="0">
                <a:cs typeface="Times New Roman"/>
              </a:rPr>
              <a:t>First we need to know the impact of a on the current state s, that is executing a will produce a new state s’</a:t>
            </a:r>
          </a:p>
          <a:p>
            <a:r>
              <a:rPr lang="en-CA" dirty="0" smtClean="0">
                <a:cs typeface="Times New Roman"/>
              </a:rPr>
              <a:t>We can represent this information by a dynamics tuple D = (</a:t>
            </a:r>
            <a:r>
              <a:rPr lang="en-CA" dirty="0" err="1" smtClean="0">
                <a:cs typeface="Times New Roman"/>
              </a:rPr>
              <a:t>s,a,s</a:t>
            </a:r>
            <a:r>
              <a:rPr lang="en-CA" dirty="0" smtClean="0">
                <a:cs typeface="Times New Roman"/>
              </a:rPr>
              <a:t>’), exploring the space of these tuples will give us the raw material required to piece together the states to reach our goal</a:t>
            </a:r>
            <a:endParaRPr lang="en-CA" dirty="0"/>
          </a:p>
        </p:txBody>
      </p:sp>
    </p:spTree>
    <p:extLst>
      <p:ext uri="{BB962C8B-B14F-4D97-AF65-F5344CB8AC3E}">
        <p14:creationId xmlns:p14="http://schemas.microsoft.com/office/powerpoint/2010/main" val="2996155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p:sp>
        <p:nvSpPr>
          <p:cNvPr id="3" name="Content Placeholder 2"/>
          <p:cNvSpPr>
            <a:spLocks noGrp="1"/>
          </p:cNvSpPr>
          <p:nvPr>
            <p:ph idx="1"/>
          </p:nvPr>
        </p:nvSpPr>
        <p:spPr/>
        <p:txBody>
          <a:bodyPr>
            <a:normAutofit lnSpcReduction="10000"/>
          </a:bodyPr>
          <a:lstStyle/>
          <a:p>
            <a:r>
              <a:rPr lang="en-CA" dirty="0" smtClean="0"/>
              <a:t>But, there is a problem here, s is multidimensional and each dimension is continuous, so we have an infinite number of states</a:t>
            </a:r>
          </a:p>
          <a:p>
            <a:r>
              <a:rPr lang="en-CA" dirty="0" smtClean="0"/>
              <a:t>We need to reduce this to a finite number of states</a:t>
            </a:r>
          </a:p>
          <a:p>
            <a:r>
              <a:rPr lang="en-CA" dirty="0" smtClean="0"/>
              <a:t>This can be done by starting with a small number of trusted states, these are states that make sense from a controller transition perspective</a:t>
            </a:r>
          </a:p>
          <a:p>
            <a:r>
              <a:rPr lang="en-CA" dirty="0" smtClean="0"/>
              <a:t>Typically this set is relatively small, usually drawn from the states of the motion controllers, plus some interesting transition states</a:t>
            </a:r>
          </a:p>
          <a:p>
            <a:r>
              <a:rPr lang="en-CA" dirty="0" smtClean="0"/>
              <a:t>Both s and s’ should be in the set of trusted states, which reduces the search space considerably</a:t>
            </a:r>
            <a:endParaRPr lang="en-CA" dirty="0"/>
          </a:p>
        </p:txBody>
      </p:sp>
    </p:spTree>
    <p:extLst>
      <p:ext uri="{BB962C8B-B14F-4D97-AF65-F5344CB8AC3E}">
        <p14:creationId xmlns:p14="http://schemas.microsoft.com/office/powerpoint/2010/main" val="1913731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p:sp>
        <p:nvSpPr>
          <p:cNvPr id="3" name="Content Placeholder 2"/>
          <p:cNvSpPr>
            <a:spLocks noGrp="1"/>
          </p:cNvSpPr>
          <p:nvPr>
            <p:ph idx="1"/>
          </p:nvPr>
        </p:nvSpPr>
        <p:spPr/>
        <p:txBody>
          <a:bodyPr/>
          <a:lstStyle/>
          <a:p>
            <a:r>
              <a:rPr lang="en-CA" dirty="0" smtClean="0"/>
              <a:t>The algorithm for exploring the dynamics tuple space is shown on the next slide</a:t>
            </a:r>
          </a:p>
          <a:p>
            <a:r>
              <a:rPr lang="en-CA" dirty="0" smtClean="0"/>
              <a:t>Since our states are continuous we won’t directly hit a trusted state, if we are within a given radius of a trusted state we are considered to be in a trusted state, this is given by:</a:t>
            </a:r>
          </a:p>
          <a:p>
            <a:pPr marL="400050" lvl="1" indent="0">
              <a:buNone/>
            </a:pPr>
            <a:r>
              <a:rPr lang="en-CA" sz="2400" dirty="0" smtClean="0"/>
              <a:t>d(</a:t>
            </a:r>
            <a:r>
              <a:rPr lang="en-CA" sz="2400" dirty="0" err="1" smtClean="0"/>
              <a:t>s’,s</a:t>
            </a:r>
            <a:r>
              <a:rPr lang="en-CA" sz="2400" dirty="0" smtClean="0"/>
              <a:t>)&lt;</a:t>
            </a:r>
            <a:r>
              <a:rPr lang="el-GR" sz="2400" dirty="0" smtClean="0">
                <a:latin typeface="Times New Roman"/>
                <a:cs typeface="Times New Roman"/>
              </a:rPr>
              <a:t>ε</a:t>
            </a:r>
            <a:r>
              <a:rPr lang="en-CA" sz="2400" baseline="-25000" dirty="0" smtClean="0">
                <a:cs typeface="Times New Roman"/>
              </a:rPr>
              <a:t>T</a:t>
            </a:r>
            <a:r>
              <a:rPr lang="en-CA" sz="2400" dirty="0" smtClean="0"/>
              <a:t> for some s in the set of trusted states</a:t>
            </a:r>
          </a:p>
          <a:p>
            <a:r>
              <a:rPr lang="en-CA" dirty="0" smtClean="0">
                <a:cs typeface="Times New Roman"/>
              </a:rPr>
              <a:t>The function d() measures the distance between states and is a weighted sum of the differences in velocities, differences of angular velocities and the differences in angles between the states</a:t>
            </a:r>
          </a:p>
        </p:txBody>
      </p:sp>
    </p:spTree>
    <p:extLst>
      <p:ext uri="{BB962C8B-B14F-4D97-AF65-F5344CB8AC3E}">
        <p14:creationId xmlns:p14="http://schemas.microsoft.com/office/powerpoint/2010/main" val="2164955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p:sp>
        <p:nvSpPr>
          <p:cNvPr id="3" name="Content Placeholder 2"/>
          <p:cNvSpPr>
            <a:spLocks noGrp="1"/>
          </p:cNvSpPr>
          <p:nvPr>
            <p:ph idx="1"/>
          </p:nvPr>
        </p:nvSpPr>
        <p:spPr/>
        <p:txBody>
          <a:bodyPr/>
          <a:lstStyle/>
          <a:p>
            <a:endParaRPr lang="en-CA"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16832"/>
            <a:ext cx="5668818" cy="4189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539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p:sp>
        <p:nvSpPr>
          <p:cNvPr id="3" name="Content Placeholder 2"/>
          <p:cNvSpPr>
            <a:spLocks noGrp="1"/>
          </p:cNvSpPr>
          <p:nvPr>
            <p:ph idx="1"/>
          </p:nvPr>
        </p:nvSpPr>
        <p:spPr/>
        <p:txBody>
          <a:bodyPr/>
          <a:lstStyle/>
          <a:p>
            <a:r>
              <a:rPr lang="en-CA" dirty="0" smtClean="0"/>
              <a:t>Similarly the s’ are continuous, so s’ must be a certain distance from all existing states to be considered a new state, that is</a:t>
            </a:r>
          </a:p>
          <a:p>
            <a:pPr marL="400050" lvl="1" indent="0">
              <a:buNone/>
            </a:pPr>
            <a:r>
              <a:rPr lang="en-CA" sz="2400" dirty="0" smtClean="0"/>
              <a:t>d(</a:t>
            </a:r>
            <a:r>
              <a:rPr lang="en-CA" sz="2400" dirty="0" err="1" smtClean="0"/>
              <a:t>s’,s</a:t>
            </a:r>
            <a:r>
              <a:rPr lang="en-CA" sz="2400" dirty="0" smtClean="0"/>
              <a:t>)&gt;</a:t>
            </a:r>
            <a:r>
              <a:rPr lang="el-GR" sz="2400" dirty="0" smtClean="0">
                <a:latin typeface="Times New Roman"/>
                <a:cs typeface="Times New Roman"/>
              </a:rPr>
              <a:t>ε</a:t>
            </a:r>
            <a:r>
              <a:rPr lang="en-CA" sz="2400" baseline="-25000" dirty="0" smtClean="0">
                <a:cs typeface="Times New Roman"/>
              </a:rPr>
              <a:t>N</a:t>
            </a:r>
            <a:r>
              <a:rPr lang="en-CA" sz="2400" dirty="0" smtClean="0">
                <a:cs typeface="Times New Roman"/>
              </a:rPr>
              <a:t> for all states in D</a:t>
            </a:r>
          </a:p>
          <a:p>
            <a:r>
              <a:rPr lang="en-CA" dirty="0" smtClean="0">
                <a:cs typeface="Times New Roman"/>
              </a:rPr>
              <a:t>These two conditions are represented by the functions trusted() and </a:t>
            </a:r>
            <a:r>
              <a:rPr lang="en-CA" dirty="0" err="1" smtClean="0">
                <a:cs typeface="Times New Roman"/>
              </a:rPr>
              <a:t>novelState</a:t>
            </a:r>
            <a:r>
              <a:rPr lang="en-CA" dirty="0" smtClean="0">
                <a:cs typeface="Times New Roman"/>
              </a:rPr>
              <a:t>() in the algorithm</a:t>
            </a:r>
          </a:p>
          <a:p>
            <a:r>
              <a:rPr lang="en-CA" dirty="0" smtClean="0">
                <a:cs typeface="Times New Roman"/>
              </a:rPr>
              <a:t>Similarly we can produce a discrete number of task states, so we can augment our dynamics tuples with the task states before and after the action a is performed to give (</a:t>
            </a:r>
            <a:r>
              <a:rPr lang="en-CA" dirty="0" err="1" smtClean="0">
                <a:cs typeface="Times New Roman"/>
              </a:rPr>
              <a:t>s,w,a,s’,w</a:t>
            </a:r>
            <a:r>
              <a:rPr lang="en-CA" dirty="0" smtClean="0">
                <a:cs typeface="Times New Roman"/>
              </a:rPr>
              <a:t>’)</a:t>
            </a:r>
            <a:endParaRPr lang="en-CA" dirty="0"/>
          </a:p>
        </p:txBody>
      </p:sp>
    </p:spTree>
    <p:extLst>
      <p:ext uri="{BB962C8B-B14F-4D97-AF65-F5344CB8AC3E}">
        <p14:creationId xmlns:p14="http://schemas.microsoft.com/office/powerpoint/2010/main" val="319351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CA" dirty="0" smtClean="0"/>
                  <a:t>The last thing we need to do is compute our action function </a:t>
                </a:r>
                <a:r>
                  <a:rPr lang="el-GR" dirty="0" smtClean="0">
                    <a:latin typeface="Times New Roman"/>
                    <a:cs typeface="Times New Roman"/>
                  </a:rPr>
                  <a:t>π</a:t>
                </a:r>
                <a:r>
                  <a:rPr lang="en-CA" dirty="0" smtClean="0">
                    <a:cs typeface="Times New Roman"/>
                  </a:rPr>
                  <a:t>, which we can frame as an optimization problem</a:t>
                </a:r>
              </a:p>
              <a:p>
                <a:r>
                  <a:rPr lang="en-CA" dirty="0" smtClean="0">
                    <a:cs typeface="Times New Roman"/>
                  </a:rPr>
                  <a:t>Our task can be defined by a reward function R(</a:t>
                </a:r>
                <a:r>
                  <a:rPr lang="en-CA" dirty="0" err="1" smtClean="0">
                    <a:cs typeface="Times New Roman"/>
                  </a:rPr>
                  <a:t>g,a</a:t>
                </a:r>
                <a:r>
                  <a:rPr lang="en-CA" dirty="0" smtClean="0">
                    <a:cs typeface="Times New Roman"/>
                  </a:rPr>
                  <a:t>) that gives the immediate benefit to the character of taking action a in state g</a:t>
                </a:r>
              </a:p>
              <a:p>
                <a:r>
                  <a:rPr lang="en-CA" dirty="0" smtClean="0">
                    <a:cs typeface="Times New Roman"/>
                  </a:rPr>
                  <a:t>We want to optimize the long term reward given by:</a:t>
                </a:r>
              </a:p>
              <a:p>
                <a:pPr marL="400050" lvl="1" indent="0">
                  <a:buNone/>
                </a:pPr>
                <a14:m>
                  <m:oMath xmlns:m="http://schemas.openxmlformats.org/officeDocument/2006/math">
                    <m:r>
                      <a:rPr lang="en-CA" sz="2400" b="0" i="1" smtClean="0">
                        <a:latin typeface="Cambria Math"/>
                      </a:rPr>
                      <m:t>𝑉</m:t>
                    </m:r>
                    <m:d>
                      <m:dPr>
                        <m:ctrlPr>
                          <a:rPr lang="en-CA" sz="2400" b="0" i="1" smtClean="0">
                            <a:latin typeface="Cambria Math" panose="02040503050406030204" pitchFamily="18" charset="0"/>
                          </a:rPr>
                        </m:ctrlPr>
                      </m:dPr>
                      <m:e>
                        <m:r>
                          <a:rPr lang="en-CA" sz="2400" b="0" i="1" smtClean="0">
                            <a:latin typeface="Cambria Math"/>
                          </a:rPr>
                          <m:t>𝑔</m:t>
                        </m:r>
                      </m:e>
                    </m:d>
                    <m:r>
                      <a:rPr lang="en-CA" sz="2400" b="0" i="1" smtClean="0">
                        <a:latin typeface="Cambria Math"/>
                      </a:rPr>
                      <m:t>= </m:t>
                    </m:r>
                    <m:nary>
                      <m:naryPr>
                        <m:chr m:val="∑"/>
                        <m:ctrlPr>
                          <a:rPr lang="en-CA" sz="2400" b="0" i="1" smtClean="0">
                            <a:latin typeface="Cambria Math" panose="02040503050406030204" pitchFamily="18" charset="0"/>
                          </a:rPr>
                        </m:ctrlPr>
                      </m:naryPr>
                      <m:sub>
                        <m:r>
                          <m:rPr>
                            <m:brk m:alnAt="23"/>
                          </m:rPr>
                          <a:rPr lang="en-CA" sz="2400" b="0" i="1" smtClean="0">
                            <a:latin typeface="Cambria Math"/>
                          </a:rPr>
                          <m:t>𝑡</m:t>
                        </m:r>
                        <m:r>
                          <a:rPr lang="en-CA" sz="2400" b="0" i="1" smtClean="0">
                            <a:latin typeface="Cambria Math"/>
                          </a:rPr>
                          <m:t>=0</m:t>
                        </m:r>
                      </m:sub>
                      <m:sup>
                        <m:r>
                          <a:rPr lang="en-CA" sz="2400" b="0" i="1" smtClean="0">
                            <a:latin typeface="Cambria Math"/>
                            <a:ea typeface="Cambria Math"/>
                          </a:rPr>
                          <m:t>∞</m:t>
                        </m:r>
                      </m:sup>
                      <m:e>
                        <m:sSup>
                          <m:sSupPr>
                            <m:ctrlPr>
                              <a:rPr lang="en-CA" sz="2400" b="0" i="1" smtClean="0">
                                <a:latin typeface="Cambria Math" panose="02040503050406030204" pitchFamily="18" charset="0"/>
                              </a:rPr>
                            </m:ctrlPr>
                          </m:sSupPr>
                          <m:e>
                            <m:r>
                              <a:rPr lang="en-CA" sz="2400" b="0" i="1" smtClean="0">
                                <a:latin typeface="Cambria Math"/>
                                <a:ea typeface="Cambria Math"/>
                              </a:rPr>
                              <m:t>𝛾</m:t>
                            </m:r>
                          </m:e>
                          <m:sup>
                            <m:r>
                              <a:rPr lang="en-CA" sz="2400" b="0" i="1" smtClean="0">
                                <a:latin typeface="Cambria Math"/>
                              </a:rPr>
                              <m:t>𝑡</m:t>
                            </m:r>
                          </m:sup>
                        </m:sSup>
                        <m:r>
                          <a:rPr lang="en-CA" sz="2400" b="0" i="1" smtClean="0">
                            <a:latin typeface="Cambria Math"/>
                          </a:rPr>
                          <m:t>𝑅</m:t>
                        </m:r>
                        <m:r>
                          <a:rPr lang="en-CA" sz="2400" b="0" i="1" smtClean="0">
                            <a:latin typeface="Cambria Math"/>
                          </a:rPr>
                          <m:t>(</m:t>
                        </m:r>
                        <m:r>
                          <a:rPr lang="en-CA" sz="2400" b="0" i="1" smtClean="0">
                            <a:latin typeface="Cambria Math"/>
                          </a:rPr>
                          <m:t>𝑡</m:t>
                        </m:r>
                        <m:r>
                          <a:rPr lang="en-CA" sz="2400" b="0" i="1" smtClean="0">
                            <a:latin typeface="Cambria Math"/>
                          </a:rPr>
                          <m:t>)</m:t>
                        </m:r>
                      </m:e>
                    </m:nary>
                  </m:oMath>
                </a14:m>
                <a:r>
                  <a:rPr lang="en-CA" sz="2400" dirty="0" smtClean="0"/>
                  <a:t>, where </a:t>
                </a:r>
                <a14:m>
                  <m:oMath xmlns:m="http://schemas.openxmlformats.org/officeDocument/2006/math">
                    <m:r>
                      <a:rPr lang="en-CA" sz="2400" b="0" i="1" smtClean="0">
                        <a:latin typeface="Cambria Math"/>
                      </a:rPr>
                      <m:t>0</m:t>
                    </m:r>
                    <m:r>
                      <a:rPr lang="en-CA" sz="2400" b="0" i="1" smtClean="0">
                        <a:latin typeface="Cambria Math"/>
                        <a:ea typeface="Cambria Math"/>
                      </a:rPr>
                      <m:t>≤</m:t>
                    </m:r>
                    <m:r>
                      <a:rPr lang="en-CA" sz="2400" b="0" i="1" smtClean="0">
                        <a:latin typeface="Cambria Math"/>
                        <a:ea typeface="Cambria Math"/>
                      </a:rPr>
                      <m:t>𝛾</m:t>
                    </m:r>
                    <m:r>
                      <a:rPr lang="en-CA" sz="2400" b="0" i="1" smtClean="0">
                        <a:latin typeface="Cambria Math"/>
                        <a:ea typeface="Cambria Math"/>
                      </a:rPr>
                      <m:t>≤1</m:t>
                    </m:r>
                  </m:oMath>
                </a14:m>
                <a:endParaRPr lang="en-CA" sz="2400" dirty="0" smtClean="0"/>
              </a:p>
              <a:p>
                <a:r>
                  <a:rPr lang="en-CA" dirty="0" smtClean="0"/>
                  <a:t>This can be rewritten is recursive form:</a:t>
                </a:r>
              </a:p>
              <a:p>
                <a:pPr marL="400050" lvl="1" indent="0">
                  <a:buNone/>
                </a:pPr>
                <a14:m>
                  <m:oMathPara xmlns:m="http://schemas.openxmlformats.org/officeDocument/2006/math">
                    <m:oMathParaPr>
                      <m:jc m:val="left"/>
                    </m:oMathParaPr>
                    <m:oMath xmlns:m="http://schemas.openxmlformats.org/officeDocument/2006/math">
                      <m:sSup>
                        <m:sSupPr>
                          <m:ctrlPr>
                            <a:rPr lang="en-CA" sz="2400" i="1" smtClean="0">
                              <a:latin typeface="Cambria Math" panose="02040503050406030204" pitchFamily="18" charset="0"/>
                            </a:rPr>
                          </m:ctrlPr>
                        </m:sSupPr>
                        <m:e>
                          <m:r>
                            <a:rPr lang="en-CA" sz="2400" b="0" i="1" smtClean="0">
                              <a:latin typeface="Cambria Math"/>
                            </a:rPr>
                            <m:t>𝑉</m:t>
                          </m:r>
                        </m:e>
                        <m:sup>
                          <m:r>
                            <a:rPr lang="en-CA" sz="2400" b="0" i="1" smtClean="0">
                              <a:latin typeface="Cambria Math"/>
                            </a:rPr>
                            <m:t>∗</m:t>
                          </m:r>
                        </m:sup>
                      </m:sSup>
                      <m:d>
                        <m:dPr>
                          <m:ctrlPr>
                            <a:rPr lang="en-CA" sz="2400" b="0" i="1" smtClean="0">
                              <a:latin typeface="Cambria Math" panose="02040503050406030204" pitchFamily="18" charset="0"/>
                            </a:rPr>
                          </m:ctrlPr>
                        </m:dPr>
                        <m:e>
                          <m:r>
                            <a:rPr lang="en-CA" sz="2400" b="0" i="1" smtClean="0">
                              <a:latin typeface="Cambria Math"/>
                            </a:rPr>
                            <m:t>𝑔</m:t>
                          </m:r>
                        </m:e>
                      </m:d>
                      <m:r>
                        <a:rPr lang="en-CA" sz="2400" b="0" i="1" smtClean="0">
                          <a:latin typeface="Cambria Math"/>
                        </a:rPr>
                        <m:t>= </m:t>
                      </m:r>
                      <m:m>
                        <m:mPr>
                          <m:mcs>
                            <m:mc>
                              <m:mcPr>
                                <m:count m:val="1"/>
                                <m:mcJc m:val="center"/>
                              </m:mcPr>
                            </m:mc>
                          </m:mcs>
                          <m:ctrlPr>
                            <a:rPr lang="en-CA" sz="2400" b="0" i="1" smtClean="0">
                              <a:latin typeface="Cambria Math" panose="02040503050406030204" pitchFamily="18" charset="0"/>
                            </a:rPr>
                          </m:ctrlPr>
                        </m:mPr>
                        <m:mr>
                          <m:e>
                            <m:r>
                              <m:rPr>
                                <m:brk m:alnAt="7"/>
                              </m:rPr>
                              <a:rPr lang="en-CA" sz="2400" b="0" i="1" smtClean="0">
                                <a:latin typeface="Cambria Math"/>
                              </a:rPr>
                              <m:t>𝑚</m:t>
                            </m:r>
                            <m:r>
                              <a:rPr lang="en-CA" sz="2400" b="0" i="1" smtClean="0">
                                <a:latin typeface="Cambria Math"/>
                              </a:rPr>
                              <m:t>𝑎𝑥</m:t>
                            </m:r>
                          </m:e>
                        </m:mr>
                        <m:mr>
                          <m:e>
                            <m:r>
                              <a:rPr lang="en-CA" sz="2400" b="0" i="1" smtClean="0">
                                <a:latin typeface="Cambria Math"/>
                              </a:rPr>
                              <m:t>𝑎</m:t>
                            </m:r>
                          </m:e>
                        </m:mr>
                      </m:m>
                      <m:r>
                        <a:rPr lang="en-CA" sz="2400" b="0" i="1" smtClean="0">
                          <a:latin typeface="Cambria Math"/>
                        </a:rPr>
                        <m:t>(</m:t>
                      </m:r>
                      <m:r>
                        <a:rPr lang="en-CA" sz="2400" b="0" i="1" smtClean="0">
                          <a:latin typeface="Cambria Math"/>
                        </a:rPr>
                        <m:t>𝑅</m:t>
                      </m:r>
                      <m:d>
                        <m:dPr>
                          <m:ctrlPr>
                            <a:rPr lang="en-CA" sz="2400" b="0" i="1" smtClean="0">
                              <a:latin typeface="Cambria Math" panose="02040503050406030204" pitchFamily="18" charset="0"/>
                            </a:rPr>
                          </m:ctrlPr>
                        </m:dPr>
                        <m:e>
                          <m:r>
                            <a:rPr lang="en-CA" sz="2400" b="0" i="1" smtClean="0">
                              <a:latin typeface="Cambria Math"/>
                            </a:rPr>
                            <m:t>𝑔</m:t>
                          </m:r>
                          <m:r>
                            <a:rPr lang="en-CA" sz="2400" b="0" i="1" smtClean="0">
                              <a:latin typeface="Cambria Math"/>
                            </a:rPr>
                            <m:t>,</m:t>
                          </m:r>
                          <m:r>
                            <a:rPr lang="en-CA" sz="2400" b="0" i="1" smtClean="0">
                              <a:latin typeface="Cambria Math"/>
                            </a:rPr>
                            <m:t>𝑎</m:t>
                          </m:r>
                        </m:e>
                      </m:d>
                      <m:r>
                        <a:rPr lang="en-CA" sz="2400" b="0" i="1" smtClean="0">
                          <a:latin typeface="Cambria Math"/>
                        </a:rPr>
                        <m:t>+</m:t>
                      </m:r>
                      <m:r>
                        <a:rPr lang="en-CA" sz="2400" b="0" i="1" smtClean="0">
                          <a:latin typeface="Cambria Math"/>
                          <a:ea typeface="Cambria Math"/>
                        </a:rPr>
                        <m:t>𝛾</m:t>
                      </m:r>
                      <m:sSup>
                        <m:sSupPr>
                          <m:ctrlPr>
                            <a:rPr lang="en-CA" sz="2400" b="0" i="1" smtClean="0">
                              <a:latin typeface="Cambria Math" panose="02040503050406030204" pitchFamily="18" charset="0"/>
                              <a:ea typeface="Cambria Math"/>
                            </a:rPr>
                          </m:ctrlPr>
                        </m:sSupPr>
                        <m:e>
                          <m:r>
                            <a:rPr lang="en-CA" sz="2400" b="0" i="1" smtClean="0">
                              <a:latin typeface="Cambria Math"/>
                              <a:ea typeface="Cambria Math"/>
                            </a:rPr>
                            <m:t>𝑉</m:t>
                          </m:r>
                        </m:e>
                        <m:sup>
                          <m:r>
                            <a:rPr lang="en-CA" sz="2400" b="0" i="1" smtClean="0">
                              <a:latin typeface="Cambria Math"/>
                              <a:ea typeface="Cambria Math"/>
                            </a:rPr>
                            <m:t>∗</m:t>
                          </m:r>
                        </m:sup>
                      </m:sSup>
                      <m:d>
                        <m:dPr>
                          <m:ctrlPr>
                            <a:rPr lang="en-CA" sz="2400" b="0" i="1" smtClean="0">
                              <a:latin typeface="Cambria Math" panose="02040503050406030204" pitchFamily="18" charset="0"/>
                              <a:ea typeface="Cambria Math"/>
                            </a:rPr>
                          </m:ctrlPr>
                        </m:dPr>
                        <m:e>
                          <m:sSup>
                            <m:sSupPr>
                              <m:ctrlPr>
                                <a:rPr lang="en-CA" sz="2400" b="0" i="1" smtClean="0">
                                  <a:latin typeface="Cambria Math" panose="02040503050406030204" pitchFamily="18" charset="0"/>
                                  <a:ea typeface="Cambria Math"/>
                                </a:rPr>
                              </m:ctrlPr>
                            </m:sSupPr>
                            <m:e>
                              <m:r>
                                <a:rPr lang="en-CA" sz="2400" b="0" i="1" smtClean="0">
                                  <a:latin typeface="Cambria Math"/>
                                  <a:ea typeface="Cambria Math"/>
                                </a:rPr>
                                <m:t>𝑔</m:t>
                              </m:r>
                            </m:e>
                            <m:sup>
                              <m:r>
                                <a:rPr lang="en-CA" sz="2400" b="0" i="1" smtClean="0">
                                  <a:latin typeface="Cambria Math"/>
                                  <a:ea typeface="Cambria Math"/>
                                </a:rPr>
                                <m:t>′</m:t>
                              </m:r>
                            </m:sup>
                          </m:sSup>
                        </m:e>
                      </m:d>
                      <m:r>
                        <a:rPr lang="en-CA" sz="2400" b="0" i="1" smtClean="0">
                          <a:latin typeface="Cambria Math"/>
                          <a:ea typeface="Cambria Math"/>
                        </a:rPr>
                        <m:t>)</m:t>
                      </m:r>
                    </m:oMath>
                  </m:oMathPara>
                </a14:m>
                <a:endParaRPr lang="en-CA" sz="2400" dirty="0" smtClean="0"/>
              </a:p>
              <a:p>
                <a:r>
                  <a:rPr lang="en-CA" dirty="0" smtClean="0"/>
                  <a:t>Where g’ is the state after applying action a in g</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887" r="-889"/>
                </a:stretch>
              </a:blipFill>
            </p:spPr>
            <p:txBody>
              <a:bodyPr/>
              <a:lstStyle/>
              <a:p>
                <a:r>
                  <a:rPr lang="en-CA">
                    <a:noFill/>
                  </a:rPr>
                  <a:t> </a:t>
                </a:r>
              </a:p>
            </p:txBody>
          </p:sp>
        </mc:Fallback>
      </mc:AlternateContent>
    </p:spTree>
    <p:extLst>
      <p:ext uri="{BB962C8B-B14F-4D97-AF65-F5344CB8AC3E}">
        <p14:creationId xmlns:p14="http://schemas.microsoft.com/office/powerpoint/2010/main" val="1236020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The next slide shows the algorithm for </a:t>
                </a:r>
                <a14:m>
                  <m:oMath xmlns:m="http://schemas.openxmlformats.org/officeDocument/2006/math">
                    <m:sSup>
                      <m:sSupPr>
                        <m:ctrlPr>
                          <a:rPr lang="en-CA" i="1" smtClean="0">
                            <a:latin typeface="Cambria Math" panose="02040503050406030204" pitchFamily="18" charset="0"/>
                          </a:rPr>
                        </m:ctrlPr>
                      </m:sSupPr>
                      <m:e>
                        <m:r>
                          <a:rPr lang="en-CA" i="1" smtClean="0">
                            <a:latin typeface="Cambria Math"/>
                            <a:ea typeface="Cambria Math"/>
                          </a:rPr>
                          <m:t>𝜋</m:t>
                        </m:r>
                      </m:e>
                      <m:sup>
                        <m:r>
                          <a:rPr lang="en-CA" b="0" i="1" smtClean="0">
                            <a:latin typeface="Cambria Math"/>
                          </a:rPr>
                          <m:t>∗</m:t>
                        </m:r>
                      </m:sup>
                    </m:sSup>
                  </m:oMath>
                </a14:m>
                <a:r>
                  <a:rPr lang="en-CA" dirty="0" smtClean="0"/>
                  <a:t> the action function that optimizes V*</a:t>
                </a:r>
              </a:p>
              <a:p>
                <a:r>
                  <a:rPr lang="en-CA" dirty="0" smtClean="0"/>
                  <a:t>The details of this algorithm are described in the paper by </a:t>
                </a:r>
                <a:r>
                  <a:rPr lang="en-CA" dirty="0" err="1" smtClean="0"/>
                  <a:t>Coros</a:t>
                </a:r>
                <a:r>
                  <a:rPr lang="en-CA" dirty="0" smtClean="0"/>
                  <a:t>, </a:t>
                </a:r>
                <a:r>
                  <a:rPr lang="en-CA" dirty="0" err="1" smtClean="0"/>
                  <a:t>Beaudoin</a:t>
                </a:r>
                <a:r>
                  <a:rPr lang="en-CA" dirty="0" smtClean="0"/>
                  <a:t> and van de </a:t>
                </a:r>
                <a:r>
                  <a:rPr lang="en-CA" dirty="0" err="1" smtClean="0"/>
                  <a:t>Panne</a:t>
                </a:r>
                <a:r>
                  <a:rPr lang="en-CA" dirty="0" smtClean="0"/>
                  <a:t> on the course website</a:t>
                </a:r>
              </a:p>
              <a:p>
                <a:r>
                  <a:rPr lang="en-CA" dirty="0" smtClean="0"/>
                  <a:t>They have implemented this algorithm for the tasks shown earlier for a number of characters</a:t>
                </a:r>
              </a:p>
              <a:p>
                <a:r>
                  <a:rPr lang="en-CA" dirty="0" smtClean="0"/>
                  <a:t>For some of the characters and goals the parameters, resulting number of states and the computation time are shown on the following table</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CA">
                    <a:noFill/>
                  </a:rPr>
                  <a:t> </a:t>
                </a:r>
              </a:p>
            </p:txBody>
          </p:sp>
        </mc:Fallback>
      </mc:AlternateContent>
    </p:spTree>
    <p:extLst>
      <p:ext uri="{BB962C8B-B14F-4D97-AF65-F5344CB8AC3E}">
        <p14:creationId xmlns:p14="http://schemas.microsoft.com/office/powerpoint/2010/main" val="2375538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p:sp>
        <p:nvSpPr>
          <p:cNvPr id="3" name="Content Placeholder 2"/>
          <p:cNvSpPr>
            <a:spLocks noGrp="1"/>
          </p:cNvSpPr>
          <p:nvPr>
            <p:ph idx="1"/>
          </p:nvPr>
        </p:nvSpPr>
        <p:spPr/>
        <p:txBody>
          <a:bodyPr/>
          <a:lstStyle/>
          <a:p>
            <a:endParaRPr lang="en-CA"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489" y="1700808"/>
            <a:ext cx="6353205" cy="440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210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Walking</a:t>
            </a:r>
            <a:endParaRPr lang="en-CA" dirty="0"/>
          </a:p>
        </p:txBody>
      </p:sp>
      <p:sp>
        <p:nvSpPr>
          <p:cNvPr id="3" name="Content Placeholder 2"/>
          <p:cNvSpPr>
            <a:spLocks noGrp="1"/>
          </p:cNvSpPr>
          <p:nvPr>
            <p:ph idx="1"/>
          </p:nvPr>
        </p:nvSpPr>
        <p:spPr/>
        <p:txBody>
          <a:bodyPr/>
          <a:lstStyle/>
          <a:p>
            <a:r>
              <a:rPr lang="en-CA" dirty="0" smtClean="0"/>
              <a:t>One of the common motions, for humans and other creatures</a:t>
            </a:r>
          </a:p>
          <a:p>
            <a:r>
              <a:rPr lang="en-CA" dirty="0" smtClean="0"/>
              <a:t>A basic component of most animations, so we need to have some way of dealing with it</a:t>
            </a:r>
          </a:p>
          <a:p>
            <a:r>
              <a:rPr lang="en-CA" dirty="0" smtClean="0"/>
              <a:t>Walking is a generic term for movement on two or four legs, it includes walking, but also running, skipping, marching, etc.</a:t>
            </a:r>
          </a:p>
          <a:p>
            <a:r>
              <a:rPr lang="en-CA" dirty="0" smtClean="0"/>
              <a:t>All are done in a similar way, so we group them together</a:t>
            </a:r>
          </a:p>
          <a:p>
            <a:r>
              <a:rPr lang="en-CA" dirty="0" smtClean="0"/>
              <a:t>A large amount of work has been done on walking starting in the 1980s</a:t>
            </a:r>
          </a:p>
        </p:txBody>
      </p:sp>
    </p:spTree>
    <p:extLst>
      <p:ext uri="{BB962C8B-B14F-4D97-AF65-F5344CB8AC3E}">
        <p14:creationId xmlns:p14="http://schemas.microsoft.com/office/powerpoint/2010/main" val="2602563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p:sp>
        <p:nvSpPr>
          <p:cNvPr id="3" name="Content Placeholder 2"/>
          <p:cNvSpPr>
            <a:spLocks noGrp="1"/>
          </p:cNvSpPr>
          <p:nvPr>
            <p:ph idx="1"/>
          </p:nvPr>
        </p:nvSpPr>
        <p:spPr/>
        <p:txBody>
          <a:bodyPr/>
          <a:lstStyle/>
          <a:p>
            <a:endParaRPr lang="en-CA"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01949"/>
            <a:ext cx="6696744" cy="3907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04339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Video</a:t>
            </a:r>
            <a:endParaRPr lang="en-CA" dirty="0"/>
          </a:p>
        </p:txBody>
      </p:sp>
      <p:pic>
        <p:nvPicPr>
          <p:cNvPr id="4" name="2009-TOG-taskControl">
            <a:hlinkClick r:id="" action="ppaction://media"/>
          </p:cNvPr>
          <p:cNvPicPr>
            <a:picLocks noGrp="1" noChangeAspect="1"/>
          </p:cNvPicPr>
          <p:nvPr>
            <p:ph idx="1"/>
            <a:videoFile r:link="rId2"/>
            <p:extLst>
              <p:ext uri="{DAA4B4D4-6D71-4841-9C94-3DE7FCFB9230}">
                <p14:media xmlns:p14="http://schemas.microsoft.com/office/powerpoint/2010/main" r:link="rId1"/>
              </p:ext>
            </p:extLst>
          </p:nvPr>
        </p:nvPicPr>
        <p:blipFill>
          <a:blip r:embed="rId4"/>
          <a:stretch>
            <a:fillRect/>
          </a:stretch>
        </p:blipFill>
        <p:spPr>
          <a:xfrm>
            <a:off x="1554163" y="1600200"/>
            <a:ext cx="6034087" cy="4525963"/>
          </a:xfrm>
        </p:spPr>
      </p:pic>
    </p:spTree>
    <p:extLst>
      <p:ext uri="{BB962C8B-B14F-4D97-AF65-F5344CB8AC3E}">
        <p14:creationId xmlns:p14="http://schemas.microsoft.com/office/powerpoint/2010/main" val="5220436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Task Based Motion</a:t>
            </a:r>
          </a:p>
        </p:txBody>
      </p:sp>
      <p:sp>
        <p:nvSpPr>
          <p:cNvPr id="3" name="Content Placeholder 2"/>
          <p:cNvSpPr>
            <a:spLocks noGrp="1"/>
          </p:cNvSpPr>
          <p:nvPr>
            <p:ph idx="1"/>
          </p:nvPr>
        </p:nvSpPr>
        <p:spPr/>
        <p:txBody>
          <a:bodyPr/>
          <a:lstStyle/>
          <a:p>
            <a:r>
              <a:rPr lang="en-CA" dirty="0" smtClean="0"/>
              <a:t>The </a:t>
            </a:r>
            <a:r>
              <a:rPr lang="en-CA" dirty="0" smtClean="0"/>
              <a:t>authors have also produces a simple game based on this technique, this game is one the website so you can give it a try</a:t>
            </a:r>
            <a:endParaRPr lang="en-CA" dirty="0"/>
          </a:p>
        </p:txBody>
      </p:sp>
    </p:spTree>
    <p:extLst>
      <p:ext uri="{BB962C8B-B14F-4D97-AF65-F5344CB8AC3E}">
        <p14:creationId xmlns:p14="http://schemas.microsoft.com/office/powerpoint/2010/main" val="2545592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Crowds</a:t>
            </a:r>
            <a:endParaRPr lang="en-CA" dirty="0"/>
          </a:p>
        </p:txBody>
      </p:sp>
      <p:sp>
        <p:nvSpPr>
          <p:cNvPr id="3" name="Content Placeholder 2"/>
          <p:cNvSpPr>
            <a:spLocks noGrp="1"/>
          </p:cNvSpPr>
          <p:nvPr>
            <p:ph idx="1"/>
          </p:nvPr>
        </p:nvSpPr>
        <p:spPr/>
        <p:txBody>
          <a:bodyPr/>
          <a:lstStyle/>
          <a:p>
            <a:r>
              <a:rPr lang="en-CA" dirty="0" err="1" smtClean="0"/>
              <a:t>Boids</a:t>
            </a:r>
            <a:r>
              <a:rPr lang="en-CA" dirty="0" smtClean="0"/>
              <a:t> for people</a:t>
            </a:r>
          </a:p>
          <a:p>
            <a:r>
              <a:rPr lang="en-CA" dirty="0" smtClean="0"/>
              <a:t>Important for both simulation and animation, similar techniques used in both areas</a:t>
            </a:r>
          </a:p>
          <a:p>
            <a:r>
              <a:rPr lang="en-CA" dirty="0" smtClean="0"/>
              <a:t>For simulation want to know the paths crowds will take through a structure, plan layout of buildings and attractions</a:t>
            </a:r>
          </a:p>
          <a:p>
            <a:r>
              <a:rPr lang="en-CA" dirty="0" smtClean="0"/>
              <a:t>Disney interested for attraction design, get as many people through as possible, avoid bottlenecks, increase revenue</a:t>
            </a:r>
          </a:p>
          <a:p>
            <a:r>
              <a:rPr lang="en-CA" dirty="0" smtClean="0"/>
              <a:t>Design buildings for efficient evacuation in the case of disasters</a:t>
            </a:r>
            <a:endParaRPr lang="en-CA" dirty="0"/>
          </a:p>
        </p:txBody>
      </p:sp>
    </p:spTree>
    <p:extLst>
      <p:ext uri="{BB962C8B-B14F-4D97-AF65-F5344CB8AC3E}">
        <p14:creationId xmlns:p14="http://schemas.microsoft.com/office/powerpoint/2010/main" val="2043305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Crowds</a:t>
            </a:r>
            <a:endParaRPr lang="en-CA" dirty="0"/>
          </a:p>
        </p:txBody>
      </p:sp>
      <p:sp>
        <p:nvSpPr>
          <p:cNvPr id="3" name="Content Placeholder 2"/>
          <p:cNvSpPr>
            <a:spLocks noGrp="1"/>
          </p:cNvSpPr>
          <p:nvPr>
            <p:ph idx="1"/>
          </p:nvPr>
        </p:nvSpPr>
        <p:spPr/>
        <p:txBody>
          <a:bodyPr/>
          <a:lstStyle/>
          <a:p>
            <a:r>
              <a:rPr lang="en-CA" dirty="0" smtClean="0"/>
              <a:t>Want to have realistic motion, emergent behaviors, without using vast amount of computing time</a:t>
            </a:r>
          </a:p>
          <a:p>
            <a:r>
              <a:rPr lang="en-CA" dirty="0" smtClean="0"/>
              <a:t>Interactive crowd simulations challenging due to the large number of characters, cannot have sophisticated behavior for each character</a:t>
            </a:r>
          </a:p>
          <a:p>
            <a:r>
              <a:rPr lang="en-CA" dirty="0" smtClean="0"/>
              <a:t>Many different techniques have been used, we will look at three:</a:t>
            </a:r>
          </a:p>
          <a:p>
            <a:pPr lvl="1"/>
            <a:r>
              <a:rPr lang="en-CA" sz="2400" dirty="0" smtClean="0"/>
              <a:t>Agent based</a:t>
            </a:r>
          </a:p>
          <a:p>
            <a:pPr lvl="1"/>
            <a:r>
              <a:rPr lang="en-CA" sz="2400" dirty="0" smtClean="0"/>
              <a:t>Data driven</a:t>
            </a:r>
          </a:p>
          <a:p>
            <a:pPr lvl="1"/>
            <a:r>
              <a:rPr lang="en-CA" sz="2400" dirty="0" smtClean="0"/>
              <a:t>Fluid dynamics</a:t>
            </a:r>
            <a:endParaRPr lang="en-CA" sz="2400" dirty="0"/>
          </a:p>
        </p:txBody>
      </p:sp>
    </p:spTree>
    <p:extLst>
      <p:ext uri="{BB962C8B-B14F-4D97-AF65-F5344CB8AC3E}">
        <p14:creationId xmlns:p14="http://schemas.microsoft.com/office/powerpoint/2010/main" val="1361908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lstStyle/>
          <a:p>
            <a:r>
              <a:rPr lang="en-CA" dirty="0" smtClean="0"/>
              <a:t>View each individual in the crowd as an agent, computes its own motion based on its agenda, goals and needs</a:t>
            </a:r>
          </a:p>
          <a:p>
            <a:r>
              <a:rPr lang="en-CA" dirty="0" smtClean="0"/>
              <a:t>Each agent senses the environment and bases its actions on what it sees</a:t>
            </a:r>
          </a:p>
          <a:p>
            <a:r>
              <a:rPr lang="en-CA" dirty="0" smtClean="0"/>
              <a:t>Social agents will form groups, other individuals in the group will influence their decisions</a:t>
            </a:r>
          </a:p>
          <a:p>
            <a:r>
              <a:rPr lang="en-CA" dirty="0" smtClean="0"/>
              <a:t>Needs to have variety, all the agents can’t be doing the same thing at the same time, must react differently</a:t>
            </a:r>
            <a:endParaRPr lang="en-CA" dirty="0"/>
          </a:p>
        </p:txBody>
      </p:sp>
    </p:spTree>
    <p:extLst>
      <p:ext uri="{BB962C8B-B14F-4D97-AF65-F5344CB8AC3E}">
        <p14:creationId xmlns:p14="http://schemas.microsoft.com/office/powerpoint/2010/main" val="37172543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normAutofit lnSpcReduction="10000"/>
          </a:bodyPr>
          <a:lstStyle/>
          <a:p>
            <a:r>
              <a:rPr lang="en-CA" dirty="0" err="1" smtClean="0"/>
              <a:t>Nuria</a:t>
            </a:r>
            <a:r>
              <a:rPr lang="en-CA" dirty="0" smtClean="0"/>
              <a:t> </a:t>
            </a:r>
            <a:r>
              <a:rPr lang="en-CA" dirty="0" err="1" smtClean="0"/>
              <a:t>Pelechano</a:t>
            </a:r>
            <a:r>
              <a:rPr lang="en-CA" dirty="0" smtClean="0"/>
              <a:t> in </a:t>
            </a:r>
            <a:r>
              <a:rPr lang="en-CA" i="1" dirty="0" smtClean="0"/>
              <a:t>Crowds: Methods, Simulation and Control</a:t>
            </a:r>
            <a:r>
              <a:rPr lang="en-CA" dirty="0" smtClean="0"/>
              <a:t> identifies 4 main types of actions:</a:t>
            </a:r>
          </a:p>
          <a:p>
            <a:pPr lvl="1"/>
            <a:r>
              <a:rPr lang="en-CA" sz="2400" dirty="0" smtClean="0"/>
              <a:t>Scheduled actions: planned deliberate behaviors, I need to go to the bank</a:t>
            </a:r>
          </a:p>
          <a:p>
            <a:pPr lvl="1"/>
            <a:r>
              <a:rPr lang="en-CA" sz="2400" dirty="0" smtClean="0"/>
              <a:t>Reactive actions: triggered by contextual events or environment, avoiding collisions</a:t>
            </a:r>
          </a:p>
          <a:p>
            <a:pPr lvl="1"/>
            <a:r>
              <a:rPr lang="en-CA" sz="2400" dirty="0" smtClean="0"/>
              <a:t>Opportunistic actions: not scheduled reaction to context, but meets goals or priorities of the agent, hungry and near a source of food -&gt; eat</a:t>
            </a:r>
          </a:p>
          <a:p>
            <a:pPr lvl="1"/>
            <a:r>
              <a:rPr lang="en-CA" sz="2400" dirty="0" err="1" smtClean="0"/>
              <a:t>Aleatoric</a:t>
            </a:r>
            <a:r>
              <a:rPr lang="en-CA" sz="2400" dirty="0" smtClean="0"/>
              <a:t> actions: random, but structured by agents motives, context, etc., the default action when there is nothing else to do</a:t>
            </a:r>
            <a:endParaRPr lang="en-CA" sz="2400" dirty="0"/>
          </a:p>
        </p:txBody>
      </p:sp>
    </p:spTree>
    <p:extLst>
      <p:ext uri="{BB962C8B-B14F-4D97-AF65-F5344CB8AC3E}">
        <p14:creationId xmlns:p14="http://schemas.microsoft.com/office/powerpoint/2010/main" val="3296103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lstStyle/>
          <a:p>
            <a:r>
              <a:rPr lang="en-CA" dirty="0" smtClean="0"/>
              <a:t>Decisions can be based on a combination of motivation and opportunity</a:t>
            </a:r>
          </a:p>
          <a:p>
            <a:r>
              <a:rPr lang="en-CA" dirty="0" smtClean="0"/>
              <a:t>Motivated to go shopping, but not near stores, so shopping doesn’t occur</a:t>
            </a:r>
          </a:p>
          <a:p>
            <a:r>
              <a:rPr lang="en-CA" dirty="0" smtClean="0"/>
              <a:t>Near stores, but not motivated to go shopping, again shopping doesn’t occur</a:t>
            </a:r>
          </a:p>
          <a:p>
            <a:r>
              <a:rPr lang="en-CA" dirty="0" smtClean="0"/>
              <a:t>Need some way of representing these decision in an agent</a:t>
            </a:r>
          </a:p>
          <a:p>
            <a:r>
              <a:rPr lang="en-CA" dirty="0" smtClean="0"/>
              <a:t>One common approach is to use rules similar to </a:t>
            </a:r>
            <a:r>
              <a:rPr lang="en-CA" dirty="0" err="1" smtClean="0"/>
              <a:t>boids</a:t>
            </a:r>
            <a:r>
              <a:rPr lang="en-CA" dirty="0" smtClean="0"/>
              <a:t>, could also try decision trees or maybe even finite state machines</a:t>
            </a:r>
            <a:endParaRPr lang="en-CA" dirty="0"/>
          </a:p>
        </p:txBody>
      </p:sp>
    </p:spTree>
    <p:extLst>
      <p:ext uri="{BB962C8B-B14F-4D97-AF65-F5344CB8AC3E}">
        <p14:creationId xmlns:p14="http://schemas.microsoft.com/office/powerpoint/2010/main" val="711504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lstStyle/>
          <a:p>
            <a:r>
              <a:rPr lang="en-CA" dirty="0" smtClean="0"/>
              <a:t>Different agents may have different rule sets or they may be parameterized differently, want variety in behavior</a:t>
            </a:r>
          </a:p>
          <a:p>
            <a:r>
              <a:rPr lang="en-CA" dirty="0" smtClean="0"/>
              <a:t>Example: group formation</a:t>
            </a:r>
          </a:p>
          <a:p>
            <a:r>
              <a:rPr lang="en-CA" dirty="0" smtClean="0"/>
              <a:t>Each group has a leader, controls direction or goal of the group</a:t>
            </a:r>
          </a:p>
          <a:p>
            <a:r>
              <a:rPr lang="en-CA" dirty="0" smtClean="0"/>
              <a:t>Leader may change over time</a:t>
            </a:r>
          </a:p>
          <a:p>
            <a:r>
              <a:rPr lang="en-CA" dirty="0" smtClean="0"/>
              <a:t>The remainder of the group are followers, they try to follow the leader</a:t>
            </a:r>
            <a:endParaRPr lang="en-CA" dirty="0"/>
          </a:p>
        </p:txBody>
      </p:sp>
    </p:spTree>
    <p:extLst>
      <p:ext uri="{BB962C8B-B14F-4D97-AF65-F5344CB8AC3E}">
        <p14:creationId xmlns:p14="http://schemas.microsoft.com/office/powerpoint/2010/main" val="2467120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lstStyle/>
          <a:p>
            <a:r>
              <a:rPr lang="en-CA" dirty="0" smtClean="0"/>
              <a:t>Leader rules:</a:t>
            </a:r>
          </a:p>
          <a:p>
            <a:pPr lvl="1"/>
            <a:r>
              <a:rPr lang="en-CA" sz="2000" dirty="0" smtClean="0"/>
              <a:t>Determines goal or destination, independently from the group</a:t>
            </a:r>
          </a:p>
          <a:p>
            <a:pPr lvl="1"/>
            <a:r>
              <a:rPr lang="en-CA" sz="2000" dirty="0" smtClean="0"/>
              <a:t>If group member is “far” leader slows down and waits for him</a:t>
            </a:r>
          </a:p>
          <a:p>
            <a:pPr lvl="1"/>
            <a:r>
              <a:rPr lang="en-CA" sz="2000" dirty="0" smtClean="0"/>
              <a:t>If group member is “too far” leader will go get them</a:t>
            </a:r>
          </a:p>
          <a:p>
            <a:r>
              <a:rPr lang="en-CA" dirty="0" smtClean="0"/>
              <a:t>Follower rules:</a:t>
            </a:r>
          </a:p>
          <a:p>
            <a:pPr lvl="1"/>
            <a:r>
              <a:rPr lang="en-CA" sz="2000" dirty="0" smtClean="0"/>
              <a:t>Want to walk beside leader</a:t>
            </a:r>
          </a:p>
          <a:p>
            <a:pPr lvl="1"/>
            <a:r>
              <a:rPr lang="en-CA" sz="2000" dirty="0" smtClean="0"/>
              <a:t>Head where leader is heading</a:t>
            </a:r>
          </a:p>
          <a:p>
            <a:pPr lvl="1"/>
            <a:r>
              <a:rPr lang="en-CA" sz="2000" dirty="0" smtClean="0"/>
              <a:t>If leader “far” in front, walks faster</a:t>
            </a:r>
          </a:p>
          <a:p>
            <a:pPr lvl="1"/>
            <a:r>
              <a:rPr lang="en-CA" sz="2000" dirty="0" smtClean="0"/>
              <a:t>If leader “far” in back, walks slower</a:t>
            </a:r>
          </a:p>
          <a:p>
            <a:pPr lvl="1"/>
            <a:r>
              <a:rPr lang="en-CA" sz="2000" dirty="0" smtClean="0"/>
              <a:t>If leader stops, get closer to leader and stop</a:t>
            </a:r>
            <a:endParaRPr lang="en-CA" sz="2000" dirty="0"/>
          </a:p>
        </p:txBody>
      </p:sp>
    </p:spTree>
    <p:extLst>
      <p:ext uri="{BB962C8B-B14F-4D97-AF65-F5344CB8AC3E}">
        <p14:creationId xmlns:p14="http://schemas.microsoft.com/office/powerpoint/2010/main" val="279197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Walking</a:t>
            </a:r>
            <a:endParaRPr lang="en-CA" dirty="0"/>
          </a:p>
        </p:txBody>
      </p:sp>
      <p:sp>
        <p:nvSpPr>
          <p:cNvPr id="3" name="Content Placeholder 2"/>
          <p:cNvSpPr>
            <a:spLocks noGrp="1"/>
          </p:cNvSpPr>
          <p:nvPr>
            <p:ph idx="1"/>
          </p:nvPr>
        </p:nvSpPr>
        <p:spPr/>
        <p:txBody>
          <a:bodyPr/>
          <a:lstStyle/>
          <a:p>
            <a:r>
              <a:rPr lang="en-CA" dirty="0" smtClean="0"/>
              <a:t>One biomechanics researcher stated: “walking is controlled falling”, which is basically true</a:t>
            </a:r>
          </a:p>
          <a:p>
            <a:r>
              <a:rPr lang="en-CA" dirty="0" smtClean="0"/>
              <a:t>We walk forward by falling forward and then catching ourselves</a:t>
            </a:r>
          </a:p>
          <a:p>
            <a:r>
              <a:rPr lang="en-CA" dirty="0" smtClean="0"/>
              <a:t>This raises the issue of balance, we need to keep our character balanced and at the same time allow them to walk</a:t>
            </a:r>
          </a:p>
          <a:p>
            <a:r>
              <a:rPr lang="en-CA" dirty="0" smtClean="0"/>
              <a:t>We don’t want them to fall on their face, but we don’t want the fall forward part of the walking motion prevented</a:t>
            </a:r>
            <a:endParaRPr lang="en-CA" dirty="0"/>
          </a:p>
        </p:txBody>
      </p:sp>
    </p:spTree>
    <p:extLst>
      <p:ext uri="{BB962C8B-B14F-4D97-AF65-F5344CB8AC3E}">
        <p14:creationId xmlns:p14="http://schemas.microsoft.com/office/powerpoint/2010/main" val="919734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lstStyle/>
          <a:p>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40908"/>
            <a:ext cx="8478153" cy="447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688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normAutofit lnSpcReduction="10000"/>
          </a:bodyPr>
          <a:lstStyle/>
          <a:p>
            <a:r>
              <a:rPr lang="en-CA" dirty="0" smtClean="0"/>
              <a:t>Another example is queues, how people and groups line up</a:t>
            </a:r>
          </a:p>
          <a:p>
            <a:r>
              <a:rPr lang="en-CA" dirty="0" smtClean="0"/>
              <a:t>The head of the queue is a service, the person at the front is receiving the service, when they are finished the next person moves up to the service</a:t>
            </a:r>
          </a:p>
          <a:p>
            <a:r>
              <a:rPr lang="en-CA" dirty="0" smtClean="0"/>
              <a:t>Short queues (&lt; 5 people) are usually straight, longer queues are the more interesting ones, they show more interesting behavior</a:t>
            </a:r>
          </a:p>
          <a:p>
            <a:r>
              <a:rPr lang="en-CA" dirty="0" smtClean="0"/>
              <a:t>Each person has a comfort or waiting distance, the distance to the next person in the queue, they will move forward when the next person exceeds this distance</a:t>
            </a:r>
            <a:endParaRPr lang="en-CA" dirty="0"/>
          </a:p>
        </p:txBody>
      </p:sp>
    </p:spTree>
    <p:extLst>
      <p:ext uri="{BB962C8B-B14F-4D97-AF65-F5344CB8AC3E}">
        <p14:creationId xmlns:p14="http://schemas.microsoft.com/office/powerpoint/2010/main" val="3163491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lstStyle/>
          <a:p>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 y="1772816"/>
            <a:ext cx="831532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840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lstStyle/>
          <a:p>
            <a:r>
              <a:rPr lang="en-CA" dirty="0" smtClean="0"/>
              <a:t>In this case agent 3 will move forward, but agent 5 will wait</a:t>
            </a:r>
          </a:p>
          <a:p>
            <a:r>
              <a:rPr lang="en-CA" dirty="0" smtClean="0"/>
              <a:t>This produces a wave through the queue, something we see in real queues and at stop lights</a:t>
            </a:r>
          </a:p>
          <a:p>
            <a:r>
              <a:rPr lang="en-CA" dirty="0" smtClean="0"/>
              <a:t>Queues form at the end, the direction of the queue is based on the last few members, the agent that is closest to the end in this direction is the one that joins</a:t>
            </a:r>
          </a:p>
          <a:p>
            <a:r>
              <a:rPr lang="en-CA" dirty="0" smtClean="0"/>
              <a:t>In the next slide agent B’s position projected onto the queue orientation is the closest, so they are next to joint the queue, followed by P1 and P2</a:t>
            </a:r>
            <a:endParaRPr lang="en-CA" dirty="0"/>
          </a:p>
        </p:txBody>
      </p:sp>
    </p:spTree>
    <p:extLst>
      <p:ext uri="{BB962C8B-B14F-4D97-AF65-F5344CB8AC3E}">
        <p14:creationId xmlns:p14="http://schemas.microsoft.com/office/powerpoint/2010/main" val="3115485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lstStyle/>
          <a:p>
            <a:endParaRPr lang="en-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91811"/>
            <a:ext cx="8100391" cy="461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739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lstStyle/>
          <a:p>
            <a:r>
              <a:rPr lang="en-CA" dirty="0" smtClean="0"/>
              <a:t>This becomes slightly more complicated when groups are involved</a:t>
            </a:r>
          </a:p>
          <a:p>
            <a:r>
              <a:rPr lang="en-CA" dirty="0" smtClean="0"/>
              <a:t>The end of the queue becomes fuzzy as the group is spread out as it joins</a:t>
            </a:r>
          </a:p>
          <a:p>
            <a:r>
              <a:rPr lang="en-CA" dirty="0" smtClean="0"/>
              <a:t>Eventually the group member will join the leader at his or her position in the queue</a:t>
            </a:r>
          </a:p>
          <a:p>
            <a:r>
              <a:rPr lang="en-CA" dirty="0" smtClean="0"/>
              <a:t>This approach has been used by Disney to evaluate their theme parks, has resulted in the redesign of some attractions and services</a:t>
            </a:r>
            <a:endParaRPr lang="en-CA" dirty="0"/>
          </a:p>
        </p:txBody>
      </p:sp>
    </p:spTree>
    <p:extLst>
      <p:ext uri="{BB962C8B-B14F-4D97-AF65-F5344CB8AC3E}">
        <p14:creationId xmlns:p14="http://schemas.microsoft.com/office/powerpoint/2010/main" val="2789320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Agent Based</a:t>
            </a:r>
            <a:endParaRPr lang="en-CA" dirty="0"/>
          </a:p>
        </p:txBody>
      </p:sp>
      <p:sp>
        <p:nvSpPr>
          <p:cNvPr id="3" name="Content Placeholder 2"/>
          <p:cNvSpPr>
            <a:spLocks noGrp="1"/>
          </p:cNvSpPr>
          <p:nvPr>
            <p:ph idx="1"/>
          </p:nvPr>
        </p:nvSpPr>
        <p:spPr/>
        <p:txBody>
          <a:bodyPr/>
          <a:lstStyle/>
          <a:p>
            <a:endParaRPr lang="en-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1628800"/>
            <a:ext cx="865822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1311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Driven</a:t>
            </a:r>
            <a:endParaRPr lang="en-CA" dirty="0"/>
          </a:p>
        </p:txBody>
      </p:sp>
      <p:sp>
        <p:nvSpPr>
          <p:cNvPr id="3" name="Content Placeholder 2"/>
          <p:cNvSpPr>
            <a:spLocks noGrp="1"/>
          </p:cNvSpPr>
          <p:nvPr>
            <p:ph idx="1"/>
          </p:nvPr>
        </p:nvSpPr>
        <p:spPr/>
        <p:txBody>
          <a:bodyPr/>
          <a:lstStyle/>
          <a:p>
            <a:r>
              <a:rPr lang="en-CA" dirty="0" smtClean="0"/>
              <a:t>Motion capture for crowds</a:t>
            </a:r>
          </a:p>
          <a:p>
            <a:r>
              <a:rPr lang="en-CA" dirty="0" smtClean="0"/>
              <a:t>For smaller environment can capture the motion of individuals in a crowd, extract decision process, use data to drive decisions in crowd animation</a:t>
            </a:r>
          </a:p>
          <a:p>
            <a:r>
              <a:rPr lang="en-CA" dirty="0" err="1" smtClean="0"/>
              <a:t>Jehee</a:t>
            </a:r>
            <a:r>
              <a:rPr lang="en-CA" dirty="0" smtClean="0"/>
              <a:t> Lee’s group at Seoul National University have worked on this approach</a:t>
            </a:r>
          </a:p>
          <a:p>
            <a:r>
              <a:rPr lang="en-CA" dirty="0" smtClean="0"/>
              <a:t>Their motion capture system is shown in the next slide</a:t>
            </a:r>
          </a:p>
          <a:p>
            <a:r>
              <a:rPr lang="en-CA" dirty="0" smtClean="0"/>
              <a:t>Camera is placed about the crowd looking down to capture the motion of the individuals</a:t>
            </a:r>
          </a:p>
          <a:p>
            <a:endParaRPr lang="en-CA" dirty="0"/>
          </a:p>
        </p:txBody>
      </p:sp>
    </p:spTree>
    <p:extLst>
      <p:ext uri="{BB962C8B-B14F-4D97-AF65-F5344CB8AC3E}">
        <p14:creationId xmlns:p14="http://schemas.microsoft.com/office/powerpoint/2010/main" val="1413337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Driven</a:t>
            </a:r>
            <a:endParaRPr lang="en-CA" dirty="0"/>
          </a:p>
        </p:txBody>
      </p:sp>
      <p:sp>
        <p:nvSpPr>
          <p:cNvPr id="3" name="Content Placeholder 2"/>
          <p:cNvSpPr>
            <a:spLocks noGrp="1"/>
          </p:cNvSpPr>
          <p:nvPr>
            <p:ph idx="1"/>
          </p:nvPr>
        </p:nvSpPr>
        <p:spPr/>
        <p:txBody>
          <a:bodyPr/>
          <a:lstStyle/>
          <a:p>
            <a:endParaRPr lang="en-CA"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00808"/>
            <a:ext cx="73152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652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Driven</a:t>
            </a:r>
            <a:endParaRPr lang="en-CA" dirty="0"/>
          </a:p>
        </p:txBody>
      </p:sp>
      <p:sp>
        <p:nvSpPr>
          <p:cNvPr id="3" name="Content Placeholder 2"/>
          <p:cNvSpPr>
            <a:spLocks noGrp="1"/>
          </p:cNvSpPr>
          <p:nvPr>
            <p:ph idx="1"/>
          </p:nvPr>
        </p:nvSpPr>
        <p:spPr/>
        <p:txBody>
          <a:bodyPr>
            <a:normAutofit lnSpcReduction="10000"/>
          </a:bodyPr>
          <a:lstStyle/>
          <a:p>
            <a:r>
              <a:rPr lang="en-CA" dirty="0" smtClean="0"/>
              <a:t>Could try to replay the motion similar to what is done with motion capture, but this doesn’t introduce anything new into the simulation</a:t>
            </a:r>
          </a:p>
          <a:p>
            <a:r>
              <a:rPr lang="en-CA" dirty="0" smtClean="0"/>
              <a:t>Want to extract the decision making process from examples</a:t>
            </a:r>
          </a:p>
          <a:p>
            <a:r>
              <a:rPr lang="en-CA" dirty="0" smtClean="0"/>
              <a:t>Build a table consisting of states and actions</a:t>
            </a:r>
          </a:p>
          <a:p>
            <a:r>
              <a:rPr lang="en-CA" dirty="0" smtClean="0"/>
              <a:t>At each step in the animation the agent is in a particular state, lookup this state in the table and perform the corresponding action</a:t>
            </a:r>
          </a:p>
          <a:p>
            <a:r>
              <a:rPr lang="en-CA" dirty="0" smtClean="0"/>
              <a:t>The state is an n-dimensional feature vector, the action is a 2D vector, the displacement of the agent</a:t>
            </a:r>
            <a:endParaRPr lang="en-CA" dirty="0"/>
          </a:p>
        </p:txBody>
      </p:sp>
    </p:spTree>
    <p:extLst>
      <p:ext uri="{BB962C8B-B14F-4D97-AF65-F5344CB8AC3E}">
        <p14:creationId xmlns:p14="http://schemas.microsoft.com/office/powerpoint/2010/main" val="240043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Walking</a:t>
            </a:r>
            <a:endParaRPr lang="en-CA" dirty="0"/>
          </a:p>
        </p:txBody>
      </p:sp>
      <p:sp>
        <p:nvSpPr>
          <p:cNvPr id="3" name="Content Placeholder 2"/>
          <p:cNvSpPr>
            <a:spLocks noGrp="1"/>
          </p:cNvSpPr>
          <p:nvPr>
            <p:ph idx="1"/>
          </p:nvPr>
        </p:nvSpPr>
        <p:spPr/>
        <p:txBody>
          <a:bodyPr/>
          <a:lstStyle/>
          <a:p>
            <a:r>
              <a:rPr lang="en-CA" dirty="0" smtClean="0"/>
              <a:t>Class of walking controller based on gait analysis, the style of the motion</a:t>
            </a:r>
          </a:p>
          <a:p>
            <a:r>
              <a:rPr lang="en-CA" dirty="0" smtClean="0"/>
              <a:t>Usually examine foot placement during the walk cycle, each gait tends to have a different foot placement</a:t>
            </a:r>
          </a:p>
          <a:p>
            <a:r>
              <a:rPr lang="en-CA" dirty="0" smtClean="0"/>
              <a:t>Since the feet are end effectors, we can use their position in inverse kinematics to determine the joint angles required</a:t>
            </a:r>
          </a:p>
          <a:p>
            <a:r>
              <a:rPr lang="en-CA" dirty="0" smtClean="0"/>
              <a:t>This can be used to key frame the character or as target angles for a PD controller</a:t>
            </a:r>
            <a:endParaRPr lang="en-CA" dirty="0"/>
          </a:p>
        </p:txBody>
      </p:sp>
    </p:spTree>
    <p:extLst>
      <p:ext uri="{BB962C8B-B14F-4D97-AF65-F5344CB8AC3E}">
        <p14:creationId xmlns:p14="http://schemas.microsoft.com/office/powerpoint/2010/main" val="42456243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Driven</a:t>
            </a:r>
            <a:endParaRPr lang="en-CA" dirty="0"/>
          </a:p>
        </p:txBody>
      </p:sp>
      <p:sp>
        <p:nvSpPr>
          <p:cNvPr id="3" name="Content Placeholder 2"/>
          <p:cNvSpPr>
            <a:spLocks noGrp="1"/>
          </p:cNvSpPr>
          <p:nvPr>
            <p:ph idx="1"/>
          </p:nvPr>
        </p:nvSpPr>
        <p:spPr/>
        <p:txBody>
          <a:bodyPr/>
          <a:lstStyle/>
          <a:p>
            <a:endParaRPr lang="en-CA"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650557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889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Driven</a:t>
            </a:r>
            <a:endParaRPr lang="en-CA" dirty="0"/>
          </a:p>
        </p:txBody>
      </p:sp>
      <p:sp>
        <p:nvSpPr>
          <p:cNvPr id="3" name="Content Placeholder 2"/>
          <p:cNvSpPr>
            <a:spLocks noGrp="1"/>
          </p:cNvSpPr>
          <p:nvPr>
            <p:ph idx="1"/>
          </p:nvPr>
        </p:nvSpPr>
        <p:spPr/>
        <p:txBody>
          <a:bodyPr/>
          <a:lstStyle/>
          <a:p>
            <a:r>
              <a:rPr lang="en-CA" dirty="0" smtClean="0"/>
              <a:t>If we just consider the current speed, the motion will be straight forward</a:t>
            </a:r>
          </a:p>
          <a:p>
            <a:r>
              <a:rPr lang="en-CA" dirty="0" smtClean="0"/>
              <a:t>This is a basic behavior, but not very realistic</a:t>
            </a:r>
          </a:p>
          <a:p>
            <a:r>
              <a:rPr lang="en-CA" smtClean="0"/>
              <a:t>Must also </a:t>
            </a:r>
            <a:r>
              <a:rPr lang="en-CA" dirty="0" smtClean="0"/>
              <a:t>consider the possibility of a collision</a:t>
            </a:r>
          </a:p>
          <a:p>
            <a:r>
              <a:rPr lang="en-CA" dirty="0" smtClean="0"/>
              <a:t>Sample the directions around the agent looking for potential collisions</a:t>
            </a:r>
          </a:p>
          <a:p>
            <a:r>
              <a:rPr lang="en-CA" dirty="0" smtClean="0"/>
              <a:t>Do a discrete sampling so we can include it in our feature vector</a:t>
            </a:r>
            <a:endParaRPr lang="en-CA" dirty="0"/>
          </a:p>
        </p:txBody>
      </p:sp>
    </p:spTree>
    <p:extLst>
      <p:ext uri="{BB962C8B-B14F-4D97-AF65-F5344CB8AC3E}">
        <p14:creationId xmlns:p14="http://schemas.microsoft.com/office/powerpoint/2010/main" val="2222109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Driven</a:t>
            </a:r>
            <a:endParaRPr lang="en-CA" dirty="0"/>
          </a:p>
        </p:txBody>
      </p:sp>
      <p:sp>
        <p:nvSpPr>
          <p:cNvPr id="3" name="Content Placeholder 2"/>
          <p:cNvSpPr>
            <a:spLocks noGrp="1"/>
          </p:cNvSpPr>
          <p:nvPr>
            <p:ph idx="1"/>
          </p:nvPr>
        </p:nvSpPr>
        <p:spPr/>
        <p:txBody>
          <a:bodyPr/>
          <a:lstStyle/>
          <a:p>
            <a:endParaRPr lang="en-CA"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2" y="1772816"/>
            <a:ext cx="72675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090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Driven</a:t>
            </a:r>
            <a:endParaRPr lang="en-CA" dirty="0"/>
          </a:p>
        </p:txBody>
      </p:sp>
      <p:sp>
        <p:nvSpPr>
          <p:cNvPr id="3" name="Content Placeholder 2"/>
          <p:cNvSpPr>
            <a:spLocks noGrp="1"/>
          </p:cNvSpPr>
          <p:nvPr>
            <p:ph idx="1"/>
          </p:nvPr>
        </p:nvSpPr>
        <p:spPr/>
        <p:txBody>
          <a:bodyPr/>
          <a:lstStyle/>
          <a:p>
            <a:r>
              <a:rPr lang="en-CA" dirty="0" smtClean="0"/>
              <a:t>Also need to consider where the agent is heading</a:t>
            </a:r>
          </a:p>
          <a:p>
            <a:r>
              <a:rPr lang="en-CA" dirty="0" smtClean="0"/>
              <a:t>We don’t know their goal, but we can track their motion over time to see where they end up</a:t>
            </a:r>
          </a:p>
          <a:p>
            <a:r>
              <a:rPr lang="en-CA" dirty="0" smtClean="0"/>
              <a:t>This is the closest we can get to goal based behavior given captured data</a:t>
            </a:r>
          </a:p>
          <a:p>
            <a:r>
              <a:rPr lang="en-CA" dirty="0" smtClean="0"/>
              <a:t>End up with a 21-dimensional state vector</a:t>
            </a:r>
          </a:p>
          <a:p>
            <a:r>
              <a:rPr lang="en-CA" dirty="0" smtClean="0"/>
              <a:t>Analyzing video can fill in the table, may not be complete, so there may be a need to interpolate or find the closest state</a:t>
            </a:r>
          </a:p>
          <a:p>
            <a:r>
              <a:rPr lang="en-CA" dirty="0" smtClean="0"/>
              <a:t>Quality depends on length of sample and variety of motions</a:t>
            </a:r>
            <a:endParaRPr lang="en-CA" dirty="0"/>
          </a:p>
        </p:txBody>
      </p:sp>
    </p:spTree>
    <p:extLst>
      <p:ext uri="{BB962C8B-B14F-4D97-AF65-F5344CB8AC3E}">
        <p14:creationId xmlns:p14="http://schemas.microsoft.com/office/powerpoint/2010/main" val="2897496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Driven</a:t>
            </a:r>
            <a:endParaRPr lang="en-CA" dirty="0"/>
          </a:p>
        </p:txBody>
      </p:sp>
      <p:sp>
        <p:nvSpPr>
          <p:cNvPr id="3" name="Content Placeholder 2"/>
          <p:cNvSpPr>
            <a:spLocks noGrp="1"/>
          </p:cNvSpPr>
          <p:nvPr>
            <p:ph idx="1"/>
          </p:nvPr>
        </p:nvSpPr>
        <p:spPr/>
        <p:txBody>
          <a:bodyPr/>
          <a:lstStyle/>
          <a:p>
            <a:endParaRPr lang="en-CA"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42" y="1772816"/>
            <a:ext cx="724852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709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Driven</a:t>
            </a:r>
            <a:endParaRPr lang="en-CA" dirty="0"/>
          </a:p>
        </p:txBody>
      </p:sp>
      <p:sp>
        <p:nvSpPr>
          <p:cNvPr id="3" name="Content Placeholder 2"/>
          <p:cNvSpPr>
            <a:spLocks noGrp="1"/>
          </p:cNvSpPr>
          <p:nvPr>
            <p:ph idx="1"/>
          </p:nvPr>
        </p:nvSpPr>
        <p:spPr/>
        <p:txBody>
          <a:bodyPr/>
          <a:lstStyle/>
          <a:p>
            <a:r>
              <a:rPr lang="en-CA" dirty="0" smtClean="0"/>
              <a:t>Show group behavior video with </a:t>
            </a:r>
            <a:r>
              <a:rPr lang="en-CA" smtClean="0"/>
              <a:t>Quicktime</a:t>
            </a:r>
          </a:p>
          <a:p>
            <a:r>
              <a:rPr lang="en-CA" dirty="0" smtClean="0"/>
              <a:t>This replicates what real people do, it will produce a realistic simulation or animation</a:t>
            </a:r>
          </a:p>
          <a:p>
            <a:r>
              <a:rPr lang="en-CA" dirty="0" smtClean="0"/>
              <a:t>Will not produce behaviors that aren’t in the original video sequence</a:t>
            </a:r>
          </a:p>
          <a:p>
            <a:r>
              <a:rPr lang="en-CA" dirty="0" smtClean="0"/>
              <a:t>Cannot predict reaction to an event that doesn’t occur in the captured data</a:t>
            </a:r>
          </a:p>
          <a:p>
            <a:r>
              <a:rPr lang="en-CA" dirty="0" smtClean="0"/>
              <a:t>Example: cannot use to simulate an emergency evacuation </a:t>
            </a:r>
            <a:endParaRPr lang="en-CA" dirty="0"/>
          </a:p>
        </p:txBody>
      </p:sp>
    </p:spTree>
    <p:extLst>
      <p:ext uri="{BB962C8B-B14F-4D97-AF65-F5344CB8AC3E}">
        <p14:creationId xmlns:p14="http://schemas.microsoft.com/office/powerpoint/2010/main" val="3601876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Fluid Dynamics</a:t>
            </a:r>
            <a:endParaRPr lang="en-CA" dirty="0"/>
          </a:p>
        </p:txBody>
      </p:sp>
      <p:sp>
        <p:nvSpPr>
          <p:cNvPr id="3" name="Content Placeholder 2"/>
          <p:cNvSpPr>
            <a:spLocks noGrp="1"/>
          </p:cNvSpPr>
          <p:nvPr>
            <p:ph idx="1"/>
          </p:nvPr>
        </p:nvSpPr>
        <p:spPr/>
        <p:txBody>
          <a:bodyPr/>
          <a:lstStyle/>
          <a:p>
            <a:endParaRPr lang="en-CA"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16832"/>
            <a:ext cx="5997412" cy="393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270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Fluid Dynamics</a:t>
            </a:r>
            <a:endParaRPr lang="en-CA" dirty="0"/>
          </a:p>
        </p:txBody>
      </p:sp>
      <p:sp>
        <p:nvSpPr>
          <p:cNvPr id="3" name="Content Placeholder 2"/>
          <p:cNvSpPr>
            <a:spLocks noGrp="1"/>
          </p:cNvSpPr>
          <p:nvPr>
            <p:ph idx="1"/>
          </p:nvPr>
        </p:nvSpPr>
        <p:spPr/>
        <p:txBody>
          <a:bodyPr/>
          <a:lstStyle/>
          <a:p>
            <a:r>
              <a:rPr lang="en-CA" dirty="0" smtClean="0"/>
              <a:t>There is a problem with very large crowds</a:t>
            </a:r>
          </a:p>
          <a:p>
            <a:r>
              <a:rPr lang="en-CA" dirty="0" smtClean="0"/>
              <a:t>There are many agents, simulating each one becomes expensive</a:t>
            </a:r>
          </a:p>
          <a:p>
            <a:r>
              <a:rPr lang="en-CA" dirty="0" smtClean="0"/>
              <a:t>As the density of the crowd increases the motion of each agent is restricted</a:t>
            </a:r>
          </a:p>
          <a:p>
            <a:r>
              <a:rPr lang="en-CA" dirty="0" smtClean="0"/>
              <a:t>They must go with the flow and cannot move in any direction they please</a:t>
            </a:r>
          </a:p>
          <a:p>
            <a:r>
              <a:rPr lang="en-CA" dirty="0" smtClean="0"/>
              <a:t>With high density crowd behaves like a fluid, but for lower densities it is more like </a:t>
            </a:r>
            <a:r>
              <a:rPr lang="en-CA" dirty="0" smtClean="0"/>
              <a:t>individuals</a:t>
            </a:r>
            <a:endParaRPr lang="en-CA" dirty="0" smtClean="0"/>
          </a:p>
        </p:txBody>
      </p:sp>
    </p:spTree>
    <p:extLst>
      <p:ext uri="{BB962C8B-B14F-4D97-AF65-F5344CB8AC3E}">
        <p14:creationId xmlns:p14="http://schemas.microsoft.com/office/powerpoint/2010/main" val="2350135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Video</a:t>
            </a:r>
            <a:endParaRPr lang="en-CA" dirty="0"/>
          </a:p>
        </p:txBody>
      </p:sp>
      <p:pic>
        <p:nvPicPr>
          <p:cNvPr id="4" name="dense-crowd">
            <a:hlinkClick r:id="" action="ppaction://media"/>
          </p:cNvPr>
          <p:cNvPicPr>
            <a:picLocks noGrp="1" noChangeAspect="1"/>
          </p:cNvPicPr>
          <p:nvPr>
            <p:ph idx="1"/>
            <a:videoFile r:link="rId2"/>
            <p:extLst>
              <p:ext uri="{DAA4B4D4-6D71-4841-9C94-3DE7FCFB9230}">
                <p14:media xmlns:p14="http://schemas.microsoft.com/office/powerpoint/2010/main" r:link="rId1"/>
              </p:ext>
            </p:extLst>
          </p:nvPr>
        </p:nvPicPr>
        <p:blipFill>
          <a:blip r:embed="rId4"/>
          <a:stretch>
            <a:fillRect/>
          </a:stretch>
        </p:blipFill>
        <p:spPr>
          <a:xfrm>
            <a:off x="1555750" y="1600200"/>
            <a:ext cx="6034088" cy="4525963"/>
          </a:xfrm>
        </p:spPr>
      </p:pic>
    </p:spTree>
    <p:extLst>
      <p:ext uri="{BB962C8B-B14F-4D97-AF65-F5344CB8AC3E}">
        <p14:creationId xmlns:p14="http://schemas.microsoft.com/office/powerpoint/2010/main" val="202537276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Fluid Dynamics</a:t>
            </a:r>
            <a:endParaRPr lang="en-CA" dirty="0"/>
          </a:p>
        </p:txBody>
      </p:sp>
      <p:sp>
        <p:nvSpPr>
          <p:cNvPr id="3" name="Content Placeholder 2"/>
          <p:cNvSpPr>
            <a:spLocks noGrp="1"/>
          </p:cNvSpPr>
          <p:nvPr>
            <p:ph idx="1"/>
          </p:nvPr>
        </p:nvSpPr>
        <p:spPr/>
        <p:txBody>
          <a:bodyPr/>
          <a:lstStyle/>
          <a:p>
            <a:r>
              <a:rPr lang="en-CA" dirty="0" smtClean="0"/>
              <a:t>The technique developed by Lin’s group at UNC is based on fluid dynamics</a:t>
            </a:r>
          </a:p>
          <a:p>
            <a:r>
              <a:rPr lang="en-CA" dirty="0" smtClean="0"/>
              <a:t>It is based on using a global path finding algorithm for each agent to determine its ideal velocity</a:t>
            </a:r>
          </a:p>
          <a:p>
            <a:r>
              <a:rPr lang="en-CA" dirty="0" smtClean="0"/>
              <a:t>Path finding doesn’t consider the other agents, only the static obstacles and the agent’s goal</a:t>
            </a:r>
          </a:p>
          <a:p>
            <a:r>
              <a:rPr lang="en-CA" dirty="0" smtClean="0"/>
              <a:t>The positions and velocities of each agent are then converted to a grid that will be used for fluid dynamics</a:t>
            </a:r>
          </a:p>
          <a:p>
            <a:r>
              <a:rPr lang="en-CA" dirty="0" smtClean="0"/>
              <a:t>Given the size of the grid and the number of agents in it a density can be computed</a:t>
            </a:r>
            <a:endParaRPr lang="en-CA" dirty="0"/>
          </a:p>
        </p:txBody>
      </p:sp>
    </p:spTree>
    <p:extLst>
      <p:ext uri="{BB962C8B-B14F-4D97-AF65-F5344CB8AC3E}">
        <p14:creationId xmlns:p14="http://schemas.microsoft.com/office/powerpoint/2010/main" val="108065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Walking</a:t>
            </a:r>
            <a:endParaRPr lang="en-CA" dirty="0"/>
          </a:p>
        </p:txBody>
      </p:sp>
      <p:sp>
        <p:nvSpPr>
          <p:cNvPr id="3" name="Content Placeholder 2"/>
          <p:cNvSpPr>
            <a:spLocks noGrp="1"/>
          </p:cNvSpPr>
          <p:nvPr>
            <p:ph idx="1"/>
          </p:nvPr>
        </p:nvSpPr>
        <p:spPr/>
        <p:txBody>
          <a:bodyPr/>
          <a:lstStyle/>
          <a:p>
            <a:r>
              <a:rPr lang="en-CA" dirty="0" smtClean="0"/>
              <a:t>Can have an interactive system for feet placement that can drive the animation</a:t>
            </a:r>
          </a:p>
          <a:p>
            <a:r>
              <a:rPr lang="en-CA" dirty="0" smtClean="0"/>
              <a:t>Can even lay out a path based on placement</a:t>
            </a:r>
          </a:p>
          <a:p>
            <a:r>
              <a:rPr lang="en-CA" dirty="0" smtClean="0"/>
              <a:t>This produces relatively good motion, easier to design than motion capture, have more control over the motion</a:t>
            </a:r>
          </a:p>
          <a:p>
            <a:r>
              <a:rPr lang="en-CA" dirty="0" smtClean="0"/>
              <a:t>Unfortunately, it is not very robust, does not deal with uneven terrain, cannot deal with being hit</a:t>
            </a:r>
          </a:p>
          <a:p>
            <a:r>
              <a:rPr lang="en-CA" dirty="0" smtClean="0"/>
              <a:t>It has limited awareness of its environment and can’t respond to it</a:t>
            </a:r>
            <a:endParaRPr lang="en-CA" dirty="0"/>
          </a:p>
        </p:txBody>
      </p:sp>
    </p:spTree>
    <p:extLst>
      <p:ext uri="{BB962C8B-B14F-4D97-AF65-F5344CB8AC3E}">
        <p14:creationId xmlns:p14="http://schemas.microsoft.com/office/powerpoint/2010/main" val="1820421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Fluid Dynamics</a:t>
            </a:r>
            <a:endParaRPr lang="en-CA" dirty="0"/>
          </a:p>
        </p:txBody>
      </p:sp>
      <p:sp>
        <p:nvSpPr>
          <p:cNvPr id="3" name="Content Placeholder 2"/>
          <p:cNvSpPr>
            <a:spLocks noGrp="1"/>
          </p:cNvSpPr>
          <p:nvPr>
            <p:ph idx="1"/>
          </p:nvPr>
        </p:nvSpPr>
        <p:spPr/>
        <p:txBody>
          <a:bodyPr/>
          <a:lstStyle/>
          <a:p>
            <a:endParaRPr lang="en-CA"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16832"/>
            <a:ext cx="6461096" cy="405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124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Fluid Dynamics</a:t>
            </a:r>
            <a:endParaRPr lang="en-CA" dirty="0"/>
          </a:p>
        </p:txBody>
      </p:sp>
      <p:sp>
        <p:nvSpPr>
          <p:cNvPr id="3" name="Content Placeholder 2"/>
          <p:cNvSpPr>
            <a:spLocks noGrp="1"/>
          </p:cNvSpPr>
          <p:nvPr>
            <p:ph idx="1"/>
          </p:nvPr>
        </p:nvSpPr>
        <p:spPr/>
        <p:txBody>
          <a:bodyPr/>
          <a:lstStyle/>
          <a:p>
            <a:r>
              <a:rPr lang="en-CA" dirty="0" smtClean="0"/>
              <a:t>If this density is below a threshold the agents continue their individual behavior</a:t>
            </a:r>
          </a:p>
          <a:p>
            <a:r>
              <a:rPr lang="en-CA" dirty="0" smtClean="0"/>
              <a:t>Otherwise they are treated as a fluid and the motion of the crowd is computed on an aggregate basis</a:t>
            </a:r>
          </a:p>
          <a:p>
            <a:r>
              <a:rPr lang="en-CA" dirty="0" smtClean="0"/>
              <a:t>For each cell there is a velocity field (x and y) and a density</a:t>
            </a:r>
          </a:p>
          <a:p>
            <a:r>
              <a:rPr lang="en-CA" dirty="0" smtClean="0"/>
              <a:t>There is a maximum density that limits the packing of people in the crowd, determined by the minimum distance between agents</a:t>
            </a:r>
            <a:endParaRPr lang="en-CA" dirty="0"/>
          </a:p>
        </p:txBody>
      </p:sp>
    </p:spTree>
    <p:extLst>
      <p:ext uri="{BB962C8B-B14F-4D97-AF65-F5344CB8AC3E}">
        <p14:creationId xmlns:p14="http://schemas.microsoft.com/office/powerpoint/2010/main" val="18045163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Fluid Dynamics</a:t>
            </a:r>
            <a:endParaRPr lang="en-CA" dirty="0"/>
          </a:p>
        </p:txBody>
      </p:sp>
      <p:sp>
        <p:nvSpPr>
          <p:cNvPr id="3" name="Content Placeholder 2"/>
          <p:cNvSpPr>
            <a:spLocks noGrp="1"/>
          </p:cNvSpPr>
          <p:nvPr>
            <p:ph idx="1"/>
          </p:nvPr>
        </p:nvSpPr>
        <p:spPr/>
        <p:txBody>
          <a:bodyPr/>
          <a:lstStyle/>
          <a:p>
            <a:r>
              <a:rPr lang="en-CA" dirty="0" smtClean="0"/>
              <a:t>Once the maximum density is reached a pressure exits in the crowd that can be used to drive the fluid dynamics simulation</a:t>
            </a:r>
          </a:p>
          <a:p>
            <a:r>
              <a:rPr lang="en-CA" dirty="0" smtClean="0"/>
              <a:t>Basically, the velocity in the cell will be modified to reduce the pressure to zero in the next time step</a:t>
            </a:r>
          </a:p>
          <a:p>
            <a:r>
              <a:rPr lang="en-CA" dirty="0" smtClean="0"/>
              <a:t>Once this velocity has been computed the velocities of the individual agents are modified to go along with the flow</a:t>
            </a:r>
          </a:p>
          <a:p>
            <a:r>
              <a:rPr lang="en-CA" dirty="0" smtClean="0"/>
              <a:t>These velocities are further modified to avoid immediate collisions with neighbours</a:t>
            </a:r>
            <a:endParaRPr lang="en-CA" dirty="0"/>
          </a:p>
        </p:txBody>
      </p:sp>
    </p:spTree>
    <p:extLst>
      <p:ext uri="{BB962C8B-B14F-4D97-AF65-F5344CB8AC3E}">
        <p14:creationId xmlns:p14="http://schemas.microsoft.com/office/powerpoint/2010/main" val="33356222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Fluid Dynamics</a:t>
            </a:r>
            <a:endParaRPr lang="en-CA" dirty="0"/>
          </a:p>
        </p:txBody>
      </p:sp>
      <p:sp>
        <p:nvSpPr>
          <p:cNvPr id="3" name="Content Placeholder 2"/>
          <p:cNvSpPr>
            <a:spLocks noGrp="1"/>
          </p:cNvSpPr>
          <p:nvPr>
            <p:ph idx="1"/>
          </p:nvPr>
        </p:nvSpPr>
        <p:spPr/>
        <p:txBody>
          <a:bodyPr/>
          <a:lstStyle/>
          <a:p>
            <a:r>
              <a:rPr lang="en-CA" dirty="0" smtClean="0"/>
              <a:t>We won’t go into the detailed mathematics, which you can read in the paper on the website</a:t>
            </a:r>
          </a:p>
          <a:p>
            <a:r>
              <a:rPr lang="en-CA" dirty="0" smtClean="0"/>
              <a:t>This produces good crowd motion in areas of high density with a reasonable amount of computation</a:t>
            </a:r>
          </a:p>
          <a:p>
            <a:r>
              <a:rPr lang="en-CA" dirty="0" smtClean="0"/>
              <a:t>It runs in real-time or close to real-time for large crowds</a:t>
            </a:r>
            <a:endParaRPr lang="en-CA" dirty="0"/>
          </a:p>
        </p:txBody>
      </p:sp>
    </p:spTree>
    <p:extLst>
      <p:ext uri="{BB962C8B-B14F-4D97-AF65-F5344CB8AC3E}">
        <p14:creationId xmlns:p14="http://schemas.microsoft.com/office/powerpoint/2010/main" val="16063274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smtClean="0"/>
              <a:t>Have examined robust controllers for locomotion</a:t>
            </a:r>
          </a:p>
          <a:p>
            <a:r>
              <a:rPr lang="en-CA" dirty="0" smtClean="0"/>
              <a:t>Extended this to more goal based behaviors</a:t>
            </a:r>
          </a:p>
          <a:p>
            <a:r>
              <a:rPr lang="en-CA" dirty="0" smtClean="0"/>
              <a:t>Examined different approaches to crowd modeling</a:t>
            </a:r>
          </a:p>
          <a:p>
            <a:r>
              <a:rPr lang="en-CA" dirty="0" smtClean="0"/>
              <a:t>This work represents the state of the art in research in both of these areas</a:t>
            </a:r>
            <a:endParaRPr lang="en-CA" dirty="0"/>
          </a:p>
        </p:txBody>
      </p:sp>
    </p:spTree>
    <p:extLst>
      <p:ext uri="{BB962C8B-B14F-4D97-AF65-F5344CB8AC3E}">
        <p14:creationId xmlns:p14="http://schemas.microsoft.com/office/powerpoint/2010/main" val="229251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Walking</a:t>
            </a:r>
            <a:endParaRPr lang="en-CA" dirty="0"/>
          </a:p>
        </p:txBody>
      </p:sp>
      <p:sp>
        <p:nvSpPr>
          <p:cNvPr id="3" name="Content Placeholder 2"/>
          <p:cNvSpPr>
            <a:spLocks noGrp="1"/>
          </p:cNvSpPr>
          <p:nvPr>
            <p:ph idx="1"/>
          </p:nvPr>
        </p:nvSpPr>
        <p:spPr/>
        <p:txBody>
          <a:bodyPr/>
          <a:lstStyle/>
          <a:p>
            <a:r>
              <a:rPr lang="en-CA" dirty="0" smtClean="0"/>
              <a:t>There are a number of walking controllers that have been motivated by research in robotics</a:t>
            </a:r>
          </a:p>
          <a:p>
            <a:r>
              <a:rPr lang="en-CA" dirty="0" smtClean="0"/>
              <a:t>They have legged creatures that need to move, so it should be possible to use their algorithms</a:t>
            </a:r>
          </a:p>
          <a:p>
            <a:r>
              <a:rPr lang="en-CA" dirty="0" smtClean="0"/>
              <a:t>There is a problem here, can design the robot to make locomotion easier, we cannot do this with the human body</a:t>
            </a:r>
          </a:p>
          <a:p>
            <a:r>
              <a:rPr lang="en-CA" dirty="0" smtClean="0"/>
              <a:t>While some of the techniques work well for mechanical systems, they don’t work very well for humans and similar characters</a:t>
            </a:r>
            <a:endParaRPr lang="en-CA" dirty="0"/>
          </a:p>
        </p:txBody>
      </p:sp>
    </p:spTree>
    <p:extLst>
      <p:ext uri="{BB962C8B-B14F-4D97-AF65-F5344CB8AC3E}">
        <p14:creationId xmlns:p14="http://schemas.microsoft.com/office/powerpoint/2010/main" val="2802823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SIMBICON</a:t>
            </a:r>
            <a:endParaRPr lang="en-CA" dirty="0"/>
          </a:p>
        </p:txBody>
      </p:sp>
      <p:sp>
        <p:nvSpPr>
          <p:cNvPr id="3" name="Content Placeholder 2"/>
          <p:cNvSpPr>
            <a:spLocks noGrp="1"/>
          </p:cNvSpPr>
          <p:nvPr>
            <p:ph idx="1"/>
          </p:nvPr>
        </p:nvSpPr>
        <p:spPr/>
        <p:txBody>
          <a:bodyPr/>
          <a:lstStyle/>
          <a:p>
            <a:r>
              <a:rPr lang="en-CA" dirty="0" smtClean="0"/>
              <a:t>SIMBICON is a state of the art motion controller framework for human locomotion</a:t>
            </a:r>
          </a:p>
          <a:p>
            <a:r>
              <a:rPr lang="en-CA" dirty="0" smtClean="0"/>
              <a:t>It can be used for a wide range of motions</a:t>
            </a:r>
          </a:p>
          <a:p>
            <a:r>
              <a:rPr lang="en-CA" dirty="0" smtClean="0"/>
              <a:t>Motions can be designed using a interactive editor, or they can be constructed from motion capture data</a:t>
            </a:r>
          </a:p>
          <a:p>
            <a:r>
              <a:rPr lang="en-CA" dirty="0" smtClean="0"/>
              <a:t>The framework is based on three components:</a:t>
            </a:r>
          </a:p>
          <a:p>
            <a:pPr lvl="1"/>
            <a:r>
              <a:rPr lang="en-CA" sz="2400" dirty="0" smtClean="0"/>
              <a:t>Interactive editor for gait and motion design</a:t>
            </a:r>
          </a:p>
          <a:p>
            <a:pPr lvl="1"/>
            <a:r>
              <a:rPr lang="en-CA" sz="2400" dirty="0" smtClean="0"/>
              <a:t>Balance control system</a:t>
            </a:r>
          </a:p>
          <a:p>
            <a:pPr lvl="1"/>
            <a:r>
              <a:rPr lang="en-CA" sz="2400" dirty="0" smtClean="0"/>
              <a:t>Feedback error learning</a:t>
            </a:r>
          </a:p>
        </p:txBody>
      </p:sp>
    </p:spTree>
    <p:extLst>
      <p:ext uri="{BB962C8B-B14F-4D97-AF65-F5344CB8AC3E}">
        <p14:creationId xmlns:p14="http://schemas.microsoft.com/office/powerpoint/2010/main" val="2067928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SIMBICON</a:t>
            </a:r>
          </a:p>
        </p:txBody>
      </p:sp>
      <p:pic>
        <p:nvPicPr>
          <p:cNvPr id="3" name="2007-siggraph-simbicon">
            <a:hlinkClick r:id="" action="ppaction://media"/>
          </p:cNvPr>
          <p:cNvPicPr>
            <a:picLocks noGrp="1" noChangeAspect="1"/>
          </p:cNvPicPr>
          <p:nvPr>
            <p:ph idx="1"/>
            <a:videoFile r:link="rId2"/>
            <p:extLst>
              <p:ext uri="{DAA4B4D4-6D71-4841-9C94-3DE7FCFB9230}">
                <p14:media xmlns:p14="http://schemas.microsoft.com/office/powerpoint/2010/main" r:link="rId1"/>
              </p:ext>
            </p:extLst>
          </p:nvPr>
        </p:nvPicPr>
        <p:blipFill>
          <a:blip r:embed="rId4"/>
          <a:stretch>
            <a:fillRect/>
          </a:stretch>
        </p:blipFill>
        <p:spPr>
          <a:xfrm>
            <a:off x="1555750" y="1600200"/>
            <a:ext cx="6034088" cy="4525963"/>
          </a:xfrm>
        </p:spPr>
      </p:pic>
    </p:spTree>
    <p:extLst>
      <p:ext uri="{BB962C8B-B14F-4D97-AF65-F5344CB8AC3E}">
        <p14:creationId xmlns:p14="http://schemas.microsoft.com/office/powerpoint/2010/main" val="26076103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Template>
  <TotalTime>683</TotalTime>
  <Words>3110</Words>
  <Application>Microsoft Office PowerPoint</Application>
  <PresentationFormat>On-screen Show (4:3)</PresentationFormat>
  <Paragraphs>267</Paragraphs>
  <Slides>64</Slides>
  <Notes>1</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Cambria Math</vt:lpstr>
      <vt:lpstr>Century Gothic</vt:lpstr>
      <vt:lpstr>Courier New</vt:lpstr>
      <vt:lpstr>Palatino Linotype</vt:lpstr>
      <vt:lpstr>Times New Roman</vt:lpstr>
      <vt:lpstr>Executive</vt:lpstr>
      <vt:lpstr>CSCI 4110 Advanced Behaviours</vt:lpstr>
      <vt:lpstr>Introduction</vt:lpstr>
      <vt:lpstr>Walking</vt:lpstr>
      <vt:lpstr>Walking</vt:lpstr>
      <vt:lpstr>Walking</vt:lpstr>
      <vt:lpstr>Walking</vt:lpstr>
      <vt:lpstr>Walking</vt:lpstr>
      <vt:lpstr>SIMBICON</vt:lpstr>
      <vt:lpstr>SIMBICON</vt:lpstr>
      <vt:lpstr>SIMBICON</vt:lpstr>
      <vt:lpstr>SIMBICON</vt:lpstr>
      <vt:lpstr>SIMBICON</vt:lpstr>
      <vt:lpstr>SIMBICON</vt:lpstr>
      <vt:lpstr>SIMBICON</vt:lpstr>
      <vt:lpstr>SIMBICON</vt:lpstr>
      <vt:lpstr>SIMBICON</vt:lpstr>
      <vt:lpstr>SIMBICON</vt:lpstr>
      <vt:lpstr>SIMBICON</vt:lpstr>
      <vt:lpstr>Task Based Motion</vt:lpstr>
      <vt:lpstr>Task Based Motion</vt:lpstr>
      <vt:lpstr>Task Based Motion</vt:lpstr>
      <vt:lpstr>Task Based Motion</vt:lpstr>
      <vt:lpstr>Task Based Motion</vt:lpstr>
      <vt:lpstr>Task Based Motion</vt:lpstr>
      <vt:lpstr>Task Based Motion</vt:lpstr>
      <vt:lpstr>Task Based Motion</vt:lpstr>
      <vt:lpstr>Task Based Motion</vt:lpstr>
      <vt:lpstr>Task Based Motion</vt:lpstr>
      <vt:lpstr>Task Based Motion</vt:lpstr>
      <vt:lpstr>Task Based Motion</vt:lpstr>
      <vt:lpstr>Video</vt:lpstr>
      <vt:lpstr>Task Based Motion</vt:lpstr>
      <vt:lpstr>Crowds</vt:lpstr>
      <vt:lpstr>Crowds</vt:lpstr>
      <vt:lpstr>Agent Based</vt:lpstr>
      <vt:lpstr>Agent Based</vt:lpstr>
      <vt:lpstr>Agent Based</vt:lpstr>
      <vt:lpstr>Agent Based</vt:lpstr>
      <vt:lpstr>Agent Based</vt:lpstr>
      <vt:lpstr>Agent Based</vt:lpstr>
      <vt:lpstr>Agent Based</vt:lpstr>
      <vt:lpstr>Agent Based</vt:lpstr>
      <vt:lpstr>Agent Based</vt:lpstr>
      <vt:lpstr>Agent Based</vt:lpstr>
      <vt:lpstr>Agent Based</vt:lpstr>
      <vt:lpstr>Agent Based</vt:lpstr>
      <vt:lpstr>Data Driven</vt:lpstr>
      <vt:lpstr>Data Driven</vt:lpstr>
      <vt:lpstr>Data Driven</vt:lpstr>
      <vt:lpstr>Data Driven</vt:lpstr>
      <vt:lpstr>Data Driven</vt:lpstr>
      <vt:lpstr>Data Driven</vt:lpstr>
      <vt:lpstr>Data Driven</vt:lpstr>
      <vt:lpstr>Data Driven</vt:lpstr>
      <vt:lpstr>Data Driven</vt:lpstr>
      <vt:lpstr>Fluid Dynamics</vt:lpstr>
      <vt:lpstr>Fluid Dynamics</vt:lpstr>
      <vt:lpstr>Video</vt:lpstr>
      <vt:lpstr>Fluid Dynamics</vt:lpstr>
      <vt:lpstr>Fluid Dynamics</vt:lpstr>
      <vt:lpstr>Fluid Dynamics</vt:lpstr>
      <vt:lpstr>Fluid Dynamics</vt:lpstr>
      <vt:lpstr>Fluid Dynamics</vt:lpstr>
      <vt:lpstr>Summary</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4110 Advanced Behaviours</dc:title>
  <dc:creator>Mark</dc:creator>
  <cp:lastModifiedBy>Mark Green</cp:lastModifiedBy>
  <cp:revision>21</cp:revision>
  <dcterms:created xsi:type="dcterms:W3CDTF">2014-11-19T01:53:14Z</dcterms:created>
  <dcterms:modified xsi:type="dcterms:W3CDTF">2017-11-07T03:47:05Z</dcterms:modified>
</cp:coreProperties>
</file>