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93" r:id="rId3"/>
    <p:sldId id="394"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96"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5" r:id="rId1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18D4F9D-8992-4B60-ACA4-A07150ED0EC0}" type="datetimeFigureOut">
              <a:rPr lang="en-CA" smtClean="0"/>
              <a:t>2017-11-06</a:t>
            </a:fld>
            <a:endParaRPr lang="en-CA"/>
          </a:p>
        </p:txBody>
      </p:sp>
      <p:sp>
        <p:nvSpPr>
          <p:cNvPr id="8" name="Slide Number Placeholder 7"/>
          <p:cNvSpPr>
            <a:spLocks noGrp="1"/>
          </p:cNvSpPr>
          <p:nvPr>
            <p:ph type="sldNum" sz="quarter" idx="11"/>
          </p:nvPr>
        </p:nvSpPr>
        <p:spPr/>
        <p:txBody>
          <a:bodyPr/>
          <a:lstStyle/>
          <a:p>
            <a:fld id="{76B4964A-0BF2-4BD6-9FC1-3F7AB35D6780}" type="slidenum">
              <a:rPr lang="en-CA" smtClean="0"/>
              <a:t>‹#›</a:t>
            </a:fld>
            <a:endParaRPr lang="en-CA"/>
          </a:p>
        </p:txBody>
      </p:sp>
      <p:sp>
        <p:nvSpPr>
          <p:cNvPr id="9" name="Footer Placeholder 8"/>
          <p:cNvSpPr>
            <a:spLocks noGrp="1"/>
          </p:cNvSpPr>
          <p:nvPr>
            <p:ph type="ftr" sz="quarter" idx="12"/>
          </p:nvPr>
        </p:nvSpPr>
        <p:spPr/>
        <p:txBody>
          <a:bodyPr/>
          <a:lstStyle/>
          <a:p>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8D4F9D-8992-4B60-ACA4-A07150ED0EC0}" type="datetimeFigureOut">
              <a:rPr lang="en-CA" smtClean="0"/>
              <a:t>2017-11-06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B4964A-0BF2-4BD6-9FC1-3F7AB35D6780}"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8D4F9D-8992-4B60-ACA4-A07150ED0EC0}" type="datetimeFigureOut">
              <a:rPr lang="en-CA" smtClean="0"/>
              <a:t>2017-11-06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B4964A-0BF2-4BD6-9FC1-3F7AB35D6780}"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18D4F9D-8992-4B60-ACA4-A07150ED0EC0}" type="datetimeFigureOut">
              <a:rPr lang="en-CA" smtClean="0"/>
              <a:t>2017-11-06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B4964A-0BF2-4BD6-9FC1-3F7AB35D6780}"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8D4F9D-8992-4B60-ACA4-A07150ED0EC0}" type="datetimeFigureOut">
              <a:rPr lang="en-CA" smtClean="0"/>
              <a:t>2017-11-06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B4964A-0BF2-4BD6-9FC1-3F7AB35D6780}" type="slidenum">
              <a:rPr lang="en-CA" smtClean="0"/>
              <a:t>‹#›</a:t>
            </a:fld>
            <a:endParaRPr lang="en-CA"/>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B18D4F9D-8992-4B60-ACA4-A07150ED0EC0}" type="datetimeFigureOut">
              <a:rPr lang="en-CA" smtClean="0"/>
              <a:t>2017-11-06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6B4964A-0BF2-4BD6-9FC1-3F7AB35D6780}" type="slidenum">
              <a:rPr lang="en-CA" smtClean="0"/>
              <a:t>‹#›</a:t>
            </a:fld>
            <a:endParaRPr lang="en-CA"/>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18D4F9D-8992-4B60-ACA4-A07150ED0EC0}" type="datetimeFigureOut">
              <a:rPr lang="en-CA" smtClean="0"/>
              <a:t>2017-11-06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6B4964A-0BF2-4BD6-9FC1-3F7AB35D6780}" type="slidenum">
              <a:rPr lang="en-CA" smtClean="0"/>
              <a:t>‹#›</a:t>
            </a:fld>
            <a:endParaRPr lang="en-CA"/>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8D4F9D-8992-4B60-ACA4-A07150ED0EC0}" type="datetimeFigureOut">
              <a:rPr lang="en-CA" smtClean="0"/>
              <a:t>2017-11-06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6B4964A-0BF2-4BD6-9FC1-3F7AB35D6780}"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D4F9D-8992-4B60-ACA4-A07150ED0EC0}" type="datetimeFigureOut">
              <a:rPr lang="en-CA" smtClean="0"/>
              <a:t>2017-11-06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6B4964A-0BF2-4BD6-9FC1-3F7AB35D6780}"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8D4F9D-8992-4B60-ACA4-A07150ED0EC0}" type="datetimeFigureOut">
              <a:rPr lang="en-CA" smtClean="0"/>
              <a:t>2017-11-06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6B4964A-0BF2-4BD6-9FC1-3F7AB35D6780}"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8D4F9D-8992-4B60-ACA4-A07150ED0EC0}" type="datetimeFigureOut">
              <a:rPr lang="en-CA" smtClean="0"/>
              <a:t>2017-11-06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6B4964A-0BF2-4BD6-9FC1-3F7AB35D6780}"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18D4F9D-8992-4B60-ACA4-A07150ED0EC0}" type="datetimeFigureOut">
              <a:rPr lang="en-CA" smtClean="0"/>
              <a:t>2017-11-06</a:t>
            </a:fld>
            <a:endParaRPr lang="en-CA"/>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CA"/>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76B4964A-0BF2-4BD6-9FC1-3F7AB35D6780}" type="slidenum">
              <a:rPr lang="en-CA" smtClean="0"/>
              <a:t>‹#›</a:t>
            </a:fld>
            <a:endParaRPr lang="en-CA"/>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hyperlink" Target="http://ode-wiki.org/wiki/index.php?title=File:PistonJoint.jpg"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hyperlink" Target="http://www.ode.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youtube.com/watch?v=GUkjC-69vaw" TargetMode="External"/><Relationship Id="rId2" Type="http://schemas.openxmlformats.org/officeDocument/2006/relationships/hyperlink" Target="http://www.red3d.com/cwr/boids/appl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s://www.youtube.com/watch?v=2uDnW4AtFiE"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CSCI 4110</a:t>
            </a:r>
            <a:br>
              <a:rPr lang="en-CA" dirty="0" smtClean="0"/>
            </a:br>
            <a:r>
              <a:rPr lang="en-CA" dirty="0" smtClean="0"/>
              <a:t>Animation</a:t>
            </a:r>
            <a:br>
              <a:rPr lang="en-CA" dirty="0" smtClean="0"/>
            </a:br>
            <a:r>
              <a:rPr lang="en-CA" dirty="0" smtClean="0"/>
              <a:t>Behavior Based</a:t>
            </a:r>
            <a:endParaRPr lang="en-CA" dirty="0"/>
          </a:p>
        </p:txBody>
      </p:sp>
      <p:sp>
        <p:nvSpPr>
          <p:cNvPr id="3" name="Subtitle 2"/>
          <p:cNvSpPr>
            <a:spLocks noGrp="1"/>
          </p:cNvSpPr>
          <p:nvPr>
            <p:ph type="subTitle" idx="1"/>
          </p:nvPr>
        </p:nvSpPr>
        <p:spPr/>
        <p:txBody>
          <a:bodyPr>
            <a:normAutofit fontScale="92500" lnSpcReduction="10000"/>
          </a:bodyPr>
          <a:lstStyle/>
          <a:p>
            <a:r>
              <a:rPr lang="en-CA" dirty="0" smtClean="0"/>
              <a:t>Mark Green</a:t>
            </a:r>
          </a:p>
          <a:p>
            <a:r>
              <a:rPr lang="en-CA" dirty="0" smtClean="0"/>
              <a:t>Faculty of Science</a:t>
            </a:r>
          </a:p>
          <a:p>
            <a:r>
              <a:rPr lang="en-CA" dirty="0" smtClean="0"/>
              <a:t>UOIT</a:t>
            </a:r>
            <a:endParaRPr lang="en-CA" dirty="0"/>
          </a:p>
        </p:txBody>
      </p:sp>
    </p:spTree>
    <p:extLst>
      <p:ext uri="{BB962C8B-B14F-4D97-AF65-F5344CB8AC3E}">
        <p14:creationId xmlns:p14="http://schemas.microsoft.com/office/powerpoint/2010/main" val="2292253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Sensors</a:t>
            </a:r>
            <a:endParaRPr lang="en-CA" dirty="0"/>
          </a:p>
        </p:txBody>
      </p:sp>
      <p:sp>
        <p:nvSpPr>
          <p:cNvPr id="3" name="Content Placeholder 2"/>
          <p:cNvSpPr>
            <a:spLocks noGrp="1"/>
          </p:cNvSpPr>
          <p:nvPr>
            <p:ph idx="1"/>
          </p:nvPr>
        </p:nvSpPr>
        <p:spPr/>
        <p:txBody>
          <a:bodyPr/>
          <a:lstStyle/>
          <a:p>
            <a:r>
              <a:rPr lang="en-CA" dirty="0" smtClean="0"/>
              <a:t>What are some typical sensors?</a:t>
            </a:r>
          </a:p>
          <a:p>
            <a:r>
              <a:rPr lang="en-CA" dirty="0" smtClean="0"/>
              <a:t>On the shortest time scale we have forces and torques, the immediate actions of the environment</a:t>
            </a:r>
          </a:p>
          <a:p>
            <a:r>
              <a:rPr lang="en-CA" dirty="0" smtClean="0"/>
              <a:t>Collision detection provides some of these forces, so we will need to consider it</a:t>
            </a:r>
          </a:p>
          <a:p>
            <a:r>
              <a:rPr lang="en-CA" dirty="0" smtClean="0"/>
              <a:t>On a longer time scale need the information for collision avoidance, the current state of the environment the object is in</a:t>
            </a:r>
          </a:p>
          <a:p>
            <a:r>
              <a:rPr lang="en-CA" dirty="0" smtClean="0"/>
              <a:t>This could be done through synthetic vision, character has rendered image of the environment, or direct access to the geometrical model</a:t>
            </a:r>
            <a:endParaRPr lang="en-CA" dirty="0"/>
          </a:p>
        </p:txBody>
      </p:sp>
    </p:spTree>
    <p:extLst>
      <p:ext uri="{BB962C8B-B14F-4D97-AF65-F5344CB8AC3E}">
        <p14:creationId xmlns:p14="http://schemas.microsoft.com/office/powerpoint/2010/main" val="284565045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Dynamics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CA" dirty="0" smtClean="0"/>
                  <a:t>Dynamics deals with the forces and torques operating on a body, the things that make all physical objects move</a:t>
                </a:r>
              </a:p>
              <a:p>
                <a:r>
                  <a:rPr lang="en-CA" dirty="0" smtClean="0"/>
                  <a:t>We start at the beginning with a single particle, a particle has mass, but has no shape so there is no rotational motion, this is a significant simplification!</a:t>
                </a:r>
              </a:p>
              <a:p>
                <a:r>
                  <a:rPr lang="en-CA" dirty="0" smtClean="0"/>
                  <a:t>The basic equations of motion are:</a:t>
                </a:r>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a:rPr>
                        <m:t>𝑚𝑎</m:t>
                      </m:r>
                      <m:r>
                        <a:rPr lang="en-CA" b="0" i="1" smtClean="0">
                          <a:latin typeface="Cambria Math"/>
                        </a:rPr>
                        <m:t>=</m:t>
                      </m:r>
                      <m:r>
                        <a:rPr lang="en-CA" b="0" i="1" smtClean="0">
                          <a:latin typeface="Cambria Math"/>
                        </a:rPr>
                        <m:t>𝑚</m:t>
                      </m:r>
                      <m:f>
                        <m:fPr>
                          <m:ctrlPr>
                            <a:rPr lang="en-CA" b="0" i="1" smtClean="0">
                              <a:latin typeface="Cambria Math" panose="02040503050406030204" pitchFamily="18" charset="0"/>
                            </a:rPr>
                          </m:ctrlPr>
                        </m:fPr>
                        <m:num>
                          <m:r>
                            <a:rPr lang="en-CA" b="0" i="1" smtClean="0">
                              <a:latin typeface="Cambria Math"/>
                            </a:rPr>
                            <m:t>𝑑𝑣</m:t>
                          </m:r>
                        </m:num>
                        <m:den>
                          <m:r>
                            <a:rPr lang="en-CA" b="0" i="1" smtClean="0">
                              <a:latin typeface="Cambria Math"/>
                            </a:rPr>
                            <m:t>𝑑𝑡</m:t>
                          </m:r>
                        </m:den>
                      </m:f>
                      <m:r>
                        <a:rPr lang="en-CA" b="0" i="1" smtClean="0">
                          <a:latin typeface="Cambria Math"/>
                        </a:rPr>
                        <m:t>= </m:t>
                      </m:r>
                      <m:nary>
                        <m:naryPr>
                          <m:chr m:val="∑"/>
                          <m:ctrlPr>
                            <a:rPr lang="en-CA" b="0" i="1" smtClean="0">
                              <a:latin typeface="Cambria Math" panose="02040503050406030204" pitchFamily="18" charset="0"/>
                            </a:rPr>
                          </m:ctrlPr>
                        </m:naryPr>
                        <m:sub>
                          <m:r>
                            <m:rPr>
                              <m:brk m:alnAt="23"/>
                            </m:rPr>
                            <a:rPr lang="en-CA" b="0" i="1" smtClean="0">
                              <a:latin typeface="Cambria Math"/>
                            </a:rPr>
                            <m:t>𝑖</m:t>
                          </m:r>
                        </m:sub>
                        <m:sup/>
                        <m:e>
                          <m:sSub>
                            <m:sSubPr>
                              <m:ctrlPr>
                                <a:rPr lang="en-CA" b="0" i="1" smtClean="0">
                                  <a:latin typeface="Cambria Math" panose="02040503050406030204" pitchFamily="18" charset="0"/>
                                </a:rPr>
                              </m:ctrlPr>
                            </m:sSubPr>
                            <m:e>
                              <m:r>
                                <a:rPr lang="en-CA" b="0" i="1" smtClean="0">
                                  <a:latin typeface="Cambria Math"/>
                                </a:rPr>
                                <m:t>𝐹</m:t>
                              </m:r>
                            </m:e>
                            <m:sub>
                              <m:r>
                                <a:rPr lang="en-CA" b="0" i="1" smtClean="0">
                                  <a:latin typeface="Cambria Math"/>
                                </a:rPr>
                                <m:t>𝑖</m:t>
                              </m:r>
                            </m:sub>
                          </m:sSub>
                        </m:e>
                      </m:nary>
                    </m:oMath>
                  </m:oMathPara>
                </a14:m>
                <a:endParaRPr lang="en-CA" dirty="0" smtClean="0"/>
              </a:p>
              <a:p>
                <a:pPr marL="0" indent="0">
                  <a:buNone/>
                </a:pPr>
                <a14:m>
                  <m:oMathPara xmlns:m="http://schemas.openxmlformats.org/officeDocument/2006/math">
                    <m:oMathParaPr>
                      <m:jc m:val="centerGroup"/>
                    </m:oMathParaPr>
                    <m:oMath xmlns:m="http://schemas.openxmlformats.org/officeDocument/2006/math">
                      <m:f>
                        <m:fPr>
                          <m:ctrlPr>
                            <a:rPr lang="en-CA" i="1" smtClean="0">
                              <a:latin typeface="Cambria Math" panose="02040503050406030204" pitchFamily="18" charset="0"/>
                            </a:rPr>
                          </m:ctrlPr>
                        </m:fPr>
                        <m:num>
                          <m:r>
                            <a:rPr lang="en-CA" b="0" i="1" smtClean="0">
                              <a:latin typeface="Cambria Math"/>
                            </a:rPr>
                            <m:t>𝑑𝑥</m:t>
                          </m:r>
                        </m:num>
                        <m:den>
                          <m:r>
                            <a:rPr lang="en-CA" b="0" i="1" smtClean="0">
                              <a:latin typeface="Cambria Math"/>
                            </a:rPr>
                            <m:t>𝑑𝑡</m:t>
                          </m:r>
                        </m:den>
                      </m:f>
                      <m:r>
                        <a:rPr lang="en-CA" b="0" i="1" smtClean="0">
                          <a:latin typeface="Cambria Math"/>
                        </a:rPr>
                        <m:t>=</m:t>
                      </m:r>
                      <m:r>
                        <a:rPr lang="en-CA" b="0" i="1" smtClean="0">
                          <a:latin typeface="Cambria Math"/>
                        </a:rPr>
                        <m:t>𝑣</m:t>
                      </m:r>
                    </m:oMath>
                  </m:oMathPara>
                </a14:m>
                <a:endParaRPr lang="en-CA" dirty="0" smtClean="0"/>
              </a:p>
              <a:p>
                <a:r>
                  <a:rPr lang="en-CA" dirty="0" smtClean="0"/>
                  <a:t>Where the F</a:t>
                </a:r>
                <a:r>
                  <a:rPr lang="en-CA" baseline="-25000" dirty="0" smtClean="0"/>
                  <a:t>i</a:t>
                </a:r>
                <a:r>
                  <a:rPr lang="en-CA" dirty="0"/>
                  <a:t> </a:t>
                </a:r>
                <a:r>
                  <a:rPr lang="en-CA" dirty="0" smtClean="0"/>
                  <a:t>are the forces acting on the body</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15" t="-1617"/>
                </a:stretch>
              </a:blipFill>
            </p:spPr>
            <p:txBody>
              <a:bodyPr/>
              <a:lstStyle/>
              <a:p>
                <a:r>
                  <a:rPr lang="en-CA">
                    <a:noFill/>
                  </a:rPr>
                  <a:t> </a:t>
                </a:r>
              </a:p>
            </p:txBody>
          </p:sp>
        </mc:Fallback>
      </mc:AlternateContent>
    </p:spTree>
    <p:extLst>
      <p:ext uri="{BB962C8B-B14F-4D97-AF65-F5344CB8AC3E}">
        <p14:creationId xmlns:p14="http://schemas.microsoft.com/office/powerpoint/2010/main" val="289717116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Dynamics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CA" dirty="0" smtClean="0"/>
                  <a:t>We write this as two first order differential equations that must be solved together, but we could write it as one second order equation:</a:t>
                </a:r>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a:rPr>
                        <m:t>𝑚</m:t>
                      </m:r>
                      <m:f>
                        <m:fPr>
                          <m:ctrlPr>
                            <a:rPr lang="en-CA" b="0" i="1" smtClean="0">
                              <a:latin typeface="Cambria Math" panose="02040503050406030204" pitchFamily="18" charset="0"/>
                            </a:rPr>
                          </m:ctrlPr>
                        </m:fPr>
                        <m:num>
                          <m:sSup>
                            <m:sSupPr>
                              <m:ctrlPr>
                                <a:rPr lang="en-CA" b="0" i="1" smtClean="0">
                                  <a:latin typeface="Cambria Math" panose="02040503050406030204" pitchFamily="18" charset="0"/>
                                </a:rPr>
                              </m:ctrlPr>
                            </m:sSupPr>
                            <m:e>
                              <m:r>
                                <a:rPr lang="en-CA" b="0" i="1" smtClean="0">
                                  <a:latin typeface="Cambria Math"/>
                                </a:rPr>
                                <m:t>𝑑</m:t>
                              </m:r>
                            </m:e>
                            <m:sup>
                              <m:r>
                                <a:rPr lang="en-CA" b="0" i="1" smtClean="0">
                                  <a:latin typeface="Cambria Math"/>
                                </a:rPr>
                                <m:t>2</m:t>
                              </m:r>
                            </m:sup>
                          </m:sSup>
                          <m:r>
                            <a:rPr lang="en-CA" b="0" i="1" smtClean="0">
                              <a:latin typeface="Cambria Math"/>
                            </a:rPr>
                            <m:t>𝑥</m:t>
                          </m:r>
                        </m:num>
                        <m:den>
                          <m:r>
                            <a:rPr lang="en-CA" b="0" i="1" smtClean="0">
                              <a:latin typeface="Cambria Math"/>
                            </a:rPr>
                            <m:t>𝑑</m:t>
                          </m:r>
                          <m:sSup>
                            <m:sSupPr>
                              <m:ctrlPr>
                                <a:rPr lang="en-CA" b="0" i="1" smtClean="0">
                                  <a:latin typeface="Cambria Math" panose="02040503050406030204" pitchFamily="18" charset="0"/>
                                </a:rPr>
                              </m:ctrlPr>
                            </m:sSupPr>
                            <m:e>
                              <m:r>
                                <a:rPr lang="en-CA" b="0" i="1" smtClean="0">
                                  <a:latin typeface="Cambria Math"/>
                                </a:rPr>
                                <m:t>𝑡</m:t>
                              </m:r>
                            </m:e>
                            <m:sup>
                              <m:r>
                                <a:rPr lang="en-CA" b="0" i="1" smtClean="0">
                                  <a:latin typeface="Cambria Math"/>
                                </a:rPr>
                                <m:t>2</m:t>
                              </m:r>
                            </m:sup>
                          </m:sSup>
                        </m:den>
                      </m:f>
                      <m:r>
                        <a:rPr lang="en-CA" b="0" i="1" smtClean="0">
                          <a:latin typeface="Cambria Math"/>
                        </a:rPr>
                        <m:t>+</m:t>
                      </m:r>
                      <m:r>
                        <a:rPr lang="en-CA" b="0" i="1" smtClean="0">
                          <a:latin typeface="Cambria Math"/>
                        </a:rPr>
                        <m:t>𝑑</m:t>
                      </m:r>
                      <m:f>
                        <m:fPr>
                          <m:ctrlPr>
                            <a:rPr lang="en-CA" b="0" i="1" smtClean="0">
                              <a:latin typeface="Cambria Math" panose="02040503050406030204" pitchFamily="18" charset="0"/>
                            </a:rPr>
                          </m:ctrlPr>
                        </m:fPr>
                        <m:num>
                          <m:r>
                            <a:rPr lang="en-CA" b="0" i="1" smtClean="0">
                              <a:latin typeface="Cambria Math"/>
                            </a:rPr>
                            <m:t>𝑑𝑥</m:t>
                          </m:r>
                        </m:num>
                        <m:den>
                          <m:r>
                            <a:rPr lang="en-CA" b="0" i="1" smtClean="0">
                              <a:latin typeface="Cambria Math"/>
                            </a:rPr>
                            <m:t>𝑑𝑡</m:t>
                          </m:r>
                        </m:den>
                      </m:f>
                      <m:r>
                        <a:rPr lang="en-CA" b="0" i="1" smtClean="0">
                          <a:latin typeface="Cambria Math"/>
                        </a:rPr>
                        <m:t>+</m:t>
                      </m:r>
                      <m:r>
                        <a:rPr lang="en-CA" b="0" i="1" smtClean="0">
                          <a:latin typeface="Cambria Math"/>
                        </a:rPr>
                        <m:t>𝑠𝑥</m:t>
                      </m:r>
                      <m:r>
                        <a:rPr lang="en-CA" b="0" i="1" smtClean="0">
                          <a:latin typeface="Cambria Math"/>
                        </a:rPr>
                        <m:t>=</m:t>
                      </m:r>
                      <m:nary>
                        <m:naryPr>
                          <m:chr m:val="∑"/>
                          <m:ctrlPr>
                            <a:rPr lang="en-CA" b="0" i="1" smtClean="0">
                              <a:latin typeface="Cambria Math" panose="02040503050406030204" pitchFamily="18" charset="0"/>
                            </a:rPr>
                          </m:ctrlPr>
                        </m:naryPr>
                        <m:sub>
                          <m:r>
                            <m:rPr>
                              <m:brk m:alnAt="23"/>
                            </m:rPr>
                            <a:rPr lang="en-CA" b="0" i="1" smtClean="0">
                              <a:latin typeface="Cambria Math"/>
                            </a:rPr>
                            <m:t>𝑖</m:t>
                          </m:r>
                        </m:sub>
                        <m:sup/>
                        <m:e>
                          <m:sSub>
                            <m:sSubPr>
                              <m:ctrlPr>
                                <a:rPr lang="en-CA" b="0" i="1" smtClean="0">
                                  <a:latin typeface="Cambria Math" panose="02040503050406030204" pitchFamily="18" charset="0"/>
                                </a:rPr>
                              </m:ctrlPr>
                            </m:sSubPr>
                            <m:e>
                              <m:r>
                                <a:rPr lang="en-CA" b="0" i="1" smtClean="0">
                                  <a:latin typeface="Cambria Math"/>
                                </a:rPr>
                                <m:t>𝐹</m:t>
                              </m:r>
                            </m:e>
                            <m:sub>
                              <m:r>
                                <a:rPr lang="en-CA" b="0" i="1" smtClean="0">
                                  <a:latin typeface="Cambria Math"/>
                                </a:rPr>
                                <m:t>𝑖</m:t>
                              </m:r>
                            </m:sub>
                          </m:sSub>
                        </m:e>
                      </m:nary>
                    </m:oMath>
                  </m:oMathPara>
                </a14:m>
                <a:endParaRPr lang="en-CA" dirty="0" smtClean="0"/>
              </a:p>
              <a:p>
                <a:r>
                  <a:rPr lang="en-CA" dirty="0" smtClean="0"/>
                  <a:t>The first order term is called damping and the zero order term is called stiffness</a:t>
                </a:r>
              </a:p>
              <a:p>
                <a:r>
                  <a:rPr lang="en-CA" dirty="0" smtClean="0"/>
                  <a:t>We could solve this equation, but there are two reasons why we don’t:</a:t>
                </a:r>
              </a:p>
              <a:p>
                <a:pPr lvl="1"/>
                <a:r>
                  <a:rPr lang="en-CA" sz="2400" dirty="0" smtClean="0"/>
                  <a:t>Numerical techniques for second order equations are not well developed</a:t>
                </a:r>
              </a:p>
              <a:p>
                <a:pPr lvl="1"/>
                <a:r>
                  <a:rPr lang="en-CA" sz="2400" dirty="0" smtClean="0"/>
                  <a:t>It doesn’t generalize very well to more complex systems</a:t>
                </a:r>
                <a:endParaRPr lang="en-CA"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15" t="-2291" r="-1185"/>
                </a:stretch>
              </a:blipFill>
            </p:spPr>
            <p:txBody>
              <a:bodyPr/>
              <a:lstStyle/>
              <a:p>
                <a:r>
                  <a:rPr lang="en-CA">
                    <a:noFill/>
                  </a:rPr>
                  <a:t> </a:t>
                </a:r>
              </a:p>
            </p:txBody>
          </p:sp>
        </mc:Fallback>
      </mc:AlternateContent>
    </p:spTree>
    <p:extLst>
      <p:ext uri="{BB962C8B-B14F-4D97-AF65-F5344CB8AC3E}">
        <p14:creationId xmlns:p14="http://schemas.microsoft.com/office/powerpoint/2010/main" val="211420934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Dynamics</a:t>
            </a:r>
            <a:endParaRPr lang="en-CA" dirty="0"/>
          </a:p>
        </p:txBody>
      </p:sp>
      <p:sp>
        <p:nvSpPr>
          <p:cNvPr id="3" name="Content Placeholder 2"/>
          <p:cNvSpPr>
            <a:spLocks noGrp="1"/>
          </p:cNvSpPr>
          <p:nvPr>
            <p:ph idx="1"/>
          </p:nvPr>
        </p:nvSpPr>
        <p:spPr/>
        <p:txBody>
          <a:bodyPr>
            <a:normAutofit lnSpcReduction="10000"/>
          </a:bodyPr>
          <a:lstStyle/>
          <a:p>
            <a:r>
              <a:rPr lang="en-CA" dirty="0" smtClean="0"/>
              <a:t>A rigid body can translate and rotate, but there is no internal motion – it is a single solid</a:t>
            </a:r>
          </a:p>
          <a:p>
            <a:r>
              <a:rPr lang="en-CA" dirty="0" smtClean="0"/>
              <a:t>In 3D there are many ways of formulating the equations of motion</a:t>
            </a:r>
          </a:p>
          <a:p>
            <a:r>
              <a:rPr lang="en-CA" dirty="0" smtClean="0"/>
              <a:t>While all the equations are correct, some techniques have advantages over others</a:t>
            </a:r>
          </a:p>
          <a:p>
            <a:r>
              <a:rPr lang="en-CA" dirty="0" smtClean="0"/>
              <a:t>We want a formulation that generalizes, so we can use it for any rigid body, we want to write the code once, not for each object</a:t>
            </a:r>
          </a:p>
          <a:p>
            <a:r>
              <a:rPr lang="en-CA" dirty="0" smtClean="0"/>
              <a:t>Some formulations are much easier to deal with numerically, and we are interested in solving these equations</a:t>
            </a:r>
            <a:endParaRPr lang="en-CA" dirty="0"/>
          </a:p>
        </p:txBody>
      </p:sp>
    </p:spTree>
    <p:extLst>
      <p:ext uri="{BB962C8B-B14F-4D97-AF65-F5344CB8AC3E}">
        <p14:creationId xmlns:p14="http://schemas.microsoft.com/office/powerpoint/2010/main" val="24323492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Dynamics</a:t>
            </a:r>
            <a:endParaRPr lang="en-CA" dirty="0"/>
          </a:p>
        </p:txBody>
      </p:sp>
      <p:sp>
        <p:nvSpPr>
          <p:cNvPr id="3" name="Content Placeholder 2"/>
          <p:cNvSpPr>
            <a:spLocks noGrp="1"/>
          </p:cNvSpPr>
          <p:nvPr>
            <p:ph idx="1"/>
          </p:nvPr>
        </p:nvSpPr>
        <p:spPr/>
        <p:txBody>
          <a:bodyPr/>
          <a:lstStyle/>
          <a:p>
            <a:r>
              <a:rPr lang="en-CA" dirty="0" smtClean="0"/>
              <a:t>One of the better formulations for animation is based on using two coordinate systems:</a:t>
            </a:r>
          </a:p>
          <a:p>
            <a:pPr lvl="1"/>
            <a:r>
              <a:rPr lang="en-CA" sz="2400" dirty="0" smtClean="0"/>
              <a:t>Inertial or global coordinate system</a:t>
            </a:r>
          </a:p>
          <a:p>
            <a:pPr lvl="1"/>
            <a:r>
              <a:rPr lang="en-CA" sz="2400" dirty="0" smtClean="0"/>
              <a:t>Body centered coordinate system</a:t>
            </a:r>
          </a:p>
          <a:p>
            <a:r>
              <a:rPr lang="en-CA" dirty="0" smtClean="0"/>
              <a:t>This approach is natural for computer graphics, we already use it for modeling and display</a:t>
            </a:r>
          </a:p>
          <a:p>
            <a:r>
              <a:rPr lang="en-CA" dirty="0" smtClean="0"/>
              <a:t>The origin of the body coordinate system is the centre of mass, and the axis are the principle axis of the body, which we will define later</a:t>
            </a:r>
          </a:p>
          <a:p>
            <a:r>
              <a:rPr lang="en-CA" dirty="0" smtClean="0"/>
              <a:t>This choice simplifies the mathematics</a:t>
            </a:r>
            <a:endParaRPr lang="en-CA" dirty="0"/>
          </a:p>
        </p:txBody>
      </p:sp>
    </p:spTree>
    <p:extLst>
      <p:ext uri="{BB962C8B-B14F-4D97-AF65-F5344CB8AC3E}">
        <p14:creationId xmlns:p14="http://schemas.microsoft.com/office/powerpoint/2010/main" val="10405662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Dynamics</a:t>
            </a:r>
            <a:endParaRPr lang="en-CA" dirty="0"/>
          </a:p>
        </p:txBody>
      </p:sp>
      <p:sp>
        <p:nvSpPr>
          <p:cNvPr id="3" name="Content Placeholder 2"/>
          <p:cNvSpPr>
            <a:spLocks noGrp="1"/>
          </p:cNvSpPr>
          <p:nvPr>
            <p:ph idx="1"/>
          </p:nvPr>
        </p:nvSpPr>
        <p:spPr/>
        <p:txBody>
          <a:bodyPr/>
          <a:lstStyle/>
          <a:p>
            <a:r>
              <a:rPr lang="en-CA" dirty="0" smtClean="0"/>
              <a:t>Given a point p’ on body </a:t>
            </a:r>
            <a:r>
              <a:rPr lang="en-CA" dirty="0" err="1" smtClean="0"/>
              <a:t>i</a:t>
            </a:r>
            <a:r>
              <a:rPr lang="en-CA" dirty="0" smtClean="0"/>
              <a:t> in its body coordinate system we can compute its position p in the inertial coordinate system in the following way:</a:t>
            </a:r>
          </a:p>
          <a:p>
            <a:pPr marL="400050" lvl="1" indent="0">
              <a:buNone/>
            </a:pPr>
            <a:r>
              <a:rPr lang="en-CA" sz="2400" dirty="0" smtClean="0"/>
              <a:t>p = c</a:t>
            </a:r>
            <a:r>
              <a:rPr lang="en-CA" sz="2400" baseline="-25000" dirty="0" smtClean="0"/>
              <a:t>i</a:t>
            </a:r>
            <a:r>
              <a:rPr lang="en-CA" sz="2400" dirty="0" smtClean="0"/>
              <a:t> + R</a:t>
            </a:r>
            <a:r>
              <a:rPr lang="en-CA" sz="2400" baseline="-25000" dirty="0" smtClean="0"/>
              <a:t>i</a:t>
            </a:r>
            <a:r>
              <a:rPr lang="en-CA" sz="2400" dirty="0" smtClean="0"/>
              <a:t>p’</a:t>
            </a:r>
          </a:p>
          <a:p>
            <a:r>
              <a:rPr lang="en-CA" dirty="0" smtClean="0"/>
              <a:t>Where </a:t>
            </a:r>
            <a:r>
              <a:rPr lang="en-CA" dirty="0" err="1" smtClean="0"/>
              <a:t>R</a:t>
            </a:r>
            <a:r>
              <a:rPr lang="en-CA" baseline="-25000" dirty="0" err="1" smtClean="0"/>
              <a:t>i</a:t>
            </a:r>
            <a:r>
              <a:rPr lang="en-CA" dirty="0" smtClean="0"/>
              <a:t> is a 3x3 rotation matrix, this c</a:t>
            </a:r>
            <a:r>
              <a:rPr lang="en-CA" baseline="-25000" dirty="0" smtClean="0"/>
              <a:t>i</a:t>
            </a:r>
            <a:r>
              <a:rPr lang="en-CA" dirty="0" smtClean="0"/>
              <a:t> and </a:t>
            </a:r>
            <a:r>
              <a:rPr lang="en-CA" dirty="0" err="1" smtClean="0"/>
              <a:t>R</a:t>
            </a:r>
            <a:r>
              <a:rPr lang="en-CA" baseline="-25000" dirty="0" err="1" smtClean="0"/>
              <a:t>i</a:t>
            </a:r>
            <a:r>
              <a:rPr lang="en-CA" dirty="0" smtClean="0"/>
              <a:t> can be used to easily construct a transformation matrix for body </a:t>
            </a:r>
            <a:r>
              <a:rPr lang="en-CA" dirty="0" err="1" smtClean="0"/>
              <a:t>i</a:t>
            </a:r>
            <a:r>
              <a:rPr lang="en-CA" dirty="0" smtClean="0"/>
              <a:t> when it comes to display</a:t>
            </a:r>
          </a:p>
          <a:p>
            <a:r>
              <a:rPr lang="en-CA" dirty="0" smtClean="0"/>
              <a:t>The centre of mass moves just like a particle with all the body’s mass concentrated at one point</a:t>
            </a:r>
          </a:p>
          <a:p>
            <a:r>
              <a:rPr lang="en-CA" dirty="0" smtClean="0"/>
              <a:t>Thus, for the centre of mass we can use the same equations that we used for particles</a:t>
            </a:r>
            <a:endParaRPr lang="en-CA" dirty="0"/>
          </a:p>
        </p:txBody>
      </p:sp>
    </p:spTree>
    <p:extLst>
      <p:ext uri="{BB962C8B-B14F-4D97-AF65-F5344CB8AC3E}">
        <p14:creationId xmlns:p14="http://schemas.microsoft.com/office/powerpoint/2010/main" val="387518185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Dynamics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CA" dirty="0" smtClean="0"/>
                  <a:t>The rotational motion of the body is more complex, since we need to know the distribution of mass in the body</a:t>
                </a:r>
              </a:p>
              <a:p>
                <a:r>
                  <a:rPr lang="en-CA" dirty="0" smtClean="0"/>
                  <a:t>The shape of the body and how the mass is distributed over the shape determines how the body rotates when we apply forces and torques to it</a:t>
                </a:r>
              </a:p>
              <a:p>
                <a:r>
                  <a:rPr lang="en-CA" dirty="0" smtClean="0"/>
                  <a:t>This distribution is summarized in the 3x3 inertia tensor:</a:t>
                </a:r>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a:rPr>
                        <m:t>𝐼</m:t>
                      </m:r>
                      <m:r>
                        <a:rPr lang="en-CA" b="0" i="1" smtClean="0">
                          <a:latin typeface="Cambria Math"/>
                        </a:rPr>
                        <m:t>= </m:t>
                      </m:r>
                      <m:d>
                        <m:dPr>
                          <m:begChr m:val="["/>
                          <m:endChr m:val="]"/>
                          <m:ctrlPr>
                            <a:rPr lang="en-CA" b="0" i="1" smtClean="0">
                              <a:latin typeface="Cambria Math" panose="02040503050406030204" pitchFamily="18" charset="0"/>
                            </a:rPr>
                          </m:ctrlPr>
                        </m:dPr>
                        <m:e>
                          <m:m>
                            <m:mPr>
                              <m:mcs>
                                <m:mc>
                                  <m:mcPr>
                                    <m:count m:val="3"/>
                                    <m:mcJc m:val="center"/>
                                  </m:mcPr>
                                </m:mc>
                              </m:mcs>
                              <m:ctrlPr>
                                <a:rPr lang="en-CA" b="0" i="1" smtClean="0">
                                  <a:latin typeface="Cambria Math" panose="02040503050406030204" pitchFamily="18" charset="0"/>
                                </a:rPr>
                              </m:ctrlPr>
                            </m:mPr>
                            <m:mr>
                              <m:e>
                                <m:nary>
                                  <m:naryPr>
                                    <m:limLoc m:val="undOvr"/>
                                    <m:subHide m:val="on"/>
                                    <m:supHide m:val="on"/>
                                    <m:ctrlPr>
                                      <a:rPr lang="en-CA" b="0" i="1" smtClean="0">
                                        <a:latin typeface="Cambria Math" panose="02040503050406030204" pitchFamily="18" charset="0"/>
                                      </a:rPr>
                                    </m:ctrlPr>
                                  </m:naryPr>
                                  <m:sub/>
                                  <m:sup/>
                                  <m:e>
                                    <m:d>
                                      <m:dPr>
                                        <m:ctrlPr>
                                          <a:rPr lang="en-CA" b="0" i="1" smtClean="0">
                                            <a:latin typeface="Cambria Math" panose="02040503050406030204" pitchFamily="18" charset="0"/>
                                          </a:rPr>
                                        </m:ctrlPr>
                                      </m:dPr>
                                      <m:e>
                                        <m:sSup>
                                          <m:sSupPr>
                                            <m:ctrlPr>
                                              <a:rPr lang="en-CA" b="0" i="1" smtClean="0">
                                                <a:latin typeface="Cambria Math" panose="02040503050406030204" pitchFamily="18" charset="0"/>
                                              </a:rPr>
                                            </m:ctrlPr>
                                          </m:sSupPr>
                                          <m:e>
                                            <m:r>
                                              <a:rPr lang="en-CA" b="0" i="1" smtClean="0">
                                                <a:latin typeface="Cambria Math"/>
                                              </a:rPr>
                                              <m:t>𝑥</m:t>
                                            </m:r>
                                          </m:e>
                                          <m:sup>
                                            <m:r>
                                              <a:rPr lang="en-CA" b="0" i="1" smtClean="0">
                                                <a:latin typeface="Cambria Math"/>
                                              </a:rPr>
                                              <m:t>2</m:t>
                                            </m:r>
                                          </m:sup>
                                        </m:sSup>
                                        <m:r>
                                          <a:rPr lang="en-CA" b="0" i="1" smtClean="0">
                                            <a:latin typeface="Cambria Math"/>
                                          </a:rPr>
                                          <m:t>+</m:t>
                                        </m:r>
                                        <m:sSup>
                                          <m:sSupPr>
                                            <m:ctrlPr>
                                              <a:rPr lang="en-CA" b="0" i="1" smtClean="0">
                                                <a:latin typeface="Cambria Math" panose="02040503050406030204" pitchFamily="18" charset="0"/>
                                              </a:rPr>
                                            </m:ctrlPr>
                                          </m:sSupPr>
                                          <m:e>
                                            <m:r>
                                              <a:rPr lang="en-CA" b="0" i="1" smtClean="0">
                                                <a:latin typeface="Cambria Math"/>
                                              </a:rPr>
                                              <m:t>𝑦</m:t>
                                            </m:r>
                                          </m:e>
                                          <m:sup>
                                            <m:r>
                                              <a:rPr lang="en-CA" b="0" i="1" smtClean="0">
                                                <a:latin typeface="Cambria Math"/>
                                              </a:rPr>
                                              <m:t>2</m:t>
                                            </m:r>
                                          </m:sup>
                                        </m:sSup>
                                      </m:e>
                                    </m:d>
                                    <m:r>
                                      <a:rPr lang="en-CA" b="0" i="1" smtClean="0">
                                        <a:latin typeface="Cambria Math"/>
                                      </a:rPr>
                                      <m:t>𝑑𝑚</m:t>
                                    </m:r>
                                  </m:e>
                                </m:nary>
                              </m:e>
                              <m:e>
                                <m:r>
                                  <a:rPr lang="en-CA" b="0" i="1" smtClean="0">
                                    <a:latin typeface="Cambria Math"/>
                                  </a:rPr>
                                  <m:t>−</m:t>
                                </m:r>
                                <m:nary>
                                  <m:naryPr>
                                    <m:limLoc m:val="undOvr"/>
                                    <m:subHide m:val="on"/>
                                    <m:supHide m:val="on"/>
                                    <m:ctrlPr>
                                      <a:rPr lang="en-CA" b="0" i="1" smtClean="0">
                                        <a:latin typeface="Cambria Math" panose="02040503050406030204" pitchFamily="18" charset="0"/>
                                      </a:rPr>
                                    </m:ctrlPr>
                                  </m:naryPr>
                                  <m:sub/>
                                  <m:sup/>
                                  <m:e>
                                    <m:r>
                                      <a:rPr lang="en-CA" b="0" i="1" smtClean="0">
                                        <a:latin typeface="Cambria Math"/>
                                      </a:rPr>
                                      <m:t>𝑥𝑦𝑑𝑚</m:t>
                                    </m:r>
                                  </m:e>
                                </m:nary>
                              </m:e>
                              <m:e>
                                <m:r>
                                  <a:rPr lang="en-CA" b="0" i="1" smtClean="0">
                                    <a:latin typeface="Cambria Math"/>
                                  </a:rPr>
                                  <m:t>−</m:t>
                                </m:r>
                                <m:nary>
                                  <m:naryPr>
                                    <m:limLoc m:val="undOvr"/>
                                    <m:subHide m:val="on"/>
                                    <m:supHide m:val="on"/>
                                    <m:ctrlPr>
                                      <a:rPr lang="en-CA" b="0" i="1" smtClean="0">
                                        <a:latin typeface="Cambria Math" panose="02040503050406030204" pitchFamily="18" charset="0"/>
                                      </a:rPr>
                                    </m:ctrlPr>
                                  </m:naryPr>
                                  <m:sub/>
                                  <m:sup/>
                                  <m:e>
                                    <m:r>
                                      <a:rPr lang="en-CA" b="0" i="1" smtClean="0">
                                        <a:latin typeface="Cambria Math"/>
                                      </a:rPr>
                                      <m:t>𝑥𝑧𝑑𝑚</m:t>
                                    </m:r>
                                  </m:e>
                                </m:nary>
                              </m:e>
                            </m:mr>
                            <m:mr>
                              <m:e>
                                <m:r>
                                  <a:rPr lang="en-CA" b="0" i="1" smtClean="0">
                                    <a:latin typeface="Cambria Math"/>
                                  </a:rPr>
                                  <m:t>−</m:t>
                                </m:r>
                                <m:nary>
                                  <m:naryPr>
                                    <m:limLoc m:val="undOvr"/>
                                    <m:subHide m:val="on"/>
                                    <m:supHide m:val="on"/>
                                    <m:ctrlPr>
                                      <a:rPr lang="en-CA" b="0" i="1" smtClean="0">
                                        <a:latin typeface="Cambria Math" panose="02040503050406030204" pitchFamily="18" charset="0"/>
                                      </a:rPr>
                                    </m:ctrlPr>
                                  </m:naryPr>
                                  <m:sub/>
                                  <m:sup/>
                                  <m:e>
                                    <m:r>
                                      <a:rPr lang="en-CA" b="0" i="1" smtClean="0">
                                        <a:latin typeface="Cambria Math"/>
                                      </a:rPr>
                                      <m:t>𝑥𝑦𝑑𝑚</m:t>
                                    </m:r>
                                  </m:e>
                                </m:nary>
                              </m:e>
                              <m:e>
                                <m:nary>
                                  <m:naryPr>
                                    <m:limLoc m:val="undOvr"/>
                                    <m:subHide m:val="on"/>
                                    <m:supHide m:val="on"/>
                                    <m:ctrlPr>
                                      <a:rPr lang="en-CA" b="0" i="1" smtClean="0">
                                        <a:latin typeface="Cambria Math" panose="02040503050406030204" pitchFamily="18" charset="0"/>
                                      </a:rPr>
                                    </m:ctrlPr>
                                  </m:naryPr>
                                  <m:sub/>
                                  <m:sup/>
                                  <m:e>
                                    <m:d>
                                      <m:dPr>
                                        <m:ctrlPr>
                                          <a:rPr lang="en-CA" b="0" i="1" smtClean="0">
                                            <a:latin typeface="Cambria Math" panose="02040503050406030204" pitchFamily="18" charset="0"/>
                                          </a:rPr>
                                        </m:ctrlPr>
                                      </m:dPr>
                                      <m:e>
                                        <m:sSup>
                                          <m:sSupPr>
                                            <m:ctrlPr>
                                              <a:rPr lang="en-CA" b="0" i="1" smtClean="0">
                                                <a:latin typeface="Cambria Math" panose="02040503050406030204" pitchFamily="18" charset="0"/>
                                              </a:rPr>
                                            </m:ctrlPr>
                                          </m:sSupPr>
                                          <m:e>
                                            <m:r>
                                              <a:rPr lang="en-CA" b="0" i="1" smtClean="0">
                                                <a:latin typeface="Cambria Math"/>
                                              </a:rPr>
                                              <m:t>𝑥</m:t>
                                            </m:r>
                                          </m:e>
                                          <m:sup>
                                            <m:r>
                                              <a:rPr lang="en-CA" b="0" i="1" smtClean="0">
                                                <a:latin typeface="Cambria Math"/>
                                              </a:rPr>
                                              <m:t>2</m:t>
                                            </m:r>
                                          </m:sup>
                                        </m:sSup>
                                        <m:r>
                                          <a:rPr lang="en-CA" b="0" i="1" smtClean="0">
                                            <a:latin typeface="Cambria Math"/>
                                          </a:rPr>
                                          <m:t>+</m:t>
                                        </m:r>
                                        <m:sSup>
                                          <m:sSupPr>
                                            <m:ctrlPr>
                                              <a:rPr lang="en-CA" b="0" i="1" smtClean="0">
                                                <a:latin typeface="Cambria Math" panose="02040503050406030204" pitchFamily="18" charset="0"/>
                                              </a:rPr>
                                            </m:ctrlPr>
                                          </m:sSupPr>
                                          <m:e>
                                            <m:r>
                                              <a:rPr lang="en-CA" b="0" i="1" smtClean="0">
                                                <a:latin typeface="Cambria Math"/>
                                              </a:rPr>
                                              <m:t>𝑧</m:t>
                                            </m:r>
                                          </m:e>
                                          <m:sup>
                                            <m:r>
                                              <a:rPr lang="en-CA" b="0" i="1" smtClean="0">
                                                <a:latin typeface="Cambria Math"/>
                                              </a:rPr>
                                              <m:t>2</m:t>
                                            </m:r>
                                          </m:sup>
                                        </m:sSup>
                                      </m:e>
                                    </m:d>
                                    <m:r>
                                      <a:rPr lang="en-CA" b="0" i="1" smtClean="0">
                                        <a:latin typeface="Cambria Math"/>
                                      </a:rPr>
                                      <m:t>𝑑𝑚</m:t>
                                    </m:r>
                                  </m:e>
                                </m:nary>
                              </m:e>
                              <m:e>
                                <m:r>
                                  <a:rPr lang="en-CA" b="0" i="1" smtClean="0">
                                    <a:latin typeface="Cambria Math"/>
                                  </a:rPr>
                                  <m:t>−</m:t>
                                </m:r>
                                <m:nary>
                                  <m:naryPr>
                                    <m:limLoc m:val="undOvr"/>
                                    <m:subHide m:val="on"/>
                                    <m:supHide m:val="on"/>
                                    <m:ctrlPr>
                                      <a:rPr lang="en-CA" b="0" i="1" smtClean="0">
                                        <a:latin typeface="Cambria Math" panose="02040503050406030204" pitchFamily="18" charset="0"/>
                                      </a:rPr>
                                    </m:ctrlPr>
                                  </m:naryPr>
                                  <m:sub/>
                                  <m:sup/>
                                  <m:e>
                                    <m:r>
                                      <a:rPr lang="en-CA" b="0" i="1" smtClean="0">
                                        <a:latin typeface="Cambria Math"/>
                                      </a:rPr>
                                      <m:t>𝑦𝑧𝑑𝑚</m:t>
                                    </m:r>
                                  </m:e>
                                </m:nary>
                              </m:e>
                            </m:mr>
                            <m:mr>
                              <m:e>
                                <m:r>
                                  <a:rPr lang="en-CA" b="0" i="1" smtClean="0">
                                    <a:latin typeface="Cambria Math"/>
                                  </a:rPr>
                                  <m:t>−</m:t>
                                </m:r>
                                <m:nary>
                                  <m:naryPr>
                                    <m:limLoc m:val="undOvr"/>
                                    <m:subHide m:val="on"/>
                                    <m:supHide m:val="on"/>
                                    <m:ctrlPr>
                                      <a:rPr lang="en-CA" b="0" i="1" smtClean="0">
                                        <a:latin typeface="Cambria Math" panose="02040503050406030204" pitchFamily="18" charset="0"/>
                                      </a:rPr>
                                    </m:ctrlPr>
                                  </m:naryPr>
                                  <m:sub/>
                                  <m:sup/>
                                  <m:e>
                                    <m:r>
                                      <a:rPr lang="en-CA" b="0" i="1" smtClean="0">
                                        <a:latin typeface="Cambria Math"/>
                                      </a:rPr>
                                      <m:t>𝑥𝑧𝑑𝑚</m:t>
                                    </m:r>
                                  </m:e>
                                </m:nary>
                              </m:e>
                              <m:e>
                                <m:r>
                                  <a:rPr lang="en-CA" b="0" i="1" smtClean="0">
                                    <a:latin typeface="Cambria Math"/>
                                  </a:rPr>
                                  <m:t>−</m:t>
                                </m:r>
                                <m:nary>
                                  <m:naryPr>
                                    <m:limLoc m:val="undOvr"/>
                                    <m:subHide m:val="on"/>
                                    <m:supHide m:val="on"/>
                                    <m:ctrlPr>
                                      <a:rPr lang="en-CA" b="0" i="1" smtClean="0">
                                        <a:latin typeface="Cambria Math" panose="02040503050406030204" pitchFamily="18" charset="0"/>
                                      </a:rPr>
                                    </m:ctrlPr>
                                  </m:naryPr>
                                  <m:sub/>
                                  <m:sup/>
                                  <m:e>
                                    <m:r>
                                      <a:rPr lang="en-CA" b="0" i="1" smtClean="0">
                                        <a:latin typeface="Cambria Math"/>
                                      </a:rPr>
                                      <m:t>𝑦𝑧𝑑𝑚</m:t>
                                    </m:r>
                                  </m:e>
                                </m:nary>
                              </m:e>
                              <m:e>
                                <m:nary>
                                  <m:naryPr>
                                    <m:limLoc m:val="undOvr"/>
                                    <m:subHide m:val="on"/>
                                    <m:supHide m:val="on"/>
                                    <m:ctrlPr>
                                      <a:rPr lang="en-CA" b="0" i="1" smtClean="0">
                                        <a:latin typeface="Cambria Math" panose="02040503050406030204" pitchFamily="18" charset="0"/>
                                      </a:rPr>
                                    </m:ctrlPr>
                                  </m:naryPr>
                                  <m:sub/>
                                  <m:sup/>
                                  <m:e>
                                    <m:d>
                                      <m:dPr>
                                        <m:ctrlPr>
                                          <a:rPr lang="en-CA" b="0" i="1" smtClean="0">
                                            <a:latin typeface="Cambria Math" panose="02040503050406030204" pitchFamily="18" charset="0"/>
                                          </a:rPr>
                                        </m:ctrlPr>
                                      </m:dPr>
                                      <m:e>
                                        <m:sSup>
                                          <m:sSupPr>
                                            <m:ctrlPr>
                                              <a:rPr lang="en-CA" b="0" i="1" smtClean="0">
                                                <a:latin typeface="Cambria Math" panose="02040503050406030204" pitchFamily="18" charset="0"/>
                                              </a:rPr>
                                            </m:ctrlPr>
                                          </m:sSupPr>
                                          <m:e>
                                            <m:r>
                                              <a:rPr lang="en-CA" b="0" i="1" smtClean="0">
                                                <a:latin typeface="Cambria Math" panose="02040503050406030204" pitchFamily="18" charset="0"/>
                                              </a:rPr>
                                              <m:t>𝑧</m:t>
                                            </m:r>
                                          </m:e>
                                          <m:sup>
                                            <m:r>
                                              <a:rPr lang="en-CA" b="0" i="1" smtClean="0">
                                                <a:latin typeface="Cambria Math"/>
                                              </a:rPr>
                                              <m:t>2</m:t>
                                            </m:r>
                                          </m:sup>
                                        </m:sSup>
                                        <m:r>
                                          <a:rPr lang="en-CA" b="0" i="1" smtClean="0">
                                            <a:latin typeface="Cambria Math"/>
                                          </a:rPr>
                                          <m:t>+</m:t>
                                        </m:r>
                                        <m:sSup>
                                          <m:sSupPr>
                                            <m:ctrlPr>
                                              <a:rPr lang="en-CA" b="0" i="1" smtClean="0">
                                                <a:latin typeface="Cambria Math" panose="02040503050406030204" pitchFamily="18" charset="0"/>
                                              </a:rPr>
                                            </m:ctrlPr>
                                          </m:sSupPr>
                                          <m:e>
                                            <m:r>
                                              <a:rPr lang="en-CA" b="0" i="1" smtClean="0">
                                                <a:latin typeface="Cambria Math"/>
                                              </a:rPr>
                                              <m:t>𝑦</m:t>
                                            </m:r>
                                          </m:e>
                                          <m:sup>
                                            <m:r>
                                              <a:rPr lang="en-CA" b="0" i="1" smtClean="0">
                                                <a:latin typeface="Cambria Math"/>
                                              </a:rPr>
                                              <m:t>2</m:t>
                                            </m:r>
                                          </m:sup>
                                        </m:sSup>
                                      </m:e>
                                    </m:d>
                                    <m:r>
                                      <a:rPr lang="en-CA" b="0" i="1" smtClean="0">
                                        <a:latin typeface="Cambria Math"/>
                                      </a:rPr>
                                      <m:t>𝑑𝑚</m:t>
                                    </m:r>
                                  </m:e>
                                </m:nary>
                              </m:e>
                            </m:mr>
                          </m:m>
                        </m:e>
                      </m:d>
                    </m:oMath>
                  </m:oMathPara>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67" t="-1482"/>
                </a:stretch>
              </a:blipFill>
            </p:spPr>
            <p:txBody>
              <a:bodyPr/>
              <a:lstStyle/>
              <a:p>
                <a:r>
                  <a:rPr lang="en-CA">
                    <a:noFill/>
                  </a:rPr>
                  <a:t> </a:t>
                </a:r>
              </a:p>
            </p:txBody>
          </p:sp>
        </mc:Fallback>
      </mc:AlternateContent>
    </p:spTree>
    <p:extLst>
      <p:ext uri="{BB962C8B-B14F-4D97-AF65-F5344CB8AC3E}">
        <p14:creationId xmlns:p14="http://schemas.microsoft.com/office/powerpoint/2010/main" val="4851795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Dynamics</a:t>
            </a:r>
            <a:endParaRPr lang="en-CA" dirty="0"/>
          </a:p>
        </p:txBody>
      </p:sp>
      <p:sp>
        <p:nvSpPr>
          <p:cNvPr id="3" name="Content Placeholder 2"/>
          <p:cNvSpPr>
            <a:spLocks noGrp="1"/>
          </p:cNvSpPr>
          <p:nvPr>
            <p:ph idx="1"/>
          </p:nvPr>
        </p:nvSpPr>
        <p:spPr/>
        <p:txBody>
          <a:bodyPr>
            <a:normAutofit lnSpcReduction="10000"/>
          </a:bodyPr>
          <a:lstStyle/>
          <a:p>
            <a:r>
              <a:rPr lang="en-CA" dirty="0" smtClean="0"/>
              <a:t>All the integrals are performed over the volume of the body</a:t>
            </a:r>
          </a:p>
          <a:p>
            <a:r>
              <a:rPr lang="en-CA" dirty="0" smtClean="0"/>
              <a:t>While I looks relatively complicated, it is rather easy to compute, there are algorithms for computing I for convex polygonal objects, and there are theorems that allow us to compute I for parts of a body and then combine them for a complete I</a:t>
            </a:r>
          </a:p>
          <a:p>
            <a:r>
              <a:rPr lang="en-CA" dirty="0" smtClean="0"/>
              <a:t>In the inertial coordinate system I is not constant and needs to be recomputed on each frame</a:t>
            </a:r>
          </a:p>
          <a:p>
            <a:r>
              <a:rPr lang="en-CA" dirty="0" smtClean="0"/>
              <a:t>But in the body coordinate system I is constant, so we compute the rotational part of the motion in the body coordinate system</a:t>
            </a:r>
            <a:endParaRPr lang="en-CA" dirty="0"/>
          </a:p>
        </p:txBody>
      </p:sp>
    </p:spTree>
    <p:extLst>
      <p:ext uri="{BB962C8B-B14F-4D97-AF65-F5344CB8AC3E}">
        <p14:creationId xmlns:p14="http://schemas.microsoft.com/office/powerpoint/2010/main" val="387073891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Dynamics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CA" dirty="0" smtClean="0"/>
                  <a:t>There is a coordinate system where I is a diagonal matrix, the axes of this coordinate system are called the principle axes of the body</a:t>
                </a:r>
              </a:p>
              <a:p>
                <a:r>
                  <a:rPr lang="en-CA" dirty="0" smtClean="0"/>
                  <a:t>To simplify the computations we use the principle axes to define the body coordinate system</a:t>
                </a:r>
              </a:p>
              <a:p>
                <a:r>
                  <a:rPr lang="en-CA" dirty="0" smtClean="0"/>
                  <a:t>The main equation of the rotational motion is:</a:t>
                </a:r>
              </a:p>
              <a:p>
                <a:pPr marL="0" indent="0">
                  <a:buNone/>
                </a:pPr>
                <a14:m>
                  <m:oMathPara xmlns:m="http://schemas.openxmlformats.org/officeDocument/2006/math">
                    <m:oMathParaPr>
                      <m:jc m:val="centerGroup"/>
                    </m:oMathParaPr>
                    <m:oMath xmlns:m="http://schemas.openxmlformats.org/officeDocument/2006/math">
                      <m:f>
                        <m:fPr>
                          <m:ctrlPr>
                            <a:rPr lang="en-CA" i="1" smtClean="0">
                              <a:latin typeface="Cambria Math" panose="02040503050406030204" pitchFamily="18" charset="0"/>
                            </a:rPr>
                          </m:ctrlPr>
                        </m:fPr>
                        <m:num>
                          <m:r>
                            <a:rPr lang="en-CA" b="0" i="1" smtClean="0">
                              <a:latin typeface="Cambria Math"/>
                            </a:rPr>
                            <m:t>𝑑</m:t>
                          </m:r>
                          <m:sSub>
                            <m:sSubPr>
                              <m:ctrlPr>
                                <a:rPr lang="en-CA" b="0" i="1" smtClean="0">
                                  <a:latin typeface="Cambria Math" panose="02040503050406030204" pitchFamily="18" charset="0"/>
                                </a:rPr>
                              </m:ctrlPr>
                            </m:sSubPr>
                            <m:e>
                              <m:r>
                                <a:rPr lang="en-CA" b="0" i="1" smtClean="0">
                                  <a:latin typeface="Cambria Math"/>
                                </a:rPr>
                                <m:t>𝐻</m:t>
                              </m:r>
                            </m:e>
                            <m:sub>
                              <m:r>
                                <a:rPr lang="en-CA" b="0" i="1" smtClean="0">
                                  <a:latin typeface="Cambria Math"/>
                                </a:rPr>
                                <m:t>𝑖</m:t>
                              </m:r>
                            </m:sub>
                          </m:sSub>
                        </m:num>
                        <m:den>
                          <m:r>
                            <a:rPr lang="en-CA" b="0" i="1" smtClean="0">
                              <a:latin typeface="Cambria Math"/>
                            </a:rPr>
                            <m:t>𝑑𝑡</m:t>
                          </m:r>
                        </m:den>
                      </m:f>
                      <m:r>
                        <a:rPr lang="en-CA" b="0" i="1" smtClean="0">
                          <a:latin typeface="Cambria Math"/>
                        </a:rPr>
                        <m:t>=</m:t>
                      </m:r>
                      <m:nary>
                        <m:naryPr>
                          <m:chr m:val="∑"/>
                          <m:ctrlPr>
                            <a:rPr lang="en-CA" b="0" i="1" smtClean="0">
                              <a:latin typeface="Cambria Math" panose="02040503050406030204" pitchFamily="18" charset="0"/>
                            </a:rPr>
                          </m:ctrlPr>
                        </m:naryPr>
                        <m:sub>
                          <m:r>
                            <m:rPr>
                              <m:brk m:alnAt="23"/>
                            </m:rPr>
                            <a:rPr lang="en-CA" b="0" i="1" smtClean="0">
                              <a:latin typeface="Cambria Math"/>
                            </a:rPr>
                            <m:t>𝑖</m:t>
                          </m:r>
                        </m:sub>
                        <m:sup/>
                        <m:e>
                          <m:sSub>
                            <m:sSubPr>
                              <m:ctrlPr>
                                <a:rPr lang="en-CA" b="0" i="1" smtClean="0">
                                  <a:latin typeface="Cambria Math" panose="02040503050406030204" pitchFamily="18" charset="0"/>
                                </a:rPr>
                              </m:ctrlPr>
                            </m:sSubPr>
                            <m:e>
                              <m:r>
                                <a:rPr lang="en-CA" b="0" i="1" smtClean="0">
                                  <a:latin typeface="Cambria Math"/>
                                </a:rPr>
                                <m:t>𝑇</m:t>
                              </m:r>
                            </m:e>
                            <m:sub>
                              <m:r>
                                <a:rPr lang="en-CA" b="0" i="1" smtClean="0">
                                  <a:latin typeface="Cambria Math"/>
                                </a:rPr>
                                <m:t>𝑖</m:t>
                              </m:r>
                            </m:sub>
                          </m:sSub>
                        </m:e>
                      </m:nary>
                    </m:oMath>
                  </m:oMathPara>
                </a14:m>
                <a:endParaRPr lang="en-CA" dirty="0" smtClean="0"/>
              </a:p>
              <a:p>
                <a:r>
                  <a:rPr lang="en-CA" dirty="0" smtClean="0"/>
                  <a:t>Where H</a:t>
                </a:r>
                <a:r>
                  <a:rPr lang="en-CA" baseline="-25000" dirty="0" smtClean="0"/>
                  <a:t>i</a:t>
                </a:r>
                <a:r>
                  <a:rPr lang="en-CA" dirty="0" smtClean="0"/>
                  <a:t> is the angular momentum of the body, which can be written as </a:t>
                </a:r>
                <a14:m>
                  <m:oMath xmlns:m="http://schemas.openxmlformats.org/officeDocument/2006/math">
                    <m:r>
                      <a:rPr lang="en-CA" b="0" i="1" smtClean="0">
                        <a:latin typeface="Cambria Math"/>
                      </a:rPr>
                      <m:t>𝐼</m:t>
                    </m:r>
                    <m:r>
                      <a:rPr lang="en-CA" b="0" i="1" smtClean="0">
                        <a:latin typeface="Cambria Math"/>
                        <a:ea typeface="Cambria Math"/>
                      </a:rPr>
                      <m:t>𝜔</m:t>
                    </m:r>
                  </m:oMath>
                </a14:m>
                <a:r>
                  <a:rPr lang="en-CA" dirty="0" smtClean="0"/>
                  <a:t> where </a:t>
                </a:r>
                <a14:m>
                  <m:oMath xmlns:m="http://schemas.openxmlformats.org/officeDocument/2006/math">
                    <m:r>
                      <a:rPr lang="en-CA" i="1" smtClean="0">
                        <a:latin typeface="Cambria Math"/>
                        <a:ea typeface="Cambria Math"/>
                      </a:rPr>
                      <m:t>𝜔</m:t>
                    </m:r>
                  </m:oMath>
                </a14:m>
                <a:r>
                  <a:rPr lang="en-CA" dirty="0" smtClean="0"/>
                  <a:t> is the angular velocity of the body</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887" r="-1481"/>
                </a:stretch>
              </a:blipFill>
            </p:spPr>
            <p:txBody>
              <a:bodyPr/>
              <a:lstStyle/>
              <a:p>
                <a:r>
                  <a:rPr lang="en-CA">
                    <a:noFill/>
                  </a:rPr>
                  <a:t> </a:t>
                </a:r>
              </a:p>
            </p:txBody>
          </p:sp>
        </mc:Fallback>
      </mc:AlternateContent>
    </p:spTree>
    <p:extLst>
      <p:ext uri="{BB962C8B-B14F-4D97-AF65-F5344CB8AC3E}">
        <p14:creationId xmlns:p14="http://schemas.microsoft.com/office/powerpoint/2010/main" val="121945181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Dynamics</a:t>
            </a:r>
            <a:endParaRPr lang="en-CA" dirty="0"/>
          </a:p>
        </p:txBody>
      </p:sp>
      <p:sp>
        <p:nvSpPr>
          <p:cNvPr id="3" name="Content Placeholder 2"/>
          <p:cNvSpPr>
            <a:spLocks noGrp="1"/>
          </p:cNvSpPr>
          <p:nvPr>
            <p:ph idx="1"/>
          </p:nvPr>
        </p:nvSpPr>
        <p:spPr/>
        <p:txBody>
          <a:bodyPr/>
          <a:lstStyle/>
          <a:p>
            <a:r>
              <a:rPr lang="en-CA" dirty="0" smtClean="0"/>
              <a:t>The T</a:t>
            </a:r>
            <a:r>
              <a:rPr lang="en-CA" baseline="-25000" dirty="0" smtClean="0"/>
              <a:t>i</a:t>
            </a:r>
            <a:r>
              <a:rPr lang="en-CA" dirty="0" smtClean="0"/>
              <a:t> are the torques applied to the body</a:t>
            </a:r>
          </a:p>
          <a:p>
            <a:r>
              <a:rPr lang="en-CA" dirty="0" smtClean="0"/>
              <a:t>A torque can be a pure rotation applied to the centre of mass, or it can be generated by a force applied to a point other than the centre of mass</a:t>
            </a:r>
          </a:p>
          <a:p>
            <a:r>
              <a:rPr lang="en-CA" dirty="0" smtClean="0"/>
              <a:t>The torque T</a:t>
            </a:r>
            <a:r>
              <a:rPr lang="en-CA" baseline="-25000" dirty="0" smtClean="0"/>
              <a:t>i</a:t>
            </a:r>
            <a:r>
              <a:rPr lang="en-CA" dirty="0" smtClean="0"/>
              <a:t> resulting from a force F</a:t>
            </a:r>
            <a:r>
              <a:rPr lang="en-CA" baseline="-25000" dirty="0" smtClean="0"/>
              <a:t>i</a:t>
            </a:r>
            <a:r>
              <a:rPr lang="en-CA" dirty="0" smtClean="0"/>
              <a:t> applied at the point p</a:t>
            </a:r>
            <a:r>
              <a:rPr lang="en-CA" baseline="-25000" dirty="0" smtClean="0"/>
              <a:t>i</a:t>
            </a:r>
            <a:r>
              <a:rPr lang="en-CA" dirty="0"/>
              <a:t> </a:t>
            </a:r>
            <a:r>
              <a:rPr lang="en-CA" dirty="0" smtClean="0"/>
              <a:t>is given by:</a:t>
            </a:r>
          </a:p>
          <a:p>
            <a:pPr marL="400050" lvl="1" indent="0">
              <a:buNone/>
            </a:pPr>
            <a:r>
              <a:rPr lang="en-CA" sz="2400" dirty="0" smtClean="0"/>
              <a:t>T</a:t>
            </a:r>
            <a:r>
              <a:rPr lang="en-CA" sz="2400" baseline="-25000" dirty="0" smtClean="0"/>
              <a:t>i</a:t>
            </a:r>
            <a:r>
              <a:rPr lang="en-CA" sz="2400" dirty="0" smtClean="0"/>
              <a:t> = p</a:t>
            </a:r>
            <a:r>
              <a:rPr lang="en-CA" sz="2400" baseline="-25000" dirty="0" smtClean="0"/>
              <a:t>i</a:t>
            </a:r>
            <a:r>
              <a:rPr lang="en-CA" sz="2400" dirty="0" smtClean="0"/>
              <a:t> x F</a:t>
            </a:r>
            <a:r>
              <a:rPr lang="en-CA" sz="2400" baseline="-25000" dirty="0" smtClean="0"/>
              <a:t>i</a:t>
            </a:r>
            <a:endParaRPr lang="en-CA" sz="2400" dirty="0" smtClean="0"/>
          </a:p>
          <a:p>
            <a:r>
              <a:rPr lang="en-CA" dirty="0" smtClean="0"/>
              <a:t>All of this is in the inertial coordinate system, which is not what we want</a:t>
            </a:r>
          </a:p>
          <a:p>
            <a:r>
              <a:rPr lang="en-CA" dirty="0" smtClean="0"/>
              <a:t>We want to compute in the body coordinate system and then convert to inertial coordinates</a:t>
            </a:r>
            <a:endParaRPr lang="en-CA" dirty="0"/>
          </a:p>
        </p:txBody>
      </p:sp>
    </p:spTree>
    <p:extLst>
      <p:ext uri="{BB962C8B-B14F-4D97-AF65-F5344CB8AC3E}">
        <p14:creationId xmlns:p14="http://schemas.microsoft.com/office/powerpoint/2010/main" val="261578757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Dynamics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smtClean="0"/>
                  <a:t>If we use the principle axis as the basis for the body coordinate system we can use Euler’s equations :</a:t>
                </a:r>
              </a:p>
              <a:p>
                <a:pPr marL="0" indent="0">
                  <a:buNone/>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CA" b="0" i="1" smtClean="0">
                              <a:latin typeface="Cambria Math"/>
                            </a:rPr>
                            <m:t>𝐼</m:t>
                          </m:r>
                        </m:e>
                        <m:sub>
                          <m:r>
                            <a:rPr lang="en-CA" b="0" i="1" smtClean="0">
                              <a:latin typeface="Cambria Math"/>
                            </a:rPr>
                            <m:t>𝑥</m:t>
                          </m:r>
                        </m:sub>
                      </m:sSub>
                      <m:acc>
                        <m:accPr>
                          <m:chr m:val="̇"/>
                          <m:ctrlPr>
                            <a:rPr lang="en-CA" i="1" smtClean="0">
                              <a:latin typeface="Cambria Math" panose="02040503050406030204" pitchFamily="18" charset="0"/>
                            </a:rPr>
                          </m:ctrlPr>
                        </m:accPr>
                        <m:e>
                          <m:sSub>
                            <m:sSubPr>
                              <m:ctrlPr>
                                <a:rPr lang="en-CA" i="1" smtClean="0">
                                  <a:latin typeface="Cambria Math" panose="02040503050406030204" pitchFamily="18" charset="0"/>
                                </a:rPr>
                              </m:ctrlPr>
                            </m:sSubPr>
                            <m:e>
                              <m:r>
                                <a:rPr lang="en-CA" i="1" smtClean="0">
                                  <a:latin typeface="Cambria Math"/>
                                  <a:ea typeface="Cambria Math"/>
                                </a:rPr>
                                <m:t>𝜔</m:t>
                              </m:r>
                            </m:e>
                            <m:sub>
                              <m:r>
                                <a:rPr lang="en-CA" b="0" i="1" smtClean="0">
                                  <a:latin typeface="Cambria Math"/>
                                </a:rPr>
                                <m:t>𝑥</m:t>
                              </m:r>
                            </m:sub>
                          </m:sSub>
                        </m:e>
                      </m:acc>
                      <m:r>
                        <a:rPr lang="en-CA" b="0" i="1" smtClean="0">
                          <a:latin typeface="Cambria Math"/>
                        </a:rPr>
                        <m:t>+</m:t>
                      </m:r>
                      <m:d>
                        <m:dPr>
                          <m:ctrlPr>
                            <a:rPr lang="en-CA" b="0" i="1" smtClean="0">
                              <a:latin typeface="Cambria Math" panose="02040503050406030204" pitchFamily="18" charset="0"/>
                            </a:rPr>
                          </m:ctrlPr>
                        </m:dPr>
                        <m:e>
                          <m:sSub>
                            <m:sSubPr>
                              <m:ctrlPr>
                                <a:rPr lang="en-CA" b="0" i="1" smtClean="0">
                                  <a:latin typeface="Cambria Math" panose="02040503050406030204" pitchFamily="18" charset="0"/>
                                </a:rPr>
                              </m:ctrlPr>
                            </m:sSubPr>
                            <m:e>
                              <m:r>
                                <a:rPr lang="en-CA" b="0" i="1" smtClean="0">
                                  <a:latin typeface="Cambria Math"/>
                                </a:rPr>
                                <m:t>𝐼</m:t>
                              </m:r>
                            </m:e>
                            <m:sub>
                              <m:r>
                                <a:rPr lang="en-CA" b="0" i="1" smtClean="0">
                                  <a:latin typeface="Cambria Math"/>
                                </a:rPr>
                                <m:t>𝑧</m:t>
                              </m:r>
                            </m:sub>
                          </m:sSub>
                          <m:r>
                            <a:rPr lang="en-CA" b="0" i="1" smtClean="0">
                              <a:latin typeface="Cambria Math"/>
                            </a:rPr>
                            <m:t>−</m:t>
                          </m:r>
                          <m:sSub>
                            <m:sSubPr>
                              <m:ctrlPr>
                                <a:rPr lang="en-CA" b="0" i="1" smtClean="0">
                                  <a:latin typeface="Cambria Math" panose="02040503050406030204" pitchFamily="18" charset="0"/>
                                </a:rPr>
                              </m:ctrlPr>
                            </m:sSubPr>
                            <m:e>
                              <m:r>
                                <a:rPr lang="en-CA" b="0" i="1" smtClean="0">
                                  <a:latin typeface="Cambria Math"/>
                                </a:rPr>
                                <m:t>𝐼</m:t>
                              </m:r>
                            </m:e>
                            <m:sub>
                              <m:r>
                                <a:rPr lang="en-CA" b="0" i="1" smtClean="0">
                                  <a:latin typeface="Cambria Math"/>
                                </a:rPr>
                                <m:t>𝑦</m:t>
                              </m:r>
                            </m:sub>
                          </m:sSub>
                        </m:e>
                      </m:d>
                      <m:sSub>
                        <m:sSubPr>
                          <m:ctrlPr>
                            <a:rPr lang="en-CA" b="0" i="1" smtClean="0">
                              <a:latin typeface="Cambria Math" panose="02040503050406030204" pitchFamily="18" charset="0"/>
                            </a:rPr>
                          </m:ctrlPr>
                        </m:sSubPr>
                        <m:e>
                          <m:r>
                            <a:rPr lang="en-CA" b="0" i="1" smtClean="0">
                              <a:latin typeface="Cambria Math"/>
                              <a:ea typeface="Cambria Math"/>
                            </a:rPr>
                            <m:t>𝜔</m:t>
                          </m:r>
                        </m:e>
                        <m:sub>
                          <m:r>
                            <a:rPr lang="en-CA" b="0" i="1" smtClean="0">
                              <a:latin typeface="Cambria Math"/>
                            </a:rPr>
                            <m:t>𝑦</m:t>
                          </m:r>
                        </m:sub>
                      </m:sSub>
                      <m:sSub>
                        <m:sSubPr>
                          <m:ctrlPr>
                            <a:rPr lang="en-CA" b="0" i="1" smtClean="0">
                              <a:latin typeface="Cambria Math" panose="02040503050406030204" pitchFamily="18" charset="0"/>
                            </a:rPr>
                          </m:ctrlPr>
                        </m:sSubPr>
                        <m:e>
                          <m:r>
                            <a:rPr lang="en-CA" b="0" i="1" smtClean="0">
                              <a:latin typeface="Cambria Math"/>
                              <a:ea typeface="Cambria Math"/>
                            </a:rPr>
                            <m:t>𝜔</m:t>
                          </m:r>
                        </m:e>
                        <m:sub>
                          <m:r>
                            <a:rPr lang="en-CA" b="0" i="1" smtClean="0">
                              <a:latin typeface="Cambria Math"/>
                            </a:rPr>
                            <m:t>𝑧</m:t>
                          </m:r>
                        </m:sub>
                      </m:sSub>
                      <m:r>
                        <a:rPr lang="en-CA" b="0" i="1" smtClean="0">
                          <a:latin typeface="Cambria Math"/>
                        </a:rPr>
                        <m:t>=</m:t>
                      </m:r>
                      <m:sSub>
                        <m:sSubPr>
                          <m:ctrlPr>
                            <a:rPr lang="en-CA" b="0" i="1" smtClean="0">
                              <a:latin typeface="Cambria Math" panose="02040503050406030204" pitchFamily="18" charset="0"/>
                            </a:rPr>
                          </m:ctrlPr>
                        </m:sSubPr>
                        <m:e>
                          <m:r>
                            <a:rPr lang="en-CA" b="0" i="1" smtClean="0">
                              <a:latin typeface="Cambria Math"/>
                            </a:rPr>
                            <m:t>𝑇</m:t>
                          </m:r>
                        </m:e>
                        <m:sub>
                          <m:r>
                            <a:rPr lang="en-CA" b="0" i="1" smtClean="0">
                              <a:latin typeface="Cambria Math"/>
                            </a:rPr>
                            <m:t>𝑥</m:t>
                          </m:r>
                        </m:sub>
                      </m:sSub>
                    </m:oMath>
                  </m:oMathPara>
                </a14:m>
                <a:endParaRPr lang="en-CA" dirty="0" smtClean="0"/>
              </a:p>
              <a:p>
                <a:pPr marL="0" indent="0">
                  <a:buNone/>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CA" b="0" i="1" smtClean="0">
                              <a:latin typeface="Cambria Math"/>
                            </a:rPr>
                            <m:t>𝐼</m:t>
                          </m:r>
                        </m:e>
                        <m:sub>
                          <m:r>
                            <a:rPr lang="en-CA" b="0" i="1" smtClean="0">
                              <a:latin typeface="Cambria Math"/>
                            </a:rPr>
                            <m:t>𝑦</m:t>
                          </m:r>
                        </m:sub>
                      </m:sSub>
                      <m:acc>
                        <m:accPr>
                          <m:chr m:val="̇"/>
                          <m:ctrlPr>
                            <a:rPr lang="en-CA" i="1" smtClean="0">
                              <a:latin typeface="Cambria Math" panose="02040503050406030204" pitchFamily="18" charset="0"/>
                            </a:rPr>
                          </m:ctrlPr>
                        </m:accPr>
                        <m:e>
                          <m:sSub>
                            <m:sSubPr>
                              <m:ctrlPr>
                                <a:rPr lang="en-CA" i="1" smtClean="0">
                                  <a:latin typeface="Cambria Math" panose="02040503050406030204" pitchFamily="18" charset="0"/>
                                </a:rPr>
                              </m:ctrlPr>
                            </m:sSubPr>
                            <m:e>
                              <m:r>
                                <a:rPr lang="en-CA" i="1" smtClean="0">
                                  <a:latin typeface="Cambria Math"/>
                                  <a:ea typeface="Cambria Math"/>
                                </a:rPr>
                                <m:t>𝜔</m:t>
                              </m:r>
                            </m:e>
                            <m:sub>
                              <m:r>
                                <a:rPr lang="en-CA" b="0" i="1" smtClean="0">
                                  <a:latin typeface="Cambria Math"/>
                                </a:rPr>
                                <m:t>𝑦</m:t>
                              </m:r>
                            </m:sub>
                          </m:sSub>
                        </m:e>
                      </m:acc>
                      <m:r>
                        <a:rPr lang="en-CA" b="0" i="1" smtClean="0">
                          <a:latin typeface="Cambria Math"/>
                        </a:rPr>
                        <m:t>+</m:t>
                      </m:r>
                      <m:d>
                        <m:dPr>
                          <m:ctrlPr>
                            <a:rPr lang="en-CA" b="0" i="1" smtClean="0">
                              <a:latin typeface="Cambria Math" panose="02040503050406030204" pitchFamily="18" charset="0"/>
                            </a:rPr>
                          </m:ctrlPr>
                        </m:dPr>
                        <m:e>
                          <m:sSub>
                            <m:sSubPr>
                              <m:ctrlPr>
                                <a:rPr lang="en-CA" b="0" i="1" smtClean="0">
                                  <a:latin typeface="Cambria Math" panose="02040503050406030204" pitchFamily="18" charset="0"/>
                                </a:rPr>
                              </m:ctrlPr>
                            </m:sSubPr>
                            <m:e>
                              <m:r>
                                <a:rPr lang="en-CA" b="0" i="1" smtClean="0">
                                  <a:latin typeface="Cambria Math"/>
                                </a:rPr>
                                <m:t>𝐼</m:t>
                              </m:r>
                            </m:e>
                            <m:sub>
                              <m:r>
                                <a:rPr lang="en-CA" b="0" i="1" smtClean="0">
                                  <a:latin typeface="Cambria Math"/>
                                </a:rPr>
                                <m:t>𝑥</m:t>
                              </m:r>
                            </m:sub>
                          </m:sSub>
                          <m:r>
                            <a:rPr lang="en-CA" b="0" i="1" smtClean="0">
                              <a:latin typeface="Cambria Math"/>
                            </a:rPr>
                            <m:t>−</m:t>
                          </m:r>
                          <m:sSub>
                            <m:sSubPr>
                              <m:ctrlPr>
                                <a:rPr lang="en-CA" b="0" i="1" smtClean="0">
                                  <a:latin typeface="Cambria Math" panose="02040503050406030204" pitchFamily="18" charset="0"/>
                                </a:rPr>
                              </m:ctrlPr>
                            </m:sSubPr>
                            <m:e>
                              <m:r>
                                <a:rPr lang="en-CA" b="0" i="1" smtClean="0">
                                  <a:latin typeface="Cambria Math"/>
                                </a:rPr>
                                <m:t>𝐼</m:t>
                              </m:r>
                            </m:e>
                            <m:sub>
                              <m:r>
                                <a:rPr lang="en-CA" b="0" i="1" smtClean="0">
                                  <a:latin typeface="Cambria Math"/>
                                </a:rPr>
                                <m:t>𝑧</m:t>
                              </m:r>
                            </m:sub>
                          </m:sSub>
                        </m:e>
                      </m:d>
                      <m:sSub>
                        <m:sSubPr>
                          <m:ctrlPr>
                            <a:rPr lang="en-CA" b="0" i="1" smtClean="0">
                              <a:latin typeface="Cambria Math" panose="02040503050406030204" pitchFamily="18" charset="0"/>
                            </a:rPr>
                          </m:ctrlPr>
                        </m:sSubPr>
                        <m:e>
                          <m:r>
                            <a:rPr lang="en-CA" b="0" i="1" smtClean="0">
                              <a:latin typeface="Cambria Math"/>
                              <a:ea typeface="Cambria Math"/>
                            </a:rPr>
                            <m:t>𝜔</m:t>
                          </m:r>
                        </m:e>
                        <m:sub>
                          <m:r>
                            <a:rPr lang="en-CA" b="0" i="1" smtClean="0">
                              <a:latin typeface="Cambria Math"/>
                            </a:rPr>
                            <m:t>𝑥</m:t>
                          </m:r>
                        </m:sub>
                      </m:sSub>
                      <m:sSub>
                        <m:sSubPr>
                          <m:ctrlPr>
                            <a:rPr lang="en-CA" b="0" i="1" smtClean="0">
                              <a:latin typeface="Cambria Math" panose="02040503050406030204" pitchFamily="18" charset="0"/>
                            </a:rPr>
                          </m:ctrlPr>
                        </m:sSubPr>
                        <m:e>
                          <m:r>
                            <a:rPr lang="en-CA" b="0" i="1" smtClean="0">
                              <a:latin typeface="Cambria Math"/>
                              <a:ea typeface="Cambria Math"/>
                            </a:rPr>
                            <m:t>𝜔</m:t>
                          </m:r>
                        </m:e>
                        <m:sub>
                          <m:r>
                            <a:rPr lang="en-CA" b="0" i="1" smtClean="0">
                              <a:latin typeface="Cambria Math"/>
                            </a:rPr>
                            <m:t>𝑧</m:t>
                          </m:r>
                        </m:sub>
                      </m:sSub>
                      <m:r>
                        <a:rPr lang="en-CA" b="0" i="1" smtClean="0">
                          <a:latin typeface="Cambria Math"/>
                        </a:rPr>
                        <m:t>=</m:t>
                      </m:r>
                      <m:sSub>
                        <m:sSubPr>
                          <m:ctrlPr>
                            <a:rPr lang="en-CA" b="0" i="1" smtClean="0">
                              <a:latin typeface="Cambria Math" panose="02040503050406030204" pitchFamily="18" charset="0"/>
                            </a:rPr>
                          </m:ctrlPr>
                        </m:sSubPr>
                        <m:e>
                          <m:r>
                            <a:rPr lang="en-CA" b="0" i="1" smtClean="0">
                              <a:latin typeface="Cambria Math"/>
                            </a:rPr>
                            <m:t>𝑇</m:t>
                          </m:r>
                        </m:e>
                        <m:sub>
                          <m:r>
                            <a:rPr lang="en-CA" b="0" i="1" smtClean="0">
                              <a:latin typeface="Cambria Math"/>
                            </a:rPr>
                            <m:t>𝑦</m:t>
                          </m:r>
                        </m:sub>
                      </m:sSub>
                    </m:oMath>
                  </m:oMathPara>
                </a14:m>
                <a:endParaRPr lang="en-CA" dirty="0" smtClean="0"/>
              </a:p>
              <a:p>
                <a:pPr marL="0" indent="0">
                  <a:buNone/>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CA" b="0" i="1" smtClean="0">
                              <a:latin typeface="Cambria Math"/>
                            </a:rPr>
                            <m:t>𝐼</m:t>
                          </m:r>
                        </m:e>
                        <m:sub>
                          <m:r>
                            <a:rPr lang="en-CA" b="0" i="1" smtClean="0">
                              <a:latin typeface="Cambria Math"/>
                            </a:rPr>
                            <m:t>𝑧</m:t>
                          </m:r>
                        </m:sub>
                      </m:sSub>
                      <m:acc>
                        <m:accPr>
                          <m:chr m:val="̇"/>
                          <m:ctrlPr>
                            <a:rPr lang="en-CA" i="1" smtClean="0">
                              <a:latin typeface="Cambria Math" panose="02040503050406030204" pitchFamily="18" charset="0"/>
                            </a:rPr>
                          </m:ctrlPr>
                        </m:accPr>
                        <m:e>
                          <m:sSub>
                            <m:sSubPr>
                              <m:ctrlPr>
                                <a:rPr lang="en-CA" i="1" smtClean="0">
                                  <a:latin typeface="Cambria Math" panose="02040503050406030204" pitchFamily="18" charset="0"/>
                                </a:rPr>
                              </m:ctrlPr>
                            </m:sSubPr>
                            <m:e>
                              <m:r>
                                <a:rPr lang="en-CA" i="1" smtClean="0">
                                  <a:latin typeface="Cambria Math"/>
                                  <a:ea typeface="Cambria Math"/>
                                </a:rPr>
                                <m:t>𝜔</m:t>
                              </m:r>
                            </m:e>
                            <m:sub>
                              <m:r>
                                <a:rPr lang="en-CA" b="0" i="1" smtClean="0">
                                  <a:latin typeface="Cambria Math"/>
                                </a:rPr>
                                <m:t>𝑧</m:t>
                              </m:r>
                            </m:sub>
                          </m:sSub>
                        </m:e>
                      </m:acc>
                      <m:r>
                        <a:rPr lang="en-CA" b="0" i="1" smtClean="0">
                          <a:latin typeface="Cambria Math"/>
                        </a:rPr>
                        <m:t>+</m:t>
                      </m:r>
                      <m:d>
                        <m:dPr>
                          <m:ctrlPr>
                            <a:rPr lang="en-CA" b="0" i="1" smtClean="0">
                              <a:latin typeface="Cambria Math" panose="02040503050406030204" pitchFamily="18" charset="0"/>
                            </a:rPr>
                          </m:ctrlPr>
                        </m:dPr>
                        <m:e>
                          <m:sSub>
                            <m:sSubPr>
                              <m:ctrlPr>
                                <a:rPr lang="en-CA" b="0" i="1" smtClean="0">
                                  <a:latin typeface="Cambria Math" panose="02040503050406030204" pitchFamily="18" charset="0"/>
                                </a:rPr>
                              </m:ctrlPr>
                            </m:sSubPr>
                            <m:e>
                              <m:r>
                                <a:rPr lang="en-CA" b="0" i="1" smtClean="0">
                                  <a:latin typeface="Cambria Math"/>
                                </a:rPr>
                                <m:t>𝐼</m:t>
                              </m:r>
                            </m:e>
                            <m:sub>
                              <m:r>
                                <a:rPr lang="en-CA" b="0" i="1" smtClean="0">
                                  <a:latin typeface="Cambria Math"/>
                                </a:rPr>
                                <m:t>𝑦</m:t>
                              </m:r>
                            </m:sub>
                          </m:sSub>
                          <m:r>
                            <a:rPr lang="en-CA" b="0" i="1" smtClean="0">
                              <a:latin typeface="Cambria Math"/>
                            </a:rPr>
                            <m:t>−</m:t>
                          </m:r>
                          <m:sSub>
                            <m:sSubPr>
                              <m:ctrlPr>
                                <a:rPr lang="en-CA" b="0" i="1" smtClean="0">
                                  <a:latin typeface="Cambria Math" panose="02040503050406030204" pitchFamily="18" charset="0"/>
                                </a:rPr>
                              </m:ctrlPr>
                            </m:sSubPr>
                            <m:e>
                              <m:r>
                                <a:rPr lang="en-CA" b="0" i="1" smtClean="0">
                                  <a:latin typeface="Cambria Math"/>
                                </a:rPr>
                                <m:t>𝐼</m:t>
                              </m:r>
                            </m:e>
                            <m:sub>
                              <m:r>
                                <a:rPr lang="en-CA" b="0" i="1" smtClean="0">
                                  <a:latin typeface="Cambria Math"/>
                                </a:rPr>
                                <m:t>𝑥</m:t>
                              </m:r>
                            </m:sub>
                          </m:sSub>
                        </m:e>
                      </m:d>
                      <m:sSub>
                        <m:sSubPr>
                          <m:ctrlPr>
                            <a:rPr lang="en-CA" b="0" i="1" smtClean="0">
                              <a:latin typeface="Cambria Math" panose="02040503050406030204" pitchFamily="18" charset="0"/>
                            </a:rPr>
                          </m:ctrlPr>
                        </m:sSubPr>
                        <m:e>
                          <m:r>
                            <a:rPr lang="en-CA" b="0" i="1" smtClean="0">
                              <a:latin typeface="Cambria Math"/>
                              <a:ea typeface="Cambria Math"/>
                            </a:rPr>
                            <m:t>𝜔</m:t>
                          </m:r>
                        </m:e>
                        <m:sub>
                          <m:r>
                            <a:rPr lang="en-CA" b="0" i="1" smtClean="0">
                              <a:latin typeface="Cambria Math"/>
                            </a:rPr>
                            <m:t>𝑥</m:t>
                          </m:r>
                        </m:sub>
                      </m:sSub>
                      <m:sSub>
                        <m:sSubPr>
                          <m:ctrlPr>
                            <a:rPr lang="en-CA" b="0" i="1" smtClean="0">
                              <a:latin typeface="Cambria Math" panose="02040503050406030204" pitchFamily="18" charset="0"/>
                            </a:rPr>
                          </m:ctrlPr>
                        </m:sSubPr>
                        <m:e>
                          <m:r>
                            <a:rPr lang="en-CA" b="0" i="1" smtClean="0">
                              <a:latin typeface="Cambria Math"/>
                              <a:ea typeface="Cambria Math"/>
                            </a:rPr>
                            <m:t>𝜔</m:t>
                          </m:r>
                        </m:e>
                        <m:sub>
                          <m:r>
                            <a:rPr lang="en-CA" b="0" i="1" smtClean="0">
                              <a:latin typeface="Cambria Math"/>
                            </a:rPr>
                            <m:t>𝑦</m:t>
                          </m:r>
                        </m:sub>
                      </m:sSub>
                      <m:r>
                        <a:rPr lang="en-CA" b="0" i="1" smtClean="0">
                          <a:latin typeface="Cambria Math"/>
                        </a:rPr>
                        <m:t>=</m:t>
                      </m:r>
                      <m:sSub>
                        <m:sSubPr>
                          <m:ctrlPr>
                            <a:rPr lang="en-CA" b="0" i="1" smtClean="0">
                              <a:latin typeface="Cambria Math" panose="02040503050406030204" pitchFamily="18" charset="0"/>
                            </a:rPr>
                          </m:ctrlPr>
                        </m:sSubPr>
                        <m:e>
                          <m:r>
                            <a:rPr lang="en-CA" b="0" i="1" smtClean="0">
                              <a:latin typeface="Cambria Math"/>
                            </a:rPr>
                            <m:t>𝑇</m:t>
                          </m:r>
                        </m:e>
                        <m:sub>
                          <m:r>
                            <a:rPr lang="en-CA" b="0" i="1" smtClean="0">
                              <a:latin typeface="Cambria Math"/>
                            </a:rPr>
                            <m:t>𝑧</m:t>
                          </m:r>
                        </m:sub>
                      </m:sSub>
                    </m:oMath>
                  </m:oMathPara>
                </a14:m>
                <a:endParaRPr lang="en-CA" dirty="0" smtClean="0"/>
              </a:p>
              <a:p>
                <a:r>
                  <a:rPr lang="en-CA" dirty="0" smtClean="0"/>
                  <a:t>In this case </a:t>
                </a:r>
                <a14:m>
                  <m:oMath xmlns:m="http://schemas.openxmlformats.org/officeDocument/2006/math">
                    <m:r>
                      <a:rPr lang="en-CA" i="1" smtClean="0">
                        <a:latin typeface="Cambria Math"/>
                        <a:ea typeface="Cambria Math"/>
                      </a:rPr>
                      <m:t>𝜔</m:t>
                    </m:r>
                  </m:oMath>
                </a14:m>
                <a:r>
                  <a:rPr lang="en-CA" dirty="0" smtClean="0"/>
                  <a:t> is expressed in the body coordinate system, we now need the rotation matrix which is given by:</a:t>
                </a:r>
              </a:p>
              <a:p>
                <a:pPr marL="0" indent="0">
                  <a:buNone/>
                </a:pPr>
                <a14:m>
                  <m:oMathPara xmlns:m="http://schemas.openxmlformats.org/officeDocument/2006/math">
                    <m:oMathParaPr>
                      <m:jc m:val="centerGroup"/>
                    </m:oMathParaPr>
                    <m:oMath xmlns:m="http://schemas.openxmlformats.org/officeDocument/2006/math">
                      <m:f>
                        <m:fPr>
                          <m:ctrlPr>
                            <a:rPr lang="en-CA" i="1" smtClean="0">
                              <a:latin typeface="Cambria Math" panose="02040503050406030204" pitchFamily="18" charset="0"/>
                            </a:rPr>
                          </m:ctrlPr>
                        </m:fPr>
                        <m:num>
                          <m:r>
                            <a:rPr lang="en-CA" b="0" i="1" smtClean="0">
                              <a:latin typeface="Cambria Math"/>
                            </a:rPr>
                            <m:t>𝑑𝑅</m:t>
                          </m:r>
                        </m:num>
                        <m:den>
                          <m:r>
                            <a:rPr lang="en-CA" b="0" i="1" smtClean="0">
                              <a:latin typeface="Cambria Math"/>
                            </a:rPr>
                            <m:t>𝑑𝑡</m:t>
                          </m:r>
                        </m:den>
                      </m:f>
                      <m:r>
                        <a:rPr lang="en-CA" b="0" i="1" smtClean="0">
                          <a:latin typeface="Cambria Math"/>
                        </a:rPr>
                        <m:t>=</m:t>
                      </m:r>
                      <m:sSup>
                        <m:sSupPr>
                          <m:ctrlPr>
                            <a:rPr lang="en-CA" b="0" i="1" smtClean="0">
                              <a:latin typeface="Cambria Math" panose="02040503050406030204" pitchFamily="18" charset="0"/>
                            </a:rPr>
                          </m:ctrlPr>
                        </m:sSupPr>
                        <m:e>
                          <m:r>
                            <a:rPr lang="en-CA" b="0" i="1" smtClean="0">
                              <a:latin typeface="Cambria Math"/>
                              <a:ea typeface="Cambria Math"/>
                            </a:rPr>
                            <m:t>𝜔</m:t>
                          </m:r>
                        </m:e>
                        <m:sup>
                          <m:r>
                            <a:rPr lang="en-CA" b="0" i="1" smtClean="0">
                              <a:latin typeface="Cambria Math"/>
                            </a:rPr>
                            <m:t>∗</m:t>
                          </m:r>
                        </m:sup>
                      </m:sSup>
                      <m:r>
                        <a:rPr lang="en-CA" b="0" i="1" smtClean="0">
                          <a:latin typeface="Cambria Math"/>
                        </a:rPr>
                        <m:t>𝑅</m:t>
                      </m:r>
                    </m:oMath>
                  </m:oMathPara>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1078"/>
                </a:stretch>
              </a:blipFill>
            </p:spPr>
            <p:txBody>
              <a:bodyPr/>
              <a:lstStyle/>
              <a:p>
                <a:r>
                  <a:rPr lang="en-CA">
                    <a:noFill/>
                  </a:rPr>
                  <a:t> </a:t>
                </a:r>
              </a:p>
            </p:txBody>
          </p:sp>
        </mc:Fallback>
      </mc:AlternateContent>
    </p:spTree>
    <p:extLst>
      <p:ext uri="{BB962C8B-B14F-4D97-AF65-F5344CB8AC3E}">
        <p14:creationId xmlns:p14="http://schemas.microsoft.com/office/powerpoint/2010/main" val="2735996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Sensors</a:t>
            </a:r>
            <a:endParaRPr lang="en-CA" dirty="0"/>
          </a:p>
        </p:txBody>
      </p:sp>
      <p:sp>
        <p:nvSpPr>
          <p:cNvPr id="3" name="Content Placeholder 2"/>
          <p:cNvSpPr>
            <a:spLocks noGrp="1"/>
          </p:cNvSpPr>
          <p:nvPr>
            <p:ph idx="1"/>
          </p:nvPr>
        </p:nvSpPr>
        <p:spPr/>
        <p:txBody>
          <a:bodyPr/>
          <a:lstStyle/>
          <a:p>
            <a:r>
              <a:rPr lang="en-CA" dirty="0" smtClean="0"/>
              <a:t>A map of the environment can be used for longer term planning</a:t>
            </a:r>
          </a:p>
          <a:p>
            <a:r>
              <a:rPr lang="en-CA" dirty="0" smtClean="0"/>
              <a:t>This map could be given to us, or we could need to build up the map as the character moves through the environment</a:t>
            </a:r>
          </a:p>
          <a:p>
            <a:r>
              <a:rPr lang="en-CA" dirty="0" smtClean="0"/>
              <a:t>Other sensors could be for wind, sound or smell</a:t>
            </a:r>
          </a:p>
          <a:p>
            <a:r>
              <a:rPr lang="en-CA" dirty="0" smtClean="0"/>
              <a:t>Sensors depend on character’s role, only what we need for decisions and behavior</a:t>
            </a:r>
          </a:p>
          <a:p>
            <a:r>
              <a:rPr lang="en-CA" dirty="0" smtClean="0"/>
              <a:t>Don’t need smell sensor if character never responds to it</a:t>
            </a:r>
            <a:endParaRPr lang="en-CA" dirty="0"/>
          </a:p>
        </p:txBody>
      </p:sp>
    </p:spTree>
    <p:extLst>
      <p:ext uri="{BB962C8B-B14F-4D97-AF65-F5344CB8AC3E}">
        <p14:creationId xmlns:p14="http://schemas.microsoft.com/office/powerpoint/2010/main" val="16248893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Dynamics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CA" dirty="0" smtClean="0"/>
                  <a:t>Where </a:t>
                </a:r>
                <a14:m>
                  <m:oMath xmlns:m="http://schemas.openxmlformats.org/officeDocument/2006/math">
                    <m:sSup>
                      <m:sSupPr>
                        <m:ctrlPr>
                          <a:rPr lang="en-CA" i="1" smtClean="0">
                            <a:latin typeface="Cambria Math" panose="02040503050406030204" pitchFamily="18" charset="0"/>
                          </a:rPr>
                        </m:ctrlPr>
                      </m:sSupPr>
                      <m:e>
                        <m:r>
                          <a:rPr lang="en-CA" i="1" smtClean="0">
                            <a:latin typeface="Cambria Math"/>
                            <a:ea typeface="Cambria Math"/>
                          </a:rPr>
                          <m:t>𝜔</m:t>
                        </m:r>
                      </m:e>
                      <m:sup>
                        <m:r>
                          <a:rPr lang="en-CA" b="0" i="1" smtClean="0">
                            <a:latin typeface="Cambria Math"/>
                          </a:rPr>
                          <m:t>∗</m:t>
                        </m:r>
                      </m:sup>
                    </m:sSup>
                  </m:oMath>
                </a14:m>
                <a:r>
                  <a:rPr lang="en-CA" dirty="0" smtClean="0"/>
                  <a:t> is the dual of </a:t>
                </a:r>
                <a14:m>
                  <m:oMath xmlns:m="http://schemas.openxmlformats.org/officeDocument/2006/math">
                    <m:r>
                      <a:rPr lang="en-CA" i="1" smtClean="0">
                        <a:latin typeface="Cambria Math"/>
                        <a:ea typeface="Cambria Math"/>
                      </a:rPr>
                      <m:t>𝜔</m:t>
                    </m:r>
                  </m:oMath>
                </a14:m>
                <a:r>
                  <a:rPr lang="en-CA" dirty="0" smtClean="0"/>
                  <a:t> and is defined in the following way:</a:t>
                </a:r>
              </a:p>
              <a:p>
                <a:pPr marL="0" indent="0">
                  <a:buNone/>
                </a:pPr>
                <a14:m>
                  <m:oMathPara xmlns:m="http://schemas.openxmlformats.org/officeDocument/2006/math">
                    <m:oMathParaPr>
                      <m:jc m:val="centerGroup"/>
                    </m:oMathParaPr>
                    <m:oMath xmlns:m="http://schemas.openxmlformats.org/officeDocument/2006/math">
                      <m:sSup>
                        <m:sSupPr>
                          <m:ctrlPr>
                            <a:rPr lang="en-CA" i="1" smtClean="0">
                              <a:latin typeface="Cambria Math" panose="02040503050406030204" pitchFamily="18" charset="0"/>
                            </a:rPr>
                          </m:ctrlPr>
                        </m:sSupPr>
                        <m:e>
                          <m:r>
                            <a:rPr lang="en-CA" i="1" smtClean="0">
                              <a:latin typeface="Cambria Math"/>
                              <a:ea typeface="Cambria Math"/>
                            </a:rPr>
                            <m:t>𝜔</m:t>
                          </m:r>
                        </m:e>
                        <m:sup>
                          <m:r>
                            <a:rPr lang="en-CA" b="0" i="1" smtClean="0">
                              <a:latin typeface="Cambria Math"/>
                            </a:rPr>
                            <m:t>∗</m:t>
                          </m:r>
                        </m:sup>
                      </m:sSup>
                      <m:r>
                        <a:rPr lang="en-CA" b="0" i="1" smtClean="0">
                          <a:latin typeface="Cambria Math"/>
                        </a:rPr>
                        <m:t>=</m:t>
                      </m:r>
                      <m:d>
                        <m:dPr>
                          <m:begChr m:val="["/>
                          <m:endChr m:val="]"/>
                          <m:ctrlPr>
                            <a:rPr lang="en-CA" b="0" i="1" smtClean="0">
                              <a:latin typeface="Cambria Math" panose="02040503050406030204" pitchFamily="18" charset="0"/>
                            </a:rPr>
                          </m:ctrlPr>
                        </m:dPr>
                        <m:e>
                          <m:m>
                            <m:mPr>
                              <m:mcs>
                                <m:mc>
                                  <m:mcPr>
                                    <m:count m:val="3"/>
                                    <m:mcJc m:val="center"/>
                                  </m:mcPr>
                                </m:mc>
                              </m:mcs>
                              <m:ctrlPr>
                                <a:rPr lang="en-CA" b="0" i="1" smtClean="0">
                                  <a:latin typeface="Cambria Math" panose="02040503050406030204" pitchFamily="18" charset="0"/>
                                </a:rPr>
                              </m:ctrlPr>
                            </m:mPr>
                            <m:mr>
                              <m:e>
                                <m:r>
                                  <m:rPr>
                                    <m:brk m:alnAt="7"/>
                                  </m:rPr>
                                  <a:rPr lang="en-CA" b="0" i="1" smtClean="0">
                                    <a:latin typeface="Cambria Math"/>
                                  </a:rPr>
                                  <m:t>0</m:t>
                                </m:r>
                              </m:e>
                              <m:e>
                                <m:sSub>
                                  <m:sSubPr>
                                    <m:ctrlPr>
                                      <a:rPr lang="en-CA" b="0" i="1" smtClean="0">
                                        <a:latin typeface="Cambria Math" panose="02040503050406030204" pitchFamily="18" charset="0"/>
                                      </a:rPr>
                                    </m:ctrlPr>
                                  </m:sSubPr>
                                  <m:e>
                                    <m:r>
                                      <a:rPr lang="en-CA" b="0" i="1" smtClean="0">
                                        <a:latin typeface="Cambria Math"/>
                                        <a:ea typeface="Cambria Math"/>
                                      </a:rPr>
                                      <m:t>𝜔</m:t>
                                    </m:r>
                                  </m:e>
                                  <m:sub>
                                    <m:r>
                                      <a:rPr lang="en-CA" b="0" i="1" smtClean="0">
                                        <a:latin typeface="Cambria Math"/>
                                      </a:rPr>
                                      <m:t>𝑧</m:t>
                                    </m:r>
                                  </m:sub>
                                </m:sSub>
                              </m:e>
                              <m:e>
                                <m:r>
                                  <a:rPr lang="en-CA" b="0" i="1" smtClean="0">
                                    <a:latin typeface="Cambria Math"/>
                                  </a:rPr>
                                  <m:t>−</m:t>
                                </m:r>
                                <m:sSub>
                                  <m:sSubPr>
                                    <m:ctrlPr>
                                      <a:rPr lang="en-CA" b="0" i="1" smtClean="0">
                                        <a:latin typeface="Cambria Math" panose="02040503050406030204" pitchFamily="18" charset="0"/>
                                      </a:rPr>
                                    </m:ctrlPr>
                                  </m:sSubPr>
                                  <m:e>
                                    <m:r>
                                      <a:rPr lang="en-CA" b="0" i="1" smtClean="0">
                                        <a:latin typeface="Cambria Math"/>
                                        <a:ea typeface="Cambria Math"/>
                                      </a:rPr>
                                      <m:t>𝜔</m:t>
                                    </m:r>
                                  </m:e>
                                  <m:sub>
                                    <m:r>
                                      <a:rPr lang="en-CA" b="0" i="1" smtClean="0">
                                        <a:latin typeface="Cambria Math"/>
                                      </a:rPr>
                                      <m:t>𝑦</m:t>
                                    </m:r>
                                  </m:sub>
                                </m:sSub>
                              </m:e>
                            </m:mr>
                            <m:mr>
                              <m:e>
                                <m:r>
                                  <a:rPr lang="en-CA" b="0" i="1" smtClean="0">
                                    <a:latin typeface="Cambria Math"/>
                                  </a:rPr>
                                  <m:t>−</m:t>
                                </m:r>
                                <m:sSub>
                                  <m:sSubPr>
                                    <m:ctrlPr>
                                      <a:rPr lang="en-CA" b="0" i="1" smtClean="0">
                                        <a:latin typeface="Cambria Math" panose="02040503050406030204" pitchFamily="18" charset="0"/>
                                      </a:rPr>
                                    </m:ctrlPr>
                                  </m:sSubPr>
                                  <m:e>
                                    <m:r>
                                      <a:rPr lang="en-CA" b="0" i="1" smtClean="0">
                                        <a:latin typeface="Cambria Math"/>
                                        <a:ea typeface="Cambria Math"/>
                                      </a:rPr>
                                      <m:t>𝜔</m:t>
                                    </m:r>
                                  </m:e>
                                  <m:sub>
                                    <m:r>
                                      <a:rPr lang="en-CA" b="0" i="1" smtClean="0">
                                        <a:latin typeface="Cambria Math"/>
                                      </a:rPr>
                                      <m:t>𝑧</m:t>
                                    </m:r>
                                  </m:sub>
                                </m:sSub>
                              </m:e>
                              <m:e>
                                <m:r>
                                  <a:rPr lang="en-CA" b="0" i="1" smtClean="0">
                                    <a:latin typeface="Cambria Math"/>
                                  </a:rPr>
                                  <m:t>0</m:t>
                                </m:r>
                              </m:e>
                              <m:e>
                                <m:sSub>
                                  <m:sSubPr>
                                    <m:ctrlPr>
                                      <a:rPr lang="en-CA" b="0" i="1" smtClean="0">
                                        <a:latin typeface="Cambria Math" panose="02040503050406030204" pitchFamily="18" charset="0"/>
                                      </a:rPr>
                                    </m:ctrlPr>
                                  </m:sSubPr>
                                  <m:e>
                                    <m:r>
                                      <a:rPr lang="en-CA" b="0" i="1" smtClean="0">
                                        <a:latin typeface="Cambria Math"/>
                                        <a:ea typeface="Cambria Math"/>
                                      </a:rPr>
                                      <m:t>𝜔</m:t>
                                    </m:r>
                                  </m:e>
                                  <m:sub>
                                    <m:r>
                                      <a:rPr lang="en-CA" b="0" i="1" smtClean="0">
                                        <a:latin typeface="Cambria Math"/>
                                      </a:rPr>
                                      <m:t>𝑥</m:t>
                                    </m:r>
                                  </m:sub>
                                </m:sSub>
                              </m:e>
                            </m:mr>
                            <m:mr>
                              <m:e>
                                <m:sSub>
                                  <m:sSubPr>
                                    <m:ctrlPr>
                                      <a:rPr lang="en-CA" b="0" i="1" smtClean="0">
                                        <a:latin typeface="Cambria Math" panose="02040503050406030204" pitchFamily="18" charset="0"/>
                                      </a:rPr>
                                    </m:ctrlPr>
                                  </m:sSubPr>
                                  <m:e>
                                    <m:r>
                                      <a:rPr lang="en-CA" b="0" i="1" smtClean="0">
                                        <a:latin typeface="Cambria Math"/>
                                        <a:ea typeface="Cambria Math"/>
                                      </a:rPr>
                                      <m:t>𝜔</m:t>
                                    </m:r>
                                  </m:e>
                                  <m:sub>
                                    <m:r>
                                      <a:rPr lang="en-CA" b="0" i="1" smtClean="0">
                                        <a:latin typeface="Cambria Math"/>
                                      </a:rPr>
                                      <m:t>𝑦</m:t>
                                    </m:r>
                                  </m:sub>
                                </m:sSub>
                              </m:e>
                              <m:e>
                                <m:r>
                                  <a:rPr lang="en-CA" b="0" i="1" smtClean="0">
                                    <a:latin typeface="Cambria Math"/>
                                  </a:rPr>
                                  <m:t>−</m:t>
                                </m:r>
                                <m:sSub>
                                  <m:sSubPr>
                                    <m:ctrlPr>
                                      <a:rPr lang="en-CA" b="0" i="1" smtClean="0">
                                        <a:latin typeface="Cambria Math" panose="02040503050406030204" pitchFamily="18" charset="0"/>
                                      </a:rPr>
                                    </m:ctrlPr>
                                  </m:sSubPr>
                                  <m:e>
                                    <m:r>
                                      <a:rPr lang="en-CA" b="0" i="1" smtClean="0">
                                        <a:latin typeface="Cambria Math"/>
                                        <a:ea typeface="Cambria Math"/>
                                      </a:rPr>
                                      <m:t>𝜔</m:t>
                                    </m:r>
                                  </m:e>
                                  <m:sub>
                                    <m:r>
                                      <a:rPr lang="en-CA" b="0" i="1" smtClean="0">
                                        <a:latin typeface="Cambria Math"/>
                                      </a:rPr>
                                      <m:t>𝑥</m:t>
                                    </m:r>
                                  </m:sub>
                                </m:sSub>
                              </m:e>
                              <m:e>
                                <m:r>
                                  <a:rPr lang="en-CA" b="0" i="1" smtClean="0">
                                    <a:latin typeface="Cambria Math"/>
                                  </a:rPr>
                                  <m:t>0</m:t>
                                </m:r>
                              </m:e>
                            </m:mr>
                          </m:m>
                        </m:e>
                      </m:d>
                    </m:oMath>
                  </m:oMathPara>
                </a14:m>
                <a:endParaRPr lang="en-CA" dirty="0" smtClean="0"/>
              </a:p>
              <a:p>
                <a:r>
                  <a:rPr lang="en-CA" dirty="0" smtClean="0"/>
                  <a:t>The equations for articulated figures are more complicated and there are many ways of formulating them, so we won’t go into the details of the mathematics</a:t>
                </a:r>
              </a:p>
              <a:p>
                <a:r>
                  <a:rPr lang="en-CA" dirty="0" smtClean="0"/>
                  <a:t>You either end up with a large system of equations to solve or a recursive formulation (pioneered by Armstrong and Green)</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887" r="-1037"/>
                </a:stretch>
              </a:blipFill>
            </p:spPr>
            <p:txBody>
              <a:bodyPr/>
              <a:lstStyle/>
              <a:p>
                <a:r>
                  <a:rPr lang="en-CA">
                    <a:noFill/>
                  </a:rPr>
                  <a:t> </a:t>
                </a:r>
              </a:p>
            </p:txBody>
          </p:sp>
        </mc:Fallback>
      </mc:AlternateContent>
    </p:spTree>
    <p:extLst>
      <p:ext uri="{BB962C8B-B14F-4D97-AF65-F5344CB8AC3E}">
        <p14:creationId xmlns:p14="http://schemas.microsoft.com/office/powerpoint/2010/main" val="2955916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Dynamics</a:t>
            </a:r>
            <a:endParaRPr lang="en-CA" dirty="0"/>
          </a:p>
        </p:txBody>
      </p:sp>
      <p:sp>
        <p:nvSpPr>
          <p:cNvPr id="3" name="Content Placeholder 2"/>
          <p:cNvSpPr>
            <a:spLocks noGrp="1"/>
          </p:cNvSpPr>
          <p:nvPr>
            <p:ph idx="1"/>
          </p:nvPr>
        </p:nvSpPr>
        <p:spPr/>
        <p:txBody>
          <a:bodyPr/>
          <a:lstStyle/>
          <a:p>
            <a:r>
              <a:rPr lang="en-CA" dirty="0" smtClean="0"/>
              <a:t>The key to articulated bodies are the joints between the segments</a:t>
            </a:r>
          </a:p>
          <a:p>
            <a:r>
              <a:rPr lang="en-CA" dirty="0" smtClean="0"/>
              <a:t>Each of the segments can be viewed as a rigid body and the joints are constraints on their motion</a:t>
            </a:r>
          </a:p>
          <a:p>
            <a:r>
              <a:rPr lang="en-CA" dirty="0" smtClean="0"/>
              <a:t>There are three common joint types, the ball and socket joint allows for full 3DOF rotation</a:t>
            </a:r>
          </a:p>
          <a:p>
            <a:endParaRPr lang="en-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4293096"/>
            <a:ext cx="2891813" cy="2168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553272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Dynamics</a:t>
            </a:r>
            <a:endParaRPr lang="en-CA" dirty="0"/>
          </a:p>
        </p:txBody>
      </p:sp>
      <p:sp>
        <p:nvSpPr>
          <p:cNvPr id="3" name="Content Placeholder 2"/>
          <p:cNvSpPr>
            <a:spLocks noGrp="1"/>
          </p:cNvSpPr>
          <p:nvPr>
            <p:ph idx="1"/>
          </p:nvPr>
        </p:nvSpPr>
        <p:spPr/>
        <p:txBody>
          <a:bodyPr/>
          <a:lstStyle/>
          <a:p>
            <a:r>
              <a:rPr lang="en-CA" dirty="0" smtClean="0"/>
              <a:t>The ball and socket joint occurs at the shoulder and hips, more common is the hinge joint, for example the elbows and knees</a:t>
            </a:r>
          </a:p>
          <a:p>
            <a:r>
              <a:rPr lang="en-CA" dirty="0" smtClean="0"/>
              <a:t>The hinge joint allows rotation about a single axis:</a:t>
            </a:r>
            <a:endParaRPr lang="en-C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2775" y="3501008"/>
            <a:ext cx="38100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404264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Dynamics</a:t>
            </a:r>
            <a:endParaRPr lang="en-CA" dirty="0"/>
          </a:p>
        </p:txBody>
      </p:sp>
      <p:sp>
        <p:nvSpPr>
          <p:cNvPr id="3" name="Content Placeholder 2"/>
          <p:cNvSpPr>
            <a:spLocks noGrp="1"/>
          </p:cNvSpPr>
          <p:nvPr>
            <p:ph idx="1"/>
          </p:nvPr>
        </p:nvSpPr>
        <p:spPr/>
        <p:txBody>
          <a:bodyPr/>
          <a:lstStyle/>
          <a:p>
            <a:r>
              <a:rPr lang="en-CA" dirty="0" smtClean="0"/>
              <a:t>The piston joint allows for translational motion, this joint doesn’t occur in the human body, but it does occur in a number of mechanical systems</a:t>
            </a:r>
            <a:endParaRPr lang="en-CA"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924944"/>
            <a:ext cx="2880320"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descr="PistonJoint.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2933894"/>
            <a:ext cx="3449960" cy="25874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80697" y="5867980"/>
            <a:ext cx="1374094" cy="369332"/>
          </a:xfrm>
          <a:prstGeom prst="rect">
            <a:avLst/>
          </a:prstGeom>
          <a:noFill/>
        </p:spPr>
        <p:txBody>
          <a:bodyPr wrap="none" rtlCol="0">
            <a:spAutoFit/>
          </a:bodyPr>
          <a:lstStyle/>
          <a:p>
            <a:r>
              <a:rPr lang="en-CA" dirty="0" smtClean="0"/>
              <a:t>No rotation</a:t>
            </a:r>
            <a:endParaRPr lang="en-CA" dirty="0"/>
          </a:p>
        </p:txBody>
      </p:sp>
      <p:sp>
        <p:nvSpPr>
          <p:cNvPr id="5" name="TextBox 4"/>
          <p:cNvSpPr txBox="1"/>
          <p:nvPr/>
        </p:nvSpPr>
        <p:spPr>
          <a:xfrm>
            <a:off x="5383401" y="5485874"/>
            <a:ext cx="2403222" cy="369332"/>
          </a:xfrm>
          <a:prstGeom prst="rect">
            <a:avLst/>
          </a:prstGeom>
          <a:noFill/>
        </p:spPr>
        <p:txBody>
          <a:bodyPr wrap="none" rtlCol="0">
            <a:spAutoFit/>
          </a:bodyPr>
          <a:lstStyle/>
          <a:p>
            <a:r>
              <a:rPr lang="en-CA" dirty="0" smtClean="0"/>
              <a:t>Single axis of rotation</a:t>
            </a:r>
            <a:endParaRPr lang="en-CA" dirty="0"/>
          </a:p>
        </p:txBody>
      </p:sp>
    </p:spTree>
    <p:extLst>
      <p:ext uri="{BB962C8B-B14F-4D97-AF65-F5344CB8AC3E}">
        <p14:creationId xmlns:p14="http://schemas.microsoft.com/office/powerpoint/2010/main" val="164343263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Dynamics</a:t>
            </a:r>
            <a:endParaRPr lang="en-CA" dirty="0"/>
          </a:p>
        </p:txBody>
      </p:sp>
      <p:sp>
        <p:nvSpPr>
          <p:cNvPr id="3" name="Content Placeholder 2"/>
          <p:cNvSpPr>
            <a:spLocks noGrp="1"/>
          </p:cNvSpPr>
          <p:nvPr>
            <p:ph idx="1"/>
          </p:nvPr>
        </p:nvSpPr>
        <p:spPr/>
        <p:txBody>
          <a:bodyPr/>
          <a:lstStyle/>
          <a:p>
            <a:r>
              <a:rPr lang="en-CA" dirty="0" smtClean="0"/>
              <a:t>The next question is where do the forces and torques come from?</a:t>
            </a:r>
          </a:p>
          <a:p>
            <a:r>
              <a:rPr lang="en-CA" dirty="0" smtClean="0"/>
              <a:t>There will be external forces acting on the object, things like the force of gravity, contact forces with ground, objects the hit the body, etc.</a:t>
            </a:r>
          </a:p>
          <a:p>
            <a:r>
              <a:rPr lang="en-CA" dirty="0" smtClean="0"/>
              <a:t>But, these forces don’t produce interesting behaviors, we need something that applies torques or forces to the joints</a:t>
            </a:r>
          </a:p>
          <a:p>
            <a:r>
              <a:rPr lang="en-CA" dirty="0" smtClean="0"/>
              <a:t>We start with the lowest level controllers, which are usually part of the dynamics software and not strictly part of decisions</a:t>
            </a:r>
            <a:endParaRPr lang="en-CA" dirty="0"/>
          </a:p>
        </p:txBody>
      </p:sp>
    </p:spTree>
    <p:extLst>
      <p:ext uri="{BB962C8B-B14F-4D97-AF65-F5344CB8AC3E}">
        <p14:creationId xmlns:p14="http://schemas.microsoft.com/office/powerpoint/2010/main" val="237868639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Dynamics</a:t>
            </a:r>
            <a:endParaRPr lang="en-CA" dirty="0"/>
          </a:p>
        </p:txBody>
      </p:sp>
      <p:sp>
        <p:nvSpPr>
          <p:cNvPr id="3" name="Content Placeholder 2"/>
          <p:cNvSpPr>
            <a:spLocks noGrp="1"/>
          </p:cNvSpPr>
          <p:nvPr>
            <p:ph idx="1"/>
          </p:nvPr>
        </p:nvSpPr>
        <p:spPr/>
        <p:txBody>
          <a:bodyPr/>
          <a:lstStyle/>
          <a:p>
            <a:r>
              <a:rPr lang="en-CA" dirty="0" smtClean="0"/>
              <a:t>Numerous attempts were made at low level controllers, basically we have desired position for the joints and we want to drive them to that desired position</a:t>
            </a:r>
          </a:p>
          <a:p>
            <a:r>
              <a:rPr lang="en-CA" dirty="0" smtClean="0"/>
              <a:t>Conceptually one way of doing this is to attach a spring between the joint and the desired position</a:t>
            </a:r>
          </a:p>
          <a:p>
            <a:r>
              <a:rPr lang="en-CA" dirty="0" smtClean="0"/>
              <a:t>The rest length of this spring is zero, so it should eventually pull the joint to the desired position</a:t>
            </a:r>
          </a:p>
          <a:p>
            <a:r>
              <a:rPr lang="en-CA" dirty="0" smtClean="0"/>
              <a:t>Unfortunately this tends to overshoot the position, the spring generates acceleration, and we have no way of stopping it when it reaches the goal</a:t>
            </a:r>
            <a:endParaRPr lang="en-CA" dirty="0"/>
          </a:p>
        </p:txBody>
      </p:sp>
    </p:spTree>
    <p:extLst>
      <p:ext uri="{BB962C8B-B14F-4D97-AF65-F5344CB8AC3E}">
        <p14:creationId xmlns:p14="http://schemas.microsoft.com/office/powerpoint/2010/main" val="337984979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Dynamics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smtClean="0"/>
                  <a:t>This problem can be solved by adding a damper to the system, this is a force or torque that is inversely proportional to velocity</a:t>
                </a:r>
              </a:p>
              <a:p>
                <a:r>
                  <a:rPr lang="en-CA" dirty="0" smtClean="0"/>
                  <a:t>Putting this together produces a spring-damper system or a proportional derivative controller:</a:t>
                </a:r>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a:rPr>
                        <m:t>𝑇</m:t>
                      </m:r>
                      <m:r>
                        <a:rPr lang="en-CA" b="0" i="1" smtClean="0">
                          <a:latin typeface="Cambria Math"/>
                        </a:rPr>
                        <m:t>=</m:t>
                      </m:r>
                      <m:sSub>
                        <m:sSubPr>
                          <m:ctrlPr>
                            <a:rPr lang="en-CA" b="0" i="1" smtClean="0">
                              <a:latin typeface="Cambria Math" panose="02040503050406030204" pitchFamily="18" charset="0"/>
                            </a:rPr>
                          </m:ctrlPr>
                        </m:sSubPr>
                        <m:e>
                          <m:r>
                            <a:rPr lang="en-CA" b="0" i="1" smtClean="0">
                              <a:latin typeface="Cambria Math"/>
                            </a:rPr>
                            <m:t>𝑘</m:t>
                          </m:r>
                        </m:e>
                        <m:sub>
                          <m:r>
                            <a:rPr lang="en-CA" b="0" i="1" smtClean="0">
                              <a:latin typeface="Cambria Math"/>
                            </a:rPr>
                            <m:t>𝑠</m:t>
                          </m:r>
                        </m:sub>
                      </m:sSub>
                      <m:d>
                        <m:dPr>
                          <m:ctrlPr>
                            <a:rPr lang="en-CA" b="0" i="1" smtClean="0">
                              <a:latin typeface="Cambria Math" panose="02040503050406030204" pitchFamily="18" charset="0"/>
                            </a:rPr>
                          </m:ctrlPr>
                        </m:dPr>
                        <m:e>
                          <m:sSub>
                            <m:sSubPr>
                              <m:ctrlPr>
                                <a:rPr lang="en-CA" b="0" i="1" smtClean="0">
                                  <a:latin typeface="Cambria Math" panose="02040503050406030204" pitchFamily="18" charset="0"/>
                                </a:rPr>
                              </m:ctrlPr>
                            </m:sSubPr>
                            <m:e>
                              <m:r>
                                <m:rPr>
                                  <m:sty m:val="p"/>
                                </m:rPr>
                                <a:rPr lang="el-GR" b="0" i="1" smtClean="0">
                                  <a:latin typeface="Cambria Math"/>
                                  <a:ea typeface="Cambria Math"/>
                                </a:rPr>
                                <m:t>Θ</m:t>
                              </m:r>
                            </m:e>
                            <m:sub>
                              <m:r>
                                <a:rPr lang="en-CA" b="0" i="1" smtClean="0">
                                  <a:latin typeface="Cambria Math"/>
                                </a:rPr>
                                <m:t>𝑑</m:t>
                              </m:r>
                            </m:sub>
                          </m:sSub>
                          <m:r>
                            <a:rPr lang="en-CA" b="0" i="1" smtClean="0">
                              <a:latin typeface="Cambria Math"/>
                            </a:rPr>
                            <m:t>−</m:t>
                          </m:r>
                          <m:r>
                            <m:rPr>
                              <m:sty m:val="p"/>
                            </m:rPr>
                            <a:rPr lang="el-GR" b="0" i="1" smtClean="0">
                              <a:latin typeface="Cambria Math"/>
                              <a:ea typeface="Cambria Math"/>
                            </a:rPr>
                            <m:t>Θ</m:t>
                          </m:r>
                        </m:e>
                      </m:d>
                      <m:r>
                        <a:rPr lang="en-CA" b="0" i="1" smtClean="0">
                          <a:latin typeface="Cambria Math"/>
                          <a:ea typeface="Cambria Math"/>
                        </a:rPr>
                        <m:t>−</m:t>
                      </m:r>
                      <m:sSub>
                        <m:sSubPr>
                          <m:ctrlPr>
                            <a:rPr lang="en-CA" b="0" i="1" smtClean="0">
                              <a:latin typeface="Cambria Math" panose="02040503050406030204" pitchFamily="18" charset="0"/>
                              <a:ea typeface="Cambria Math"/>
                            </a:rPr>
                          </m:ctrlPr>
                        </m:sSubPr>
                        <m:e>
                          <m:r>
                            <a:rPr lang="en-CA" b="0" i="1" smtClean="0">
                              <a:latin typeface="Cambria Math"/>
                              <a:ea typeface="Cambria Math"/>
                            </a:rPr>
                            <m:t>𝑘</m:t>
                          </m:r>
                        </m:e>
                        <m:sub>
                          <m:r>
                            <a:rPr lang="en-CA" b="0" i="1" smtClean="0">
                              <a:latin typeface="Cambria Math"/>
                              <a:ea typeface="Cambria Math"/>
                            </a:rPr>
                            <m:t>𝑑</m:t>
                          </m:r>
                        </m:sub>
                      </m:sSub>
                      <m:acc>
                        <m:accPr>
                          <m:chr m:val="̇"/>
                          <m:ctrlPr>
                            <a:rPr lang="en-CA" b="0" i="1" smtClean="0">
                              <a:latin typeface="Cambria Math" panose="02040503050406030204" pitchFamily="18" charset="0"/>
                              <a:ea typeface="Cambria Math"/>
                            </a:rPr>
                          </m:ctrlPr>
                        </m:accPr>
                        <m:e>
                          <m:r>
                            <m:rPr>
                              <m:sty m:val="p"/>
                            </m:rPr>
                            <a:rPr lang="el-GR" b="0" i="1" smtClean="0">
                              <a:latin typeface="Cambria Math"/>
                              <a:ea typeface="Cambria Math"/>
                            </a:rPr>
                            <m:t>Θ</m:t>
                          </m:r>
                        </m:e>
                      </m:acc>
                    </m:oMath>
                  </m:oMathPara>
                </a14:m>
                <a:endParaRPr lang="en-CA" dirty="0" smtClean="0"/>
              </a:p>
              <a:p>
                <a:r>
                  <a:rPr lang="en-CA" dirty="0" smtClean="0"/>
                  <a:t>Where </a:t>
                </a:r>
                <a:r>
                  <a:rPr lang="en-CA" dirty="0" err="1" smtClean="0"/>
                  <a:t>k</a:t>
                </a:r>
                <a:r>
                  <a:rPr lang="en-CA" baseline="-25000" dirty="0" err="1" smtClean="0"/>
                  <a:t>s</a:t>
                </a:r>
                <a:r>
                  <a:rPr lang="en-CA" baseline="-25000" dirty="0" smtClean="0"/>
                  <a:t> </a:t>
                </a:r>
                <a:r>
                  <a:rPr lang="en-CA" dirty="0" smtClean="0"/>
                  <a:t>is the spring coefficient and </a:t>
                </a:r>
                <a:r>
                  <a:rPr lang="en-CA" dirty="0" err="1" smtClean="0"/>
                  <a:t>k</a:t>
                </a:r>
                <a:r>
                  <a:rPr lang="en-CA" baseline="-25000" dirty="0" err="1" smtClean="0"/>
                  <a:t>d</a:t>
                </a:r>
                <a:r>
                  <a:rPr lang="en-CA" dirty="0" smtClean="0"/>
                  <a:t> is the damping coefficient, and </a:t>
                </a:r>
                <a14:m>
                  <m:oMath xmlns:m="http://schemas.openxmlformats.org/officeDocument/2006/math">
                    <m:sSub>
                      <m:sSubPr>
                        <m:ctrlPr>
                          <a:rPr lang="en-CA" i="1" smtClean="0">
                            <a:latin typeface="Cambria Math" panose="02040503050406030204" pitchFamily="18" charset="0"/>
                          </a:rPr>
                        </m:ctrlPr>
                      </m:sSubPr>
                      <m:e>
                        <m:r>
                          <m:rPr>
                            <m:sty m:val="p"/>
                          </m:rPr>
                          <a:rPr lang="el-GR" i="1" smtClean="0">
                            <a:latin typeface="Cambria Math"/>
                            <a:ea typeface="Cambria Math"/>
                          </a:rPr>
                          <m:t>Θ</m:t>
                        </m:r>
                      </m:e>
                      <m:sub>
                        <m:r>
                          <a:rPr lang="en-CA" b="0" i="1" smtClean="0">
                            <a:latin typeface="Cambria Math"/>
                          </a:rPr>
                          <m:t>𝑑</m:t>
                        </m:r>
                      </m:sub>
                    </m:sSub>
                  </m:oMath>
                </a14:m>
                <a:r>
                  <a:rPr lang="en-CA" dirty="0" smtClean="0"/>
                  <a:t> is the desired joint angle or position</a:t>
                </a:r>
              </a:p>
              <a:p>
                <a:r>
                  <a:rPr lang="en-CA" dirty="0" smtClean="0"/>
                  <a:t>The trick is determining the values of </a:t>
                </a:r>
                <a:r>
                  <a:rPr lang="en-CA" dirty="0" err="1" smtClean="0"/>
                  <a:t>k</a:t>
                </a:r>
                <a:r>
                  <a:rPr lang="en-CA" baseline="-25000" dirty="0" err="1" smtClean="0"/>
                  <a:t>s</a:t>
                </a:r>
                <a:r>
                  <a:rPr lang="en-CA" dirty="0" smtClean="0"/>
                  <a:t> and </a:t>
                </a:r>
                <a:r>
                  <a:rPr lang="en-CA" dirty="0" err="1" smtClean="0"/>
                  <a:t>k</a:t>
                </a:r>
                <a:r>
                  <a:rPr lang="en-CA" baseline="-25000" dirty="0" err="1" smtClean="0"/>
                  <a:t>d</a:t>
                </a:r>
                <a:r>
                  <a:rPr lang="en-CA" dirty="0" smtClean="0"/>
                  <a:t> which can vary from one joint to another</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r="-1556"/>
                </a:stretch>
              </a:blipFill>
            </p:spPr>
            <p:txBody>
              <a:bodyPr/>
              <a:lstStyle/>
              <a:p>
                <a:r>
                  <a:rPr lang="en-CA">
                    <a:noFill/>
                  </a:rPr>
                  <a:t> </a:t>
                </a:r>
              </a:p>
            </p:txBody>
          </p:sp>
        </mc:Fallback>
      </mc:AlternateContent>
    </p:spTree>
    <p:extLst>
      <p:ext uri="{BB962C8B-B14F-4D97-AF65-F5344CB8AC3E}">
        <p14:creationId xmlns:p14="http://schemas.microsoft.com/office/powerpoint/2010/main" val="265974959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Dynamics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smtClean="0"/>
                  <a:t>The spring coefficient should lie between 0 and 1, with values near 1 producing very erratic behavior</a:t>
                </a:r>
              </a:p>
              <a:p>
                <a:r>
                  <a:rPr lang="en-CA" dirty="0" smtClean="0"/>
                  <a:t>Usually we set </a:t>
                </a:r>
                <a:r>
                  <a:rPr lang="en-CA" dirty="0" err="1" smtClean="0"/>
                  <a:t>k</a:t>
                </a:r>
                <a:r>
                  <a:rPr lang="en-CA" baseline="-25000" dirty="0" err="1" smtClean="0"/>
                  <a:t>s</a:t>
                </a:r>
                <a:r>
                  <a:rPr lang="en-CA" dirty="0" smtClean="0"/>
                  <a:t> to around 0.4 or 0.5 as a starting point</a:t>
                </a:r>
              </a:p>
              <a:p>
                <a:r>
                  <a:rPr lang="en-CA" dirty="0" smtClean="0"/>
                  <a:t>The damping coefficient can be approximated in the following way:</a:t>
                </a:r>
              </a:p>
              <a:p>
                <a:pPr marL="0" indent="0">
                  <a:buNone/>
                </a:pPr>
                <a14:m>
                  <m:oMathPara xmlns:m="http://schemas.openxmlformats.org/officeDocument/2006/math">
                    <m:oMathParaPr>
                      <m:jc m:val="centerGroup"/>
                    </m:oMathParaPr>
                    <m:oMath xmlns:m="http://schemas.openxmlformats.org/officeDocument/2006/math">
                      <m:f>
                        <m:fPr>
                          <m:ctrlPr>
                            <a:rPr lang="en-CA" i="1" smtClean="0">
                              <a:latin typeface="Cambria Math" panose="02040503050406030204" pitchFamily="18" charset="0"/>
                            </a:rPr>
                          </m:ctrlPr>
                        </m:fPr>
                        <m:num>
                          <m:sSub>
                            <m:sSubPr>
                              <m:ctrlPr>
                                <a:rPr lang="en-CA" i="1" smtClean="0">
                                  <a:latin typeface="Cambria Math" panose="02040503050406030204" pitchFamily="18" charset="0"/>
                                </a:rPr>
                              </m:ctrlPr>
                            </m:sSubPr>
                            <m:e>
                              <m:r>
                                <a:rPr lang="en-CA" b="0" i="1" smtClean="0">
                                  <a:latin typeface="Cambria Math"/>
                                </a:rPr>
                                <m:t>𝑘</m:t>
                              </m:r>
                            </m:e>
                            <m:sub>
                              <m:r>
                                <a:rPr lang="en-CA" b="0" i="1" smtClean="0">
                                  <a:latin typeface="Cambria Math"/>
                                </a:rPr>
                                <m:t>𝑑</m:t>
                              </m:r>
                            </m:sub>
                          </m:sSub>
                        </m:num>
                        <m:den>
                          <m:sSub>
                            <m:sSubPr>
                              <m:ctrlPr>
                                <a:rPr lang="en-CA" i="1" smtClean="0">
                                  <a:latin typeface="Cambria Math" panose="02040503050406030204" pitchFamily="18" charset="0"/>
                                </a:rPr>
                              </m:ctrlPr>
                            </m:sSubPr>
                            <m:e>
                              <m:r>
                                <a:rPr lang="en-CA" b="0" i="1" smtClean="0">
                                  <a:latin typeface="Cambria Math"/>
                                </a:rPr>
                                <m:t>𝑘</m:t>
                              </m:r>
                            </m:e>
                            <m:sub>
                              <m:r>
                                <a:rPr lang="en-CA" b="0" i="1" smtClean="0">
                                  <a:latin typeface="Cambria Math"/>
                                </a:rPr>
                                <m:t>𝑠</m:t>
                              </m:r>
                            </m:sub>
                          </m:sSub>
                        </m:den>
                      </m:f>
                      <m:r>
                        <a:rPr lang="en-CA" b="0" i="1" smtClean="0">
                          <a:latin typeface="Cambria Math"/>
                        </a:rPr>
                        <m:t>=0.1</m:t>
                      </m:r>
                    </m:oMath>
                  </m:oMathPara>
                </a14:m>
                <a:endParaRPr lang="en-CA" dirty="0" smtClean="0"/>
              </a:p>
              <a:p>
                <a:r>
                  <a:rPr lang="en-CA" dirty="0" smtClean="0"/>
                  <a:t>Typically start with reasonable approximation and fine tune either manually or using some form of automatic process</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a:stretch>
              </a:blipFill>
            </p:spPr>
            <p:txBody>
              <a:bodyPr/>
              <a:lstStyle/>
              <a:p>
                <a:r>
                  <a:rPr lang="en-CA">
                    <a:noFill/>
                  </a:rPr>
                  <a:t> </a:t>
                </a:r>
              </a:p>
            </p:txBody>
          </p:sp>
        </mc:Fallback>
      </mc:AlternateContent>
    </p:spTree>
    <p:extLst>
      <p:ext uri="{BB962C8B-B14F-4D97-AF65-F5344CB8AC3E}">
        <p14:creationId xmlns:p14="http://schemas.microsoft.com/office/powerpoint/2010/main" val="55337099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Dynamics</a:t>
            </a:r>
            <a:endParaRPr lang="en-CA" dirty="0"/>
          </a:p>
        </p:txBody>
      </p:sp>
      <p:sp>
        <p:nvSpPr>
          <p:cNvPr id="3" name="Content Placeholder 2"/>
          <p:cNvSpPr>
            <a:spLocks noGrp="1"/>
          </p:cNvSpPr>
          <p:nvPr>
            <p:ph idx="1"/>
          </p:nvPr>
        </p:nvSpPr>
        <p:spPr/>
        <p:txBody>
          <a:bodyPr>
            <a:normAutofit lnSpcReduction="10000"/>
          </a:bodyPr>
          <a:lstStyle/>
          <a:p>
            <a:r>
              <a:rPr lang="en-CA" dirty="0" smtClean="0"/>
              <a:t>There are a number of software packages that can be used for computing dynamics</a:t>
            </a:r>
          </a:p>
          <a:p>
            <a:r>
              <a:rPr lang="en-CA" dirty="0" smtClean="0"/>
              <a:t>Many 3D game engines have some form of dynamics package, these are usually tightly integrated with the game engine</a:t>
            </a:r>
          </a:p>
          <a:p>
            <a:r>
              <a:rPr lang="en-CA" dirty="0" smtClean="0"/>
              <a:t>The binary version of the </a:t>
            </a:r>
            <a:r>
              <a:rPr lang="en-CA" dirty="0" err="1" smtClean="0"/>
              <a:t>Havok</a:t>
            </a:r>
            <a:r>
              <a:rPr lang="en-CA" dirty="0" smtClean="0"/>
              <a:t> physics engine is freely available and is a high quality dynamics package</a:t>
            </a:r>
          </a:p>
          <a:p>
            <a:r>
              <a:rPr lang="en-CA" dirty="0" smtClean="0"/>
              <a:t>NVidia has the PhysX package that is available to developers, you need to have a developer account with NVidia and access to their PhysX program</a:t>
            </a:r>
            <a:endParaRPr lang="en-CA" dirty="0"/>
          </a:p>
        </p:txBody>
      </p:sp>
    </p:spTree>
    <p:extLst>
      <p:ext uri="{BB962C8B-B14F-4D97-AF65-F5344CB8AC3E}">
        <p14:creationId xmlns:p14="http://schemas.microsoft.com/office/powerpoint/2010/main" val="286065557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Dynamics</a:t>
            </a:r>
            <a:endParaRPr lang="en-CA" dirty="0"/>
          </a:p>
        </p:txBody>
      </p:sp>
      <p:sp>
        <p:nvSpPr>
          <p:cNvPr id="3" name="Content Placeholder 2"/>
          <p:cNvSpPr>
            <a:spLocks noGrp="1"/>
          </p:cNvSpPr>
          <p:nvPr>
            <p:ph idx="1"/>
          </p:nvPr>
        </p:nvSpPr>
        <p:spPr/>
        <p:txBody>
          <a:bodyPr/>
          <a:lstStyle/>
          <a:p>
            <a:r>
              <a:rPr lang="en-CA" dirty="0" smtClean="0"/>
              <a:t>The ODE package (</a:t>
            </a:r>
            <a:r>
              <a:rPr lang="en-CA" dirty="0" smtClean="0">
                <a:hlinkClick r:id="rId2"/>
              </a:rPr>
              <a:t>www.ode.org</a:t>
            </a:r>
            <a:r>
              <a:rPr lang="en-CA" dirty="0" smtClean="0"/>
              <a:t>) is an open source dynamics package that is used by the animation community</a:t>
            </a:r>
          </a:p>
          <a:p>
            <a:r>
              <a:rPr lang="en-CA" dirty="0" smtClean="0"/>
              <a:t>It does both rigid body and articulated body dynamics with a wide range of joint types</a:t>
            </a:r>
          </a:p>
          <a:p>
            <a:r>
              <a:rPr lang="en-CA" dirty="0" smtClean="0"/>
              <a:t>It has functions for computing the mass properties of common objects including the inertia tensor</a:t>
            </a:r>
          </a:p>
          <a:p>
            <a:r>
              <a:rPr lang="en-CA" dirty="0" smtClean="0"/>
              <a:t>It also has several collision detection libraries and has a standard method for responding to collisions</a:t>
            </a:r>
          </a:p>
          <a:p>
            <a:r>
              <a:rPr lang="en-CA" dirty="0" smtClean="0"/>
              <a:t>The main objects in this library are nodes, joints and collision geometry</a:t>
            </a:r>
            <a:endParaRPr lang="en-CA" dirty="0"/>
          </a:p>
        </p:txBody>
      </p:sp>
    </p:spTree>
    <p:extLst>
      <p:ext uri="{BB962C8B-B14F-4D97-AF65-F5344CB8AC3E}">
        <p14:creationId xmlns:p14="http://schemas.microsoft.com/office/powerpoint/2010/main" val="264294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Behaviors</a:t>
            </a:r>
            <a:endParaRPr lang="en-CA" dirty="0"/>
          </a:p>
        </p:txBody>
      </p:sp>
      <p:sp>
        <p:nvSpPr>
          <p:cNvPr id="3" name="Content Placeholder 2"/>
          <p:cNvSpPr>
            <a:spLocks noGrp="1"/>
          </p:cNvSpPr>
          <p:nvPr>
            <p:ph idx="1"/>
          </p:nvPr>
        </p:nvSpPr>
        <p:spPr/>
        <p:txBody>
          <a:bodyPr>
            <a:normAutofit lnSpcReduction="10000"/>
          </a:bodyPr>
          <a:lstStyle/>
          <a:p>
            <a:r>
              <a:rPr lang="en-CA" dirty="0" smtClean="0"/>
              <a:t>On the shortest time scale we have physics, how the character responds to the forces and torques on it</a:t>
            </a:r>
          </a:p>
          <a:p>
            <a:r>
              <a:rPr lang="en-CA" dirty="0" smtClean="0"/>
              <a:t>This is a good start if we want very realistic motion, but can be difficult to control</a:t>
            </a:r>
          </a:p>
          <a:p>
            <a:r>
              <a:rPr lang="en-CA" dirty="0" smtClean="0"/>
              <a:t>Inverse kinematics is another low level approach</a:t>
            </a:r>
          </a:p>
          <a:p>
            <a:r>
              <a:rPr lang="en-CA" dirty="0" smtClean="0"/>
              <a:t>We have short term motion goals, order of a second, use inverse kinematics to determine the goal pose, interpolate from current pose to goal pose</a:t>
            </a:r>
          </a:p>
          <a:p>
            <a:r>
              <a:rPr lang="en-CA" dirty="0" smtClean="0"/>
              <a:t>Easier to implement and control, but may not provide natural motion</a:t>
            </a:r>
            <a:endParaRPr lang="en-CA" dirty="0"/>
          </a:p>
        </p:txBody>
      </p:sp>
    </p:spTree>
    <p:extLst>
      <p:ext uri="{BB962C8B-B14F-4D97-AF65-F5344CB8AC3E}">
        <p14:creationId xmlns:p14="http://schemas.microsoft.com/office/powerpoint/2010/main" val="359780682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Dynamics</a:t>
            </a:r>
            <a:endParaRPr lang="en-CA" dirty="0"/>
          </a:p>
        </p:txBody>
      </p:sp>
      <p:sp>
        <p:nvSpPr>
          <p:cNvPr id="3" name="Content Placeholder 2"/>
          <p:cNvSpPr>
            <a:spLocks noGrp="1"/>
          </p:cNvSpPr>
          <p:nvPr>
            <p:ph idx="1"/>
          </p:nvPr>
        </p:nvSpPr>
        <p:spPr/>
        <p:txBody>
          <a:bodyPr/>
          <a:lstStyle/>
          <a:p>
            <a:r>
              <a:rPr lang="en-CA" dirty="0" smtClean="0"/>
              <a:t>Nodes have positions and mass properties and joints are used to connect the nodes</a:t>
            </a:r>
          </a:p>
          <a:p>
            <a:r>
              <a:rPr lang="en-CA" dirty="0" smtClean="0"/>
              <a:t>The nodes are created first and positioned within the global coordinate system</a:t>
            </a:r>
          </a:p>
          <a:p>
            <a:r>
              <a:rPr lang="en-CA" dirty="0" smtClean="0"/>
              <a:t>The joints are then added to the nodes and joint parameters are set</a:t>
            </a:r>
          </a:p>
          <a:p>
            <a:r>
              <a:rPr lang="en-CA" dirty="0" smtClean="0"/>
              <a:t>The collision objects have the geometry for the nodes or objects</a:t>
            </a:r>
          </a:p>
          <a:p>
            <a:r>
              <a:rPr lang="en-CA" dirty="0" smtClean="0"/>
              <a:t>In the simulation loop forces and torques can be directly applied to nodes or through joints connecting them</a:t>
            </a:r>
            <a:endParaRPr lang="en-CA" dirty="0"/>
          </a:p>
        </p:txBody>
      </p:sp>
    </p:spTree>
    <p:extLst>
      <p:ext uri="{BB962C8B-B14F-4D97-AF65-F5344CB8AC3E}">
        <p14:creationId xmlns:p14="http://schemas.microsoft.com/office/powerpoint/2010/main" val="182970589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Dynamics</a:t>
            </a:r>
            <a:endParaRPr lang="en-CA" dirty="0"/>
          </a:p>
        </p:txBody>
      </p:sp>
      <p:sp>
        <p:nvSpPr>
          <p:cNvPr id="3" name="Content Placeholder 2"/>
          <p:cNvSpPr>
            <a:spLocks noGrp="1"/>
          </p:cNvSpPr>
          <p:nvPr>
            <p:ph idx="1"/>
          </p:nvPr>
        </p:nvSpPr>
        <p:spPr/>
        <p:txBody>
          <a:bodyPr/>
          <a:lstStyle/>
          <a:p>
            <a:r>
              <a:rPr lang="en-CA" dirty="0" smtClean="0"/>
              <a:t>Collisions are detected and special collision joints are created to respond to the collision</a:t>
            </a:r>
          </a:p>
          <a:p>
            <a:r>
              <a:rPr lang="en-CA" dirty="0" smtClean="0"/>
              <a:t>A collision joint only lasts for a single time step, and is removed at the end of the time step</a:t>
            </a:r>
          </a:p>
          <a:p>
            <a:r>
              <a:rPr lang="en-CA" dirty="0" smtClean="0"/>
              <a:t>ODE has two integration techniques, one is a slow technique that is accurate and the other is a faster technique that is not as accurate</a:t>
            </a:r>
          </a:p>
          <a:p>
            <a:r>
              <a:rPr lang="en-CA" dirty="0" smtClean="0"/>
              <a:t>There is also a wide range of parameters that control the solution process</a:t>
            </a:r>
            <a:endParaRPr lang="en-CA" dirty="0"/>
          </a:p>
        </p:txBody>
      </p:sp>
    </p:spTree>
    <p:extLst>
      <p:ext uri="{BB962C8B-B14F-4D97-AF65-F5344CB8AC3E}">
        <p14:creationId xmlns:p14="http://schemas.microsoft.com/office/powerpoint/2010/main" val="310224064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Decisions</a:t>
            </a:r>
            <a:endParaRPr lang="en-CA" dirty="0"/>
          </a:p>
        </p:txBody>
      </p:sp>
      <p:sp>
        <p:nvSpPr>
          <p:cNvPr id="3" name="Content Placeholder 2"/>
          <p:cNvSpPr>
            <a:spLocks noGrp="1"/>
          </p:cNvSpPr>
          <p:nvPr>
            <p:ph idx="1"/>
          </p:nvPr>
        </p:nvSpPr>
        <p:spPr/>
        <p:txBody>
          <a:bodyPr/>
          <a:lstStyle/>
          <a:p>
            <a:r>
              <a:rPr lang="en-CA" dirty="0" smtClean="0"/>
              <a:t>The techniques used for decisions depends upon the time scale</a:t>
            </a:r>
          </a:p>
          <a:p>
            <a:r>
              <a:rPr lang="en-CA" dirty="0" smtClean="0"/>
              <a:t>At the shortest time scale we have controllers that execute every time step and provide the basic input to the behaviors</a:t>
            </a:r>
          </a:p>
          <a:p>
            <a:r>
              <a:rPr lang="en-CA" dirty="0" smtClean="0"/>
              <a:t>This is the fuzzy interface between behaviors and decisions</a:t>
            </a:r>
          </a:p>
          <a:p>
            <a:r>
              <a:rPr lang="en-CA" dirty="0" smtClean="0"/>
              <a:t>At the next level up is the coordination of controllers, determining which controllers are running and the ones that have priority, this level works at the multiple second level</a:t>
            </a:r>
            <a:endParaRPr lang="en-CA" dirty="0"/>
          </a:p>
        </p:txBody>
      </p:sp>
    </p:spTree>
    <p:extLst>
      <p:ext uri="{BB962C8B-B14F-4D97-AF65-F5344CB8AC3E}">
        <p14:creationId xmlns:p14="http://schemas.microsoft.com/office/powerpoint/2010/main" val="2919820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Decisions</a:t>
            </a:r>
            <a:endParaRPr lang="en-CA" dirty="0"/>
          </a:p>
        </p:txBody>
      </p:sp>
      <p:sp>
        <p:nvSpPr>
          <p:cNvPr id="3" name="Content Placeholder 2"/>
          <p:cNvSpPr>
            <a:spLocks noGrp="1"/>
          </p:cNvSpPr>
          <p:nvPr>
            <p:ph idx="1"/>
          </p:nvPr>
        </p:nvSpPr>
        <p:spPr/>
        <p:txBody>
          <a:bodyPr/>
          <a:lstStyle/>
          <a:p>
            <a:r>
              <a:rPr lang="en-CA" dirty="0" smtClean="0"/>
              <a:t>The next level up includes goal satisfaction planning and path planning</a:t>
            </a:r>
          </a:p>
          <a:p>
            <a:r>
              <a:rPr lang="en-CA" dirty="0" smtClean="0"/>
              <a:t>This level tends to operate at the minutes level</a:t>
            </a:r>
          </a:p>
          <a:p>
            <a:r>
              <a:rPr lang="en-CA" dirty="0" smtClean="0"/>
              <a:t>We can extend this further up the time scale, but that isn’t typical in most interactive animation and game applications</a:t>
            </a:r>
          </a:p>
          <a:p>
            <a:r>
              <a:rPr lang="en-CA" dirty="0" smtClean="0"/>
              <a:t>Before looking at controllers we will examine the next level up, the coordination of controllers</a:t>
            </a:r>
          </a:p>
          <a:p>
            <a:r>
              <a:rPr lang="en-CA" dirty="0" smtClean="0"/>
              <a:t>There are two general techniques that are used at this level and at first glance they look to very similar if not the same</a:t>
            </a:r>
            <a:endParaRPr lang="en-CA" dirty="0"/>
          </a:p>
        </p:txBody>
      </p:sp>
    </p:spTree>
    <p:extLst>
      <p:ext uri="{BB962C8B-B14F-4D97-AF65-F5344CB8AC3E}">
        <p14:creationId xmlns:p14="http://schemas.microsoft.com/office/powerpoint/2010/main" val="114507675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Decisions</a:t>
            </a:r>
            <a:endParaRPr lang="en-CA" dirty="0"/>
          </a:p>
        </p:txBody>
      </p:sp>
      <p:sp>
        <p:nvSpPr>
          <p:cNvPr id="3" name="Content Placeholder 2"/>
          <p:cNvSpPr>
            <a:spLocks noGrp="1"/>
          </p:cNvSpPr>
          <p:nvPr>
            <p:ph idx="1"/>
          </p:nvPr>
        </p:nvSpPr>
        <p:spPr/>
        <p:txBody>
          <a:bodyPr/>
          <a:lstStyle/>
          <a:p>
            <a:r>
              <a:rPr lang="en-CA" dirty="0" smtClean="0"/>
              <a:t>The first technique is finite state machines, which is usually represented using a graph</a:t>
            </a:r>
          </a:p>
          <a:p>
            <a:r>
              <a:rPr lang="en-CA" dirty="0" smtClean="0"/>
              <a:t>The controllers or behaviors form the nodes of this graph and the edges are events that occur in the environment</a:t>
            </a:r>
          </a:p>
          <a:p>
            <a:r>
              <a:rPr lang="en-CA" dirty="0" smtClean="0"/>
              <a:t>These events either originate in the environment or are internal to the character</a:t>
            </a:r>
          </a:p>
          <a:p>
            <a:r>
              <a:rPr lang="en-CA" dirty="0" smtClean="0"/>
              <a:t>The next slide shows an example of a walking finite state machine</a:t>
            </a:r>
          </a:p>
          <a:p>
            <a:r>
              <a:rPr lang="en-CA" dirty="0" smtClean="0"/>
              <a:t>Two of the transitions are triggered when the feet strike the ground</a:t>
            </a:r>
            <a:endParaRPr lang="en-CA" dirty="0"/>
          </a:p>
        </p:txBody>
      </p:sp>
    </p:spTree>
    <p:extLst>
      <p:ext uri="{BB962C8B-B14F-4D97-AF65-F5344CB8AC3E}">
        <p14:creationId xmlns:p14="http://schemas.microsoft.com/office/powerpoint/2010/main" val="305787402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Decisions</a:t>
            </a:r>
            <a:endParaRPr lang="en-CA" dirty="0"/>
          </a:p>
        </p:txBody>
      </p:sp>
      <p:sp>
        <p:nvSpPr>
          <p:cNvPr id="3" name="Content Placeholder 2"/>
          <p:cNvSpPr>
            <a:spLocks noGrp="1"/>
          </p:cNvSpPr>
          <p:nvPr>
            <p:ph idx="1"/>
          </p:nvPr>
        </p:nvSpPr>
        <p:spPr/>
        <p:txBody>
          <a:bodyPr/>
          <a:lstStyle/>
          <a:p>
            <a:endParaRPr lang="en-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060848"/>
            <a:ext cx="5135581" cy="3676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489732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Decisions</a:t>
            </a:r>
            <a:endParaRPr lang="en-CA" dirty="0"/>
          </a:p>
        </p:txBody>
      </p:sp>
      <p:sp>
        <p:nvSpPr>
          <p:cNvPr id="3" name="Content Placeholder 2"/>
          <p:cNvSpPr>
            <a:spLocks noGrp="1"/>
          </p:cNvSpPr>
          <p:nvPr>
            <p:ph idx="1"/>
          </p:nvPr>
        </p:nvSpPr>
        <p:spPr/>
        <p:txBody>
          <a:bodyPr>
            <a:normAutofit lnSpcReduction="10000"/>
          </a:bodyPr>
          <a:lstStyle/>
          <a:p>
            <a:r>
              <a:rPr lang="en-CA" dirty="0" smtClean="0"/>
              <a:t>Finite state machines are usually constructed by hand and consist of a small number of states</a:t>
            </a:r>
          </a:p>
          <a:p>
            <a:r>
              <a:rPr lang="en-CA" dirty="0" smtClean="0"/>
              <a:t>They are usually used for short term limited duration motions</a:t>
            </a:r>
          </a:p>
          <a:p>
            <a:r>
              <a:rPr lang="en-CA" dirty="0" smtClean="0"/>
              <a:t>In this case we have used them for dynamics, but they can also be used for inverse kinematics and even key based techniques</a:t>
            </a:r>
          </a:p>
          <a:p>
            <a:r>
              <a:rPr lang="en-CA" dirty="0" smtClean="0"/>
              <a:t>For example an animator can create a number of short animations that are then sequenced using a finite state machine</a:t>
            </a:r>
          </a:p>
          <a:p>
            <a:r>
              <a:rPr lang="en-CA" dirty="0" smtClean="0"/>
              <a:t>This technique has been used in a number of games</a:t>
            </a:r>
            <a:endParaRPr lang="en-CA" dirty="0"/>
          </a:p>
        </p:txBody>
      </p:sp>
    </p:spTree>
    <p:extLst>
      <p:ext uri="{BB962C8B-B14F-4D97-AF65-F5344CB8AC3E}">
        <p14:creationId xmlns:p14="http://schemas.microsoft.com/office/powerpoint/2010/main" val="255353162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Decisions</a:t>
            </a:r>
            <a:endParaRPr lang="en-CA" dirty="0"/>
          </a:p>
        </p:txBody>
      </p:sp>
      <p:sp>
        <p:nvSpPr>
          <p:cNvPr id="3" name="Content Placeholder 2"/>
          <p:cNvSpPr>
            <a:spLocks noGrp="1"/>
          </p:cNvSpPr>
          <p:nvPr>
            <p:ph idx="1"/>
          </p:nvPr>
        </p:nvSpPr>
        <p:spPr/>
        <p:txBody>
          <a:bodyPr/>
          <a:lstStyle/>
          <a:p>
            <a:r>
              <a:rPr lang="en-CA" dirty="0" smtClean="0"/>
              <a:t>Motion graphs were originally developed to splice together motion capture data</a:t>
            </a:r>
          </a:p>
          <a:p>
            <a:r>
              <a:rPr lang="en-CA" dirty="0" smtClean="0"/>
              <a:t>In this case the nodes are poses or stances of the character and the edges are the different motion capture sequences that move from one pose to another</a:t>
            </a:r>
          </a:p>
          <a:p>
            <a:r>
              <a:rPr lang="en-CA" dirty="0" smtClean="0"/>
              <a:t>The motion capture data is analyzed to determine good cut points and common poses that can be used to splice together motion sequences</a:t>
            </a:r>
          </a:p>
          <a:p>
            <a:r>
              <a:rPr lang="en-CA" dirty="0" smtClean="0"/>
              <a:t>An abstract example of a motion graph is shown on the next slide, they are typically much longer</a:t>
            </a:r>
            <a:endParaRPr lang="en-CA" dirty="0"/>
          </a:p>
        </p:txBody>
      </p:sp>
    </p:spTree>
    <p:extLst>
      <p:ext uri="{BB962C8B-B14F-4D97-AF65-F5344CB8AC3E}">
        <p14:creationId xmlns:p14="http://schemas.microsoft.com/office/powerpoint/2010/main" val="428171289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Decisions</a:t>
            </a:r>
            <a:endParaRPr lang="en-CA" dirty="0"/>
          </a:p>
        </p:txBody>
      </p:sp>
      <p:sp>
        <p:nvSpPr>
          <p:cNvPr id="3" name="Content Placeholder 2"/>
          <p:cNvSpPr>
            <a:spLocks noGrp="1"/>
          </p:cNvSpPr>
          <p:nvPr>
            <p:ph idx="1"/>
          </p:nvPr>
        </p:nvSpPr>
        <p:spPr/>
        <p:txBody>
          <a:bodyPr/>
          <a:lstStyle/>
          <a:p>
            <a:endParaRPr lang="en-C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206" y="2204864"/>
            <a:ext cx="6919586"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434127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Decisions</a:t>
            </a:r>
            <a:endParaRPr lang="en-CA" dirty="0"/>
          </a:p>
        </p:txBody>
      </p:sp>
      <p:sp>
        <p:nvSpPr>
          <p:cNvPr id="3" name="Content Placeholder 2"/>
          <p:cNvSpPr>
            <a:spLocks noGrp="1"/>
          </p:cNvSpPr>
          <p:nvPr>
            <p:ph idx="1"/>
          </p:nvPr>
        </p:nvSpPr>
        <p:spPr/>
        <p:txBody>
          <a:bodyPr/>
          <a:lstStyle/>
          <a:p>
            <a:r>
              <a:rPr lang="en-CA" dirty="0" smtClean="0"/>
              <a:t>The character skeleton is extracted from the motion capture data, and this data is analyzed to construct the motion graph</a:t>
            </a:r>
          </a:p>
          <a:p>
            <a:r>
              <a:rPr lang="en-CA" dirty="0" smtClean="0"/>
              <a:t>There are rarely common poses in motion capture data, instead poses that are close to similar are detected and then transitions are constructed by interpolating between the two motion sequences</a:t>
            </a:r>
          </a:p>
          <a:p>
            <a:r>
              <a:rPr lang="en-CA" dirty="0" smtClean="0"/>
              <a:t>Usually the last few frames of one sequence is interpolated to the first few frames of the next sequence</a:t>
            </a:r>
            <a:endParaRPr lang="en-CA" dirty="0"/>
          </a:p>
        </p:txBody>
      </p:sp>
    </p:spTree>
    <p:extLst>
      <p:ext uri="{BB962C8B-B14F-4D97-AF65-F5344CB8AC3E}">
        <p14:creationId xmlns:p14="http://schemas.microsoft.com/office/powerpoint/2010/main" val="1642490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Behaviors</a:t>
            </a:r>
            <a:endParaRPr lang="en-CA" dirty="0"/>
          </a:p>
        </p:txBody>
      </p:sp>
      <p:sp>
        <p:nvSpPr>
          <p:cNvPr id="3" name="Content Placeholder 2"/>
          <p:cNvSpPr>
            <a:spLocks noGrp="1"/>
          </p:cNvSpPr>
          <p:nvPr>
            <p:ph idx="1"/>
          </p:nvPr>
        </p:nvSpPr>
        <p:spPr/>
        <p:txBody>
          <a:bodyPr/>
          <a:lstStyle/>
          <a:p>
            <a:r>
              <a:rPr lang="en-CA" dirty="0" smtClean="0"/>
              <a:t>Controllers for physically based motion, produce a force or torque based on motion goal</a:t>
            </a:r>
          </a:p>
          <a:p>
            <a:r>
              <a:rPr lang="en-CA" dirty="0" smtClean="0"/>
              <a:t>Example: want to extend arm over a short period, controller produces torque at shoulder and elbow to move the arm</a:t>
            </a:r>
          </a:p>
          <a:p>
            <a:r>
              <a:rPr lang="en-CA" dirty="0" smtClean="0"/>
              <a:t>Controllers can be very hard to develop, but can account of unexpected results</a:t>
            </a:r>
          </a:p>
          <a:p>
            <a:r>
              <a:rPr lang="en-CA" dirty="0" smtClean="0"/>
              <a:t>Can produce a more adaptive and realistic motion</a:t>
            </a:r>
          </a:p>
          <a:p>
            <a:r>
              <a:rPr lang="en-CA" dirty="0" smtClean="0"/>
              <a:t>May need multiple controllers for a behavior, deal with the interaction between controllers</a:t>
            </a:r>
            <a:endParaRPr lang="en-CA" dirty="0"/>
          </a:p>
        </p:txBody>
      </p:sp>
    </p:spTree>
    <p:extLst>
      <p:ext uri="{BB962C8B-B14F-4D97-AF65-F5344CB8AC3E}">
        <p14:creationId xmlns:p14="http://schemas.microsoft.com/office/powerpoint/2010/main" val="344773213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Decisions</a:t>
            </a:r>
            <a:endParaRPr lang="en-CA" dirty="0"/>
          </a:p>
        </p:txBody>
      </p:sp>
      <p:sp>
        <p:nvSpPr>
          <p:cNvPr id="3" name="Content Placeholder 2"/>
          <p:cNvSpPr>
            <a:spLocks noGrp="1"/>
          </p:cNvSpPr>
          <p:nvPr>
            <p:ph idx="1"/>
          </p:nvPr>
        </p:nvSpPr>
        <p:spPr/>
        <p:txBody>
          <a:bodyPr/>
          <a:lstStyle/>
          <a:p>
            <a:r>
              <a:rPr lang="en-CA" dirty="0" smtClean="0"/>
              <a:t>Most of the motion sequences in the graph are quite short, usually one motion capture sequence is cut into a number of shorter sequences</a:t>
            </a:r>
          </a:p>
          <a:p>
            <a:r>
              <a:rPr lang="en-CA" dirty="0" smtClean="0"/>
              <a:t>Techniques have been developed to change the length of a sequence and for retargeting the motion to other characters</a:t>
            </a:r>
          </a:p>
          <a:p>
            <a:r>
              <a:rPr lang="en-CA" dirty="0" smtClean="0"/>
              <a:t>This is still an active research area</a:t>
            </a:r>
            <a:endParaRPr lang="en-CA" dirty="0"/>
          </a:p>
        </p:txBody>
      </p:sp>
    </p:spTree>
    <p:extLst>
      <p:ext uri="{BB962C8B-B14F-4D97-AF65-F5344CB8AC3E}">
        <p14:creationId xmlns:p14="http://schemas.microsoft.com/office/powerpoint/2010/main" val="75323679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Sensor-Actuator Networks</a:t>
            </a:r>
            <a:endParaRPr lang="en-CA" dirty="0"/>
          </a:p>
        </p:txBody>
      </p:sp>
      <p:sp>
        <p:nvSpPr>
          <p:cNvPr id="3" name="Content Placeholder 2"/>
          <p:cNvSpPr>
            <a:spLocks noGrp="1"/>
          </p:cNvSpPr>
          <p:nvPr>
            <p:ph idx="1"/>
          </p:nvPr>
        </p:nvSpPr>
        <p:spPr/>
        <p:txBody>
          <a:bodyPr>
            <a:normAutofit lnSpcReduction="10000"/>
          </a:bodyPr>
          <a:lstStyle/>
          <a:p>
            <a:r>
              <a:rPr lang="en-CA" dirty="0" smtClean="0"/>
              <a:t>Sensor-actuator networks (SAN) were developed by </a:t>
            </a:r>
            <a:r>
              <a:rPr lang="en-CA" dirty="0" err="1" smtClean="0"/>
              <a:t>Michiel</a:t>
            </a:r>
            <a:r>
              <a:rPr lang="en-CA" dirty="0" smtClean="0"/>
              <a:t> van de </a:t>
            </a:r>
            <a:r>
              <a:rPr lang="en-CA" dirty="0" err="1" smtClean="0"/>
              <a:t>Panne</a:t>
            </a:r>
            <a:r>
              <a:rPr lang="en-CA" dirty="0" smtClean="0"/>
              <a:t> and presented at Siggraph’93</a:t>
            </a:r>
          </a:p>
          <a:p>
            <a:r>
              <a:rPr lang="en-CA" dirty="0" smtClean="0"/>
              <a:t>This was one of the first attempts to automatically construct controllers for particular types of motions</a:t>
            </a:r>
          </a:p>
          <a:p>
            <a:r>
              <a:rPr lang="en-CA" dirty="0" smtClean="0"/>
              <a:t>An example of this is a controller for locomotion or walking</a:t>
            </a:r>
          </a:p>
          <a:p>
            <a:r>
              <a:rPr lang="en-CA" dirty="0" smtClean="0"/>
              <a:t>The idea is to evolve a motion controller that produces interesting motion</a:t>
            </a:r>
          </a:p>
          <a:p>
            <a:r>
              <a:rPr lang="en-CA" dirty="0" smtClean="0"/>
              <a:t>Interesting motion is defined by a performance function that measures the performance of the motion controller</a:t>
            </a:r>
            <a:endParaRPr lang="en-CA" dirty="0"/>
          </a:p>
        </p:txBody>
      </p:sp>
    </p:spTree>
    <p:extLst>
      <p:ext uri="{BB962C8B-B14F-4D97-AF65-F5344CB8AC3E}">
        <p14:creationId xmlns:p14="http://schemas.microsoft.com/office/powerpoint/2010/main" val="242390333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Sensor-Actuator Networks</a:t>
            </a:r>
          </a:p>
        </p:txBody>
      </p:sp>
      <p:sp>
        <p:nvSpPr>
          <p:cNvPr id="3" name="Content Placeholder 2"/>
          <p:cNvSpPr>
            <a:spLocks noGrp="1"/>
          </p:cNvSpPr>
          <p:nvPr>
            <p:ph idx="1"/>
          </p:nvPr>
        </p:nvSpPr>
        <p:spPr/>
        <p:txBody>
          <a:bodyPr/>
          <a:lstStyle/>
          <a:p>
            <a:r>
              <a:rPr lang="en-CA" dirty="0" smtClean="0"/>
              <a:t>In the case of locomotion the performance function is the distance the character moves in a fixed length of time</a:t>
            </a:r>
          </a:p>
          <a:p>
            <a:r>
              <a:rPr lang="en-CA" dirty="0" smtClean="0"/>
              <a:t>The controller is used with a dynamics simulation of the character, the simulation is run for a fixed length of time (6 seconds) and the distance the character moved is measured</a:t>
            </a:r>
          </a:p>
          <a:p>
            <a:r>
              <a:rPr lang="en-CA" dirty="0" smtClean="0"/>
              <a:t>The controller that produces the greatest distance is the one that is selected</a:t>
            </a:r>
          </a:p>
          <a:p>
            <a:r>
              <a:rPr lang="en-CA" dirty="0" smtClean="0"/>
              <a:t>The method is based on adding a control network to an articulated creature</a:t>
            </a:r>
            <a:endParaRPr lang="en-CA" dirty="0"/>
          </a:p>
        </p:txBody>
      </p:sp>
    </p:spTree>
    <p:extLst>
      <p:ext uri="{BB962C8B-B14F-4D97-AF65-F5344CB8AC3E}">
        <p14:creationId xmlns:p14="http://schemas.microsoft.com/office/powerpoint/2010/main" val="389080193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Sensor-Actuator Networks</a:t>
            </a:r>
          </a:p>
        </p:txBody>
      </p:sp>
      <p:sp>
        <p:nvSpPr>
          <p:cNvPr id="3" name="Content Placeholder 2"/>
          <p:cNvSpPr>
            <a:spLocks noGrp="1"/>
          </p:cNvSpPr>
          <p:nvPr>
            <p:ph idx="1"/>
          </p:nvPr>
        </p:nvSpPr>
        <p:spPr/>
        <p:txBody>
          <a:bodyPr/>
          <a:lstStyle/>
          <a:p>
            <a:r>
              <a:rPr lang="en-CA" dirty="0" smtClean="0"/>
              <a:t>The creature consists of a typical articulated body, a set of sensors on the body and actuators that apply forces or torques to the joints</a:t>
            </a:r>
          </a:p>
          <a:p>
            <a:r>
              <a:rPr lang="en-CA" dirty="0" smtClean="0"/>
              <a:t>The sensors are binary and typically sense ground contact and joint limits</a:t>
            </a:r>
          </a:p>
          <a:p>
            <a:r>
              <a:rPr lang="en-CA" dirty="0" smtClean="0"/>
              <a:t>The actuators can be either a single angle that generates a torque, or length actuator that generates a force</a:t>
            </a:r>
          </a:p>
          <a:p>
            <a:r>
              <a:rPr lang="en-CA" dirty="0" smtClean="0"/>
              <a:t>An example creature is shown on the next slide, and is typical of the creatures used in this work</a:t>
            </a:r>
            <a:endParaRPr lang="en-CA" dirty="0"/>
          </a:p>
        </p:txBody>
      </p:sp>
    </p:spTree>
    <p:extLst>
      <p:ext uri="{BB962C8B-B14F-4D97-AF65-F5344CB8AC3E}">
        <p14:creationId xmlns:p14="http://schemas.microsoft.com/office/powerpoint/2010/main" val="365228242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Sensor-Actuator Networks</a:t>
            </a:r>
          </a:p>
        </p:txBody>
      </p:sp>
      <p:sp>
        <p:nvSpPr>
          <p:cNvPr id="3" name="Content Placeholder 2"/>
          <p:cNvSpPr>
            <a:spLocks noGrp="1"/>
          </p:cNvSpPr>
          <p:nvPr>
            <p:ph idx="1"/>
          </p:nvPr>
        </p:nvSpPr>
        <p:spPr/>
        <p:txBody>
          <a:bodyPr/>
          <a:lstStyle/>
          <a:p>
            <a:endParaRPr lang="en-CA"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060848"/>
            <a:ext cx="5848616" cy="3621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258592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Sensor-Actuator Networks</a:t>
            </a:r>
          </a:p>
        </p:txBody>
      </p:sp>
      <p:sp>
        <p:nvSpPr>
          <p:cNvPr id="3" name="Content Placeholder 2"/>
          <p:cNvSpPr>
            <a:spLocks noGrp="1"/>
          </p:cNvSpPr>
          <p:nvPr>
            <p:ph idx="1"/>
          </p:nvPr>
        </p:nvSpPr>
        <p:spPr/>
        <p:txBody>
          <a:bodyPr>
            <a:normAutofit fontScale="92500"/>
          </a:bodyPr>
          <a:lstStyle/>
          <a:p>
            <a:r>
              <a:rPr lang="en-CA" dirty="0" smtClean="0"/>
              <a:t>The sensors and actuators are connected by a network, there is one node for each of the sensors and actuators, plus a hidden level between the sensors and actuators</a:t>
            </a:r>
          </a:p>
          <a:p>
            <a:r>
              <a:rPr lang="en-CA" dirty="0" smtClean="0"/>
              <a:t>It is a completely connected network with each node connected to all of the other nodes, an example is shown on the next slide</a:t>
            </a:r>
          </a:p>
          <a:p>
            <a:r>
              <a:rPr lang="en-CA" dirty="0" smtClean="0"/>
              <a:t>Each edge in the network has a weight, in this case integers between -2 and +2 are used</a:t>
            </a:r>
          </a:p>
          <a:p>
            <a:r>
              <a:rPr lang="en-CA" dirty="0" smtClean="0"/>
              <a:t>Each node sums the input signals and output a 1 if the sum is greater than zero</a:t>
            </a:r>
          </a:p>
          <a:p>
            <a:r>
              <a:rPr lang="en-CA" dirty="0" smtClean="0"/>
              <a:t>A hysteresis is added to this function as shown on the next slide</a:t>
            </a:r>
            <a:endParaRPr lang="en-CA" dirty="0"/>
          </a:p>
        </p:txBody>
      </p:sp>
    </p:spTree>
    <p:extLst>
      <p:ext uri="{BB962C8B-B14F-4D97-AF65-F5344CB8AC3E}">
        <p14:creationId xmlns:p14="http://schemas.microsoft.com/office/powerpoint/2010/main" val="403581705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Sensor-Actuator Networks</a:t>
            </a:r>
          </a:p>
        </p:txBody>
      </p:sp>
      <p:sp>
        <p:nvSpPr>
          <p:cNvPr id="3" name="Content Placeholder 2"/>
          <p:cNvSpPr>
            <a:spLocks noGrp="1"/>
          </p:cNvSpPr>
          <p:nvPr>
            <p:ph idx="1"/>
          </p:nvPr>
        </p:nvSpPr>
        <p:spPr/>
        <p:txBody>
          <a:bodyPr/>
          <a:lstStyle/>
          <a:p>
            <a:endParaRPr lang="en-CA"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42" y="2204864"/>
            <a:ext cx="3641020"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2204864"/>
            <a:ext cx="4269508" cy="2550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286220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Sensor-Actuator Networks</a:t>
            </a:r>
          </a:p>
        </p:txBody>
      </p:sp>
      <p:sp>
        <p:nvSpPr>
          <p:cNvPr id="3" name="Content Placeholder 2"/>
          <p:cNvSpPr>
            <a:spLocks noGrp="1"/>
          </p:cNvSpPr>
          <p:nvPr>
            <p:ph idx="1"/>
          </p:nvPr>
        </p:nvSpPr>
        <p:spPr/>
        <p:txBody>
          <a:bodyPr>
            <a:normAutofit lnSpcReduction="10000"/>
          </a:bodyPr>
          <a:lstStyle/>
          <a:p>
            <a:r>
              <a:rPr lang="en-CA" dirty="0" smtClean="0"/>
              <a:t>The actuator nodes convert their input signals into a torque or force </a:t>
            </a:r>
          </a:p>
          <a:p>
            <a:r>
              <a:rPr lang="en-CA" dirty="0" smtClean="0"/>
              <a:t>The generation of the controllers is done in two phases</a:t>
            </a:r>
          </a:p>
          <a:p>
            <a:r>
              <a:rPr lang="en-CA" dirty="0" smtClean="0"/>
              <a:t>The first phase is an exploration phase, in this phase several hundred random controllers are generated by randomly selecting the weights for each of the edges</a:t>
            </a:r>
          </a:p>
          <a:p>
            <a:r>
              <a:rPr lang="en-CA" dirty="0" smtClean="0"/>
              <a:t>These controllers are then simulated to determine their performance</a:t>
            </a:r>
          </a:p>
          <a:p>
            <a:r>
              <a:rPr lang="en-CA" dirty="0" smtClean="0"/>
              <a:t>The top 1-5% of the SANs produced in this phase are selected for the second phase</a:t>
            </a:r>
            <a:endParaRPr lang="en-CA" dirty="0"/>
          </a:p>
        </p:txBody>
      </p:sp>
    </p:spTree>
    <p:extLst>
      <p:ext uri="{BB962C8B-B14F-4D97-AF65-F5344CB8AC3E}">
        <p14:creationId xmlns:p14="http://schemas.microsoft.com/office/powerpoint/2010/main" val="311585162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Sensor-Actuator Networks</a:t>
            </a:r>
          </a:p>
        </p:txBody>
      </p:sp>
      <p:sp>
        <p:nvSpPr>
          <p:cNvPr id="3" name="Content Placeholder 2"/>
          <p:cNvSpPr>
            <a:spLocks noGrp="1"/>
          </p:cNvSpPr>
          <p:nvPr>
            <p:ph idx="1"/>
          </p:nvPr>
        </p:nvSpPr>
        <p:spPr/>
        <p:txBody>
          <a:bodyPr/>
          <a:lstStyle/>
          <a:p>
            <a:r>
              <a:rPr lang="en-CA" dirty="0" smtClean="0"/>
              <a:t>The result of the first phase is controllers that produce an interesting motion, but its not optimal</a:t>
            </a:r>
          </a:p>
          <a:p>
            <a:r>
              <a:rPr lang="en-CA" dirty="0" smtClean="0"/>
              <a:t>In the second phase the controller parameters are tuned to produce a better result, the parameters that are considered in this phase are:</a:t>
            </a:r>
            <a:endParaRPr lang="en-CA"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731452"/>
            <a:ext cx="5324228"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489058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Sensor-Actuator Networks</a:t>
            </a:r>
          </a:p>
        </p:txBody>
      </p:sp>
      <p:sp>
        <p:nvSpPr>
          <p:cNvPr id="3" name="Content Placeholder 2"/>
          <p:cNvSpPr>
            <a:spLocks noGrp="1"/>
          </p:cNvSpPr>
          <p:nvPr>
            <p:ph idx="1"/>
          </p:nvPr>
        </p:nvSpPr>
        <p:spPr/>
        <p:txBody>
          <a:bodyPr/>
          <a:lstStyle/>
          <a:p>
            <a:r>
              <a:rPr lang="en-CA" dirty="0" smtClean="0"/>
              <a:t>A stochastic gradient ascent algorithm is used to tune the parameters, basically randomly change a parameter and if it improves the performance keep the change</a:t>
            </a:r>
          </a:p>
          <a:p>
            <a:r>
              <a:rPr lang="en-CA" dirty="0" smtClean="0"/>
              <a:t>The algorithm is:</a:t>
            </a:r>
            <a:endParaRPr lang="en-CA"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318" y="3789040"/>
            <a:ext cx="5822954" cy="2216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3518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Behaviors</a:t>
            </a:r>
            <a:endParaRPr lang="en-CA" dirty="0"/>
          </a:p>
        </p:txBody>
      </p:sp>
      <p:sp>
        <p:nvSpPr>
          <p:cNvPr id="3" name="Content Placeholder 2"/>
          <p:cNvSpPr>
            <a:spLocks noGrp="1"/>
          </p:cNvSpPr>
          <p:nvPr>
            <p:ph idx="1"/>
          </p:nvPr>
        </p:nvSpPr>
        <p:spPr/>
        <p:txBody>
          <a:bodyPr/>
          <a:lstStyle/>
          <a:p>
            <a:r>
              <a:rPr lang="en-CA" dirty="0" smtClean="0"/>
              <a:t>Longer term behaviors tends to be a combination or coordination of shorter term behaviors</a:t>
            </a:r>
          </a:p>
          <a:p>
            <a:r>
              <a:rPr lang="en-CA" dirty="0" smtClean="0"/>
              <a:t>Example: walking from point A to point B is a sequence of step or walking behaviors</a:t>
            </a:r>
          </a:p>
          <a:p>
            <a:r>
              <a:rPr lang="en-CA" dirty="0" smtClean="0"/>
              <a:t>Can build a hierarchy of behaviors based on time scale and complexity of motion</a:t>
            </a:r>
          </a:p>
          <a:p>
            <a:r>
              <a:rPr lang="en-CA" dirty="0" smtClean="0"/>
              <a:t>Example: walking while waving arm</a:t>
            </a:r>
          </a:p>
          <a:p>
            <a:r>
              <a:rPr lang="en-CA" dirty="0" smtClean="0"/>
              <a:t>Need to deal with both concurrent and sequential behaviors, have I reached a sub goal so I can start the next behavior?</a:t>
            </a:r>
          </a:p>
          <a:p>
            <a:r>
              <a:rPr lang="en-CA" dirty="0" smtClean="0"/>
              <a:t>What happens if I can’t reach a sub goal?</a:t>
            </a:r>
            <a:endParaRPr lang="en-CA" dirty="0"/>
          </a:p>
        </p:txBody>
      </p:sp>
    </p:spTree>
    <p:extLst>
      <p:ext uri="{BB962C8B-B14F-4D97-AF65-F5344CB8AC3E}">
        <p14:creationId xmlns:p14="http://schemas.microsoft.com/office/powerpoint/2010/main" val="81695747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Sensor-Actuator Networks</a:t>
            </a:r>
          </a:p>
        </p:txBody>
      </p:sp>
      <p:sp>
        <p:nvSpPr>
          <p:cNvPr id="3" name="Content Placeholder 2"/>
          <p:cNvSpPr>
            <a:spLocks noGrp="1"/>
          </p:cNvSpPr>
          <p:nvPr>
            <p:ph idx="1"/>
          </p:nvPr>
        </p:nvSpPr>
        <p:spPr/>
        <p:txBody>
          <a:bodyPr/>
          <a:lstStyle/>
          <a:p>
            <a:r>
              <a:rPr lang="en-CA" dirty="0" smtClean="0"/>
              <a:t>This technique produced a number of interesting motions for simple characters</a:t>
            </a:r>
          </a:p>
          <a:p>
            <a:r>
              <a:rPr lang="en-CA" dirty="0" smtClean="0"/>
              <a:t>The characters were basically 2D (flat), but they moved in a 3D environment, so balance wasn’t an important consideration, even though some creatures did fall over</a:t>
            </a:r>
          </a:p>
          <a:p>
            <a:r>
              <a:rPr lang="en-CA" dirty="0" smtClean="0"/>
              <a:t>The technique was successful enough to motivate more research over the years, and this is still a very active research area</a:t>
            </a:r>
            <a:endParaRPr lang="en-CA" dirty="0"/>
          </a:p>
        </p:txBody>
      </p:sp>
    </p:spTree>
    <p:extLst>
      <p:ext uri="{BB962C8B-B14F-4D97-AF65-F5344CB8AC3E}">
        <p14:creationId xmlns:p14="http://schemas.microsoft.com/office/powerpoint/2010/main" val="80797305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Summary</a:t>
            </a:r>
            <a:endParaRPr lang="en-CA" dirty="0"/>
          </a:p>
        </p:txBody>
      </p:sp>
      <p:sp>
        <p:nvSpPr>
          <p:cNvPr id="3" name="Content Placeholder 2"/>
          <p:cNvSpPr>
            <a:spLocks noGrp="1"/>
          </p:cNvSpPr>
          <p:nvPr>
            <p:ph idx="1"/>
          </p:nvPr>
        </p:nvSpPr>
        <p:spPr/>
        <p:txBody>
          <a:bodyPr/>
          <a:lstStyle/>
          <a:p>
            <a:r>
              <a:rPr lang="en-CA" dirty="0" smtClean="0"/>
              <a:t>Examined techniques for behavioral animation, characters control their own motion</a:t>
            </a:r>
          </a:p>
          <a:p>
            <a:r>
              <a:rPr lang="en-CA" dirty="0" smtClean="0"/>
              <a:t>Model based on sensors, actuators and decision processes</a:t>
            </a:r>
          </a:p>
          <a:p>
            <a:r>
              <a:rPr lang="en-CA" dirty="0" smtClean="0"/>
              <a:t>Examined collision detection and avoidance, kinematics, inverse kinematics and dynamics</a:t>
            </a:r>
          </a:p>
          <a:p>
            <a:r>
              <a:rPr lang="en-CA" dirty="0" err="1" smtClean="0"/>
              <a:t>Boids</a:t>
            </a:r>
            <a:r>
              <a:rPr lang="en-CA" dirty="0" smtClean="0"/>
              <a:t> used as an example</a:t>
            </a:r>
            <a:endParaRPr lang="en-CA" dirty="0"/>
          </a:p>
        </p:txBody>
      </p:sp>
    </p:spTree>
    <p:extLst>
      <p:ext uri="{BB962C8B-B14F-4D97-AF65-F5344CB8AC3E}">
        <p14:creationId xmlns:p14="http://schemas.microsoft.com/office/powerpoint/2010/main" val="3944146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Decisions</a:t>
            </a:r>
            <a:endParaRPr lang="en-CA" dirty="0"/>
          </a:p>
        </p:txBody>
      </p:sp>
      <p:sp>
        <p:nvSpPr>
          <p:cNvPr id="3" name="Content Placeholder 2"/>
          <p:cNvSpPr>
            <a:spLocks noGrp="1"/>
          </p:cNvSpPr>
          <p:nvPr>
            <p:ph idx="1"/>
          </p:nvPr>
        </p:nvSpPr>
        <p:spPr/>
        <p:txBody>
          <a:bodyPr/>
          <a:lstStyle/>
          <a:p>
            <a:r>
              <a:rPr lang="en-CA" dirty="0" smtClean="0"/>
              <a:t>Coordinate the character’s behavior, where the characters “intelligence” lies</a:t>
            </a:r>
          </a:p>
          <a:p>
            <a:r>
              <a:rPr lang="en-CA" dirty="0" smtClean="0"/>
              <a:t>There can be short term decisions, but we try to have the sensors and behaviors take care of this</a:t>
            </a:r>
          </a:p>
          <a:p>
            <a:r>
              <a:rPr lang="en-CA" dirty="0" smtClean="0"/>
              <a:t>We don’t want this component reacting to every force in the environment</a:t>
            </a:r>
          </a:p>
          <a:p>
            <a:r>
              <a:rPr lang="en-CA" dirty="0" smtClean="0"/>
              <a:t>At the shortest time scale could just trigger behaviors, make decisions at the second level, what do I do now is response to what just happened?</a:t>
            </a:r>
            <a:endParaRPr lang="en-CA" dirty="0"/>
          </a:p>
        </p:txBody>
      </p:sp>
    </p:spTree>
    <p:extLst>
      <p:ext uri="{BB962C8B-B14F-4D97-AF65-F5344CB8AC3E}">
        <p14:creationId xmlns:p14="http://schemas.microsoft.com/office/powerpoint/2010/main" val="2742874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Decisions</a:t>
            </a:r>
            <a:endParaRPr lang="en-CA" dirty="0"/>
          </a:p>
        </p:txBody>
      </p:sp>
      <p:sp>
        <p:nvSpPr>
          <p:cNvPr id="3" name="Content Placeholder 2"/>
          <p:cNvSpPr>
            <a:spLocks noGrp="1"/>
          </p:cNvSpPr>
          <p:nvPr>
            <p:ph idx="1"/>
          </p:nvPr>
        </p:nvSpPr>
        <p:spPr/>
        <p:txBody>
          <a:bodyPr/>
          <a:lstStyle/>
          <a:p>
            <a:r>
              <a:rPr lang="en-CA" dirty="0" smtClean="0"/>
              <a:t>Longer time scales involve planning, what is the sequence of behaviors that I need to reach my goal</a:t>
            </a:r>
          </a:p>
          <a:p>
            <a:r>
              <a:rPr lang="en-CA" dirty="0" smtClean="0"/>
              <a:t>Put the plan together and give it to the behavior component to execute</a:t>
            </a:r>
          </a:p>
          <a:p>
            <a:r>
              <a:rPr lang="en-CA" dirty="0" smtClean="0"/>
              <a:t>Path planning: determine the waypoints required to get from point A to point B</a:t>
            </a:r>
          </a:p>
          <a:p>
            <a:r>
              <a:rPr lang="en-CA" dirty="0" smtClean="0"/>
              <a:t>With a complete map of the environment this is still a hard problem</a:t>
            </a:r>
          </a:p>
          <a:p>
            <a:r>
              <a:rPr lang="en-CA" dirty="0" smtClean="0"/>
              <a:t>Without a complete map, or other moving characters this becomes far more difficult</a:t>
            </a:r>
            <a:endParaRPr lang="en-CA" dirty="0"/>
          </a:p>
        </p:txBody>
      </p:sp>
    </p:spTree>
    <p:extLst>
      <p:ext uri="{BB962C8B-B14F-4D97-AF65-F5344CB8AC3E}">
        <p14:creationId xmlns:p14="http://schemas.microsoft.com/office/powerpoint/2010/main" val="522824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Decisions</a:t>
            </a:r>
            <a:endParaRPr lang="en-CA" dirty="0"/>
          </a:p>
        </p:txBody>
      </p:sp>
      <p:sp>
        <p:nvSpPr>
          <p:cNvPr id="3" name="Content Placeholder 2"/>
          <p:cNvSpPr>
            <a:spLocks noGrp="1"/>
          </p:cNvSpPr>
          <p:nvPr>
            <p:ph idx="1"/>
          </p:nvPr>
        </p:nvSpPr>
        <p:spPr/>
        <p:txBody>
          <a:bodyPr>
            <a:normAutofit lnSpcReduction="10000"/>
          </a:bodyPr>
          <a:lstStyle/>
          <a:p>
            <a:r>
              <a:rPr lang="en-CA" dirty="0" smtClean="0"/>
              <a:t>The more sophisticated our character the more difficult this is</a:t>
            </a:r>
          </a:p>
          <a:p>
            <a:r>
              <a:rPr lang="en-CA" dirty="0" smtClean="0"/>
              <a:t>A simple guard character just needs to plan its path and avoid any obstacles, either fixed or other characters</a:t>
            </a:r>
          </a:p>
          <a:p>
            <a:r>
              <a:rPr lang="en-CA" dirty="0" smtClean="0"/>
              <a:t>A more sophisticated character needs to respond to the actions of other characters</a:t>
            </a:r>
          </a:p>
          <a:p>
            <a:r>
              <a:rPr lang="en-CA" dirty="0" smtClean="0"/>
              <a:t>Maybe it will attempt to avoid other characters, or it could be aggressive</a:t>
            </a:r>
          </a:p>
          <a:p>
            <a:r>
              <a:rPr lang="en-CA" dirty="0" smtClean="0"/>
              <a:t>Individuals in a crowd may have a goal, but most of their motion will be path planning and </a:t>
            </a:r>
            <a:r>
              <a:rPr lang="en-CA" smtClean="0"/>
              <a:t>obstacle avoidance</a:t>
            </a:r>
            <a:endParaRPr lang="en-CA"/>
          </a:p>
        </p:txBody>
      </p:sp>
    </p:spTree>
    <p:extLst>
      <p:ext uri="{BB962C8B-B14F-4D97-AF65-F5344CB8AC3E}">
        <p14:creationId xmlns:p14="http://schemas.microsoft.com/office/powerpoint/2010/main" val="2359800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Boids</a:t>
            </a:r>
            <a:endParaRPr lang="en-CA" dirty="0"/>
          </a:p>
        </p:txBody>
      </p:sp>
      <p:sp>
        <p:nvSpPr>
          <p:cNvPr id="3" name="Content Placeholder 2"/>
          <p:cNvSpPr>
            <a:spLocks noGrp="1"/>
          </p:cNvSpPr>
          <p:nvPr>
            <p:ph idx="1"/>
          </p:nvPr>
        </p:nvSpPr>
        <p:spPr/>
        <p:txBody>
          <a:bodyPr/>
          <a:lstStyle/>
          <a:p>
            <a:r>
              <a:rPr lang="en-CA" dirty="0" smtClean="0"/>
              <a:t>An excellent example of this model</a:t>
            </a:r>
          </a:p>
          <a:p>
            <a:r>
              <a:rPr lang="en-CA" dirty="0" err="1" smtClean="0"/>
              <a:t>Boids</a:t>
            </a:r>
            <a:r>
              <a:rPr lang="en-CA" dirty="0" smtClean="0"/>
              <a:t> were developed by Craig Reynolds and published in Siggraph’87</a:t>
            </a:r>
          </a:p>
          <a:p>
            <a:r>
              <a:rPr lang="en-CA" dirty="0" smtClean="0"/>
              <a:t>They are a model of flocking and schooling behavior that can be extended to herding</a:t>
            </a:r>
          </a:p>
          <a:p>
            <a:r>
              <a:rPr lang="en-CA" dirty="0" smtClean="0"/>
              <a:t>Birds and fish are nice since you don’t need to worry about ground contact, terrain and things of that nature, they are free to move in 3D space</a:t>
            </a:r>
          </a:p>
          <a:p>
            <a:r>
              <a:rPr lang="en-CA" dirty="0" smtClean="0"/>
              <a:t>The idea is to get a number of autonomous birds to naturally flock together, and do this relatively efficiently</a:t>
            </a:r>
            <a:endParaRPr lang="en-CA" dirty="0"/>
          </a:p>
        </p:txBody>
      </p:sp>
    </p:spTree>
    <p:extLst>
      <p:ext uri="{BB962C8B-B14F-4D97-AF65-F5344CB8AC3E}">
        <p14:creationId xmlns:p14="http://schemas.microsoft.com/office/powerpoint/2010/main" val="2472354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Boids</a:t>
            </a:r>
            <a:r>
              <a:rPr lang="en-CA" dirty="0" smtClean="0"/>
              <a:t> - Behavior</a:t>
            </a:r>
            <a:endParaRPr lang="en-CA" dirty="0"/>
          </a:p>
        </p:txBody>
      </p:sp>
      <p:sp>
        <p:nvSpPr>
          <p:cNvPr id="3" name="Content Placeholder 2"/>
          <p:cNvSpPr>
            <a:spLocks noGrp="1"/>
          </p:cNvSpPr>
          <p:nvPr>
            <p:ph idx="1"/>
          </p:nvPr>
        </p:nvSpPr>
        <p:spPr/>
        <p:txBody>
          <a:bodyPr/>
          <a:lstStyle/>
          <a:p>
            <a:r>
              <a:rPr lang="en-CA" dirty="0" smtClean="0"/>
              <a:t>Start with the behavior side, each </a:t>
            </a:r>
            <a:r>
              <a:rPr lang="en-CA" dirty="0" err="1" smtClean="0"/>
              <a:t>boid</a:t>
            </a:r>
            <a:r>
              <a:rPr lang="en-CA" smtClean="0"/>
              <a:t> has </a:t>
            </a:r>
            <a:r>
              <a:rPr lang="en-CA" dirty="0" smtClean="0"/>
              <a:t>its own local coordinate system, and its motion is in terms of this coordinate system, see the next slide</a:t>
            </a:r>
          </a:p>
          <a:p>
            <a:r>
              <a:rPr lang="en-CA" dirty="0" smtClean="0"/>
              <a:t>Since each </a:t>
            </a:r>
            <a:r>
              <a:rPr lang="en-CA" dirty="0" err="1" smtClean="0"/>
              <a:t>boid</a:t>
            </a:r>
            <a:r>
              <a:rPr lang="en-CA" dirty="0" smtClean="0"/>
              <a:t> is independent there is no common coordinate system</a:t>
            </a:r>
          </a:p>
          <a:p>
            <a:r>
              <a:rPr lang="en-CA" dirty="0" smtClean="0"/>
              <a:t>The input to the behavior is an acceleration vector, moving the </a:t>
            </a:r>
            <a:r>
              <a:rPr lang="en-CA" dirty="0" err="1" smtClean="0"/>
              <a:t>boid</a:t>
            </a:r>
            <a:r>
              <a:rPr lang="en-CA" dirty="0" smtClean="0"/>
              <a:t> in the direction it would like to go</a:t>
            </a:r>
          </a:p>
          <a:p>
            <a:r>
              <a:rPr lang="en-CA" dirty="0" smtClean="0"/>
              <a:t>This acceleration vector can be integrated twice to give the position of the </a:t>
            </a:r>
            <a:r>
              <a:rPr lang="en-CA" dirty="0" err="1" smtClean="0"/>
              <a:t>boid</a:t>
            </a:r>
            <a:r>
              <a:rPr lang="en-CA" dirty="0" smtClean="0"/>
              <a:t> in the current frame</a:t>
            </a:r>
          </a:p>
          <a:p>
            <a:r>
              <a:rPr lang="en-CA" dirty="0" smtClean="0"/>
              <a:t>A velocity dependent drag can be added to give a more natural motion</a:t>
            </a:r>
            <a:endParaRPr lang="en-CA" dirty="0"/>
          </a:p>
        </p:txBody>
      </p:sp>
    </p:spTree>
    <p:extLst>
      <p:ext uri="{BB962C8B-B14F-4D97-AF65-F5344CB8AC3E}">
        <p14:creationId xmlns:p14="http://schemas.microsoft.com/office/powerpoint/2010/main" val="115530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Introduction</a:t>
            </a:r>
            <a:endParaRPr lang="en-CA" dirty="0"/>
          </a:p>
        </p:txBody>
      </p:sp>
      <p:sp>
        <p:nvSpPr>
          <p:cNvPr id="3" name="Content Placeholder 2"/>
          <p:cNvSpPr>
            <a:spLocks noGrp="1"/>
          </p:cNvSpPr>
          <p:nvPr>
            <p:ph idx="1"/>
          </p:nvPr>
        </p:nvSpPr>
        <p:spPr/>
        <p:txBody>
          <a:bodyPr>
            <a:normAutofit lnSpcReduction="10000"/>
          </a:bodyPr>
          <a:lstStyle/>
          <a:p>
            <a:r>
              <a:rPr lang="en-CA" dirty="0" smtClean="0"/>
              <a:t>Techniques examine so far give the animator complete control of the motion, they specify every aspect</a:t>
            </a:r>
          </a:p>
          <a:p>
            <a:r>
              <a:rPr lang="en-CA" dirty="0" smtClean="0"/>
              <a:t>Good for main characters in an animation, but can quickly become too much work</a:t>
            </a:r>
          </a:p>
          <a:p>
            <a:r>
              <a:rPr lang="en-CA" dirty="0" smtClean="0"/>
              <a:t>Crowd scenes, would need to animate each person in detail, far too long</a:t>
            </a:r>
          </a:p>
          <a:p>
            <a:r>
              <a:rPr lang="en-CA" dirty="0" smtClean="0"/>
              <a:t>Not interested in detailed motion of character, secondary character or extra, just moving around the scene</a:t>
            </a:r>
          </a:p>
          <a:p>
            <a:r>
              <a:rPr lang="en-CA" dirty="0" smtClean="0"/>
              <a:t>For games can’t script the motion, character must respond to what the player does</a:t>
            </a:r>
            <a:endParaRPr lang="en-CA" dirty="0"/>
          </a:p>
        </p:txBody>
      </p:sp>
    </p:spTree>
    <p:extLst>
      <p:ext uri="{BB962C8B-B14F-4D97-AF65-F5344CB8AC3E}">
        <p14:creationId xmlns:p14="http://schemas.microsoft.com/office/powerpoint/2010/main" val="4042425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Boids</a:t>
            </a:r>
            <a:r>
              <a:rPr lang="en-CA" dirty="0" smtClean="0"/>
              <a:t> - Behavior</a:t>
            </a:r>
            <a:endParaRPr lang="en-CA" dirty="0"/>
          </a:p>
        </p:txBody>
      </p:sp>
      <p:sp>
        <p:nvSpPr>
          <p:cNvPr id="3" name="Content Placeholder 2"/>
          <p:cNvSpPr>
            <a:spLocks noGrp="1"/>
          </p:cNvSpPr>
          <p:nvPr>
            <p:ph idx="1"/>
          </p:nvPr>
        </p:nvSpPr>
        <p:spPr/>
        <p:txBody>
          <a:bodyPr/>
          <a:lstStyle/>
          <a:p>
            <a:endParaRPr lang="en-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204864"/>
            <a:ext cx="6210708" cy="3412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2596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Boids</a:t>
            </a:r>
            <a:r>
              <a:rPr lang="en-CA" dirty="0" smtClean="0"/>
              <a:t> - Behavior</a:t>
            </a:r>
            <a:endParaRPr lang="en-CA" dirty="0"/>
          </a:p>
        </p:txBody>
      </p:sp>
      <p:sp>
        <p:nvSpPr>
          <p:cNvPr id="3" name="Content Placeholder 2"/>
          <p:cNvSpPr>
            <a:spLocks noGrp="1"/>
          </p:cNvSpPr>
          <p:nvPr>
            <p:ph idx="1"/>
          </p:nvPr>
        </p:nvSpPr>
        <p:spPr/>
        <p:txBody>
          <a:bodyPr>
            <a:normAutofit lnSpcReduction="10000"/>
          </a:bodyPr>
          <a:lstStyle/>
          <a:p>
            <a:r>
              <a:rPr lang="en-CA" dirty="0" smtClean="0"/>
              <a:t>This is a pseudo-physics system or a kinematics system, we are not doing full dynamics, since there are no forces and torques involved</a:t>
            </a:r>
          </a:p>
          <a:p>
            <a:r>
              <a:rPr lang="en-CA" dirty="0" smtClean="0"/>
              <a:t>This is a reasonably good approximation for fish and birds</a:t>
            </a:r>
          </a:p>
          <a:p>
            <a:r>
              <a:rPr lang="en-CA" dirty="0" smtClean="0"/>
              <a:t>We need to consider the integration technique, the first approach that comes to mind is Euler, which works reasonably well in this system</a:t>
            </a:r>
          </a:p>
          <a:p>
            <a:r>
              <a:rPr lang="en-CA" dirty="0" smtClean="0"/>
              <a:t>With Euler we multiply the acceleration by the time step and add to the current velocity, we then multiply the velocity by the time step and add to the current position</a:t>
            </a:r>
            <a:endParaRPr lang="en-CA" dirty="0"/>
          </a:p>
        </p:txBody>
      </p:sp>
    </p:spTree>
    <p:extLst>
      <p:ext uri="{BB962C8B-B14F-4D97-AF65-F5344CB8AC3E}">
        <p14:creationId xmlns:p14="http://schemas.microsoft.com/office/powerpoint/2010/main" val="2978408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Boids</a:t>
            </a:r>
            <a:r>
              <a:rPr lang="en-CA" dirty="0" smtClean="0"/>
              <a:t> - Behavior</a:t>
            </a:r>
            <a:endParaRPr lang="en-CA" dirty="0"/>
          </a:p>
        </p:txBody>
      </p:sp>
      <p:sp>
        <p:nvSpPr>
          <p:cNvPr id="3" name="Content Placeholder 2"/>
          <p:cNvSpPr>
            <a:spLocks noGrp="1"/>
          </p:cNvSpPr>
          <p:nvPr>
            <p:ph idx="1"/>
          </p:nvPr>
        </p:nvSpPr>
        <p:spPr/>
        <p:txBody>
          <a:bodyPr/>
          <a:lstStyle/>
          <a:p>
            <a:r>
              <a:rPr lang="en-CA" dirty="0" smtClean="0"/>
              <a:t>Euler is a simple and efficient technique, but has its problems</a:t>
            </a:r>
          </a:p>
          <a:p>
            <a:r>
              <a:rPr lang="en-CA" dirty="0" smtClean="0"/>
              <a:t>In general we have to use a small time step and the technique is not stable</a:t>
            </a:r>
          </a:p>
          <a:p>
            <a:r>
              <a:rPr lang="en-CA" dirty="0" smtClean="0"/>
              <a:t>Stability has a precise mathematical definition, but in practice an unstable system blows up, which is literally the case in animation</a:t>
            </a:r>
          </a:p>
          <a:p>
            <a:r>
              <a:rPr lang="en-CA" dirty="0" err="1" smtClean="0"/>
              <a:t>Boids</a:t>
            </a:r>
            <a:r>
              <a:rPr lang="en-CA" dirty="0" smtClean="0"/>
              <a:t> is a stable system, so we don’t need to worry about it here, but other dynamic systems that we use in animation do suffer from stability problems when we use Euler’s method</a:t>
            </a:r>
            <a:endParaRPr lang="en-CA" dirty="0"/>
          </a:p>
        </p:txBody>
      </p:sp>
    </p:spTree>
    <p:extLst>
      <p:ext uri="{BB962C8B-B14F-4D97-AF65-F5344CB8AC3E}">
        <p14:creationId xmlns:p14="http://schemas.microsoft.com/office/powerpoint/2010/main" val="1045256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Boids</a:t>
            </a:r>
            <a:r>
              <a:rPr lang="en-CA" dirty="0" smtClean="0"/>
              <a:t> - Behavior</a:t>
            </a:r>
            <a:endParaRPr lang="en-CA" dirty="0"/>
          </a:p>
        </p:txBody>
      </p:sp>
      <p:sp>
        <p:nvSpPr>
          <p:cNvPr id="3" name="Content Placeholder 2"/>
          <p:cNvSpPr>
            <a:spLocks noGrp="1"/>
          </p:cNvSpPr>
          <p:nvPr>
            <p:ph idx="1"/>
          </p:nvPr>
        </p:nvSpPr>
        <p:spPr/>
        <p:txBody>
          <a:bodyPr>
            <a:normAutofit lnSpcReduction="10000"/>
          </a:bodyPr>
          <a:lstStyle/>
          <a:p>
            <a:r>
              <a:rPr lang="en-CA" dirty="0" smtClean="0"/>
              <a:t>When faced with a stability problem normally we would use a technique like </a:t>
            </a:r>
            <a:r>
              <a:rPr lang="en-CA" dirty="0" err="1" smtClean="0"/>
              <a:t>Runge-Kutta</a:t>
            </a:r>
            <a:r>
              <a:rPr lang="en-CA" dirty="0" smtClean="0"/>
              <a:t>, but this has problems when it comes to interactive animation</a:t>
            </a:r>
          </a:p>
          <a:p>
            <a:r>
              <a:rPr lang="en-CA" dirty="0" smtClean="0"/>
              <a:t>We view the input to our integration method as a function f(</a:t>
            </a:r>
            <a:r>
              <a:rPr lang="en-CA" dirty="0" err="1" smtClean="0"/>
              <a:t>t,y</a:t>
            </a:r>
            <a:r>
              <a:rPr lang="en-CA" dirty="0" smtClean="0"/>
              <a:t>), where t is time and y is the current state of the world</a:t>
            </a:r>
          </a:p>
          <a:p>
            <a:r>
              <a:rPr lang="en-CA" dirty="0" smtClean="0"/>
              <a:t>In many applications f(</a:t>
            </a:r>
            <a:r>
              <a:rPr lang="en-CA" dirty="0" err="1" smtClean="0"/>
              <a:t>t,y</a:t>
            </a:r>
            <a:r>
              <a:rPr lang="en-CA" dirty="0" smtClean="0"/>
              <a:t>) is a simple function that can be evaluated very efficiently</a:t>
            </a:r>
          </a:p>
          <a:p>
            <a:r>
              <a:rPr lang="en-CA" dirty="0" smtClean="0"/>
              <a:t>This is not the case in animation, where f(</a:t>
            </a:r>
            <a:r>
              <a:rPr lang="en-CA" dirty="0" err="1" smtClean="0"/>
              <a:t>t,y</a:t>
            </a:r>
            <a:r>
              <a:rPr lang="en-CA" dirty="0" smtClean="0"/>
              <a:t>) involves collision detection and avoidance, computation of forces and torques, decision making, etc.</a:t>
            </a:r>
            <a:endParaRPr lang="en-CA" dirty="0"/>
          </a:p>
        </p:txBody>
      </p:sp>
    </p:spTree>
    <p:extLst>
      <p:ext uri="{BB962C8B-B14F-4D97-AF65-F5344CB8AC3E}">
        <p14:creationId xmlns:p14="http://schemas.microsoft.com/office/powerpoint/2010/main" val="1216397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Boids</a:t>
            </a:r>
            <a:r>
              <a:rPr lang="en-CA" dirty="0" smtClean="0"/>
              <a:t> - Behavior</a:t>
            </a:r>
            <a:endParaRPr lang="en-CA" dirty="0"/>
          </a:p>
        </p:txBody>
      </p:sp>
      <p:sp>
        <p:nvSpPr>
          <p:cNvPr id="3" name="Content Placeholder 2"/>
          <p:cNvSpPr>
            <a:spLocks noGrp="1"/>
          </p:cNvSpPr>
          <p:nvPr>
            <p:ph idx="1"/>
          </p:nvPr>
        </p:nvSpPr>
        <p:spPr/>
        <p:txBody>
          <a:bodyPr/>
          <a:lstStyle/>
          <a:p>
            <a:r>
              <a:rPr lang="en-CA" dirty="0" smtClean="0"/>
              <a:t>For the standard </a:t>
            </a:r>
            <a:r>
              <a:rPr lang="en-CA" dirty="0" err="1" smtClean="0"/>
              <a:t>Runge-Kutta</a:t>
            </a:r>
            <a:r>
              <a:rPr lang="en-CA" dirty="0" smtClean="0"/>
              <a:t> method there are four evaluations of f(</a:t>
            </a:r>
            <a:r>
              <a:rPr lang="en-CA" dirty="0" err="1" smtClean="0"/>
              <a:t>t,y</a:t>
            </a:r>
            <a:r>
              <a:rPr lang="en-CA" dirty="0" smtClean="0"/>
              <a:t>), only one of which is on the actual path of the character</a:t>
            </a:r>
          </a:p>
          <a:p>
            <a:r>
              <a:rPr lang="en-CA" dirty="0" smtClean="0"/>
              <a:t>This is far too expensive for interactive animation, and can also be very hard to program and is memory intensive</a:t>
            </a:r>
          </a:p>
          <a:p>
            <a:r>
              <a:rPr lang="en-CA" dirty="0" smtClean="0"/>
              <a:t>We need an integration technique that  only involve values of f(</a:t>
            </a:r>
            <a:r>
              <a:rPr lang="en-CA" dirty="0" err="1" smtClean="0"/>
              <a:t>t,y</a:t>
            </a:r>
            <a:r>
              <a:rPr lang="en-CA" dirty="0" smtClean="0"/>
              <a:t>) that lie along the character’s path and that we have already computed</a:t>
            </a:r>
          </a:p>
          <a:p>
            <a:r>
              <a:rPr lang="en-CA" dirty="0" smtClean="0"/>
              <a:t>There is a class of integration techniques that does this, they are called multistep techniques</a:t>
            </a:r>
            <a:endParaRPr lang="en-CA" dirty="0"/>
          </a:p>
        </p:txBody>
      </p:sp>
    </p:spTree>
    <p:extLst>
      <p:ext uri="{BB962C8B-B14F-4D97-AF65-F5344CB8AC3E}">
        <p14:creationId xmlns:p14="http://schemas.microsoft.com/office/powerpoint/2010/main" val="1208978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Boids</a:t>
            </a:r>
            <a:r>
              <a:rPr lang="en-CA" dirty="0" smtClean="0"/>
              <a:t> - Behavior</a:t>
            </a:r>
            <a:endParaRPr lang="en-CA" dirty="0"/>
          </a:p>
        </p:txBody>
      </p:sp>
      <p:sp>
        <p:nvSpPr>
          <p:cNvPr id="3" name="Content Placeholder 2"/>
          <p:cNvSpPr>
            <a:spLocks noGrp="1"/>
          </p:cNvSpPr>
          <p:nvPr>
            <p:ph idx="1"/>
          </p:nvPr>
        </p:nvSpPr>
        <p:spPr/>
        <p:txBody>
          <a:bodyPr/>
          <a:lstStyle/>
          <a:p>
            <a:r>
              <a:rPr lang="en-CA" dirty="0" smtClean="0"/>
              <a:t>An example of this is the two step Adams-</a:t>
            </a:r>
            <a:r>
              <a:rPr lang="en-CA" dirty="0" err="1" smtClean="0"/>
              <a:t>Bashforth</a:t>
            </a:r>
            <a:r>
              <a:rPr lang="en-CA" dirty="0" smtClean="0"/>
              <a:t> technique:</a:t>
            </a:r>
          </a:p>
          <a:p>
            <a:pPr marL="457200" lvl="1" indent="0">
              <a:buNone/>
            </a:pPr>
            <a:r>
              <a:rPr lang="en-CA" sz="2400" dirty="0" smtClean="0"/>
              <a:t>y</a:t>
            </a:r>
            <a:r>
              <a:rPr lang="en-CA" sz="2400" baseline="-25000" dirty="0" smtClean="0"/>
              <a:t>n+2</a:t>
            </a:r>
            <a:r>
              <a:rPr lang="en-CA" sz="2400" dirty="0" smtClean="0"/>
              <a:t> = y</a:t>
            </a:r>
            <a:r>
              <a:rPr lang="en-CA" sz="2400" baseline="-25000" dirty="0" smtClean="0"/>
              <a:t>n+1</a:t>
            </a:r>
            <a:r>
              <a:rPr lang="en-CA" sz="2400" dirty="0" smtClean="0"/>
              <a:t> + 1.5hf(t</a:t>
            </a:r>
            <a:r>
              <a:rPr lang="en-CA" sz="2400" baseline="-25000" dirty="0" smtClean="0"/>
              <a:t>n+1</a:t>
            </a:r>
            <a:r>
              <a:rPr lang="en-CA" sz="2400" dirty="0" smtClean="0"/>
              <a:t>,y</a:t>
            </a:r>
            <a:r>
              <a:rPr lang="en-CA" sz="2400" baseline="-25000" dirty="0" smtClean="0"/>
              <a:t>n+1</a:t>
            </a:r>
            <a:r>
              <a:rPr lang="en-CA" sz="2400" dirty="0" smtClean="0"/>
              <a:t>) – 0.5hf(</a:t>
            </a:r>
            <a:r>
              <a:rPr lang="en-CA" sz="2400" dirty="0" err="1" smtClean="0"/>
              <a:t>t</a:t>
            </a:r>
            <a:r>
              <a:rPr lang="en-CA" sz="2400" baseline="-25000" dirty="0" err="1" smtClean="0"/>
              <a:t>n</a:t>
            </a:r>
            <a:r>
              <a:rPr lang="en-CA" sz="2400" dirty="0" err="1" smtClean="0"/>
              <a:t>,y</a:t>
            </a:r>
            <a:r>
              <a:rPr lang="en-CA" sz="2400" baseline="-25000" dirty="0" err="1" smtClean="0"/>
              <a:t>n</a:t>
            </a:r>
            <a:r>
              <a:rPr lang="en-CA" sz="2400" dirty="0" smtClean="0"/>
              <a:t>)</a:t>
            </a:r>
          </a:p>
          <a:p>
            <a:r>
              <a:rPr lang="en-CA" dirty="0" smtClean="0"/>
              <a:t>To compute the next position on the path we only need to current value of f(</a:t>
            </a:r>
            <a:r>
              <a:rPr lang="en-CA" dirty="0" err="1" smtClean="0"/>
              <a:t>t,y</a:t>
            </a:r>
            <a:r>
              <a:rPr lang="en-CA" dirty="0" smtClean="0"/>
              <a:t>), plus the value one step in the past</a:t>
            </a:r>
          </a:p>
          <a:p>
            <a:r>
              <a:rPr lang="en-CA" dirty="0" smtClean="0"/>
              <a:t>h is the time step in our solution, which is usually the same as the frame rate</a:t>
            </a:r>
          </a:p>
          <a:p>
            <a:r>
              <a:rPr lang="en-CA" dirty="0" smtClean="0"/>
              <a:t>This involves a small amount of extra storage and a few extra arithmetic operations</a:t>
            </a:r>
            <a:endParaRPr lang="en-CA" dirty="0"/>
          </a:p>
        </p:txBody>
      </p:sp>
    </p:spTree>
    <p:extLst>
      <p:ext uri="{BB962C8B-B14F-4D97-AF65-F5344CB8AC3E}">
        <p14:creationId xmlns:p14="http://schemas.microsoft.com/office/powerpoint/2010/main" val="4236100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Boids</a:t>
            </a:r>
            <a:r>
              <a:rPr lang="en-CA" dirty="0" smtClean="0"/>
              <a:t> - Behavior</a:t>
            </a:r>
            <a:endParaRPr lang="en-CA" dirty="0"/>
          </a:p>
        </p:txBody>
      </p:sp>
      <p:sp>
        <p:nvSpPr>
          <p:cNvPr id="3" name="Content Placeholder 2"/>
          <p:cNvSpPr>
            <a:spLocks noGrp="1"/>
          </p:cNvSpPr>
          <p:nvPr>
            <p:ph idx="1"/>
          </p:nvPr>
        </p:nvSpPr>
        <p:spPr/>
        <p:txBody>
          <a:bodyPr/>
          <a:lstStyle/>
          <a:p>
            <a:r>
              <a:rPr lang="en-CA" dirty="0" smtClean="0"/>
              <a:t>With a two step method we usually need to use a value of h smaller than the frame time, that is we need to run the animation at a higher update rate than the animation display</a:t>
            </a:r>
          </a:p>
          <a:p>
            <a:r>
              <a:rPr lang="en-CA" dirty="0" smtClean="0"/>
              <a:t>We can use more steps, which will allow us to increase the value of h</a:t>
            </a:r>
          </a:p>
          <a:p>
            <a:r>
              <a:rPr lang="en-CA" dirty="0" smtClean="0"/>
              <a:t>Since we don’t need to do any extra function evaluations, multi-step methods are a good choice for real-time and interactive animation</a:t>
            </a:r>
            <a:endParaRPr lang="en-CA" dirty="0"/>
          </a:p>
        </p:txBody>
      </p:sp>
    </p:spTree>
    <p:extLst>
      <p:ext uri="{BB962C8B-B14F-4D97-AF65-F5344CB8AC3E}">
        <p14:creationId xmlns:p14="http://schemas.microsoft.com/office/powerpoint/2010/main" val="2901368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Boids</a:t>
            </a:r>
            <a:r>
              <a:rPr lang="en-CA" dirty="0" smtClean="0"/>
              <a:t> - Sensors</a:t>
            </a:r>
            <a:endParaRPr lang="en-CA" dirty="0"/>
          </a:p>
        </p:txBody>
      </p:sp>
      <p:sp>
        <p:nvSpPr>
          <p:cNvPr id="3" name="Content Placeholder 2"/>
          <p:cNvSpPr>
            <a:spLocks noGrp="1"/>
          </p:cNvSpPr>
          <p:nvPr>
            <p:ph idx="1"/>
          </p:nvPr>
        </p:nvSpPr>
        <p:spPr/>
        <p:txBody>
          <a:bodyPr>
            <a:normAutofit lnSpcReduction="10000"/>
          </a:bodyPr>
          <a:lstStyle/>
          <a:p>
            <a:r>
              <a:rPr lang="en-CA" dirty="0" smtClean="0"/>
              <a:t>Now we turn to the </a:t>
            </a:r>
            <a:r>
              <a:rPr lang="en-CA" dirty="0" err="1" smtClean="0"/>
              <a:t>boids</a:t>
            </a:r>
            <a:r>
              <a:rPr lang="en-CA" dirty="0" smtClean="0"/>
              <a:t> sensors</a:t>
            </a:r>
          </a:p>
          <a:p>
            <a:r>
              <a:rPr lang="en-CA" dirty="0" smtClean="0"/>
              <a:t>There are two things a </a:t>
            </a:r>
            <a:r>
              <a:rPr lang="en-CA" dirty="0" err="1" smtClean="0"/>
              <a:t>boid</a:t>
            </a:r>
            <a:r>
              <a:rPr lang="en-CA" dirty="0" smtClean="0"/>
              <a:t> needs to sense:</a:t>
            </a:r>
          </a:p>
          <a:p>
            <a:pPr lvl="1"/>
            <a:r>
              <a:rPr lang="en-CA" sz="2400" dirty="0" smtClean="0"/>
              <a:t>Other birds in the flock</a:t>
            </a:r>
          </a:p>
          <a:p>
            <a:pPr lvl="1"/>
            <a:r>
              <a:rPr lang="en-CA" sz="2400" dirty="0" smtClean="0"/>
              <a:t>Obstacles in the environment</a:t>
            </a:r>
          </a:p>
          <a:p>
            <a:r>
              <a:rPr lang="en-CA" dirty="0" smtClean="0"/>
              <a:t>A flock can be quite large, so we don’t want to sense the position of all the other birds, this would be O(n</a:t>
            </a:r>
            <a:r>
              <a:rPr lang="en-CA" baseline="30000" dirty="0" smtClean="0"/>
              <a:t>2</a:t>
            </a:r>
            <a:r>
              <a:rPr lang="en-CA" dirty="0" smtClean="0"/>
              <a:t>), with a flock of n birds</a:t>
            </a:r>
          </a:p>
          <a:p>
            <a:r>
              <a:rPr lang="en-CA" dirty="0" smtClean="0"/>
              <a:t>Instead the flock sensor has a fixed radius, birds outside this radius aren’t considered</a:t>
            </a:r>
          </a:p>
          <a:p>
            <a:r>
              <a:rPr lang="en-CA" dirty="0" smtClean="0"/>
              <a:t>There is also a distance weighting, which is 1/r</a:t>
            </a:r>
            <a:r>
              <a:rPr lang="en-CA" baseline="30000" dirty="0" smtClean="0"/>
              <a:t>2</a:t>
            </a:r>
            <a:r>
              <a:rPr lang="en-CA" dirty="0" smtClean="0"/>
              <a:t>, so closer birds are more important</a:t>
            </a:r>
          </a:p>
          <a:p>
            <a:endParaRPr lang="en-CA" dirty="0"/>
          </a:p>
        </p:txBody>
      </p:sp>
    </p:spTree>
    <p:extLst>
      <p:ext uri="{BB962C8B-B14F-4D97-AF65-F5344CB8AC3E}">
        <p14:creationId xmlns:p14="http://schemas.microsoft.com/office/powerpoint/2010/main" val="2876293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Boids</a:t>
            </a:r>
            <a:r>
              <a:rPr lang="en-CA" dirty="0" smtClean="0"/>
              <a:t> - Sensors</a:t>
            </a:r>
            <a:endParaRPr lang="en-CA" dirty="0"/>
          </a:p>
        </p:txBody>
      </p:sp>
      <p:sp>
        <p:nvSpPr>
          <p:cNvPr id="3" name="Content Placeholder 2"/>
          <p:cNvSpPr>
            <a:spLocks noGrp="1"/>
          </p:cNvSpPr>
          <p:nvPr>
            <p:ph idx="1"/>
          </p:nvPr>
        </p:nvSpPr>
        <p:spPr/>
        <p:txBody>
          <a:bodyPr>
            <a:normAutofit fontScale="92500"/>
          </a:bodyPr>
          <a:lstStyle/>
          <a:p>
            <a:r>
              <a:rPr lang="en-CA" dirty="0" err="1" smtClean="0"/>
              <a:t>Boids</a:t>
            </a:r>
            <a:r>
              <a:rPr lang="en-CA" dirty="0" smtClean="0"/>
              <a:t> also need to avoid any obstacles in their path, and since they are part of a flock their range of sight is limited, other </a:t>
            </a:r>
            <a:r>
              <a:rPr lang="en-CA" dirty="0" err="1" smtClean="0"/>
              <a:t>boids</a:t>
            </a:r>
            <a:r>
              <a:rPr lang="en-CA" dirty="0" smtClean="0"/>
              <a:t> block their view of distant objects</a:t>
            </a:r>
          </a:p>
          <a:p>
            <a:r>
              <a:rPr lang="en-CA" dirty="0" smtClean="0"/>
              <a:t>A force field could be used to detect these objects, but will produce responses to objects at the side as well as the ones in front of the </a:t>
            </a:r>
            <a:r>
              <a:rPr lang="en-CA" dirty="0" err="1" smtClean="0"/>
              <a:t>boid</a:t>
            </a:r>
            <a:endParaRPr lang="en-CA" dirty="0" smtClean="0"/>
          </a:p>
          <a:p>
            <a:r>
              <a:rPr lang="en-CA" dirty="0" smtClean="0"/>
              <a:t>Conceptually a fixed length ray in the direction of </a:t>
            </a:r>
            <a:r>
              <a:rPr lang="en-CA" dirty="0" err="1" smtClean="0"/>
              <a:t>boid</a:t>
            </a:r>
            <a:r>
              <a:rPr lang="en-CA" dirty="0" smtClean="0"/>
              <a:t> flight is used to detect obstacles</a:t>
            </a:r>
          </a:p>
          <a:p>
            <a:r>
              <a:rPr lang="en-CA" dirty="0" smtClean="0"/>
              <a:t>We don’t need to trace a ray, we only need to check the distance between the </a:t>
            </a:r>
            <a:r>
              <a:rPr lang="en-CA" dirty="0" err="1" smtClean="0"/>
              <a:t>boid</a:t>
            </a:r>
            <a:r>
              <a:rPr lang="en-CA" dirty="0" smtClean="0"/>
              <a:t> and any obstacles and only report the ones in front and within the radius</a:t>
            </a:r>
            <a:endParaRPr lang="en-CA" dirty="0"/>
          </a:p>
        </p:txBody>
      </p:sp>
    </p:spTree>
    <p:extLst>
      <p:ext uri="{BB962C8B-B14F-4D97-AF65-F5344CB8AC3E}">
        <p14:creationId xmlns:p14="http://schemas.microsoft.com/office/powerpoint/2010/main" val="3115897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Boids</a:t>
            </a:r>
            <a:r>
              <a:rPr lang="en-CA" dirty="0" smtClean="0"/>
              <a:t> - Sensors</a:t>
            </a:r>
            <a:endParaRPr lang="en-CA" dirty="0"/>
          </a:p>
        </p:txBody>
      </p:sp>
      <p:sp>
        <p:nvSpPr>
          <p:cNvPr id="3" name="Content Placeholder 2"/>
          <p:cNvSpPr>
            <a:spLocks noGrp="1"/>
          </p:cNvSpPr>
          <p:nvPr>
            <p:ph idx="1"/>
          </p:nvPr>
        </p:nvSpPr>
        <p:spPr/>
        <p:txBody>
          <a:bodyPr/>
          <a:lstStyle/>
          <a:p>
            <a:r>
              <a:rPr lang="en-CA" dirty="0" smtClean="0"/>
              <a:t>We can make this more efficient by using a grid structure, we place all the </a:t>
            </a:r>
            <a:r>
              <a:rPr lang="en-CA" dirty="0" err="1" smtClean="0"/>
              <a:t>boids</a:t>
            </a:r>
            <a:r>
              <a:rPr lang="en-CA" dirty="0" smtClean="0"/>
              <a:t> and obstacles in grid cells based on their locations</a:t>
            </a:r>
          </a:p>
          <a:p>
            <a:r>
              <a:rPr lang="en-CA" dirty="0" smtClean="0"/>
              <a:t>We then only need to check the near by grid cells and not all the </a:t>
            </a:r>
            <a:r>
              <a:rPr lang="en-CA" dirty="0" err="1" smtClean="0"/>
              <a:t>boids</a:t>
            </a:r>
            <a:r>
              <a:rPr lang="en-CA" dirty="0" smtClean="0"/>
              <a:t> in the flock</a:t>
            </a:r>
          </a:p>
          <a:p>
            <a:r>
              <a:rPr lang="en-CA" dirty="0" smtClean="0"/>
              <a:t>There is some maintenance involved when the </a:t>
            </a:r>
            <a:r>
              <a:rPr lang="en-CA" dirty="0" err="1" smtClean="0"/>
              <a:t>boid</a:t>
            </a:r>
            <a:r>
              <a:rPr lang="en-CA" dirty="0" smtClean="0"/>
              <a:t> moves between grid cells, but this is small compared to the efficiency we gain</a:t>
            </a:r>
            <a:endParaRPr lang="en-CA" dirty="0"/>
          </a:p>
        </p:txBody>
      </p:sp>
    </p:spTree>
    <p:extLst>
      <p:ext uri="{BB962C8B-B14F-4D97-AF65-F5344CB8AC3E}">
        <p14:creationId xmlns:p14="http://schemas.microsoft.com/office/powerpoint/2010/main" val="58467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Introduction</a:t>
            </a:r>
            <a:endParaRPr lang="en-CA" dirty="0"/>
          </a:p>
        </p:txBody>
      </p:sp>
      <p:sp>
        <p:nvSpPr>
          <p:cNvPr id="3" name="Content Placeholder 2"/>
          <p:cNvSpPr>
            <a:spLocks noGrp="1"/>
          </p:cNvSpPr>
          <p:nvPr>
            <p:ph idx="1"/>
          </p:nvPr>
        </p:nvSpPr>
        <p:spPr/>
        <p:txBody>
          <a:bodyPr/>
          <a:lstStyle/>
          <a:p>
            <a:r>
              <a:rPr lang="en-CA" dirty="0" smtClean="0"/>
              <a:t>Examine a set of techniques that allow our characters to “have a life of their own”</a:t>
            </a:r>
          </a:p>
          <a:p>
            <a:r>
              <a:rPr lang="en-CA" dirty="0" smtClean="0"/>
              <a:t>Characters that can compute all or part of their motion</a:t>
            </a:r>
          </a:p>
          <a:p>
            <a:r>
              <a:rPr lang="en-CA" dirty="0" smtClean="0"/>
              <a:t>Provide high level guidance, the character figures out the details</a:t>
            </a:r>
          </a:p>
          <a:p>
            <a:r>
              <a:rPr lang="en-CA" dirty="0" smtClean="0"/>
              <a:t>Example: walk over there</a:t>
            </a:r>
          </a:p>
          <a:p>
            <a:r>
              <a:rPr lang="en-CA" dirty="0" smtClean="0"/>
              <a:t>Character determines the motion path, then the actions required to follow the path</a:t>
            </a:r>
          </a:p>
          <a:p>
            <a:r>
              <a:rPr lang="en-CA" dirty="0" smtClean="0"/>
              <a:t>Character can set its own goals</a:t>
            </a:r>
            <a:endParaRPr lang="en-CA" dirty="0"/>
          </a:p>
        </p:txBody>
      </p:sp>
    </p:spTree>
    <p:extLst>
      <p:ext uri="{BB962C8B-B14F-4D97-AF65-F5344CB8AC3E}">
        <p14:creationId xmlns:p14="http://schemas.microsoft.com/office/powerpoint/2010/main" val="2599861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Boids</a:t>
            </a:r>
            <a:r>
              <a:rPr lang="en-CA" dirty="0" smtClean="0"/>
              <a:t> - Decisions</a:t>
            </a:r>
            <a:endParaRPr lang="en-CA" dirty="0"/>
          </a:p>
        </p:txBody>
      </p:sp>
      <p:sp>
        <p:nvSpPr>
          <p:cNvPr id="3" name="Content Placeholder 2"/>
          <p:cNvSpPr>
            <a:spLocks noGrp="1"/>
          </p:cNvSpPr>
          <p:nvPr>
            <p:ph idx="1"/>
          </p:nvPr>
        </p:nvSpPr>
        <p:spPr/>
        <p:txBody>
          <a:bodyPr/>
          <a:lstStyle/>
          <a:p>
            <a:r>
              <a:rPr lang="en-CA" dirty="0" smtClean="0"/>
              <a:t>There are three basic rules of flocking behavior:</a:t>
            </a:r>
          </a:p>
          <a:p>
            <a:pPr marL="800100" lvl="1" indent="-342900">
              <a:buFont typeface="+mj-lt"/>
              <a:buAutoNum type="arabicPeriod"/>
            </a:pPr>
            <a:r>
              <a:rPr lang="en-CA" sz="2400" dirty="0" smtClean="0"/>
              <a:t>Collision Avoidance: avoid collisions with nearby </a:t>
            </a:r>
            <a:r>
              <a:rPr lang="en-CA" sz="2400" dirty="0" err="1" smtClean="0"/>
              <a:t>flockmates</a:t>
            </a:r>
            <a:endParaRPr lang="en-CA" sz="2400" dirty="0" smtClean="0"/>
          </a:p>
          <a:p>
            <a:pPr marL="800100" lvl="1" indent="-342900">
              <a:buFont typeface="+mj-lt"/>
              <a:buAutoNum type="arabicPeriod"/>
            </a:pPr>
            <a:r>
              <a:rPr lang="en-CA" sz="2400" dirty="0" smtClean="0"/>
              <a:t>Velocity Matching: attempt to match velocity with nearby </a:t>
            </a:r>
            <a:r>
              <a:rPr lang="en-CA" sz="2400" dirty="0" err="1" smtClean="0"/>
              <a:t>flockmates</a:t>
            </a:r>
            <a:endParaRPr lang="en-CA" sz="2400" dirty="0" smtClean="0"/>
          </a:p>
          <a:p>
            <a:pPr marL="800100" lvl="1" indent="-342900">
              <a:buFont typeface="+mj-lt"/>
              <a:buAutoNum type="arabicPeriod"/>
            </a:pPr>
            <a:r>
              <a:rPr lang="en-CA" sz="2400" dirty="0" smtClean="0"/>
              <a:t>Flock Centering: attempt to stay close to nearby </a:t>
            </a:r>
            <a:r>
              <a:rPr lang="en-CA" sz="2400" dirty="0" err="1" smtClean="0"/>
              <a:t>flockmates</a:t>
            </a:r>
            <a:endParaRPr lang="en-CA" sz="2400" dirty="0" smtClean="0"/>
          </a:p>
          <a:p>
            <a:pPr marL="400050"/>
            <a:r>
              <a:rPr lang="en-CA" dirty="0" smtClean="0"/>
              <a:t>The output of the decision computation is the acceleration vector that is fed to the behavior component, so we need to convert these rules into accelerations</a:t>
            </a:r>
            <a:endParaRPr lang="en-CA" dirty="0"/>
          </a:p>
        </p:txBody>
      </p:sp>
    </p:spTree>
    <p:extLst>
      <p:ext uri="{BB962C8B-B14F-4D97-AF65-F5344CB8AC3E}">
        <p14:creationId xmlns:p14="http://schemas.microsoft.com/office/powerpoint/2010/main" val="1828405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Boids</a:t>
            </a:r>
            <a:r>
              <a:rPr lang="en-CA" dirty="0" smtClean="0"/>
              <a:t> - Decisions</a:t>
            </a:r>
            <a:endParaRPr lang="en-CA" dirty="0"/>
          </a:p>
        </p:txBody>
      </p:sp>
      <p:sp>
        <p:nvSpPr>
          <p:cNvPr id="3" name="Content Placeholder 2"/>
          <p:cNvSpPr>
            <a:spLocks noGrp="1"/>
          </p:cNvSpPr>
          <p:nvPr>
            <p:ph idx="1"/>
          </p:nvPr>
        </p:nvSpPr>
        <p:spPr/>
        <p:txBody>
          <a:bodyPr/>
          <a:lstStyle/>
          <a:p>
            <a:r>
              <a:rPr lang="en-CA" dirty="0" smtClean="0"/>
              <a:t>For the first rule we generate an acceleration that points the </a:t>
            </a:r>
            <a:r>
              <a:rPr lang="en-CA" dirty="0" err="1" smtClean="0"/>
              <a:t>boid</a:t>
            </a:r>
            <a:r>
              <a:rPr lang="en-CA" dirty="0" smtClean="0"/>
              <a:t> away from a potential collisions with other </a:t>
            </a:r>
            <a:r>
              <a:rPr lang="en-CA" dirty="0" err="1" smtClean="0"/>
              <a:t>boids</a:t>
            </a:r>
            <a:endParaRPr lang="en-CA" dirty="0" smtClean="0"/>
          </a:p>
          <a:p>
            <a:r>
              <a:rPr lang="en-CA" dirty="0" smtClean="0"/>
              <a:t>If the path of the </a:t>
            </a:r>
            <a:r>
              <a:rPr lang="en-CA" dirty="0" err="1" smtClean="0"/>
              <a:t>boid</a:t>
            </a:r>
            <a:r>
              <a:rPr lang="en-CA" dirty="0" smtClean="0"/>
              <a:t> appears to cross the path of another </a:t>
            </a:r>
            <a:r>
              <a:rPr lang="en-CA" dirty="0" err="1" smtClean="0"/>
              <a:t>boid</a:t>
            </a:r>
            <a:r>
              <a:rPr lang="en-CA" dirty="0" smtClean="0"/>
              <a:t>, we generate an acceleration that turns the </a:t>
            </a:r>
            <a:r>
              <a:rPr lang="en-CA" dirty="0" err="1" smtClean="0"/>
              <a:t>boid</a:t>
            </a:r>
            <a:r>
              <a:rPr lang="en-CA" dirty="0" smtClean="0"/>
              <a:t> to prevent the collision, or move it further into the future, see the next slide</a:t>
            </a:r>
          </a:p>
          <a:p>
            <a:r>
              <a:rPr lang="en-CA" dirty="0" smtClean="0"/>
              <a:t>The magnitude of the acceleration depends on how close the other </a:t>
            </a:r>
            <a:r>
              <a:rPr lang="en-CA" dirty="0" err="1" smtClean="0"/>
              <a:t>boid</a:t>
            </a:r>
            <a:r>
              <a:rPr lang="en-CA" dirty="0" smtClean="0"/>
              <a:t> is, or how soon the collision will occur</a:t>
            </a:r>
            <a:endParaRPr lang="en-CA" dirty="0"/>
          </a:p>
        </p:txBody>
      </p:sp>
    </p:spTree>
    <p:extLst>
      <p:ext uri="{BB962C8B-B14F-4D97-AF65-F5344CB8AC3E}">
        <p14:creationId xmlns:p14="http://schemas.microsoft.com/office/powerpoint/2010/main" val="2415519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Boids</a:t>
            </a:r>
            <a:r>
              <a:rPr lang="en-CA" dirty="0" smtClean="0"/>
              <a:t> - Decisions</a:t>
            </a:r>
            <a:endParaRPr lang="en-CA" dirty="0"/>
          </a:p>
        </p:txBody>
      </p:sp>
      <p:sp>
        <p:nvSpPr>
          <p:cNvPr id="3" name="Content Placeholder 2"/>
          <p:cNvSpPr>
            <a:spLocks noGrp="1"/>
          </p:cNvSpPr>
          <p:nvPr>
            <p:ph idx="1"/>
          </p:nvPr>
        </p:nvSpPr>
        <p:spPr/>
        <p:txBody>
          <a:bodyPr/>
          <a:lstStyle/>
          <a:p>
            <a:endParaRPr lang="en-CA" dirty="0"/>
          </a:p>
        </p:txBody>
      </p:sp>
      <p:sp>
        <p:nvSpPr>
          <p:cNvPr id="4" name="Oval 3"/>
          <p:cNvSpPr/>
          <p:nvPr/>
        </p:nvSpPr>
        <p:spPr>
          <a:xfrm>
            <a:off x="1547664" y="508518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Oval 4"/>
          <p:cNvSpPr/>
          <p:nvPr/>
        </p:nvSpPr>
        <p:spPr>
          <a:xfrm>
            <a:off x="4211960" y="508518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Straight Arrow Connector 6"/>
          <p:cNvCxnSpPr>
            <a:stCxn id="4" idx="7"/>
          </p:cNvCxnSpPr>
          <p:nvPr/>
        </p:nvCxnSpPr>
        <p:spPr>
          <a:xfrm flipV="1">
            <a:off x="1732052" y="2348880"/>
            <a:ext cx="3199988" cy="2767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0"/>
          </p:cNvCxnSpPr>
          <p:nvPr/>
        </p:nvCxnSpPr>
        <p:spPr>
          <a:xfrm flipH="1" flipV="1">
            <a:off x="2267744" y="2636912"/>
            <a:ext cx="2052228" cy="24482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763688" y="3861048"/>
            <a:ext cx="1224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83568" y="3732850"/>
            <a:ext cx="1103187" cy="646331"/>
          </a:xfrm>
          <a:prstGeom prst="rect">
            <a:avLst/>
          </a:prstGeom>
          <a:noFill/>
        </p:spPr>
        <p:txBody>
          <a:bodyPr wrap="none" rtlCol="0">
            <a:spAutoFit/>
          </a:bodyPr>
          <a:lstStyle/>
          <a:p>
            <a:r>
              <a:rPr lang="en-CA" dirty="0" smtClean="0"/>
              <a:t>Collision</a:t>
            </a:r>
          </a:p>
          <a:p>
            <a:r>
              <a:rPr lang="en-CA" dirty="0" smtClean="0"/>
              <a:t>Point</a:t>
            </a:r>
            <a:endParaRPr lang="en-CA" dirty="0"/>
          </a:p>
        </p:txBody>
      </p:sp>
      <p:cxnSp>
        <p:nvCxnSpPr>
          <p:cNvPr id="15" name="Straight Arrow Connector 14"/>
          <p:cNvCxnSpPr>
            <a:stCxn id="5" idx="0"/>
          </p:cNvCxnSpPr>
          <p:nvPr/>
        </p:nvCxnSpPr>
        <p:spPr>
          <a:xfrm flipV="1">
            <a:off x="4319972" y="2060848"/>
            <a:ext cx="0" cy="3024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427984" y="2996952"/>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652120" y="2626347"/>
            <a:ext cx="2344744" cy="923330"/>
          </a:xfrm>
          <a:prstGeom prst="rect">
            <a:avLst/>
          </a:prstGeom>
          <a:noFill/>
        </p:spPr>
        <p:txBody>
          <a:bodyPr wrap="none" rtlCol="0">
            <a:spAutoFit/>
          </a:bodyPr>
          <a:lstStyle/>
          <a:p>
            <a:r>
              <a:rPr lang="en-CA" dirty="0" smtClean="0"/>
              <a:t>New direction vector</a:t>
            </a:r>
          </a:p>
          <a:p>
            <a:r>
              <a:rPr lang="en-CA" dirty="0" smtClean="0"/>
              <a:t>That postpones the</a:t>
            </a:r>
          </a:p>
          <a:p>
            <a:r>
              <a:rPr lang="en-CA" dirty="0" smtClean="0"/>
              <a:t>collision</a:t>
            </a:r>
            <a:endParaRPr lang="en-CA" dirty="0"/>
          </a:p>
        </p:txBody>
      </p:sp>
    </p:spTree>
    <p:extLst>
      <p:ext uri="{BB962C8B-B14F-4D97-AF65-F5344CB8AC3E}">
        <p14:creationId xmlns:p14="http://schemas.microsoft.com/office/powerpoint/2010/main" val="1249889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Boids</a:t>
            </a:r>
            <a:r>
              <a:rPr lang="en-CA" dirty="0" smtClean="0"/>
              <a:t> - Decisions</a:t>
            </a:r>
            <a:endParaRPr lang="en-CA" dirty="0"/>
          </a:p>
        </p:txBody>
      </p:sp>
      <p:sp>
        <p:nvSpPr>
          <p:cNvPr id="3" name="Content Placeholder 2"/>
          <p:cNvSpPr>
            <a:spLocks noGrp="1"/>
          </p:cNvSpPr>
          <p:nvPr>
            <p:ph idx="1"/>
          </p:nvPr>
        </p:nvSpPr>
        <p:spPr/>
        <p:txBody>
          <a:bodyPr/>
          <a:lstStyle/>
          <a:p>
            <a:r>
              <a:rPr lang="en-CA" dirty="0" smtClean="0"/>
              <a:t>For the second rule we compute the average velocity of all the nearby </a:t>
            </a:r>
            <a:r>
              <a:rPr lang="en-CA" dirty="0" err="1" smtClean="0"/>
              <a:t>boids</a:t>
            </a:r>
            <a:r>
              <a:rPr lang="en-CA" dirty="0" smtClean="0"/>
              <a:t>, this average could be weighted by the distance to the </a:t>
            </a:r>
            <a:r>
              <a:rPr lang="en-CA" dirty="0" err="1" smtClean="0"/>
              <a:t>boid</a:t>
            </a:r>
            <a:endParaRPr lang="en-CA" dirty="0" smtClean="0"/>
          </a:p>
          <a:p>
            <a:r>
              <a:rPr lang="en-CA" dirty="0" smtClean="0"/>
              <a:t>We then produce an acceleration that brings the </a:t>
            </a:r>
            <a:r>
              <a:rPr lang="en-CA" dirty="0" err="1" smtClean="0"/>
              <a:t>boid’s</a:t>
            </a:r>
            <a:r>
              <a:rPr lang="en-CA" dirty="0" smtClean="0"/>
              <a:t> velocity closer to the average</a:t>
            </a:r>
          </a:p>
          <a:p>
            <a:r>
              <a:rPr lang="en-CA" dirty="0" smtClean="0"/>
              <a:t>Since velocity is a vector this will tend to reduce the probability of a collision in the future, if all the </a:t>
            </a:r>
            <a:r>
              <a:rPr lang="en-CA" dirty="0" err="1" smtClean="0"/>
              <a:t>boids</a:t>
            </a:r>
            <a:r>
              <a:rPr lang="en-CA" dirty="0" smtClean="0"/>
              <a:t> are heading in the same direction their paths won’t cross</a:t>
            </a:r>
          </a:p>
          <a:p>
            <a:r>
              <a:rPr lang="en-CA" dirty="0" smtClean="0"/>
              <a:t>The </a:t>
            </a:r>
            <a:r>
              <a:rPr lang="en-CA" dirty="0" err="1" smtClean="0"/>
              <a:t>boids</a:t>
            </a:r>
            <a:r>
              <a:rPr lang="en-CA" dirty="0" smtClean="0"/>
              <a:t> will also tend to fly together</a:t>
            </a:r>
            <a:endParaRPr lang="en-CA" dirty="0"/>
          </a:p>
        </p:txBody>
      </p:sp>
    </p:spTree>
    <p:extLst>
      <p:ext uri="{BB962C8B-B14F-4D97-AF65-F5344CB8AC3E}">
        <p14:creationId xmlns:p14="http://schemas.microsoft.com/office/powerpoint/2010/main" val="1921487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Boids</a:t>
            </a:r>
            <a:r>
              <a:rPr lang="en-CA" dirty="0" smtClean="0"/>
              <a:t> - Decisions</a:t>
            </a:r>
            <a:endParaRPr lang="en-CA" dirty="0"/>
          </a:p>
        </p:txBody>
      </p:sp>
      <p:sp>
        <p:nvSpPr>
          <p:cNvPr id="3" name="Content Placeholder 2"/>
          <p:cNvSpPr>
            <a:spLocks noGrp="1"/>
          </p:cNvSpPr>
          <p:nvPr>
            <p:ph idx="1"/>
          </p:nvPr>
        </p:nvSpPr>
        <p:spPr/>
        <p:txBody>
          <a:bodyPr/>
          <a:lstStyle/>
          <a:p>
            <a:r>
              <a:rPr lang="en-CA" dirty="0" smtClean="0"/>
              <a:t>For the third rule we compute the centroid of the nearby </a:t>
            </a:r>
            <a:r>
              <a:rPr lang="en-CA" dirty="0" err="1" smtClean="0"/>
              <a:t>boids</a:t>
            </a:r>
            <a:r>
              <a:rPr lang="en-CA" dirty="0" smtClean="0"/>
              <a:t> and have the </a:t>
            </a:r>
            <a:r>
              <a:rPr lang="en-CA" dirty="0" err="1" smtClean="0"/>
              <a:t>boid</a:t>
            </a:r>
            <a:r>
              <a:rPr lang="en-CA" dirty="0" smtClean="0"/>
              <a:t> move towards the centroid</a:t>
            </a:r>
          </a:p>
          <a:p>
            <a:r>
              <a:rPr lang="en-CA" dirty="0" smtClean="0"/>
              <a:t>We don’t compute the centroid of the entire flock, since the </a:t>
            </a:r>
            <a:r>
              <a:rPr lang="en-CA" dirty="0" err="1" smtClean="0"/>
              <a:t>boid</a:t>
            </a:r>
            <a:r>
              <a:rPr lang="en-CA" dirty="0" smtClean="0"/>
              <a:t> can’t see all of the other </a:t>
            </a:r>
            <a:r>
              <a:rPr lang="en-CA" dirty="0" err="1" smtClean="0"/>
              <a:t>boids</a:t>
            </a:r>
            <a:endParaRPr lang="en-CA" dirty="0"/>
          </a:p>
          <a:p>
            <a:r>
              <a:rPr lang="en-CA" dirty="0" smtClean="0"/>
              <a:t>We don’t want to use a weighted average here, since this is the rule that creates flocks</a:t>
            </a:r>
          </a:p>
          <a:p>
            <a:r>
              <a:rPr lang="en-CA" dirty="0" smtClean="0"/>
              <a:t>Even if the </a:t>
            </a:r>
            <a:r>
              <a:rPr lang="en-CA" dirty="0" err="1" smtClean="0"/>
              <a:t>boids</a:t>
            </a:r>
            <a:r>
              <a:rPr lang="en-CA" dirty="0" smtClean="0"/>
              <a:t> are far apart we want them to come together to form a flock</a:t>
            </a:r>
            <a:endParaRPr lang="en-CA" dirty="0"/>
          </a:p>
        </p:txBody>
      </p:sp>
    </p:spTree>
    <p:extLst>
      <p:ext uri="{BB962C8B-B14F-4D97-AF65-F5344CB8AC3E}">
        <p14:creationId xmlns:p14="http://schemas.microsoft.com/office/powerpoint/2010/main" val="3515841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Boids</a:t>
            </a:r>
            <a:r>
              <a:rPr lang="en-CA" dirty="0" smtClean="0"/>
              <a:t> - Decisions</a:t>
            </a:r>
            <a:endParaRPr lang="en-CA" dirty="0"/>
          </a:p>
        </p:txBody>
      </p:sp>
      <p:sp>
        <p:nvSpPr>
          <p:cNvPr id="3" name="Content Placeholder 2"/>
          <p:cNvSpPr>
            <a:spLocks noGrp="1"/>
          </p:cNvSpPr>
          <p:nvPr>
            <p:ph idx="1"/>
          </p:nvPr>
        </p:nvSpPr>
        <p:spPr/>
        <p:txBody>
          <a:bodyPr/>
          <a:lstStyle/>
          <a:p>
            <a:r>
              <a:rPr lang="en-CA" dirty="0" smtClean="0"/>
              <a:t>There is a problem with the way things are now, the rules can produce contradictory accelerations, which can cancel each other out</a:t>
            </a:r>
          </a:p>
          <a:p>
            <a:r>
              <a:rPr lang="en-CA" dirty="0" smtClean="0"/>
              <a:t>The rules are in priority order, so this gives a hint on how we can solve this problem</a:t>
            </a:r>
          </a:p>
          <a:p>
            <a:r>
              <a:rPr lang="en-CA" dirty="0" smtClean="0"/>
              <a:t>A </a:t>
            </a:r>
            <a:r>
              <a:rPr lang="en-CA" dirty="0" err="1" smtClean="0"/>
              <a:t>boid</a:t>
            </a:r>
            <a:r>
              <a:rPr lang="en-CA" dirty="0" smtClean="0"/>
              <a:t> has a maximum acceleration, we start with the first rule and start computing accelerations</a:t>
            </a:r>
          </a:p>
          <a:p>
            <a:r>
              <a:rPr lang="en-CA" dirty="0" smtClean="0"/>
              <a:t>We work through the rules until the maximum acceleration is reached and we stop applying rules at that point</a:t>
            </a:r>
            <a:endParaRPr lang="en-CA" dirty="0"/>
          </a:p>
        </p:txBody>
      </p:sp>
    </p:spTree>
    <p:extLst>
      <p:ext uri="{BB962C8B-B14F-4D97-AF65-F5344CB8AC3E}">
        <p14:creationId xmlns:p14="http://schemas.microsoft.com/office/powerpoint/2010/main" val="1250291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Boids</a:t>
            </a:r>
            <a:r>
              <a:rPr lang="en-CA" dirty="0" smtClean="0"/>
              <a:t> - Decisions</a:t>
            </a:r>
            <a:endParaRPr lang="en-CA" dirty="0"/>
          </a:p>
        </p:txBody>
      </p:sp>
      <p:sp>
        <p:nvSpPr>
          <p:cNvPr id="3" name="Content Placeholder 2"/>
          <p:cNvSpPr>
            <a:spLocks noGrp="1"/>
          </p:cNvSpPr>
          <p:nvPr>
            <p:ph idx="1"/>
          </p:nvPr>
        </p:nvSpPr>
        <p:spPr/>
        <p:txBody>
          <a:bodyPr/>
          <a:lstStyle/>
          <a:p>
            <a:r>
              <a:rPr lang="en-CA" dirty="0" smtClean="0"/>
              <a:t>We still need to worry about obstacles, we need to compute an acceleration that will avoid an obstacle</a:t>
            </a:r>
          </a:p>
          <a:p>
            <a:r>
              <a:rPr lang="en-CA" dirty="0" smtClean="0"/>
              <a:t>This can be done in basically the same way as avoiding another </a:t>
            </a:r>
            <a:r>
              <a:rPr lang="en-CA" dirty="0" err="1" smtClean="0"/>
              <a:t>boid</a:t>
            </a:r>
            <a:endParaRPr lang="en-CA" dirty="0" smtClean="0"/>
          </a:p>
          <a:p>
            <a:r>
              <a:rPr lang="en-CA" dirty="0" smtClean="0"/>
              <a:t>We aim the </a:t>
            </a:r>
            <a:r>
              <a:rPr lang="en-CA" dirty="0" err="1" smtClean="0"/>
              <a:t>boid</a:t>
            </a:r>
            <a:r>
              <a:rPr lang="en-CA" dirty="0" smtClean="0"/>
              <a:t> so it just misses the obstacle as shown on the next slide</a:t>
            </a:r>
          </a:p>
          <a:p>
            <a:r>
              <a:rPr lang="en-CA" dirty="0" smtClean="0"/>
              <a:t>This acceleration has the same priority as the first rule</a:t>
            </a:r>
            <a:endParaRPr lang="en-CA" dirty="0"/>
          </a:p>
        </p:txBody>
      </p:sp>
    </p:spTree>
    <p:extLst>
      <p:ext uri="{BB962C8B-B14F-4D97-AF65-F5344CB8AC3E}">
        <p14:creationId xmlns:p14="http://schemas.microsoft.com/office/powerpoint/2010/main" val="22643149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Boids</a:t>
            </a:r>
            <a:r>
              <a:rPr lang="en-CA" dirty="0" smtClean="0"/>
              <a:t> - Decisions</a:t>
            </a:r>
            <a:endParaRPr lang="en-CA" dirty="0"/>
          </a:p>
        </p:txBody>
      </p:sp>
      <p:sp>
        <p:nvSpPr>
          <p:cNvPr id="3" name="Content Placeholder 2"/>
          <p:cNvSpPr>
            <a:spLocks noGrp="1"/>
          </p:cNvSpPr>
          <p:nvPr>
            <p:ph idx="1"/>
          </p:nvPr>
        </p:nvSpPr>
        <p:spPr/>
        <p:txBody>
          <a:bodyPr/>
          <a:lstStyle/>
          <a:p>
            <a:endParaRPr lang="en-C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286000"/>
            <a:ext cx="6291090" cy="29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100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Boids</a:t>
            </a:r>
            <a:r>
              <a:rPr lang="en-CA" dirty="0" smtClean="0"/>
              <a:t> - Decisions</a:t>
            </a:r>
            <a:endParaRPr lang="en-CA" dirty="0"/>
          </a:p>
        </p:txBody>
      </p:sp>
      <p:sp>
        <p:nvSpPr>
          <p:cNvPr id="3" name="Content Placeholder 2"/>
          <p:cNvSpPr>
            <a:spLocks noGrp="1"/>
          </p:cNvSpPr>
          <p:nvPr>
            <p:ph idx="1"/>
          </p:nvPr>
        </p:nvSpPr>
        <p:spPr/>
        <p:txBody>
          <a:bodyPr/>
          <a:lstStyle/>
          <a:p>
            <a:r>
              <a:rPr lang="en-CA" dirty="0" smtClean="0"/>
              <a:t>We can add other rules that can be used to guide the flock along paths</a:t>
            </a:r>
          </a:p>
          <a:p>
            <a:r>
              <a:rPr lang="en-CA" dirty="0" smtClean="0"/>
              <a:t>There can be an attractor that the </a:t>
            </a:r>
            <a:r>
              <a:rPr lang="en-CA" dirty="0" err="1" smtClean="0"/>
              <a:t>boids</a:t>
            </a:r>
            <a:r>
              <a:rPr lang="en-CA" dirty="0" smtClean="0"/>
              <a:t> will fly to similar to the flock centering rule</a:t>
            </a:r>
          </a:p>
          <a:p>
            <a:r>
              <a:rPr lang="en-CA" dirty="0" smtClean="0"/>
              <a:t>This attractor can be animated to produce a flock path</a:t>
            </a:r>
          </a:p>
          <a:p>
            <a:r>
              <a:rPr lang="en-CA" dirty="0" smtClean="0"/>
              <a:t>At the start of the animation the </a:t>
            </a:r>
            <a:r>
              <a:rPr lang="en-CA" dirty="0" err="1" smtClean="0"/>
              <a:t>boids</a:t>
            </a:r>
            <a:r>
              <a:rPr lang="en-CA" dirty="0" smtClean="0"/>
              <a:t> can be positioned randomly, on a grid, or they can be positioned by the animator</a:t>
            </a:r>
          </a:p>
          <a:p>
            <a:r>
              <a:rPr lang="en-CA" dirty="0" smtClean="0"/>
              <a:t>The flocking behavior will evolve over time</a:t>
            </a:r>
            <a:endParaRPr lang="en-CA" dirty="0"/>
          </a:p>
        </p:txBody>
      </p:sp>
    </p:spTree>
    <p:extLst>
      <p:ext uri="{BB962C8B-B14F-4D97-AF65-F5344CB8AC3E}">
        <p14:creationId xmlns:p14="http://schemas.microsoft.com/office/powerpoint/2010/main" val="29848975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Boids</a:t>
            </a:r>
            <a:endParaRPr lang="en-CA" dirty="0"/>
          </a:p>
        </p:txBody>
      </p:sp>
      <p:sp>
        <p:nvSpPr>
          <p:cNvPr id="3" name="Content Placeholder 2"/>
          <p:cNvSpPr>
            <a:spLocks noGrp="1"/>
          </p:cNvSpPr>
          <p:nvPr>
            <p:ph idx="1"/>
          </p:nvPr>
        </p:nvSpPr>
        <p:spPr/>
        <p:txBody>
          <a:bodyPr/>
          <a:lstStyle/>
          <a:p>
            <a:r>
              <a:rPr lang="en-CA" dirty="0">
                <a:hlinkClick r:id="rId2"/>
              </a:rPr>
              <a:t>http://www.red3d.com/cwr/boids/applet</a:t>
            </a:r>
            <a:r>
              <a:rPr lang="en-CA" dirty="0" smtClean="0">
                <a:hlinkClick r:id="rId2"/>
              </a:rPr>
              <a:t>/</a:t>
            </a:r>
            <a:r>
              <a:rPr lang="en-CA" dirty="0" smtClean="0"/>
              <a:t> </a:t>
            </a:r>
          </a:p>
          <a:p>
            <a:r>
              <a:rPr lang="en-CA" dirty="0">
                <a:hlinkClick r:id="rId3"/>
              </a:rPr>
              <a:t>http://</a:t>
            </a:r>
            <a:r>
              <a:rPr lang="en-CA" dirty="0" smtClean="0">
                <a:hlinkClick r:id="rId3"/>
              </a:rPr>
              <a:t>www.youtube.com/watch?v=GUkjC-69vaw</a:t>
            </a:r>
            <a:endParaRPr lang="en-CA" dirty="0" smtClean="0"/>
          </a:p>
          <a:p>
            <a:endParaRPr lang="en-CA" dirty="0"/>
          </a:p>
        </p:txBody>
      </p:sp>
    </p:spTree>
    <p:extLst>
      <p:ext uri="{BB962C8B-B14F-4D97-AF65-F5344CB8AC3E}">
        <p14:creationId xmlns:p14="http://schemas.microsoft.com/office/powerpoint/2010/main" val="4394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Environmental Awareness</a:t>
            </a:r>
            <a:endParaRPr lang="en-CA" dirty="0"/>
          </a:p>
        </p:txBody>
      </p:sp>
      <p:sp>
        <p:nvSpPr>
          <p:cNvPr id="3" name="Content Placeholder 2"/>
          <p:cNvSpPr>
            <a:spLocks noGrp="1"/>
          </p:cNvSpPr>
          <p:nvPr>
            <p:ph idx="1"/>
          </p:nvPr>
        </p:nvSpPr>
        <p:spPr/>
        <p:txBody>
          <a:bodyPr/>
          <a:lstStyle/>
          <a:p>
            <a:r>
              <a:rPr lang="en-CA" dirty="0" smtClean="0"/>
              <a:t>A set of techniques where the characters or objects are aware of their environment, can react to things that are occurring</a:t>
            </a:r>
          </a:p>
          <a:p>
            <a:r>
              <a:rPr lang="en-CA" dirty="0" smtClean="0"/>
              <a:t>Can be as simple as a cloth that drapes overs a table, or as complicated as a completely autonomous character that can perform many actions</a:t>
            </a:r>
          </a:p>
          <a:p>
            <a:r>
              <a:rPr lang="en-CA" dirty="0" smtClean="0"/>
              <a:t>Real-time animation, games and VR where objects respond to user’s actions in real-time</a:t>
            </a:r>
          </a:p>
          <a:p>
            <a:r>
              <a:rPr lang="en-CA" dirty="0" smtClean="0"/>
              <a:t>Feature animation, scenes that are too complex to animate using key based techniques</a:t>
            </a:r>
            <a:endParaRPr lang="en-CA" dirty="0"/>
          </a:p>
        </p:txBody>
      </p:sp>
    </p:spTree>
    <p:extLst>
      <p:ext uri="{BB962C8B-B14F-4D97-AF65-F5344CB8AC3E}">
        <p14:creationId xmlns:p14="http://schemas.microsoft.com/office/powerpoint/2010/main" val="22317631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Collision Detection</a:t>
            </a:r>
            <a:endParaRPr lang="en-CA" dirty="0"/>
          </a:p>
        </p:txBody>
      </p:sp>
      <p:sp>
        <p:nvSpPr>
          <p:cNvPr id="3" name="Content Placeholder 2"/>
          <p:cNvSpPr>
            <a:spLocks noGrp="1"/>
          </p:cNvSpPr>
          <p:nvPr>
            <p:ph idx="1"/>
          </p:nvPr>
        </p:nvSpPr>
        <p:spPr/>
        <p:txBody>
          <a:bodyPr/>
          <a:lstStyle/>
          <a:p>
            <a:r>
              <a:rPr lang="en-CA" dirty="0" smtClean="0"/>
              <a:t>Objects cannot pass through each other!</a:t>
            </a:r>
          </a:p>
          <a:p>
            <a:r>
              <a:rPr lang="en-CA" dirty="0" smtClean="0"/>
              <a:t>We need to detect when collisions occur and then react to the collisions</a:t>
            </a:r>
          </a:p>
          <a:p>
            <a:r>
              <a:rPr lang="en-CA" dirty="0" smtClean="0"/>
              <a:t>Note: collisions don’t typically occur between animate objects, they are usually smart enough to avoid collisions</a:t>
            </a:r>
          </a:p>
          <a:p>
            <a:r>
              <a:rPr lang="en-CA" dirty="0" smtClean="0"/>
              <a:t>We can make the assumption that we are dealing with inanimate objects, over short intervals of time motion will be straight line</a:t>
            </a:r>
          </a:p>
          <a:p>
            <a:r>
              <a:rPr lang="en-CA" dirty="0" smtClean="0"/>
              <a:t>This gives a certain amount of frame coherence, which we can take advantage of</a:t>
            </a:r>
            <a:endParaRPr lang="en-CA" dirty="0"/>
          </a:p>
        </p:txBody>
      </p:sp>
    </p:spTree>
    <p:extLst>
      <p:ext uri="{BB962C8B-B14F-4D97-AF65-F5344CB8AC3E}">
        <p14:creationId xmlns:p14="http://schemas.microsoft.com/office/powerpoint/2010/main" val="9971901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Collision Detection</a:t>
            </a:r>
            <a:endParaRPr lang="en-CA" dirty="0"/>
          </a:p>
        </p:txBody>
      </p:sp>
      <p:sp>
        <p:nvSpPr>
          <p:cNvPr id="3" name="Content Placeholder 2"/>
          <p:cNvSpPr>
            <a:spLocks noGrp="1"/>
          </p:cNvSpPr>
          <p:nvPr>
            <p:ph idx="1"/>
          </p:nvPr>
        </p:nvSpPr>
        <p:spPr/>
        <p:txBody>
          <a:bodyPr/>
          <a:lstStyle/>
          <a:p>
            <a:r>
              <a:rPr lang="en-CA" dirty="0" smtClean="0"/>
              <a:t>The most important decision is whether an exact collision result is required</a:t>
            </a:r>
          </a:p>
          <a:p>
            <a:r>
              <a:rPr lang="en-CA" dirty="0" smtClean="0"/>
              <a:t>An approximate result states that there is a high probability that a collisions occurred between two objects in the last frame</a:t>
            </a:r>
          </a:p>
          <a:p>
            <a:r>
              <a:rPr lang="en-CA" dirty="0" smtClean="0"/>
              <a:t>We know the two objects that collided, but we don’t know when or where they collided</a:t>
            </a:r>
          </a:p>
          <a:p>
            <a:r>
              <a:rPr lang="en-CA" dirty="0" smtClean="0"/>
              <a:t>If there is a simple response, like a bounce this is probably good enough</a:t>
            </a:r>
          </a:p>
          <a:p>
            <a:r>
              <a:rPr lang="en-CA" dirty="0" smtClean="0"/>
              <a:t>In an interactive application the user may not notice that the collision isn’t exact</a:t>
            </a:r>
            <a:endParaRPr lang="en-CA" dirty="0"/>
          </a:p>
        </p:txBody>
      </p:sp>
    </p:spTree>
    <p:extLst>
      <p:ext uri="{BB962C8B-B14F-4D97-AF65-F5344CB8AC3E}">
        <p14:creationId xmlns:p14="http://schemas.microsoft.com/office/powerpoint/2010/main" val="37010286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Collision Detection</a:t>
            </a:r>
            <a:endParaRPr lang="en-CA" dirty="0"/>
          </a:p>
        </p:txBody>
      </p:sp>
      <p:sp>
        <p:nvSpPr>
          <p:cNvPr id="3" name="Content Placeholder 2"/>
          <p:cNvSpPr>
            <a:spLocks noGrp="1"/>
          </p:cNvSpPr>
          <p:nvPr>
            <p:ph idx="1"/>
          </p:nvPr>
        </p:nvSpPr>
        <p:spPr/>
        <p:txBody>
          <a:bodyPr>
            <a:normAutofit lnSpcReduction="10000"/>
          </a:bodyPr>
          <a:lstStyle/>
          <a:p>
            <a:r>
              <a:rPr lang="en-CA" dirty="0" smtClean="0"/>
              <a:t>This is not good enough for dynamics, we need to have a precise result</a:t>
            </a:r>
          </a:p>
          <a:p>
            <a:r>
              <a:rPr lang="en-CA" dirty="0" smtClean="0"/>
              <a:t>We need the following information:</a:t>
            </a:r>
          </a:p>
          <a:p>
            <a:pPr lvl="1"/>
            <a:r>
              <a:rPr lang="en-CA" sz="2400" dirty="0" smtClean="0"/>
              <a:t>The exact time of contact</a:t>
            </a:r>
          </a:p>
          <a:p>
            <a:pPr lvl="1"/>
            <a:r>
              <a:rPr lang="en-CA" sz="2400" dirty="0" smtClean="0"/>
              <a:t>The exact location of contact</a:t>
            </a:r>
          </a:p>
          <a:p>
            <a:pPr lvl="1"/>
            <a:r>
              <a:rPr lang="en-CA" sz="2400" dirty="0" smtClean="0"/>
              <a:t>The contact normal, or contact plane</a:t>
            </a:r>
          </a:p>
          <a:p>
            <a:r>
              <a:rPr lang="en-CA" dirty="0" smtClean="0"/>
              <a:t>This typically requires a primitive by primitive comparison, which can be very expensive</a:t>
            </a:r>
          </a:p>
          <a:p>
            <a:r>
              <a:rPr lang="en-CA" dirty="0" smtClean="0"/>
              <a:t>The contact plane is the plane that separates the two objects in a small region surrounding the contact point</a:t>
            </a:r>
          </a:p>
          <a:p>
            <a:endParaRPr lang="en-CA" dirty="0"/>
          </a:p>
        </p:txBody>
      </p:sp>
    </p:spTree>
    <p:extLst>
      <p:ext uri="{BB962C8B-B14F-4D97-AF65-F5344CB8AC3E}">
        <p14:creationId xmlns:p14="http://schemas.microsoft.com/office/powerpoint/2010/main" val="36018962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Collision Detection</a:t>
            </a:r>
            <a:endParaRPr lang="en-CA" dirty="0"/>
          </a:p>
        </p:txBody>
      </p:sp>
      <p:sp>
        <p:nvSpPr>
          <p:cNvPr id="3" name="Content Placeholder 2"/>
          <p:cNvSpPr>
            <a:spLocks noGrp="1"/>
          </p:cNvSpPr>
          <p:nvPr>
            <p:ph idx="1"/>
          </p:nvPr>
        </p:nvSpPr>
        <p:spPr/>
        <p:txBody>
          <a:bodyPr/>
          <a:lstStyle/>
          <a:p>
            <a:endParaRPr lang="en-CA" dirty="0"/>
          </a:p>
        </p:txBody>
      </p:sp>
      <p:sp>
        <p:nvSpPr>
          <p:cNvPr id="4" name="Oval 3"/>
          <p:cNvSpPr/>
          <p:nvPr/>
        </p:nvSpPr>
        <p:spPr>
          <a:xfrm>
            <a:off x="2771800" y="3212976"/>
            <a:ext cx="2664296" cy="2304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Isosceles Triangle 4"/>
          <p:cNvSpPr/>
          <p:nvPr/>
        </p:nvSpPr>
        <p:spPr>
          <a:xfrm>
            <a:off x="5220072" y="1988840"/>
            <a:ext cx="2088232" cy="172819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Straight Connector 6"/>
          <p:cNvCxnSpPr/>
          <p:nvPr/>
        </p:nvCxnSpPr>
        <p:spPr>
          <a:xfrm>
            <a:off x="4283968" y="2276872"/>
            <a:ext cx="1800200" cy="2736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771800" y="2636912"/>
            <a:ext cx="15121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92337" y="2313746"/>
            <a:ext cx="978153" cy="646331"/>
          </a:xfrm>
          <a:prstGeom prst="rect">
            <a:avLst/>
          </a:prstGeom>
          <a:noFill/>
        </p:spPr>
        <p:txBody>
          <a:bodyPr wrap="none" rtlCol="0">
            <a:spAutoFit/>
          </a:bodyPr>
          <a:lstStyle/>
          <a:p>
            <a:r>
              <a:rPr lang="en-CA" dirty="0" smtClean="0"/>
              <a:t>Contact</a:t>
            </a:r>
          </a:p>
          <a:p>
            <a:r>
              <a:rPr lang="en-CA" dirty="0" smtClean="0"/>
              <a:t>plane</a:t>
            </a:r>
            <a:endParaRPr lang="en-CA" dirty="0"/>
          </a:p>
        </p:txBody>
      </p:sp>
    </p:spTree>
    <p:extLst>
      <p:ext uri="{BB962C8B-B14F-4D97-AF65-F5344CB8AC3E}">
        <p14:creationId xmlns:p14="http://schemas.microsoft.com/office/powerpoint/2010/main" val="40312037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Collision Detection</a:t>
            </a:r>
            <a:endParaRPr lang="en-CA" dirty="0"/>
          </a:p>
        </p:txBody>
      </p:sp>
      <p:sp>
        <p:nvSpPr>
          <p:cNvPr id="3" name="Content Placeholder 2"/>
          <p:cNvSpPr>
            <a:spLocks noGrp="1"/>
          </p:cNvSpPr>
          <p:nvPr>
            <p:ph idx="1"/>
          </p:nvPr>
        </p:nvSpPr>
        <p:spPr/>
        <p:txBody>
          <a:bodyPr>
            <a:normAutofit lnSpcReduction="10000"/>
          </a:bodyPr>
          <a:lstStyle/>
          <a:p>
            <a:r>
              <a:rPr lang="en-CA" dirty="0" smtClean="0"/>
              <a:t>The contact normal is the normal to the contact plane, the collision response is along this vector</a:t>
            </a:r>
          </a:p>
          <a:p>
            <a:r>
              <a:rPr lang="en-CA" dirty="0" smtClean="0"/>
              <a:t>Normally collisions don’t occur exactly at frame times, they occur between frames</a:t>
            </a:r>
          </a:p>
          <a:p>
            <a:r>
              <a:rPr lang="en-CA" dirty="0" smtClean="0"/>
              <a:t>This can lead to missed collisions, particularly for objects that are moving quickly, see the next slide</a:t>
            </a:r>
          </a:p>
          <a:p>
            <a:r>
              <a:rPr lang="en-CA" dirty="0" smtClean="0"/>
              <a:t>The ball should collide with the wall, but in adjacent frames it on opposite sides of the wall, we need to detect these situations</a:t>
            </a:r>
          </a:p>
          <a:p>
            <a:r>
              <a:rPr lang="en-CA" dirty="0" smtClean="0"/>
              <a:t>One approach is to divide the frame into smaller intervals, this is expensive and still doesn’t guarantee we detect the collision</a:t>
            </a:r>
            <a:endParaRPr lang="en-CA" dirty="0"/>
          </a:p>
        </p:txBody>
      </p:sp>
    </p:spTree>
    <p:extLst>
      <p:ext uri="{BB962C8B-B14F-4D97-AF65-F5344CB8AC3E}">
        <p14:creationId xmlns:p14="http://schemas.microsoft.com/office/powerpoint/2010/main" val="23073358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Collision Detection</a:t>
            </a:r>
            <a:endParaRPr lang="en-CA" dirty="0"/>
          </a:p>
        </p:txBody>
      </p:sp>
      <p:sp>
        <p:nvSpPr>
          <p:cNvPr id="4" name="Rectangle 3"/>
          <p:cNvSpPr/>
          <p:nvPr/>
        </p:nvSpPr>
        <p:spPr>
          <a:xfrm>
            <a:off x="3707904" y="2204864"/>
            <a:ext cx="432048" cy="3528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Oval 4"/>
          <p:cNvSpPr/>
          <p:nvPr/>
        </p:nvSpPr>
        <p:spPr>
          <a:xfrm>
            <a:off x="1403648" y="2708920"/>
            <a:ext cx="720080"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00192" y="4509120"/>
            <a:ext cx="749873" cy="896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a:stCxn id="5" idx="6"/>
            <a:endCxn id="3074" idx="1"/>
          </p:cNvCxnSpPr>
          <p:nvPr/>
        </p:nvCxnSpPr>
        <p:spPr>
          <a:xfrm>
            <a:off x="2123728" y="3140968"/>
            <a:ext cx="4176464" cy="18162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60184" y="3864425"/>
            <a:ext cx="1007007" cy="369332"/>
          </a:xfrm>
          <a:prstGeom prst="rect">
            <a:avLst/>
          </a:prstGeom>
          <a:noFill/>
        </p:spPr>
        <p:txBody>
          <a:bodyPr wrap="none" rtlCol="0">
            <a:spAutoFit/>
          </a:bodyPr>
          <a:lstStyle/>
          <a:p>
            <a:r>
              <a:rPr lang="en-CA" dirty="0" smtClean="0"/>
              <a:t>Frame 1</a:t>
            </a:r>
            <a:endParaRPr lang="en-CA" dirty="0"/>
          </a:p>
        </p:txBody>
      </p:sp>
      <p:sp>
        <p:nvSpPr>
          <p:cNvPr id="9" name="TextBox 8"/>
          <p:cNvSpPr txBox="1"/>
          <p:nvPr/>
        </p:nvSpPr>
        <p:spPr>
          <a:xfrm>
            <a:off x="6084168" y="3969060"/>
            <a:ext cx="1007007" cy="369332"/>
          </a:xfrm>
          <a:prstGeom prst="rect">
            <a:avLst/>
          </a:prstGeom>
          <a:noFill/>
        </p:spPr>
        <p:txBody>
          <a:bodyPr wrap="none" rtlCol="0">
            <a:spAutoFit/>
          </a:bodyPr>
          <a:lstStyle/>
          <a:p>
            <a:r>
              <a:rPr lang="en-CA" dirty="0" smtClean="0"/>
              <a:t>Frame 2</a:t>
            </a:r>
            <a:endParaRPr lang="en-CA" dirty="0"/>
          </a:p>
        </p:txBody>
      </p:sp>
    </p:spTree>
    <p:extLst>
      <p:ext uri="{BB962C8B-B14F-4D97-AF65-F5344CB8AC3E}">
        <p14:creationId xmlns:p14="http://schemas.microsoft.com/office/powerpoint/2010/main" val="30365847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Collision Detection</a:t>
            </a:r>
            <a:endParaRPr lang="en-CA" dirty="0"/>
          </a:p>
        </p:txBody>
      </p:sp>
      <p:sp>
        <p:nvSpPr>
          <p:cNvPr id="3" name="Content Placeholder 2"/>
          <p:cNvSpPr>
            <a:spLocks noGrp="1"/>
          </p:cNvSpPr>
          <p:nvPr>
            <p:ph idx="1"/>
          </p:nvPr>
        </p:nvSpPr>
        <p:spPr/>
        <p:txBody>
          <a:bodyPr>
            <a:normAutofit lnSpcReduction="10000"/>
          </a:bodyPr>
          <a:lstStyle/>
          <a:p>
            <a:r>
              <a:rPr lang="en-CA" dirty="0" smtClean="0"/>
              <a:t>One approach to this problem is to extend collision detection to 4D, 3 spatial dimensions and one time dimension, see the next slide</a:t>
            </a:r>
          </a:p>
          <a:p>
            <a:r>
              <a:rPr lang="en-CA" dirty="0" smtClean="0"/>
              <a:t>Basically sweep the object along its path</a:t>
            </a:r>
          </a:p>
          <a:p>
            <a:r>
              <a:rPr lang="en-CA" dirty="0" smtClean="0"/>
              <a:t>This produces a more complex object, and a more difficult collision detection problem, but it does guarantee detection</a:t>
            </a:r>
          </a:p>
          <a:p>
            <a:r>
              <a:rPr lang="en-CA" dirty="0" smtClean="0"/>
              <a:t>Full collision detection is expensive, we would like to avoid doing the complete computation on each fame</a:t>
            </a:r>
          </a:p>
          <a:p>
            <a:r>
              <a:rPr lang="en-CA" dirty="0" smtClean="0"/>
              <a:t>We can assume that object don’t move too much between frames</a:t>
            </a:r>
            <a:endParaRPr lang="en-CA" dirty="0"/>
          </a:p>
        </p:txBody>
      </p:sp>
    </p:spTree>
    <p:extLst>
      <p:ext uri="{BB962C8B-B14F-4D97-AF65-F5344CB8AC3E}">
        <p14:creationId xmlns:p14="http://schemas.microsoft.com/office/powerpoint/2010/main" val="1354266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Collision Detection</a:t>
            </a:r>
            <a:endParaRPr lang="en-CA" dirty="0"/>
          </a:p>
        </p:txBody>
      </p:sp>
      <p:sp>
        <p:nvSpPr>
          <p:cNvPr id="4" name="Rectangle 3"/>
          <p:cNvSpPr/>
          <p:nvPr/>
        </p:nvSpPr>
        <p:spPr>
          <a:xfrm>
            <a:off x="3707904" y="2204864"/>
            <a:ext cx="432048" cy="3528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Oval 4"/>
          <p:cNvSpPr/>
          <p:nvPr/>
        </p:nvSpPr>
        <p:spPr>
          <a:xfrm>
            <a:off x="1403648" y="2708920"/>
            <a:ext cx="720080"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00192" y="4509120"/>
            <a:ext cx="749873" cy="896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260184" y="3864425"/>
            <a:ext cx="1007007" cy="369332"/>
          </a:xfrm>
          <a:prstGeom prst="rect">
            <a:avLst/>
          </a:prstGeom>
          <a:noFill/>
        </p:spPr>
        <p:txBody>
          <a:bodyPr wrap="none" rtlCol="0">
            <a:spAutoFit/>
          </a:bodyPr>
          <a:lstStyle/>
          <a:p>
            <a:r>
              <a:rPr lang="en-CA" dirty="0" smtClean="0"/>
              <a:t>Frame 1</a:t>
            </a:r>
            <a:endParaRPr lang="en-CA" dirty="0"/>
          </a:p>
        </p:txBody>
      </p:sp>
      <p:sp>
        <p:nvSpPr>
          <p:cNvPr id="9" name="TextBox 8"/>
          <p:cNvSpPr txBox="1"/>
          <p:nvPr/>
        </p:nvSpPr>
        <p:spPr>
          <a:xfrm>
            <a:off x="6084168" y="3969060"/>
            <a:ext cx="1007007" cy="369332"/>
          </a:xfrm>
          <a:prstGeom prst="rect">
            <a:avLst/>
          </a:prstGeom>
          <a:noFill/>
        </p:spPr>
        <p:txBody>
          <a:bodyPr wrap="none" rtlCol="0">
            <a:spAutoFit/>
          </a:bodyPr>
          <a:lstStyle/>
          <a:p>
            <a:r>
              <a:rPr lang="en-CA" dirty="0" smtClean="0"/>
              <a:t>Frame 2</a:t>
            </a:r>
            <a:endParaRPr lang="en-CA" dirty="0"/>
          </a:p>
        </p:txBody>
      </p:sp>
      <p:cxnSp>
        <p:nvCxnSpPr>
          <p:cNvPr id="6" name="Straight Connector 5"/>
          <p:cNvCxnSpPr>
            <a:stCxn id="5" idx="0"/>
            <a:endCxn id="3074" idx="0"/>
          </p:cNvCxnSpPr>
          <p:nvPr/>
        </p:nvCxnSpPr>
        <p:spPr>
          <a:xfrm>
            <a:off x="1763688" y="2708920"/>
            <a:ext cx="4911441" cy="18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4"/>
            <a:endCxn id="3074" idx="2"/>
          </p:cNvCxnSpPr>
          <p:nvPr/>
        </p:nvCxnSpPr>
        <p:spPr>
          <a:xfrm>
            <a:off x="1763688" y="3573016"/>
            <a:ext cx="4911441" cy="183229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0919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Collision Detection</a:t>
            </a:r>
            <a:endParaRPr lang="en-CA" dirty="0"/>
          </a:p>
        </p:txBody>
      </p:sp>
      <p:sp>
        <p:nvSpPr>
          <p:cNvPr id="3" name="Content Placeholder 2"/>
          <p:cNvSpPr>
            <a:spLocks noGrp="1"/>
          </p:cNvSpPr>
          <p:nvPr>
            <p:ph idx="1"/>
          </p:nvPr>
        </p:nvSpPr>
        <p:spPr/>
        <p:txBody>
          <a:bodyPr/>
          <a:lstStyle/>
          <a:p>
            <a:r>
              <a:rPr lang="en-CA" dirty="0" smtClean="0"/>
              <a:t>We reduce the amount of work by saving decisions that we have made and then check to see if they still hold</a:t>
            </a:r>
          </a:p>
          <a:p>
            <a:r>
              <a:rPr lang="en-CA" dirty="0" smtClean="0"/>
              <a:t>These decisions are called witnesses and there are many types that we can use</a:t>
            </a:r>
          </a:p>
          <a:p>
            <a:r>
              <a:rPr lang="en-CA" dirty="0" smtClean="0"/>
              <a:t>If we find a plane that separates two objects in one frame, we can save this as a witness</a:t>
            </a:r>
          </a:p>
          <a:p>
            <a:r>
              <a:rPr lang="en-CA" dirty="0" smtClean="0"/>
              <a:t>Instead of doing a complete collision detection, we can check to see if the plane still separates the two objects</a:t>
            </a:r>
            <a:endParaRPr lang="en-CA" dirty="0"/>
          </a:p>
        </p:txBody>
      </p:sp>
    </p:spTree>
    <p:extLst>
      <p:ext uri="{BB962C8B-B14F-4D97-AF65-F5344CB8AC3E}">
        <p14:creationId xmlns:p14="http://schemas.microsoft.com/office/powerpoint/2010/main" val="2839574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Collision Detection</a:t>
            </a:r>
            <a:endParaRPr lang="en-CA" dirty="0"/>
          </a:p>
        </p:txBody>
      </p:sp>
      <p:sp>
        <p:nvSpPr>
          <p:cNvPr id="3" name="Content Placeholder 2"/>
          <p:cNvSpPr>
            <a:spLocks noGrp="1"/>
          </p:cNvSpPr>
          <p:nvPr>
            <p:ph idx="1"/>
          </p:nvPr>
        </p:nvSpPr>
        <p:spPr/>
        <p:txBody>
          <a:bodyPr/>
          <a:lstStyle/>
          <a:p>
            <a:r>
              <a:rPr lang="en-CA" dirty="0" smtClean="0"/>
              <a:t>Another witness is recording the collision point between two objects</a:t>
            </a:r>
          </a:p>
          <a:p>
            <a:r>
              <a:rPr lang="en-CA" dirty="0" smtClean="0"/>
              <a:t>We can check to see if this is still a collision point, if it is we can report it as a collision</a:t>
            </a:r>
          </a:p>
          <a:p>
            <a:r>
              <a:rPr lang="en-CA" dirty="0" smtClean="0"/>
              <a:t>If not, the collision point could be close by, search neighbouring vertices for a collision</a:t>
            </a:r>
          </a:p>
          <a:p>
            <a:r>
              <a:rPr lang="en-CA" dirty="0" smtClean="0"/>
              <a:t>Two static objects that are in contact, are likely to stay in contact</a:t>
            </a:r>
          </a:p>
          <a:p>
            <a:r>
              <a:rPr lang="en-CA" dirty="0" smtClean="0"/>
              <a:t>We want a witness to be fast and have a high probability of providing useful information</a:t>
            </a:r>
          </a:p>
        </p:txBody>
      </p:sp>
    </p:spTree>
    <p:extLst>
      <p:ext uri="{BB962C8B-B14F-4D97-AF65-F5344CB8AC3E}">
        <p14:creationId xmlns:p14="http://schemas.microsoft.com/office/powerpoint/2010/main" val="1896396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Awareness</a:t>
            </a:r>
            <a:endParaRPr lang="en-CA" dirty="0"/>
          </a:p>
        </p:txBody>
      </p:sp>
      <p:sp>
        <p:nvSpPr>
          <p:cNvPr id="3" name="Content Placeholder 2"/>
          <p:cNvSpPr>
            <a:spLocks noGrp="1"/>
          </p:cNvSpPr>
          <p:nvPr>
            <p:ph idx="1"/>
          </p:nvPr>
        </p:nvSpPr>
        <p:spPr/>
        <p:txBody>
          <a:bodyPr/>
          <a:lstStyle/>
          <a:p>
            <a:r>
              <a:rPr lang="en-CA" dirty="0" smtClean="0"/>
              <a:t>What do characters need to be aware of?</a:t>
            </a:r>
          </a:p>
          <a:p>
            <a:pPr lvl="1"/>
            <a:r>
              <a:rPr lang="en-CA" sz="2400" dirty="0" smtClean="0"/>
              <a:t>The forces acting on them</a:t>
            </a:r>
          </a:p>
          <a:p>
            <a:pPr lvl="1"/>
            <a:r>
              <a:rPr lang="en-CA" sz="2400" dirty="0" smtClean="0"/>
              <a:t>The actions of nearby characters</a:t>
            </a:r>
          </a:p>
          <a:p>
            <a:pPr lvl="1"/>
            <a:r>
              <a:rPr lang="en-CA" sz="2400" dirty="0" smtClean="0"/>
              <a:t>Terrain or ground they are moving on</a:t>
            </a:r>
          </a:p>
          <a:p>
            <a:pPr lvl="1"/>
            <a:r>
              <a:rPr lang="en-CA" sz="2400" dirty="0" smtClean="0"/>
              <a:t>Immediate goals and problems, I’m hungry now</a:t>
            </a:r>
          </a:p>
          <a:p>
            <a:pPr lvl="1"/>
            <a:r>
              <a:rPr lang="en-CA" sz="2400" dirty="0" smtClean="0"/>
              <a:t>Long term goals, I need to be somewhere tomorrow</a:t>
            </a:r>
          </a:p>
          <a:p>
            <a:r>
              <a:rPr lang="en-CA" dirty="0" smtClean="0"/>
              <a:t>Character can’t be aware of everything, depends upon the situation they are in</a:t>
            </a:r>
          </a:p>
          <a:p>
            <a:r>
              <a:rPr lang="en-CA" dirty="0" smtClean="0"/>
              <a:t>Sensor overload from too much information</a:t>
            </a:r>
            <a:endParaRPr lang="en-CA" dirty="0"/>
          </a:p>
        </p:txBody>
      </p:sp>
    </p:spTree>
    <p:extLst>
      <p:ext uri="{BB962C8B-B14F-4D97-AF65-F5344CB8AC3E}">
        <p14:creationId xmlns:p14="http://schemas.microsoft.com/office/powerpoint/2010/main" val="17967454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Collision Detection</a:t>
            </a:r>
            <a:endParaRPr lang="en-CA" dirty="0"/>
          </a:p>
        </p:txBody>
      </p:sp>
      <p:sp>
        <p:nvSpPr>
          <p:cNvPr id="3" name="Content Placeholder 2"/>
          <p:cNvSpPr>
            <a:spLocks noGrp="1"/>
          </p:cNvSpPr>
          <p:nvPr>
            <p:ph idx="1"/>
          </p:nvPr>
        </p:nvSpPr>
        <p:spPr/>
        <p:txBody>
          <a:bodyPr/>
          <a:lstStyle/>
          <a:p>
            <a:r>
              <a:rPr lang="en-CA" dirty="0" smtClean="0"/>
              <a:t>Complication: floating point arithmetic isn’t precise and can cause problems for our algorithms</a:t>
            </a:r>
          </a:p>
          <a:p>
            <a:r>
              <a:rPr lang="en-CA" dirty="0" smtClean="0"/>
              <a:t>Quite often interested in small distances (are points touching?), the relative error can be quite high for differences</a:t>
            </a:r>
          </a:p>
          <a:p>
            <a:r>
              <a:rPr lang="en-CA" dirty="0" smtClean="0"/>
              <a:t>In complex computations rounding errors can accumulate, giving rise to unexpected errors</a:t>
            </a:r>
          </a:p>
          <a:p>
            <a:r>
              <a:rPr lang="en-CA" dirty="0" smtClean="0"/>
              <a:t>May need to rearrange computations, don’t use equality tests, etc.</a:t>
            </a:r>
            <a:endParaRPr lang="en-CA" dirty="0"/>
          </a:p>
        </p:txBody>
      </p:sp>
    </p:spTree>
    <p:extLst>
      <p:ext uri="{BB962C8B-B14F-4D97-AF65-F5344CB8AC3E}">
        <p14:creationId xmlns:p14="http://schemas.microsoft.com/office/powerpoint/2010/main" val="19773217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Approximate Algorithms</a:t>
            </a:r>
            <a:endParaRPr lang="en-CA" dirty="0"/>
          </a:p>
        </p:txBody>
      </p:sp>
      <p:sp>
        <p:nvSpPr>
          <p:cNvPr id="3" name="Content Placeholder 2"/>
          <p:cNvSpPr>
            <a:spLocks noGrp="1"/>
          </p:cNvSpPr>
          <p:nvPr>
            <p:ph idx="1"/>
          </p:nvPr>
        </p:nvSpPr>
        <p:spPr/>
        <p:txBody>
          <a:bodyPr/>
          <a:lstStyle/>
          <a:p>
            <a:r>
              <a:rPr lang="en-CA" dirty="0" smtClean="0"/>
              <a:t>Approximate algorithms are based on constructing bounding volumes for each object</a:t>
            </a:r>
          </a:p>
          <a:p>
            <a:r>
              <a:rPr lang="en-CA" dirty="0" smtClean="0"/>
              <a:t>The two common bounding volumes are spheres and axis aligned bounding boxes</a:t>
            </a:r>
          </a:p>
          <a:p>
            <a:r>
              <a:rPr lang="en-CA" dirty="0" smtClean="0"/>
              <a:t>The intersection algorithms for these shapes are quite simple</a:t>
            </a:r>
          </a:p>
          <a:p>
            <a:r>
              <a:rPr lang="en-CA" dirty="0" smtClean="0"/>
              <a:t>For a pair of spheres they intersect if the distance between their centers is less than the sum of their radii</a:t>
            </a:r>
          </a:p>
          <a:p>
            <a:r>
              <a:rPr lang="en-CA" dirty="0" smtClean="0"/>
              <a:t>We avoid the square root by squaring the sum of the radii</a:t>
            </a:r>
          </a:p>
        </p:txBody>
      </p:sp>
    </p:spTree>
    <p:extLst>
      <p:ext uri="{BB962C8B-B14F-4D97-AF65-F5344CB8AC3E}">
        <p14:creationId xmlns:p14="http://schemas.microsoft.com/office/powerpoint/2010/main" val="36131726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Approximate Algorithms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smtClean="0"/>
                  <a:t>For axis aligned bounding boxes a box can be represented by two points, the minimum values along each axis, and the maximum values along each axis</a:t>
                </a:r>
              </a:p>
              <a:p>
                <a:r>
                  <a:rPr lang="en-CA" dirty="0" smtClean="0"/>
                  <a:t>If we have two boxes [p</a:t>
                </a:r>
                <a:r>
                  <a:rPr lang="en-CA" baseline="-25000" dirty="0" smtClean="0"/>
                  <a:t>1</a:t>
                </a:r>
                <a:r>
                  <a:rPr lang="en-CA" dirty="0" smtClean="0"/>
                  <a:t>, q</a:t>
                </a:r>
                <a:r>
                  <a:rPr lang="en-CA" baseline="-25000" dirty="0" smtClean="0"/>
                  <a:t>1</a:t>
                </a:r>
                <a:r>
                  <a:rPr lang="en-CA" dirty="0" smtClean="0"/>
                  <a:t>] and [p</a:t>
                </a:r>
                <a:r>
                  <a:rPr lang="en-CA" baseline="-25000" dirty="0" smtClean="0"/>
                  <a:t>2</a:t>
                </a:r>
                <a:r>
                  <a:rPr lang="en-CA" dirty="0" smtClean="0"/>
                  <a:t>, q</a:t>
                </a:r>
                <a:r>
                  <a:rPr lang="en-CA" baseline="-25000" dirty="0" smtClean="0"/>
                  <a:t>2</a:t>
                </a:r>
                <a:r>
                  <a:rPr lang="en-CA" dirty="0" smtClean="0"/>
                  <a:t>] the two boxes intersect if the following condition holds:</a:t>
                </a:r>
              </a:p>
              <a:p>
                <a:pPr marL="0" indent="0">
                  <a:buNone/>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CA" b="0" i="1" smtClean="0">
                              <a:latin typeface="Cambria Math"/>
                            </a:rPr>
                            <m:t>𝑝</m:t>
                          </m:r>
                        </m:e>
                        <m:sub>
                          <m:r>
                            <a:rPr lang="en-CA" b="0" i="1" smtClean="0">
                              <a:latin typeface="Cambria Math"/>
                            </a:rPr>
                            <m:t>1</m:t>
                          </m:r>
                        </m:sub>
                      </m:sSub>
                      <m:r>
                        <a:rPr lang="en-CA" b="0" i="1" smtClean="0">
                          <a:latin typeface="Cambria Math"/>
                        </a:rPr>
                        <m:t> </m:t>
                      </m:r>
                      <m:r>
                        <a:rPr lang="en-CA" b="0" i="1" smtClean="0">
                          <a:latin typeface="Cambria Math"/>
                          <a:ea typeface="Cambria Math"/>
                        </a:rPr>
                        <m:t>≤ </m:t>
                      </m:r>
                      <m:sSub>
                        <m:sSubPr>
                          <m:ctrlPr>
                            <a:rPr lang="en-CA" b="0" i="1" smtClean="0">
                              <a:latin typeface="Cambria Math" panose="02040503050406030204" pitchFamily="18" charset="0"/>
                              <a:ea typeface="Cambria Math"/>
                            </a:rPr>
                          </m:ctrlPr>
                        </m:sSubPr>
                        <m:e>
                          <m:r>
                            <a:rPr lang="en-CA" b="0" i="1" smtClean="0">
                              <a:latin typeface="Cambria Math"/>
                              <a:ea typeface="Cambria Math"/>
                            </a:rPr>
                            <m:t>𝑞</m:t>
                          </m:r>
                        </m:e>
                        <m:sub>
                          <m:r>
                            <a:rPr lang="en-CA" b="0" i="1" smtClean="0">
                              <a:latin typeface="Cambria Math"/>
                              <a:ea typeface="Cambria Math"/>
                            </a:rPr>
                            <m:t>2</m:t>
                          </m:r>
                        </m:sub>
                      </m:sSub>
                      <m:r>
                        <a:rPr lang="en-CA" b="0" i="1" smtClean="0">
                          <a:latin typeface="Cambria Math"/>
                          <a:ea typeface="Cambria Math"/>
                        </a:rPr>
                        <m:t> </m:t>
                      </m:r>
                      <m:r>
                        <a:rPr lang="en-CA" b="0" i="1" smtClean="0">
                          <a:latin typeface="Cambria Math"/>
                          <a:ea typeface="Cambria Math"/>
                        </a:rPr>
                        <m:t>𝑎𝑛𝑑</m:t>
                      </m:r>
                      <m:r>
                        <a:rPr lang="en-CA" b="0" i="1" smtClean="0">
                          <a:latin typeface="Cambria Math"/>
                          <a:ea typeface="Cambria Math"/>
                        </a:rPr>
                        <m:t> </m:t>
                      </m:r>
                      <m:sSub>
                        <m:sSubPr>
                          <m:ctrlPr>
                            <a:rPr lang="en-CA" b="0" i="1" smtClean="0">
                              <a:latin typeface="Cambria Math" panose="02040503050406030204" pitchFamily="18" charset="0"/>
                              <a:ea typeface="Cambria Math"/>
                            </a:rPr>
                          </m:ctrlPr>
                        </m:sSubPr>
                        <m:e>
                          <m:r>
                            <a:rPr lang="en-CA" b="0" i="1" smtClean="0">
                              <a:latin typeface="Cambria Math"/>
                              <a:ea typeface="Cambria Math"/>
                            </a:rPr>
                            <m:t>𝑝</m:t>
                          </m:r>
                        </m:e>
                        <m:sub>
                          <m:r>
                            <a:rPr lang="en-CA" b="0" i="1" smtClean="0">
                              <a:latin typeface="Cambria Math"/>
                              <a:ea typeface="Cambria Math"/>
                            </a:rPr>
                            <m:t>2</m:t>
                          </m:r>
                        </m:sub>
                      </m:sSub>
                      <m:r>
                        <a:rPr lang="en-CA" b="0" i="1" smtClean="0">
                          <a:latin typeface="Cambria Math"/>
                          <a:ea typeface="Cambria Math"/>
                        </a:rPr>
                        <m:t> ≤ </m:t>
                      </m:r>
                      <m:sSub>
                        <m:sSubPr>
                          <m:ctrlPr>
                            <a:rPr lang="en-CA" b="0" i="1" smtClean="0">
                              <a:latin typeface="Cambria Math" panose="02040503050406030204" pitchFamily="18" charset="0"/>
                              <a:ea typeface="Cambria Math"/>
                            </a:rPr>
                          </m:ctrlPr>
                        </m:sSubPr>
                        <m:e>
                          <m:r>
                            <a:rPr lang="en-CA" b="0" i="1" smtClean="0">
                              <a:latin typeface="Cambria Math"/>
                              <a:ea typeface="Cambria Math"/>
                            </a:rPr>
                            <m:t>𝑞</m:t>
                          </m:r>
                        </m:e>
                        <m:sub>
                          <m:r>
                            <a:rPr lang="en-CA" b="0" i="1" smtClean="0">
                              <a:latin typeface="Cambria Math"/>
                              <a:ea typeface="Cambria Math"/>
                            </a:rPr>
                            <m:t>1</m:t>
                          </m:r>
                        </m:sub>
                      </m:sSub>
                    </m:oMath>
                  </m:oMathPara>
                </a14:m>
                <a:endParaRPr lang="en-CA" dirty="0" smtClean="0"/>
              </a:p>
              <a:p>
                <a:r>
                  <a:rPr lang="en-CA" dirty="0" smtClean="0"/>
                  <a:t>These comparisons are typically done one axis at a time, so we can do an early rejection if there isn’t an overlap in one of the axis</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a:stretch>
              </a:blipFill>
            </p:spPr>
            <p:txBody>
              <a:bodyPr/>
              <a:lstStyle/>
              <a:p>
                <a:r>
                  <a:rPr lang="en-CA">
                    <a:noFill/>
                  </a:rPr>
                  <a:t> </a:t>
                </a:r>
              </a:p>
            </p:txBody>
          </p:sp>
        </mc:Fallback>
      </mc:AlternateContent>
    </p:spTree>
    <p:extLst>
      <p:ext uri="{BB962C8B-B14F-4D97-AF65-F5344CB8AC3E}">
        <p14:creationId xmlns:p14="http://schemas.microsoft.com/office/powerpoint/2010/main" val="34601798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Approximate Algorithms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CA" dirty="0" smtClean="0"/>
                  <a:t>The sphere-box intersection is a bit more complicated</a:t>
                </a:r>
              </a:p>
              <a:p>
                <a:r>
                  <a:rPr lang="en-CA" dirty="0" smtClean="0"/>
                  <a:t>Assume that the box is centered on the origin and has extent (</a:t>
                </a:r>
                <a:r>
                  <a:rPr lang="en-CA" dirty="0" err="1" smtClean="0"/>
                  <a:t>b</a:t>
                </a:r>
                <a:r>
                  <a:rPr lang="en-CA" baseline="-25000" dirty="0" err="1" smtClean="0"/>
                  <a:t>x</a:t>
                </a:r>
                <a:r>
                  <a:rPr lang="en-CA" dirty="0" smtClean="0"/>
                  <a:t>, b</a:t>
                </a:r>
                <a:r>
                  <a:rPr lang="en-CA" baseline="-25000" dirty="0" smtClean="0"/>
                  <a:t>y</a:t>
                </a:r>
                <a:r>
                  <a:rPr lang="en-CA" dirty="0" smtClean="0"/>
                  <a:t>, </a:t>
                </a:r>
                <a:r>
                  <a:rPr lang="en-CA" dirty="0" err="1" smtClean="0"/>
                  <a:t>b</a:t>
                </a:r>
                <a:r>
                  <a:rPr lang="en-CA" baseline="-25000" dirty="0" err="1" smtClean="0"/>
                  <a:t>z</a:t>
                </a:r>
                <a:r>
                  <a:rPr lang="en-CA" dirty="0" smtClean="0"/>
                  <a:t>) and the center of the sphere is (c</a:t>
                </a:r>
                <a:r>
                  <a:rPr lang="en-CA" baseline="-25000" dirty="0" smtClean="0"/>
                  <a:t>x</a:t>
                </a:r>
                <a:r>
                  <a:rPr lang="en-CA" dirty="0" smtClean="0"/>
                  <a:t>, c</a:t>
                </a:r>
                <a:r>
                  <a:rPr lang="en-CA" baseline="-25000" dirty="0" smtClean="0"/>
                  <a:t>y</a:t>
                </a:r>
                <a:r>
                  <a:rPr lang="en-CA" dirty="0" smtClean="0"/>
                  <a:t>, </a:t>
                </a:r>
                <a:r>
                  <a:rPr lang="en-CA" dirty="0" err="1" smtClean="0"/>
                  <a:t>c</a:t>
                </a:r>
                <a:r>
                  <a:rPr lang="en-CA" baseline="-25000" dirty="0" err="1" smtClean="0"/>
                  <a:t>z</a:t>
                </a:r>
                <a:r>
                  <a:rPr lang="en-CA" dirty="0" smtClean="0"/>
                  <a:t>)</a:t>
                </a:r>
              </a:p>
              <a:p>
                <a:r>
                  <a:rPr lang="en-CA" dirty="0" smtClean="0"/>
                  <a:t>We compute x, the point in the box closest to the sphere center in the following way:</a:t>
                </a:r>
              </a:p>
              <a:p>
                <a:r>
                  <a:rPr lang="en-CA" dirty="0" smtClean="0"/>
                  <a:t>x = (clamp(c</a:t>
                </a:r>
                <a:r>
                  <a:rPr lang="en-CA" baseline="-25000" dirty="0" smtClean="0"/>
                  <a:t>x</a:t>
                </a:r>
                <a:r>
                  <a:rPr lang="en-CA" dirty="0" smtClean="0"/>
                  <a:t>, -</a:t>
                </a:r>
                <a:r>
                  <a:rPr lang="en-CA" dirty="0" err="1" smtClean="0"/>
                  <a:t>b</a:t>
                </a:r>
                <a:r>
                  <a:rPr lang="en-CA" baseline="-25000" dirty="0" err="1" smtClean="0"/>
                  <a:t>x</a:t>
                </a:r>
                <a:r>
                  <a:rPr lang="en-CA" dirty="0" smtClean="0"/>
                  <a:t>, </a:t>
                </a:r>
                <a:r>
                  <a:rPr lang="en-CA" dirty="0" err="1" smtClean="0"/>
                  <a:t>b</a:t>
                </a:r>
                <a:r>
                  <a:rPr lang="en-CA" baseline="-25000" dirty="0" err="1" smtClean="0"/>
                  <a:t>x</a:t>
                </a:r>
                <a:r>
                  <a:rPr lang="en-CA" dirty="0" smtClean="0"/>
                  <a:t>), clamp(c</a:t>
                </a:r>
                <a:r>
                  <a:rPr lang="en-CA" baseline="-25000" dirty="0" smtClean="0"/>
                  <a:t>y</a:t>
                </a:r>
                <a:r>
                  <a:rPr lang="en-CA" dirty="0" smtClean="0"/>
                  <a:t>, -b</a:t>
                </a:r>
                <a:r>
                  <a:rPr lang="en-CA" baseline="-25000" dirty="0" smtClean="0"/>
                  <a:t>y</a:t>
                </a:r>
                <a:r>
                  <a:rPr lang="en-CA" dirty="0" smtClean="0"/>
                  <a:t>, b</a:t>
                </a:r>
                <a:r>
                  <a:rPr lang="en-CA" baseline="-25000" dirty="0" smtClean="0"/>
                  <a:t>y</a:t>
                </a:r>
                <a:r>
                  <a:rPr lang="en-CA" dirty="0" smtClean="0"/>
                  <a:t>), clamp(</a:t>
                </a:r>
                <a:r>
                  <a:rPr lang="en-CA" dirty="0" err="1" smtClean="0"/>
                  <a:t>c</a:t>
                </a:r>
                <a:r>
                  <a:rPr lang="en-CA" baseline="-25000" dirty="0" err="1" smtClean="0"/>
                  <a:t>z</a:t>
                </a:r>
                <a:r>
                  <a:rPr lang="en-CA" dirty="0" smtClean="0"/>
                  <a:t>, -</a:t>
                </a:r>
                <a:r>
                  <a:rPr lang="en-CA" dirty="0" err="1" smtClean="0"/>
                  <a:t>b</a:t>
                </a:r>
                <a:r>
                  <a:rPr lang="en-CA" baseline="-25000" dirty="0" err="1" smtClean="0"/>
                  <a:t>z</a:t>
                </a:r>
                <a:r>
                  <a:rPr lang="en-CA" dirty="0" smtClean="0"/>
                  <a:t>, </a:t>
                </a:r>
                <a:r>
                  <a:rPr lang="en-CA" dirty="0" err="1" smtClean="0"/>
                  <a:t>b</a:t>
                </a:r>
                <a:r>
                  <a:rPr lang="en-CA" baseline="-25000" dirty="0" err="1" smtClean="0"/>
                  <a:t>z</a:t>
                </a:r>
                <a:r>
                  <a:rPr lang="en-CA" dirty="0" smtClean="0"/>
                  <a:t>)</a:t>
                </a:r>
              </a:p>
              <a:p>
                <a:r>
                  <a:rPr lang="en-CA" dirty="0" smtClean="0"/>
                  <a:t>Where:</a:t>
                </a:r>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a:rPr>
                        <m:t>𝑐𝑙𝑎𝑚𝑝</m:t>
                      </m:r>
                      <m:d>
                        <m:dPr>
                          <m:ctrlPr>
                            <a:rPr lang="en-CA" b="0" i="1" smtClean="0">
                              <a:latin typeface="Cambria Math" panose="02040503050406030204" pitchFamily="18" charset="0"/>
                            </a:rPr>
                          </m:ctrlPr>
                        </m:dPr>
                        <m:e>
                          <m:r>
                            <a:rPr lang="en-CA" b="0" i="1" smtClean="0">
                              <a:latin typeface="Cambria Math"/>
                            </a:rPr>
                            <m:t>𝑎</m:t>
                          </m:r>
                          <m:r>
                            <a:rPr lang="en-CA" b="0" i="1" smtClean="0">
                              <a:latin typeface="Cambria Math"/>
                            </a:rPr>
                            <m:t>,</m:t>
                          </m:r>
                          <m:r>
                            <a:rPr lang="en-CA" b="0" i="1" smtClean="0">
                              <a:latin typeface="Cambria Math"/>
                            </a:rPr>
                            <m:t>𝑏</m:t>
                          </m:r>
                          <m:r>
                            <a:rPr lang="en-CA" b="0" i="1" smtClean="0">
                              <a:latin typeface="Cambria Math"/>
                            </a:rPr>
                            <m:t>,</m:t>
                          </m:r>
                          <m:r>
                            <a:rPr lang="en-CA" b="0" i="1" smtClean="0">
                              <a:latin typeface="Cambria Math"/>
                            </a:rPr>
                            <m:t>𝑐</m:t>
                          </m:r>
                        </m:e>
                      </m:d>
                      <m:r>
                        <a:rPr lang="en-CA" b="0" i="1" smtClean="0">
                          <a:latin typeface="Cambria Math"/>
                        </a:rPr>
                        <m:t>= </m:t>
                      </m:r>
                      <m:d>
                        <m:dPr>
                          <m:begChr m:val="{"/>
                          <m:endChr m:val="}"/>
                          <m:ctrlPr>
                            <a:rPr lang="en-CA" b="0" i="1" smtClean="0">
                              <a:latin typeface="Cambria Math" panose="02040503050406030204" pitchFamily="18" charset="0"/>
                            </a:rPr>
                          </m:ctrlPr>
                        </m:dPr>
                        <m:e>
                          <m:m>
                            <m:mPr>
                              <m:mcs>
                                <m:mc>
                                  <m:mcPr>
                                    <m:count m:val="1"/>
                                    <m:mcJc m:val="center"/>
                                  </m:mcPr>
                                </m:mc>
                              </m:mcs>
                              <m:ctrlPr>
                                <a:rPr lang="en-CA" b="0" i="1" smtClean="0">
                                  <a:latin typeface="Cambria Math" panose="02040503050406030204" pitchFamily="18" charset="0"/>
                                </a:rPr>
                              </m:ctrlPr>
                            </m:mPr>
                            <m:mr>
                              <m:e>
                                <m:r>
                                  <m:rPr>
                                    <m:brk m:alnAt="7"/>
                                  </m:rPr>
                                  <a:rPr lang="en-CA" b="0" i="1" smtClean="0">
                                    <a:latin typeface="Cambria Math"/>
                                  </a:rPr>
                                  <m:t>𝑏</m:t>
                                </m:r>
                                <m:r>
                                  <a:rPr lang="en-CA" b="0" i="1" smtClean="0">
                                    <a:latin typeface="Cambria Math"/>
                                  </a:rPr>
                                  <m:t> </m:t>
                                </m:r>
                                <m:r>
                                  <a:rPr lang="en-CA" b="0" i="1" smtClean="0">
                                    <a:latin typeface="Cambria Math"/>
                                  </a:rPr>
                                  <m:t>𝑖𝑓</m:t>
                                </m:r>
                                <m:r>
                                  <a:rPr lang="en-CA" b="0" i="1" smtClean="0">
                                    <a:latin typeface="Cambria Math"/>
                                  </a:rPr>
                                  <m:t> </m:t>
                                </m:r>
                                <m:r>
                                  <a:rPr lang="en-CA" b="0" i="1" smtClean="0">
                                    <a:latin typeface="Cambria Math"/>
                                  </a:rPr>
                                  <m:t>𝑎</m:t>
                                </m:r>
                                <m:r>
                                  <a:rPr lang="en-CA" b="0" i="1" smtClean="0">
                                    <a:latin typeface="Cambria Math"/>
                                  </a:rPr>
                                  <m:t>&lt;</m:t>
                                </m:r>
                                <m:r>
                                  <a:rPr lang="en-CA" b="0" i="1" smtClean="0">
                                    <a:latin typeface="Cambria Math"/>
                                  </a:rPr>
                                  <m:t>𝑏</m:t>
                                </m:r>
                              </m:e>
                            </m:mr>
                            <m:mr>
                              <m:e>
                                <m:r>
                                  <a:rPr lang="en-CA" b="0" i="1" smtClean="0">
                                    <a:latin typeface="Cambria Math"/>
                                  </a:rPr>
                                  <m:t>𝑐</m:t>
                                </m:r>
                                <m:r>
                                  <a:rPr lang="en-CA" b="0" i="1" smtClean="0">
                                    <a:latin typeface="Cambria Math"/>
                                  </a:rPr>
                                  <m:t> </m:t>
                                </m:r>
                                <m:r>
                                  <a:rPr lang="en-CA" b="0" i="1" smtClean="0">
                                    <a:latin typeface="Cambria Math"/>
                                  </a:rPr>
                                  <m:t>𝑖𝑓</m:t>
                                </m:r>
                                <m:r>
                                  <a:rPr lang="en-CA" b="0" i="1" smtClean="0">
                                    <a:latin typeface="Cambria Math"/>
                                  </a:rPr>
                                  <m:t> </m:t>
                                </m:r>
                                <m:r>
                                  <a:rPr lang="en-CA" b="0" i="1" smtClean="0">
                                    <a:latin typeface="Cambria Math"/>
                                  </a:rPr>
                                  <m:t>𝑎</m:t>
                                </m:r>
                                <m:r>
                                  <a:rPr lang="en-CA" b="0" i="1" smtClean="0">
                                    <a:latin typeface="Cambria Math"/>
                                  </a:rPr>
                                  <m:t>&gt;</m:t>
                                </m:r>
                                <m:r>
                                  <a:rPr lang="en-CA" b="0" i="1" smtClean="0">
                                    <a:latin typeface="Cambria Math"/>
                                  </a:rPr>
                                  <m:t>𝑐</m:t>
                                </m:r>
                              </m:e>
                            </m:mr>
                            <m:mr>
                              <m:e>
                                <m:r>
                                  <a:rPr lang="en-CA" b="0" i="1" smtClean="0">
                                    <a:latin typeface="Cambria Math"/>
                                  </a:rPr>
                                  <m:t>𝑎</m:t>
                                </m:r>
                                <m:r>
                                  <a:rPr lang="en-CA" b="0" i="1" smtClean="0">
                                    <a:latin typeface="Cambria Math"/>
                                  </a:rPr>
                                  <m:t> </m:t>
                                </m:r>
                                <m:r>
                                  <a:rPr lang="en-CA" b="0" i="1" smtClean="0">
                                    <a:latin typeface="Cambria Math"/>
                                  </a:rPr>
                                  <m:t>𝑜𝑡h𝑒𝑟𝑤𝑖𝑠𝑒</m:t>
                                </m:r>
                              </m:e>
                            </m:mr>
                          </m:m>
                        </m:e>
                      </m:d>
                    </m:oMath>
                  </m:oMathPara>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15" t="-809" r="-1185"/>
                </a:stretch>
              </a:blipFill>
            </p:spPr>
            <p:txBody>
              <a:bodyPr/>
              <a:lstStyle/>
              <a:p>
                <a:r>
                  <a:rPr lang="en-CA">
                    <a:noFill/>
                  </a:rPr>
                  <a:t> </a:t>
                </a:r>
              </a:p>
            </p:txBody>
          </p:sp>
        </mc:Fallback>
      </mc:AlternateContent>
    </p:spTree>
    <p:extLst>
      <p:ext uri="{BB962C8B-B14F-4D97-AF65-F5344CB8AC3E}">
        <p14:creationId xmlns:p14="http://schemas.microsoft.com/office/powerpoint/2010/main" val="2698682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Approximate Algorithms</a:t>
            </a:r>
            <a:endParaRPr lang="en-CA" dirty="0"/>
          </a:p>
        </p:txBody>
      </p:sp>
      <p:sp>
        <p:nvSpPr>
          <p:cNvPr id="3" name="Content Placeholder 2"/>
          <p:cNvSpPr>
            <a:spLocks noGrp="1"/>
          </p:cNvSpPr>
          <p:nvPr>
            <p:ph idx="1"/>
          </p:nvPr>
        </p:nvSpPr>
        <p:spPr/>
        <p:txBody>
          <a:bodyPr/>
          <a:lstStyle/>
          <a:p>
            <a:r>
              <a:rPr lang="en-CA" dirty="0" smtClean="0"/>
              <a:t>The box and sphere intersect if x is inside the sphere, in other words if the distance between x and the sphere center is less than the sphere radius</a:t>
            </a:r>
          </a:p>
          <a:p>
            <a:r>
              <a:rPr lang="en-CA" dirty="0" smtClean="0"/>
              <a:t>All these tests involve a small number of arithmetic operations, so they can be performed quickly</a:t>
            </a:r>
          </a:p>
          <a:p>
            <a:r>
              <a:rPr lang="en-CA" dirty="0" smtClean="0"/>
              <a:t>But, testing all the object pairs in O(n</a:t>
            </a:r>
            <a:r>
              <a:rPr lang="en-CA" baseline="30000" dirty="0" smtClean="0"/>
              <a:t>2</a:t>
            </a:r>
            <a:r>
              <a:rPr lang="en-CA" dirty="0" smtClean="0"/>
              <a:t>), which can be expensive with a large number of objects</a:t>
            </a:r>
          </a:p>
          <a:p>
            <a:r>
              <a:rPr lang="en-CA" dirty="0" smtClean="0"/>
              <a:t>Given all the possible pairs of objects, collisions are very rare, most of the objects are far away and clearly don’t collide</a:t>
            </a:r>
            <a:endParaRPr lang="en-CA" dirty="0"/>
          </a:p>
        </p:txBody>
      </p:sp>
    </p:spTree>
    <p:extLst>
      <p:ext uri="{BB962C8B-B14F-4D97-AF65-F5344CB8AC3E}">
        <p14:creationId xmlns:p14="http://schemas.microsoft.com/office/powerpoint/2010/main" val="27490588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Approximate Algorithms</a:t>
            </a:r>
            <a:endParaRPr lang="en-CA" dirty="0"/>
          </a:p>
        </p:txBody>
      </p:sp>
      <p:sp>
        <p:nvSpPr>
          <p:cNvPr id="3" name="Content Placeholder 2"/>
          <p:cNvSpPr>
            <a:spLocks noGrp="1"/>
          </p:cNvSpPr>
          <p:nvPr>
            <p:ph idx="1"/>
          </p:nvPr>
        </p:nvSpPr>
        <p:spPr/>
        <p:txBody>
          <a:bodyPr/>
          <a:lstStyle/>
          <a:p>
            <a:r>
              <a:rPr lang="en-CA" dirty="0" smtClean="0"/>
              <a:t>This suggests a grid data structure, objects are allocated to grid cells, only need to test the objects in the same cell, and possibly the nearby cells</a:t>
            </a:r>
          </a:p>
          <a:p>
            <a:r>
              <a:rPr lang="en-CA" dirty="0" smtClean="0"/>
              <a:t>A coarse grid works okay most of the time and reduces the time required for grid maintenance</a:t>
            </a:r>
          </a:p>
          <a:p>
            <a:r>
              <a:rPr lang="en-CA" dirty="0" smtClean="0"/>
              <a:t>These algorithms are relatively easy to implement and most of the time they are re-implemented in new applications and packages</a:t>
            </a:r>
          </a:p>
          <a:p>
            <a:endParaRPr lang="en-CA" dirty="0" smtClean="0"/>
          </a:p>
          <a:p>
            <a:endParaRPr lang="en-CA" dirty="0"/>
          </a:p>
        </p:txBody>
      </p:sp>
    </p:spTree>
    <p:extLst>
      <p:ext uri="{BB962C8B-B14F-4D97-AF65-F5344CB8AC3E}">
        <p14:creationId xmlns:p14="http://schemas.microsoft.com/office/powerpoint/2010/main" val="31266649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Exact Algorithms</a:t>
            </a:r>
            <a:endParaRPr lang="en-CA" dirty="0"/>
          </a:p>
        </p:txBody>
      </p:sp>
      <p:sp>
        <p:nvSpPr>
          <p:cNvPr id="3" name="Content Placeholder 2"/>
          <p:cNvSpPr>
            <a:spLocks noGrp="1"/>
          </p:cNvSpPr>
          <p:nvPr>
            <p:ph idx="1"/>
          </p:nvPr>
        </p:nvSpPr>
        <p:spPr/>
        <p:txBody>
          <a:bodyPr/>
          <a:lstStyle/>
          <a:p>
            <a:r>
              <a:rPr lang="en-CA" dirty="0" smtClean="0"/>
              <a:t>Exact algorithms are quite complex and we won’t examine them in detail</a:t>
            </a:r>
          </a:p>
          <a:p>
            <a:r>
              <a:rPr lang="en-CA" dirty="0" smtClean="0"/>
              <a:t>There are a number of good exact collision detection software packages, it is better to use them than try to implement your own algorithm</a:t>
            </a:r>
          </a:p>
          <a:p>
            <a:r>
              <a:rPr lang="en-CA" dirty="0" smtClean="0"/>
              <a:t>These algorithms are complicated and there are quite a few details you need to be aware of</a:t>
            </a:r>
          </a:p>
          <a:p>
            <a:r>
              <a:rPr lang="en-CA" dirty="0" smtClean="0"/>
              <a:t>There is still some research in collision detection algorithms, but this is not a very active research area</a:t>
            </a:r>
            <a:endParaRPr lang="en-CA" dirty="0"/>
          </a:p>
        </p:txBody>
      </p:sp>
    </p:spTree>
    <p:extLst>
      <p:ext uri="{BB962C8B-B14F-4D97-AF65-F5344CB8AC3E}">
        <p14:creationId xmlns:p14="http://schemas.microsoft.com/office/powerpoint/2010/main" val="6955939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Collision Avoidance</a:t>
            </a:r>
            <a:endParaRPr lang="en-CA" dirty="0"/>
          </a:p>
        </p:txBody>
      </p:sp>
      <p:sp>
        <p:nvSpPr>
          <p:cNvPr id="3" name="Content Placeholder 2"/>
          <p:cNvSpPr>
            <a:spLocks noGrp="1"/>
          </p:cNvSpPr>
          <p:nvPr>
            <p:ph idx="1"/>
          </p:nvPr>
        </p:nvSpPr>
        <p:spPr/>
        <p:txBody>
          <a:bodyPr>
            <a:normAutofit/>
          </a:bodyPr>
          <a:lstStyle/>
          <a:p>
            <a:r>
              <a:rPr lang="en-CA" dirty="0" smtClean="0"/>
              <a:t>Animate objects typically don’t collide, they avoid collisions</a:t>
            </a:r>
          </a:p>
          <a:p>
            <a:r>
              <a:rPr lang="en-CA" dirty="0" smtClean="0"/>
              <a:t>A good decision module will move objects away from collisions, but there can still be a need for collision avoidance algorithms</a:t>
            </a:r>
          </a:p>
          <a:p>
            <a:r>
              <a:rPr lang="en-CA" dirty="0" smtClean="0"/>
              <a:t>There is interaction with path planning algorithms, so these are not completely sensor level algorithms</a:t>
            </a:r>
          </a:p>
          <a:p>
            <a:r>
              <a:rPr lang="en-CA" dirty="0" smtClean="0"/>
              <a:t>These algorithms are typically divided into detecting potential collisions and taking action to avoid them, the action part typically depends on the detection part</a:t>
            </a:r>
            <a:endParaRPr lang="en-CA" dirty="0"/>
          </a:p>
        </p:txBody>
      </p:sp>
    </p:spTree>
    <p:extLst>
      <p:ext uri="{BB962C8B-B14F-4D97-AF65-F5344CB8AC3E}">
        <p14:creationId xmlns:p14="http://schemas.microsoft.com/office/powerpoint/2010/main" val="28060651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Collision Avoidance</a:t>
            </a:r>
            <a:endParaRPr lang="en-CA" dirty="0"/>
          </a:p>
        </p:txBody>
      </p:sp>
      <p:sp>
        <p:nvSpPr>
          <p:cNvPr id="3" name="Content Placeholder 2"/>
          <p:cNvSpPr>
            <a:spLocks noGrp="1"/>
          </p:cNvSpPr>
          <p:nvPr>
            <p:ph idx="1"/>
          </p:nvPr>
        </p:nvSpPr>
        <p:spPr/>
        <p:txBody>
          <a:bodyPr>
            <a:normAutofit lnSpcReduction="10000"/>
          </a:bodyPr>
          <a:lstStyle/>
          <a:p>
            <a:r>
              <a:rPr lang="en-CA" dirty="0" smtClean="0"/>
              <a:t>Force fields are a general technique for handling collision avoidance</a:t>
            </a:r>
          </a:p>
          <a:p>
            <a:r>
              <a:rPr lang="en-CA" dirty="0" smtClean="0"/>
              <a:t>Based on constructing a force field around each of the obstacles in the environment</a:t>
            </a:r>
          </a:p>
          <a:p>
            <a:r>
              <a:rPr lang="en-CA" dirty="0" smtClean="0"/>
              <a:t>The force field points away from the obstacle and the magnitude is inversely proportional to the distance to the obstacle</a:t>
            </a:r>
          </a:p>
          <a:p>
            <a:r>
              <a:rPr lang="en-CA" dirty="0" smtClean="0"/>
              <a:t>the force field is defined for each point in the environment, the forces from all the obstacles are summed at each point</a:t>
            </a:r>
          </a:p>
          <a:p>
            <a:r>
              <a:rPr lang="en-CA" dirty="0" smtClean="0"/>
              <a:t>Normally there is a maximum force radius for each obstacle</a:t>
            </a:r>
            <a:endParaRPr lang="en-CA" dirty="0"/>
          </a:p>
        </p:txBody>
      </p:sp>
    </p:spTree>
    <p:extLst>
      <p:ext uri="{BB962C8B-B14F-4D97-AF65-F5344CB8AC3E}">
        <p14:creationId xmlns:p14="http://schemas.microsoft.com/office/powerpoint/2010/main" val="20538903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Collision Avoidance</a:t>
            </a:r>
            <a:endParaRPr lang="en-CA" dirty="0"/>
          </a:p>
        </p:txBody>
      </p:sp>
      <p:sp>
        <p:nvSpPr>
          <p:cNvPr id="3" name="Content Placeholder 2"/>
          <p:cNvSpPr>
            <a:spLocks noGrp="1"/>
          </p:cNvSpPr>
          <p:nvPr>
            <p:ph idx="1"/>
          </p:nvPr>
        </p:nvSpPr>
        <p:spPr/>
        <p:txBody>
          <a:bodyPr>
            <a:normAutofit lnSpcReduction="10000"/>
          </a:bodyPr>
          <a:lstStyle/>
          <a:p>
            <a:r>
              <a:rPr lang="en-CA" dirty="0" smtClean="0"/>
              <a:t>There are two approaches to computing the force field</a:t>
            </a:r>
          </a:p>
          <a:p>
            <a:r>
              <a:rPr lang="en-CA" dirty="0" smtClean="0"/>
              <a:t>One approach is to pre-compute the force field at grid points and then interpolate inside each of the grid cells</a:t>
            </a:r>
          </a:p>
          <a:p>
            <a:r>
              <a:rPr lang="en-CA" dirty="0" smtClean="0"/>
              <a:t>The force field tends to be smooth, so this works reasonably well</a:t>
            </a:r>
          </a:p>
          <a:p>
            <a:r>
              <a:rPr lang="en-CA" dirty="0" smtClean="0"/>
              <a:t>This approach only works with static obstacles</a:t>
            </a:r>
          </a:p>
          <a:p>
            <a:r>
              <a:rPr lang="en-CA" dirty="0" smtClean="0"/>
              <a:t>The other approach is to compute the force field on the fly, usually just considering the obstacles close to the object</a:t>
            </a:r>
          </a:p>
          <a:p>
            <a:r>
              <a:rPr lang="en-CA" dirty="0" smtClean="0"/>
              <a:t>This approach works with moving obstacles</a:t>
            </a:r>
            <a:endParaRPr lang="en-CA" dirty="0"/>
          </a:p>
        </p:txBody>
      </p:sp>
    </p:spTree>
    <p:extLst>
      <p:ext uri="{BB962C8B-B14F-4D97-AF65-F5344CB8AC3E}">
        <p14:creationId xmlns:p14="http://schemas.microsoft.com/office/powerpoint/2010/main" val="2368015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Model</a:t>
            </a:r>
            <a:endParaRPr lang="en-CA" dirty="0"/>
          </a:p>
        </p:txBody>
      </p:sp>
      <p:sp>
        <p:nvSpPr>
          <p:cNvPr id="3" name="Content Placeholder 2"/>
          <p:cNvSpPr>
            <a:spLocks noGrp="1"/>
          </p:cNvSpPr>
          <p:nvPr>
            <p:ph idx="1"/>
          </p:nvPr>
        </p:nvSpPr>
        <p:spPr/>
        <p:txBody>
          <a:bodyPr/>
          <a:lstStyle/>
          <a:p>
            <a:r>
              <a:rPr lang="en-CA" dirty="0" smtClean="0"/>
              <a:t>First approximation to a model:</a:t>
            </a:r>
          </a:p>
          <a:p>
            <a:pPr lvl="1"/>
            <a:r>
              <a:rPr lang="en-CA" sz="2400" dirty="0" smtClean="0"/>
              <a:t>Set of sensors, inform character of the environment</a:t>
            </a:r>
          </a:p>
          <a:p>
            <a:pPr lvl="1"/>
            <a:r>
              <a:rPr lang="en-CA" sz="2400" dirty="0" smtClean="0"/>
              <a:t>Set of behaviors, how the character responds</a:t>
            </a:r>
          </a:p>
          <a:p>
            <a:r>
              <a:rPr lang="en-CA" dirty="0" smtClean="0"/>
              <a:t>This gives us a start, but there is something missing, how do we connect the sensors to the behaviors?</a:t>
            </a:r>
          </a:p>
          <a:p>
            <a:r>
              <a:rPr lang="en-CA" dirty="0" smtClean="0"/>
              <a:t>There needs to be some decision mechanism that determines the behaviors to use in a given situation</a:t>
            </a:r>
          </a:p>
          <a:p>
            <a:r>
              <a:rPr lang="en-CA" dirty="0" smtClean="0"/>
              <a:t>Also need to monitor the behaviors to see if they are actually successful</a:t>
            </a:r>
            <a:endParaRPr lang="en-CA" dirty="0"/>
          </a:p>
        </p:txBody>
      </p:sp>
    </p:spTree>
    <p:extLst>
      <p:ext uri="{BB962C8B-B14F-4D97-AF65-F5344CB8AC3E}">
        <p14:creationId xmlns:p14="http://schemas.microsoft.com/office/powerpoint/2010/main" val="6733719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Collision Avoidance</a:t>
            </a:r>
            <a:endParaRPr lang="en-CA" dirty="0"/>
          </a:p>
        </p:txBody>
      </p:sp>
      <p:sp>
        <p:nvSpPr>
          <p:cNvPr id="3" name="Content Placeholder 2"/>
          <p:cNvSpPr>
            <a:spLocks noGrp="1"/>
          </p:cNvSpPr>
          <p:nvPr>
            <p:ph idx="1"/>
          </p:nvPr>
        </p:nvSpPr>
        <p:spPr/>
        <p:txBody>
          <a:bodyPr/>
          <a:lstStyle/>
          <a:p>
            <a:r>
              <a:rPr lang="en-CA" dirty="0" smtClean="0"/>
              <a:t>The output of this algorithm is a force to be applied to the object</a:t>
            </a:r>
          </a:p>
          <a:p>
            <a:r>
              <a:rPr lang="en-CA" dirty="0" smtClean="0"/>
              <a:t>Thus the behavior component must be able to deal with forces or accelerations</a:t>
            </a:r>
          </a:p>
          <a:p>
            <a:r>
              <a:rPr lang="en-CA" dirty="0" smtClean="0"/>
              <a:t>This is a very general algorithm and can be used with almost any modeling technique</a:t>
            </a:r>
          </a:p>
          <a:p>
            <a:r>
              <a:rPr lang="en-CA" dirty="0" smtClean="0"/>
              <a:t>There is a significant problem with this algorithm, objects can get stuck in local minima, points in the force field where the force increases in all directions</a:t>
            </a:r>
          </a:p>
          <a:p>
            <a:r>
              <a:rPr lang="en-CA" dirty="0" smtClean="0"/>
              <a:t>This causes the object to stop moving, or just jiggle around</a:t>
            </a:r>
            <a:endParaRPr lang="en-CA" dirty="0"/>
          </a:p>
        </p:txBody>
      </p:sp>
    </p:spTree>
    <p:extLst>
      <p:ext uri="{BB962C8B-B14F-4D97-AF65-F5344CB8AC3E}">
        <p14:creationId xmlns:p14="http://schemas.microsoft.com/office/powerpoint/2010/main" val="13382563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Collision Avoidance</a:t>
            </a:r>
            <a:endParaRPr lang="en-CA" dirty="0"/>
          </a:p>
        </p:txBody>
      </p:sp>
      <p:sp>
        <p:nvSpPr>
          <p:cNvPr id="3" name="Content Placeholder 2"/>
          <p:cNvSpPr>
            <a:spLocks noGrp="1"/>
          </p:cNvSpPr>
          <p:nvPr>
            <p:ph idx="1"/>
          </p:nvPr>
        </p:nvSpPr>
        <p:spPr/>
        <p:txBody>
          <a:bodyPr/>
          <a:lstStyle/>
          <a:p>
            <a:r>
              <a:rPr lang="en-CA" dirty="0" smtClean="0"/>
              <a:t>There are several ways of avoiding this problem</a:t>
            </a:r>
          </a:p>
          <a:p>
            <a:r>
              <a:rPr lang="en-CA" dirty="0" smtClean="0"/>
              <a:t>One solution is to cap the force beyond a particular radius from the obstacle</a:t>
            </a:r>
          </a:p>
          <a:p>
            <a:r>
              <a:rPr lang="en-CA" dirty="0" smtClean="0"/>
              <a:t>This will hopefully produce large areas of zero force</a:t>
            </a:r>
          </a:p>
          <a:p>
            <a:r>
              <a:rPr lang="en-CA" dirty="0" smtClean="0"/>
              <a:t>Another approach is to have the force grow rapidly as the object get quite close to the obstacle</a:t>
            </a:r>
          </a:p>
          <a:p>
            <a:r>
              <a:rPr lang="en-CA" dirty="0" smtClean="0"/>
              <a:t>If the object is not close to the obstacle the force will have limited impact on its motion</a:t>
            </a:r>
          </a:p>
          <a:p>
            <a:r>
              <a:rPr lang="en-CA" dirty="0" smtClean="0"/>
              <a:t>Another approach is to add a random perturbation to the force if the object appears to get stuck</a:t>
            </a:r>
            <a:endParaRPr lang="en-CA" dirty="0"/>
          </a:p>
        </p:txBody>
      </p:sp>
    </p:spTree>
    <p:extLst>
      <p:ext uri="{BB962C8B-B14F-4D97-AF65-F5344CB8AC3E}">
        <p14:creationId xmlns:p14="http://schemas.microsoft.com/office/powerpoint/2010/main" val="5083339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Collision Avoidance</a:t>
            </a:r>
            <a:endParaRPr lang="en-CA" dirty="0"/>
          </a:p>
        </p:txBody>
      </p:sp>
      <p:sp>
        <p:nvSpPr>
          <p:cNvPr id="3" name="Content Placeholder 2"/>
          <p:cNvSpPr>
            <a:spLocks noGrp="1"/>
          </p:cNvSpPr>
          <p:nvPr>
            <p:ph idx="1"/>
          </p:nvPr>
        </p:nvSpPr>
        <p:spPr/>
        <p:txBody>
          <a:bodyPr/>
          <a:lstStyle/>
          <a:p>
            <a:r>
              <a:rPr lang="en-CA" dirty="0" smtClean="0"/>
              <a:t>Another problem with this approach is it doesn’t consider the direction of object motion</a:t>
            </a:r>
          </a:p>
          <a:p>
            <a:r>
              <a:rPr lang="en-CA" dirty="0" smtClean="0"/>
              <a:t>It applies the same force to an object moving parallel to the obstacle as one heading directly towards it</a:t>
            </a:r>
          </a:p>
          <a:p>
            <a:r>
              <a:rPr lang="en-CA" dirty="0" smtClean="0"/>
              <a:t>This can be fixed by taking the dot product of the velocity vector and the force vector, both normalized, and using this to weight the force</a:t>
            </a:r>
          </a:p>
          <a:p>
            <a:r>
              <a:rPr lang="en-CA" dirty="0" smtClean="0"/>
              <a:t>Now if the object is moving parallel to the obstacle it will not respond to </a:t>
            </a:r>
            <a:r>
              <a:rPr lang="en-CA" smtClean="0"/>
              <a:t>the force</a:t>
            </a:r>
            <a:endParaRPr lang="en-CA"/>
          </a:p>
        </p:txBody>
      </p:sp>
    </p:spTree>
    <p:extLst>
      <p:ext uri="{BB962C8B-B14F-4D97-AF65-F5344CB8AC3E}">
        <p14:creationId xmlns:p14="http://schemas.microsoft.com/office/powerpoint/2010/main" val="29599757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Collision Avoidance</a:t>
            </a:r>
            <a:endParaRPr lang="en-CA" dirty="0"/>
          </a:p>
        </p:txBody>
      </p:sp>
      <p:sp>
        <p:nvSpPr>
          <p:cNvPr id="3" name="Content Placeholder 2"/>
          <p:cNvSpPr>
            <a:spLocks noGrp="1"/>
          </p:cNvSpPr>
          <p:nvPr>
            <p:ph idx="1"/>
          </p:nvPr>
        </p:nvSpPr>
        <p:spPr/>
        <p:txBody>
          <a:bodyPr/>
          <a:lstStyle/>
          <a:p>
            <a:r>
              <a:rPr lang="en-CA" dirty="0" smtClean="0"/>
              <a:t>Force fields can be used for other types of motions</a:t>
            </a:r>
          </a:p>
          <a:p>
            <a:r>
              <a:rPr lang="en-CA" dirty="0" smtClean="0"/>
              <a:t>The direction of the force field can be reversed to produce an attractor, a location the characters will move towards</a:t>
            </a:r>
          </a:p>
          <a:p>
            <a:r>
              <a:rPr lang="en-CA" dirty="0" smtClean="0"/>
              <a:t>This attractor can be animated to lead the characters through the environment</a:t>
            </a:r>
          </a:p>
          <a:p>
            <a:r>
              <a:rPr lang="en-CA" dirty="0" smtClean="0"/>
              <a:t>The combination of positive and negative forces can be used to guide characters through the environment</a:t>
            </a:r>
          </a:p>
          <a:p>
            <a:r>
              <a:rPr lang="en-CA" dirty="0" smtClean="0"/>
              <a:t>Can be used to move crowds in a particular direction</a:t>
            </a:r>
            <a:endParaRPr lang="en-CA" dirty="0"/>
          </a:p>
        </p:txBody>
      </p:sp>
    </p:spTree>
    <p:extLst>
      <p:ext uri="{BB962C8B-B14F-4D97-AF65-F5344CB8AC3E}">
        <p14:creationId xmlns:p14="http://schemas.microsoft.com/office/powerpoint/2010/main" val="42039855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Collision Avoidance</a:t>
            </a:r>
            <a:endParaRPr lang="en-CA" dirty="0"/>
          </a:p>
        </p:txBody>
      </p:sp>
      <p:sp>
        <p:nvSpPr>
          <p:cNvPr id="3" name="Content Placeholder 2"/>
          <p:cNvSpPr>
            <a:spLocks noGrp="1"/>
          </p:cNvSpPr>
          <p:nvPr>
            <p:ph idx="1"/>
          </p:nvPr>
        </p:nvSpPr>
        <p:spPr/>
        <p:txBody>
          <a:bodyPr/>
          <a:lstStyle/>
          <a:p>
            <a:r>
              <a:rPr lang="en-CA" dirty="0" smtClean="0"/>
              <a:t>Simulated vision can be used to detect obstacles</a:t>
            </a:r>
          </a:p>
          <a:p>
            <a:r>
              <a:rPr lang="en-CA" dirty="0" smtClean="0"/>
              <a:t>In this approach a low resolution rendering of the environment is produced from the character’s viewpoint</a:t>
            </a:r>
          </a:p>
          <a:p>
            <a:r>
              <a:rPr lang="en-CA" dirty="0" smtClean="0"/>
              <a:t>This identifies the closest obstacles that are in front of the character</a:t>
            </a:r>
          </a:p>
          <a:p>
            <a:r>
              <a:rPr lang="en-CA" dirty="0" smtClean="0"/>
              <a:t>The depth buffer can be retrieved and analyzed to find the location of the closest obstacle</a:t>
            </a:r>
          </a:p>
          <a:p>
            <a:r>
              <a:rPr lang="en-CA" dirty="0" smtClean="0"/>
              <a:t>The obstacles near the center of the image are more important, since they are directly in front of the character</a:t>
            </a:r>
            <a:endParaRPr lang="en-CA" dirty="0"/>
          </a:p>
        </p:txBody>
      </p:sp>
    </p:spTree>
    <p:extLst>
      <p:ext uri="{BB962C8B-B14F-4D97-AF65-F5344CB8AC3E}">
        <p14:creationId xmlns:p14="http://schemas.microsoft.com/office/powerpoint/2010/main" val="40475003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Collision Avoidance</a:t>
            </a:r>
            <a:endParaRPr lang="en-CA" dirty="0"/>
          </a:p>
        </p:txBody>
      </p:sp>
      <p:sp>
        <p:nvSpPr>
          <p:cNvPr id="3" name="Content Placeholder 2"/>
          <p:cNvSpPr>
            <a:spLocks noGrp="1"/>
          </p:cNvSpPr>
          <p:nvPr>
            <p:ph idx="1"/>
          </p:nvPr>
        </p:nvSpPr>
        <p:spPr/>
        <p:txBody>
          <a:bodyPr/>
          <a:lstStyle/>
          <a:p>
            <a:r>
              <a:rPr lang="en-CA" dirty="0" smtClean="0"/>
              <a:t>If the rendering is done with an object identifier instead of a colour, the image buffer can be used to identify the obstacle</a:t>
            </a:r>
          </a:p>
          <a:p>
            <a:r>
              <a:rPr lang="en-CA" dirty="0" smtClean="0"/>
              <a:t>This technique has two main advantages</a:t>
            </a:r>
          </a:p>
          <a:p>
            <a:pPr lvl="1"/>
            <a:r>
              <a:rPr lang="en-CA" sz="2400" dirty="0" smtClean="0"/>
              <a:t>It can be used with any object that can be rendered, the collision avoidance rendering can be different from the image rendering</a:t>
            </a:r>
          </a:p>
          <a:p>
            <a:pPr lvl="1"/>
            <a:r>
              <a:rPr lang="en-CA" sz="2400" dirty="0" smtClean="0"/>
              <a:t>It’s quite realistic, since characters will only respond the obstacles it can actually see, it won’t respond to obstacles that are hidden</a:t>
            </a:r>
          </a:p>
        </p:txBody>
      </p:sp>
    </p:spTree>
    <p:extLst>
      <p:ext uri="{BB962C8B-B14F-4D97-AF65-F5344CB8AC3E}">
        <p14:creationId xmlns:p14="http://schemas.microsoft.com/office/powerpoint/2010/main" val="25497482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Collision Avoidance</a:t>
            </a:r>
            <a:endParaRPr lang="en-CA" dirty="0"/>
          </a:p>
        </p:txBody>
      </p:sp>
      <p:sp>
        <p:nvSpPr>
          <p:cNvPr id="3" name="Content Placeholder 2"/>
          <p:cNvSpPr>
            <a:spLocks noGrp="1"/>
          </p:cNvSpPr>
          <p:nvPr>
            <p:ph idx="1"/>
          </p:nvPr>
        </p:nvSpPr>
        <p:spPr/>
        <p:txBody>
          <a:bodyPr/>
          <a:lstStyle/>
          <a:p>
            <a:r>
              <a:rPr lang="en-CA" dirty="0" smtClean="0"/>
              <a:t>The main problem with this approach is the time required</a:t>
            </a:r>
          </a:p>
          <a:p>
            <a:r>
              <a:rPr lang="en-CA" dirty="0" smtClean="0"/>
              <a:t>First the environment must be rendered and then the depth buffer must be analyzed to see if there are any possible collisions</a:t>
            </a:r>
          </a:p>
          <a:p>
            <a:r>
              <a:rPr lang="en-CA" dirty="0" smtClean="0"/>
              <a:t>If there are only a few characters this isn’t much of a problem, but for a large number of characters it could be a problem</a:t>
            </a:r>
          </a:p>
          <a:p>
            <a:r>
              <a:rPr lang="en-CA" dirty="0" smtClean="0"/>
              <a:t>If there are a large number of characters one rendering could be done for a group from the average position and then shared by the group</a:t>
            </a:r>
            <a:endParaRPr lang="en-CA" dirty="0"/>
          </a:p>
        </p:txBody>
      </p:sp>
    </p:spTree>
    <p:extLst>
      <p:ext uri="{BB962C8B-B14F-4D97-AF65-F5344CB8AC3E}">
        <p14:creationId xmlns:p14="http://schemas.microsoft.com/office/powerpoint/2010/main" val="4115781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Collision Avoidance</a:t>
            </a:r>
            <a:endParaRPr lang="en-CA" dirty="0"/>
          </a:p>
        </p:txBody>
      </p:sp>
      <p:sp>
        <p:nvSpPr>
          <p:cNvPr id="3" name="Content Placeholder 2"/>
          <p:cNvSpPr>
            <a:spLocks noGrp="1"/>
          </p:cNvSpPr>
          <p:nvPr>
            <p:ph idx="1"/>
          </p:nvPr>
        </p:nvSpPr>
        <p:spPr/>
        <p:txBody>
          <a:bodyPr/>
          <a:lstStyle/>
          <a:p>
            <a:r>
              <a:rPr lang="en-CA" dirty="0" smtClean="0"/>
              <a:t>The final technique is conceptually based on ray tracing</a:t>
            </a:r>
          </a:p>
          <a:p>
            <a:r>
              <a:rPr lang="en-CA" dirty="0" smtClean="0"/>
              <a:t>We construct a ray with its origin at the characters position and the velocity vector as the ray direction</a:t>
            </a:r>
          </a:p>
          <a:p>
            <a:r>
              <a:rPr lang="en-CA" dirty="0" smtClean="0"/>
              <a:t>We then find the closest intersection with the ray and that is the object we want to avoid</a:t>
            </a:r>
          </a:p>
          <a:p>
            <a:r>
              <a:rPr lang="en-CA" dirty="0" smtClean="0"/>
              <a:t>If the objects have bounding boxes or spheres we can actually do a ray trace, since the intersection computations are relatively quick</a:t>
            </a:r>
          </a:p>
          <a:p>
            <a:r>
              <a:rPr lang="en-CA" dirty="0" smtClean="0"/>
              <a:t>Again this will only select the obstacles that are visible to the character</a:t>
            </a:r>
            <a:endParaRPr lang="en-CA" dirty="0"/>
          </a:p>
        </p:txBody>
      </p:sp>
    </p:spTree>
    <p:extLst>
      <p:ext uri="{BB962C8B-B14F-4D97-AF65-F5344CB8AC3E}">
        <p14:creationId xmlns:p14="http://schemas.microsoft.com/office/powerpoint/2010/main" val="628514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Collision Avoidance</a:t>
            </a:r>
            <a:endParaRPr lang="en-CA" dirty="0"/>
          </a:p>
        </p:txBody>
      </p:sp>
      <p:sp>
        <p:nvSpPr>
          <p:cNvPr id="3" name="Content Placeholder 2"/>
          <p:cNvSpPr>
            <a:spLocks noGrp="1"/>
          </p:cNvSpPr>
          <p:nvPr>
            <p:ph idx="1"/>
          </p:nvPr>
        </p:nvSpPr>
        <p:spPr/>
        <p:txBody>
          <a:bodyPr/>
          <a:lstStyle/>
          <a:p>
            <a:r>
              <a:rPr lang="en-CA" dirty="0" smtClean="0"/>
              <a:t>This can also be done by searching the character’s neighbourhood for nearby obstacles</a:t>
            </a:r>
          </a:p>
          <a:p>
            <a:r>
              <a:rPr lang="en-CA" dirty="0" smtClean="0"/>
              <a:t>This search can be restricted to the obstacles that are in front of the character</a:t>
            </a:r>
          </a:p>
          <a:p>
            <a:r>
              <a:rPr lang="en-CA" dirty="0" smtClean="0"/>
              <a:t>This can be reasonably efficient if a grid data structure is used</a:t>
            </a:r>
          </a:p>
          <a:p>
            <a:r>
              <a:rPr lang="en-CA" dirty="0" smtClean="0"/>
              <a:t>This covers the general purpose sensors that most characters will need</a:t>
            </a:r>
          </a:p>
          <a:p>
            <a:r>
              <a:rPr lang="en-CA" dirty="0" smtClean="0"/>
              <a:t>In addition there are some special purpose sensors</a:t>
            </a:r>
            <a:endParaRPr lang="en-CA" dirty="0"/>
          </a:p>
        </p:txBody>
      </p:sp>
    </p:spTree>
    <p:extLst>
      <p:ext uri="{BB962C8B-B14F-4D97-AF65-F5344CB8AC3E}">
        <p14:creationId xmlns:p14="http://schemas.microsoft.com/office/powerpoint/2010/main" val="19546720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Other Sensors</a:t>
            </a:r>
            <a:endParaRPr lang="en-CA" dirty="0"/>
          </a:p>
        </p:txBody>
      </p:sp>
      <p:sp>
        <p:nvSpPr>
          <p:cNvPr id="3" name="Content Placeholder 2"/>
          <p:cNvSpPr>
            <a:spLocks noGrp="1"/>
          </p:cNvSpPr>
          <p:nvPr>
            <p:ph idx="1"/>
          </p:nvPr>
        </p:nvSpPr>
        <p:spPr/>
        <p:txBody>
          <a:bodyPr/>
          <a:lstStyle/>
          <a:p>
            <a:r>
              <a:rPr lang="en-CA" dirty="0" smtClean="0"/>
              <a:t>Wind, light and smell sensors can be used for particular types of characters or special types of motions</a:t>
            </a:r>
          </a:p>
          <a:p>
            <a:r>
              <a:rPr lang="en-CA" dirty="0" smtClean="0"/>
              <a:t>Wind is often represented by a velocity field, the wind velocity at a particular location is then used as an input to the behavior computation</a:t>
            </a:r>
          </a:p>
          <a:p>
            <a:r>
              <a:rPr lang="en-CA" dirty="0" smtClean="0"/>
              <a:t>Lights can either be a point or a direction that attracts or repels the character</a:t>
            </a:r>
          </a:p>
          <a:p>
            <a:r>
              <a:rPr lang="en-CA" dirty="0" smtClean="0"/>
              <a:t>Smell can be used in the same way, or it can be used as a marker for communications </a:t>
            </a:r>
            <a:r>
              <a:rPr lang="en-CA" smtClean="0"/>
              <a:t>between characters</a:t>
            </a:r>
            <a:endParaRPr lang="en-CA"/>
          </a:p>
        </p:txBody>
      </p:sp>
    </p:spTree>
    <p:extLst>
      <p:ext uri="{BB962C8B-B14F-4D97-AF65-F5344CB8AC3E}">
        <p14:creationId xmlns:p14="http://schemas.microsoft.com/office/powerpoint/2010/main" val="808916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Model</a:t>
            </a:r>
            <a:endParaRPr lang="en-CA" dirty="0"/>
          </a:p>
        </p:txBody>
      </p:sp>
      <p:sp>
        <p:nvSpPr>
          <p:cNvPr id="3" name="Content Placeholder 2"/>
          <p:cNvSpPr>
            <a:spLocks noGrp="1"/>
          </p:cNvSpPr>
          <p:nvPr>
            <p:ph idx="1"/>
          </p:nvPr>
        </p:nvSpPr>
        <p:spPr/>
        <p:txBody>
          <a:bodyPr/>
          <a:lstStyle/>
          <a:p>
            <a:endParaRPr lang="en-CA" dirty="0"/>
          </a:p>
        </p:txBody>
      </p:sp>
      <p:sp>
        <p:nvSpPr>
          <p:cNvPr id="4" name="Rectangle 3"/>
          <p:cNvSpPr/>
          <p:nvPr/>
        </p:nvSpPr>
        <p:spPr>
          <a:xfrm>
            <a:off x="1475656" y="4869160"/>
            <a:ext cx="61926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Environment</a:t>
            </a:r>
            <a:endParaRPr lang="en-CA" dirty="0"/>
          </a:p>
        </p:txBody>
      </p:sp>
      <p:sp>
        <p:nvSpPr>
          <p:cNvPr id="5" name="Rectangle 4"/>
          <p:cNvSpPr/>
          <p:nvPr/>
        </p:nvSpPr>
        <p:spPr>
          <a:xfrm>
            <a:off x="1475656" y="3140968"/>
            <a:ext cx="180020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Sensors</a:t>
            </a:r>
            <a:endParaRPr lang="en-CA" dirty="0"/>
          </a:p>
        </p:txBody>
      </p:sp>
      <p:sp>
        <p:nvSpPr>
          <p:cNvPr id="6" name="Rectangle 5"/>
          <p:cNvSpPr/>
          <p:nvPr/>
        </p:nvSpPr>
        <p:spPr>
          <a:xfrm>
            <a:off x="5868144" y="3140968"/>
            <a:ext cx="165618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Behaviors</a:t>
            </a:r>
            <a:endParaRPr lang="en-CA" dirty="0"/>
          </a:p>
        </p:txBody>
      </p:sp>
      <p:sp>
        <p:nvSpPr>
          <p:cNvPr id="7" name="Rectangle 6"/>
          <p:cNvSpPr/>
          <p:nvPr/>
        </p:nvSpPr>
        <p:spPr>
          <a:xfrm>
            <a:off x="3563888" y="1916832"/>
            <a:ext cx="201622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Decisions</a:t>
            </a:r>
            <a:endParaRPr lang="en-CA" dirty="0"/>
          </a:p>
        </p:txBody>
      </p:sp>
      <p:cxnSp>
        <p:nvCxnSpPr>
          <p:cNvPr id="9" name="Straight Arrow Connector 8"/>
          <p:cNvCxnSpPr>
            <a:endCxn id="5" idx="2"/>
          </p:cNvCxnSpPr>
          <p:nvPr/>
        </p:nvCxnSpPr>
        <p:spPr>
          <a:xfrm flipH="1" flipV="1">
            <a:off x="2375756" y="3933056"/>
            <a:ext cx="180020"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6372200" y="3933056"/>
            <a:ext cx="324036"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0"/>
            <a:endCxn id="7" idx="2"/>
          </p:cNvCxnSpPr>
          <p:nvPr/>
        </p:nvCxnSpPr>
        <p:spPr>
          <a:xfrm flipV="1">
            <a:off x="2375756" y="2636912"/>
            <a:ext cx="2196244"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6" idx="0"/>
          </p:cNvCxnSpPr>
          <p:nvPr/>
        </p:nvCxnSpPr>
        <p:spPr>
          <a:xfrm>
            <a:off x="4572000" y="2636912"/>
            <a:ext cx="2124236"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1129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Behaviors</a:t>
            </a:r>
            <a:endParaRPr lang="en-CA" dirty="0"/>
          </a:p>
        </p:txBody>
      </p:sp>
      <p:sp>
        <p:nvSpPr>
          <p:cNvPr id="3" name="Content Placeholder 2"/>
          <p:cNvSpPr>
            <a:spLocks noGrp="1"/>
          </p:cNvSpPr>
          <p:nvPr>
            <p:ph idx="1"/>
          </p:nvPr>
        </p:nvSpPr>
        <p:spPr/>
        <p:txBody>
          <a:bodyPr>
            <a:normAutofit lnSpcReduction="10000"/>
          </a:bodyPr>
          <a:lstStyle/>
          <a:p>
            <a:r>
              <a:rPr lang="en-CA" dirty="0" smtClean="0"/>
              <a:t>Before looking at the individual techniques we need to explore the nature of behaviors in more detail</a:t>
            </a:r>
          </a:p>
          <a:p>
            <a:r>
              <a:rPr lang="en-CA" dirty="0" smtClean="0"/>
              <a:t>A behavior is a small unit of motion, it typically lasts for a few seconds, but it can last much longer</a:t>
            </a:r>
          </a:p>
          <a:p>
            <a:r>
              <a:rPr lang="en-CA" dirty="0" smtClean="0"/>
              <a:t>A character can perform multiple behaviors at the same time</a:t>
            </a:r>
          </a:p>
          <a:p>
            <a:r>
              <a:rPr lang="en-CA" dirty="0" smtClean="0"/>
              <a:t>View this as the motion vocabulary for the character</a:t>
            </a:r>
          </a:p>
          <a:p>
            <a:r>
              <a:rPr lang="en-CA" dirty="0" smtClean="0"/>
              <a:t>Decision component selects the behaviors that it wants active at a particular point in time, viewed as tasks or processes</a:t>
            </a:r>
            <a:endParaRPr lang="en-CA" dirty="0"/>
          </a:p>
        </p:txBody>
      </p:sp>
    </p:spTree>
    <p:extLst>
      <p:ext uri="{BB962C8B-B14F-4D97-AF65-F5344CB8AC3E}">
        <p14:creationId xmlns:p14="http://schemas.microsoft.com/office/powerpoint/2010/main" val="39089445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Behaviors</a:t>
            </a:r>
            <a:endParaRPr lang="en-CA" dirty="0"/>
          </a:p>
        </p:txBody>
      </p:sp>
      <p:sp>
        <p:nvSpPr>
          <p:cNvPr id="3" name="Content Placeholder 2"/>
          <p:cNvSpPr>
            <a:spLocks noGrp="1"/>
          </p:cNvSpPr>
          <p:nvPr>
            <p:ph idx="1"/>
          </p:nvPr>
        </p:nvSpPr>
        <p:spPr/>
        <p:txBody>
          <a:bodyPr/>
          <a:lstStyle/>
          <a:p>
            <a:r>
              <a:rPr lang="en-CA" dirty="0" smtClean="0"/>
              <a:t>Behaviors typically have parameters, a general behavior procedure, parameters specify the particular motion that we want</a:t>
            </a:r>
          </a:p>
          <a:p>
            <a:r>
              <a:rPr lang="en-CA" dirty="0" smtClean="0"/>
              <a:t>Example: walk behavior, parameters could be the goal or direction of walking, speed, gait, etc.</a:t>
            </a:r>
          </a:p>
          <a:p>
            <a:r>
              <a:rPr lang="en-CA" dirty="0" smtClean="0"/>
              <a:t>Behaviors also have durations, this could be an absolute duration specified in seconds, or it could be a condition or event that terminates the behavior</a:t>
            </a:r>
          </a:p>
          <a:p>
            <a:r>
              <a:rPr lang="en-CA" dirty="0" smtClean="0"/>
              <a:t>Example: the walking behavior terminates when we reach the goal</a:t>
            </a:r>
            <a:endParaRPr lang="en-CA" dirty="0"/>
          </a:p>
        </p:txBody>
      </p:sp>
    </p:spTree>
    <p:extLst>
      <p:ext uri="{BB962C8B-B14F-4D97-AF65-F5344CB8AC3E}">
        <p14:creationId xmlns:p14="http://schemas.microsoft.com/office/powerpoint/2010/main" val="32635824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Behaviors</a:t>
            </a:r>
            <a:endParaRPr lang="en-CA" dirty="0"/>
          </a:p>
        </p:txBody>
      </p:sp>
      <p:sp>
        <p:nvSpPr>
          <p:cNvPr id="3" name="Content Placeholder 2"/>
          <p:cNvSpPr>
            <a:spLocks noGrp="1"/>
          </p:cNvSpPr>
          <p:nvPr>
            <p:ph idx="1"/>
          </p:nvPr>
        </p:nvSpPr>
        <p:spPr/>
        <p:txBody>
          <a:bodyPr>
            <a:normAutofit lnSpcReduction="10000"/>
          </a:bodyPr>
          <a:lstStyle/>
          <a:p>
            <a:r>
              <a:rPr lang="en-CA" dirty="0" smtClean="0"/>
              <a:t>Ideally a behavior is autonomous, we trigger the behavior and then we let it run</a:t>
            </a:r>
          </a:p>
          <a:p>
            <a:r>
              <a:rPr lang="en-CA" dirty="0" smtClean="0"/>
              <a:t>Ideally behaviors should monitor their own performance, adapt if they aren’t meeting their goals</a:t>
            </a:r>
          </a:p>
          <a:p>
            <a:r>
              <a:rPr lang="en-CA" dirty="0" smtClean="0"/>
              <a:t>Not all behavior systems do this, decision component must monitor their performance and adjust accordingly</a:t>
            </a:r>
          </a:p>
          <a:p>
            <a:r>
              <a:rPr lang="en-CA" dirty="0" smtClean="0"/>
              <a:t>Forces decision component into making short term decisions instead of long term planning</a:t>
            </a:r>
          </a:p>
          <a:p>
            <a:r>
              <a:rPr lang="en-CA" dirty="0" smtClean="0"/>
              <a:t>Interface between behaviors and decisions can be quite fuzzy</a:t>
            </a:r>
            <a:endParaRPr lang="en-CA" dirty="0"/>
          </a:p>
        </p:txBody>
      </p:sp>
    </p:spTree>
    <p:extLst>
      <p:ext uri="{BB962C8B-B14F-4D97-AF65-F5344CB8AC3E}">
        <p14:creationId xmlns:p14="http://schemas.microsoft.com/office/powerpoint/2010/main" val="32066912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Characters</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There are three main character types:</a:t>
            </a:r>
          </a:p>
          <a:p>
            <a:pPr lvl="1"/>
            <a:r>
              <a:rPr lang="en-CA" sz="2400" dirty="0" smtClean="0"/>
              <a:t>Rigid: no internal motion, the character can move through space, but  there is not relative movement of its parts</a:t>
            </a:r>
          </a:p>
          <a:p>
            <a:pPr lvl="1"/>
            <a:r>
              <a:rPr lang="en-CA" sz="2400" dirty="0" smtClean="0"/>
              <a:t>Articulated: characters consist of a number of rigid parts that are connected by joints, joints allow rotation or translation of one part with respect to another</a:t>
            </a:r>
          </a:p>
          <a:p>
            <a:pPr lvl="1"/>
            <a:r>
              <a:rPr lang="en-CA" sz="2400" dirty="0" smtClean="0"/>
              <a:t>Deformable: the individual parts can have motion, usually a deformation of the surface, motion at the vertex level</a:t>
            </a:r>
          </a:p>
          <a:p>
            <a:r>
              <a:rPr lang="en-CA" dirty="0" smtClean="0"/>
              <a:t>The different types are hierarchical, basic motion of a deformable character driven by articulated skeleton</a:t>
            </a:r>
            <a:endParaRPr lang="en-CA" dirty="0"/>
          </a:p>
        </p:txBody>
      </p:sp>
    </p:spTree>
    <p:extLst>
      <p:ext uri="{BB962C8B-B14F-4D97-AF65-F5344CB8AC3E}">
        <p14:creationId xmlns:p14="http://schemas.microsoft.com/office/powerpoint/2010/main" val="34049862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Behaviors</a:t>
            </a:r>
            <a:endParaRPr lang="en-CA" dirty="0"/>
          </a:p>
        </p:txBody>
      </p:sp>
      <p:sp>
        <p:nvSpPr>
          <p:cNvPr id="3" name="Content Placeholder 2"/>
          <p:cNvSpPr>
            <a:spLocks noGrp="1"/>
          </p:cNvSpPr>
          <p:nvPr>
            <p:ph idx="1"/>
          </p:nvPr>
        </p:nvSpPr>
        <p:spPr/>
        <p:txBody>
          <a:bodyPr/>
          <a:lstStyle/>
          <a:p>
            <a:r>
              <a:rPr lang="en-CA" dirty="0" smtClean="0"/>
              <a:t>There are a number of common behavior systems, we will examine the following ones:</a:t>
            </a:r>
          </a:p>
          <a:p>
            <a:pPr lvl="1"/>
            <a:r>
              <a:rPr lang="en-CA" sz="2400" dirty="0" smtClean="0"/>
              <a:t>Key based techniques</a:t>
            </a:r>
          </a:p>
          <a:p>
            <a:pPr lvl="1"/>
            <a:r>
              <a:rPr lang="en-CA" sz="2400" dirty="0" smtClean="0"/>
              <a:t>Motion capture</a:t>
            </a:r>
          </a:p>
          <a:p>
            <a:pPr lvl="1"/>
            <a:r>
              <a:rPr lang="en-CA" sz="2400" dirty="0" smtClean="0"/>
              <a:t>Kinematics</a:t>
            </a:r>
          </a:p>
          <a:p>
            <a:pPr lvl="1"/>
            <a:r>
              <a:rPr lang="en-CA" sz="2400" dirty="0" smtClean="0"/>
              <a:t>Inverse kinematics</a:t>
            </a:r>
          </a:p>
          <a:p>
            <a:pPr lvl="1"/>
            <a:r>
              <a:rPr lang="en-CA" sz="2400" dirty="0" smtClean="0"/>
              <a:t>Dynamics</a:t>
            </a:r>
            <a:endParaRPr lang="en-CA" sz="2400" dirty="0"/>
          </a:p>
        </p:txBody>
      </p:sp>
    </p:spTree>
    <p:extLst>
      <p:ext uri="{BB962C8B-B14F-4D97-AF65-F5344CB8AC3E}">
        <p14:creationId xmlns:p14="http://schemas.microsoft.com/office/powerpoint/2010/main" val="31429866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Key Based Techniques</a:t>
            </a:r>
            <a:endParaRPr lang="en-CA" dirty="0"/>
          </a:p>
        </p:txBody>
      </p:sp>
      <p:sp>
        <p:nvSpPr>
          <p:cNvPr id="3" name="Content Placeholder 2"/>
          <p:cNvSpPr>
            <a:spLocks noGrp="1"/>
          </p:cNvSpPr>
          <p:nvPr>
            <p:ph idx="1"/>
          </p:nvPr>
        </p:nvSpPr>
        <p:spPr/>
        <p:txBody>
          <a:bodyPr/>
          <a:lstStyle/>
          <a:p>
            <a:r>
              <a:rPr lang="en-CA" dirty="0" smtClean="0"/>
              <a:t>Short animation sequence produced using keys</a:t>
            </a:r>
          </a:p>
          <a:p>
            <a:r>
              <a:rPr lang="en-CA" dirty="0" smtClean="0"/>
              <a:t>Duration typically less than a second, so character can respond to environment</a:t>
            </a:r>
          </a:p>
          <a:p>
            <a:r>
              <a:rPr lang="en-CA" dirty="0" smtClean="0"/>
              <a:t>Example: a single walking cycle</a:t>
            </a:r>
          </a:p>
          <a:p>
            <a:r>
              <a:rPr lang="en-CA" dirty="0" smtClean="0"/>
              <a:t>Animator produces a set of animations, must be able to transition between animations, usually occurs at the end of the animation</a:t>
            </a:r>
          </a:p>
          <a:p>
            <a:r>
              <a:rPr lang="en-CA" dirty="0" smtClean="0"/>
              <a:t>Bring character to a neutral position, all animations start from this position</a:t>
            </a:r>
          </a:p>
          <a:p>
            <a:r>
              <a:rPr lang="en-CA" dirty="0" smtClean="0"/>
              <a:t>If not possible produce short animations that bring the character to the neutral position</a:t>
            </a:r>
            <a:endParaRPr lang="en-CA" dirty="0"/>
          </a:p>
        </p:txBody>
      </p:sp>
    </p:spTree>
    <p:extLst>
      <p:ext uri="{BB962C8B-B14F-4D97-AF65-F5344CB8AC3E}">
        <p14:creationId xmlns:p14="http://schemas.microsoft.com/office/powerpoint/2010/main" val="40044668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Key Based Techniques</a:t>
            </a:r>
            <a:endParaRPr lang="en-CA" dirty="0"/>
          </a:p>
        </p:txBody>
      </p:sp>
      <p:sp>
        <p:nvSpPr>
          <p:cNvPr id="3" name="Content Placeholder 2"/>
          <p:cNvSpPr>
            <a:spLocks noGrp="1"/>
          </p:cNvSpPr>
          <p:nvPr>
            <p:ph idx="1"/>
          </p:nvPr>
        </p:nvSpPr>
        <p:spPr/>
        <p:txBody>
          <a:bodyPr>
            <a:normAutofit lnSpcReduction="10000"/>
          </a:bodyPr>
          <a:lstStyle/>
          <a:p>
            <a:r>
              <a:rPr lang="en-CA" dirty="0" smtClean="0"/>
              <a:t>Not always possible, end up with sets of behaviors that can transition, but can’t transition between all sets of behaviors</a:t>
            </a:r>
          </a:p>
          <a:p>
            <a:r>
              <a:rPr lang="en-CA" dirty="0" smtClean="0"/>
              <a:t>May need to combine several behaviors, example skate at the same time you are shooting the puck</a:t>
            </a:r>
          </a:p>
          <a:p>
            <a:r>
              <a:rPr lang="en-CA" dirty="0" smtClean="0"/>
              <a:t>This requires very careful design of the animation</a:t>
            </a:r>
          </a:p>
          <a:p>
            <a:r>
              <a:rPr lang="en-CA" dirty="0" smtClean="0"/>
              <a:t>The advantage of this technique are: </a:t>
            </a:r>
          </a:p>
          <a:p>
            <a:pPr lvl="1"/>
            <a:r>
              <a:rPr lang="en-CA" sz="2400" dirty="0" smtClean="0"/>
              <a:t>There are a lot of trained animators that can do this work,</a:t>
            </a:r>
          </a:p>
          <a:p>
            <a:pPr lvl="1"/>
            <a:r>
              <a:rPr lang="en-CA" sz="2400" dirty="0" smtClean="0"/>
              <a:t>There are good tools</a:t>
            </a:r>
          </a:p>
          <a:p>
            <a:pPr lvl="1"/>
            <a:r>
              <a:rPr lang="en-CA" sz="2400" dirty="0" smtClean="0"/>
              <a:t>A well defined task, easy to understand</a:t>
            </a:r>
            <a:endParaRPr lang="en-CA" sz="2400" dirty="0"/>
          </a:p>
        </p:txBody>
      </p:sp>
    </p:spTree>
    <p:extLst>
      <p:ext uri="{BB962C8B-B14F-4D97-AF65-F5344CB8AC3E}">
        <p14:creationId xmlns:p14="http://schemas.microsoft.com/office/powerpoint/2010/main" val="256197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Key Based Techniques</a:t>
            </a:r>
            <a:endParaRPr lang="en-CA" dirty="0"/>
          </a:p>
        </p:txBody>
      </p:sp>
      <p:sp>
        <p:nvSpPr>
          <p:cNvPr id="3" name="Content Placeholder 2"/>
          <p:cNvSpPr>
            <a:spLocks noGrp="1"/>
          </p:cNvSpPr>
          <p:nvPr>
            <p:ph idx="1"/>
          </p:nvPr>
        </p:nvSpPr>
        <p:spPr/>
        <p:txBody>
          <a:bodyPr/>
          <a:lstStyle/>
          <a:p>
            <a:r>
              <a:rPr lang="en-CA" dirty="0" smtClean="0"/>
              <a:t>There are some significant problems with this approach</a:t>
            </a:r>
          </a:p>
          <a:p>
            <a:r>
              <a:rPr lang="en-CA" dirty="0" smtClean="0"/>
              <a:t>For a main character there can be very many behaviors and they will need to work together</a:t>
            </a:r>
          </a:p>
          <a:p>
            <a:r>
              <a:rPr lang="en-CA" dirty="0" smtClean="0"/>
              <a:t>All the animations must be carefully planned, and if one changes you may need to redo a lot of the other ones</a:t>
            </a:r>
          </a:p>
          <a:p>
            <a:r>
              <a:rPr lang="en-CA" dirty="0" smtClean="0"/>
              <a:t>Must prepare for all situations, even the hard ones</a:t>
            </a:r>
          </a:p>
          <a:p>
            <a:r>
              <a:rPr lang="en-CA" dirty="0" smtClean="0"/>
              <a:t>Example: early hockey games couldn’t get the player back on their feet after they had fallen, always move the action away from a fallen player</a:t>
            </a:r>
            <a:endParaRPr lang="en-CA" dirty="0"/>
          </a:p>
        </p:txBody>
      </p:sp>
    </p:spTree>
    <p:extLst>
      <p:ext uri="{BB962C8B-B14F-4D97-AF65-F5344CB8AC3E}">
        <p14:creationId xmlns:p14="http://schemas.microsoft.com/office/powerpoint/2010/main" val="25340378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Key Based Techniques</a:t>
            </a:r>
            <a:endParaRPr lang="en-CA" dirty="0"/>
          </a:p>
        </p:txBody>
      </p:sp>
      <p:sp>
        <p:nvSpPr>
          <p:cNvPr id="3" name="Content Placeholder 2"/>
          <p:cNvSpPr>
            <a:spLocks noGrp="1"/>
          </p:cNvSpPr>
          <p:nvPr>
            <p:ph idx="1"/>
          </p:nvPr>
        </p:nvSpPr>
        <p:spPr/>
        <p:txBody>
          <a:bodyPr/>
          <a:lstStyle/>
          <a:p>
            <a:r>
              <a:rPr lang="en-CA" dirty="0" smtClean="0"/>
              <a:t>Characters can’t respond to the environment, they must follow the animation</a:t>
            </a:r>
          </a:p>
          <a:p>
            <a:r>
              <a:rPr lang="en-CA" dirty="0" smtClean="0"/>
              <a:t>Example: skating is good, the surface is level</a:t>
            </a:r>
          </a:p>
          <a:p>
            <a:r>
              <a:rPr lang="en-CA" dirty="0" smtClean="0"/>
              <a:t>Walking over uneven terrain doesn’t work, the character looks like they are floating over the ground</a:t>
            </a:r>
          </a:p>
          <a:p>
            <a:r>
              <a:rPr lang="en-CA" dirty="0" smtClean="0"/>
              <a:t>Characters run into objects and they keep on moving like nothing has happened</a:t>
            </a:r>
          </a:p>
          <a:p>
            <a:r>
              <a:rPr lang="en-CA" dirty="0" smtClean="0"/>
              <a:t>Must have a very constrained environment where you have control over the events that can occur, difficult in interactive animation</a:t>
            </a:r>
            <a:endParaRPr lang="en-CA" dirty="0"/>
          </a:p>
        </p:txBody>
      </p:sp>
    </p:spTree>
    <p:extLst>
      <p:ext uri="{BB962C8B-B14F-4D97-AF65-F5344CB8AC3E}">
        <p14:creationId xmlns:p14="http://schemas.microsoft.com/office/powerpoint/2010/main" val="38604560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Motion Capture</a:t>
            </a:r>
            <a:endParaRPr lang="en-CA" dirty="0"/>
          </a:p>
        </p:txBody>
      </p:sp>
      <p:sp>
        <p:nvSpPr>
          <p:cNvPr id="3" name="Content Placeholder 2"/>
          <p:cNvSpPr>
            <a:spLocks noGrp="1"/>
          </p:cNvSpPr>
          <p:nvPr>
            <p:ph idx="1"/>
          </p:nvPr>
        </p:nvSpPr>
        <p:spPr/>
        <p:txBody>
          <a:bodyPr>
            <a:normAutofit lnSpcReduction="10000"/>
          </a:bodyPr>
          <a:lstStyle/>
          <a:p>
            <a:r>
              <a:rPr lang="en-CA" dirty="0" smtClean="0"/>
              <a:t>Similar issues to key based techniques, but typically have more realistic motion</a:t>
            </a:r>
          </a:p>
          <a:p>
            <a:r>
              <a:rPr lang="en-CA" dirty="0" smtClean="0"/>
              <a:t>Capture an actor performing a motion with high speed cameras</a:t>
            </a:r>
          </a:p>
          <a:p>
            <a:r>
              <a:rPr lang="en-CA" dirty="0" smtClean="0"/>
              <a:t>From the video identify skeleton, important joints and the motions of the joints</a:t>
            </a:r>
          </a:p>
          <a:p>
            <a:r>
              <a:rPr lang="en-CA" dirty="0" smtClean="0"/>
              <a:t>End product is a articulated figure or skeleton and the rotations and translations required for the motion</a:t>
            </a:r>
          </a:p>
          <a:p>
            <a:r>
              <a:rPr lang="en-CA" dirty="0" smtClean="0"/>
              <a:t>The problems occur when you need to stich the motions together, need a clean join between the segments</a:t>
            </a:r>
            <a:endParaRPr lang="en-CA" dirty="0"/>
          </a:p>
        </p:txBody>
      </p:sp>
    </p:spTree>
    <p:extLst>
      <p:ext uri="{BB962C8B-B14F-4D97-AF65-F5344CB8AC3E}">
        <p14:creationId xmlns:p14="http://schemas.microsoft.com/office/powerpoint/2010/main" val="2415310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Model</a:t>
            </a:r>
            <a:endParaRPr lang="en-CA" dirty="0"/>
          </a:p>
        </p:txBody>
      </p:sp>
      <p:sp>
        <p:nvSpPr>
          <p:cNvPr id="3" name="Content Placeholder 2"/>
          <p:cNvSpPr>
            <a:spLocks noGrp="1"/>
          </p:cNvSpPr>
          <p:nvPr>
            <p:ph idx="1"/>
          </p:nvPr>
        </p:nvSpPr>
        <p:spPr/>
        <p:txBody>
          <a:bodyPr/>
          <a:lstStyle/>
          <a:p>
            <a:r>
              <a:rPr lang="en-CA" dirty="0" smtClean="0"/>
              <a:t>This is a very general model, but it does allow us to classify a number of the techniques that we need</a:t>
            </a:r>
          </a:p>
          <a:p>
            <a:r>
              <a:rPr lang="en-CA" dirty="0" smtClean="0"/>
              <a:t>This model can also be viewed on different time scales</a:t>
            </a:r>
          </a:p>
          <a:p>
            <a:r>
              <a:rPr lang="en-CA" dirty="0" smtClean="0"/>
              <a:t>On a sub-second time scale the model could be monitoring the performance of a behavior, providing corrections if we are not getting the intended result</a:t>
            </a:r>
          </a:p>
          <a:p>
            <a:r>
              <a:rPr lang="en-CA" dirty="0" smtClean="0"/>
              <a:t>On the several second time scale the model could be doing basic collision avoidance and navigation, making sure the character doesn’t fall over things</a:t>
            </a:r>
            <a:endParaRPr lang="en-CA" dirty="0"/>
          </a:p>
        </p:txBody>
      </p:sp>
    </p:spTree>
    <p:extLst>
      <p:ext uri="{BB962C8B-B14F-4D97-AF65-F5344CB8AC3E}">
        <p14:creationId xmlns:p14="http://schemas.microsoft.com/office/powerpoint/2010/main" val="30026466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Vicon</a:t>
            </a:r>
            <a:r>
              <a:rPr lang="en-CA" dirty="0" smtClean="0"/>
              <a:t> Motion Capture</a:t>
            </a:r>
            <a:endParaRPr lang="en-CA" dirty="0"/>
          </a:p>
        </p:txBody>
      </p:sp>
      <p:sp>
        <p:nvSpPr>
          <p:cNvPr id="3" name="Content Placeholder 2"/>
          <p:cNvSpPr>
            <a:spLocks noGrp="1"/>
          </p:cNvSpPr>
          <p:nvPr>
            <p:ph idx="1"/>
          </p:nvPr>
        </p:nvSpPr>
        <p:spPr/>
        <p:txBody>
          <a:bodyPr/>
          <a:lstStyle/>
          <a:p>
            <a:r>
              <a:rPr lang="en-CA" dirty="0">
                <a:hlinkClick r:id="rId2"/>
              </a:rPr>
              <a:t>https://</a:t>
            </a:r>
            <a:r>
              <a:rPr lang="en-CA" dirty="0" smtClean="0">
                <a:hlinkClick r:id="rId2"/>
              </a:rPr>
              <a:t>www.youtube.com/watch?v=2uDnW4AtFiE</a:t>
            </a:r>
            <a:r>
              <a:rPr lang="en-CA" dirty="0" smtClean="0"/>
              <a:t> </a:t>
            </a:r>
            <a:endParaRPr lang="en-CA" dirty="0"/>
          </a:p>
        </p:txBody>
      </p:sp>
    </p:spTree>
    <p:extLst>
      <p:ext uri="{BB962C8B-B14F-4D97-AF65-F5344CB8AC3E}">
        <p14:creationId xmlns:p14="http://schemas.microsoft.com/office/powerpoint/2010/main" val="11501427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Motion Capture</a:t>
            </a:r>
            <a:endParaRPr lang="en-CA" dirty="0"/>
          </a:p>
        </p:txBody>
      </p:sp>
      <p:sp>
        <p:nvSpPr>
          <p:cNvPr id="3" name="Content Placeholder 2"/>
          <p:cNvSpPr>
            <a:spLocks noGrp="1"/>
          </p:cNvSpPr>
          <p:nvPr>
            <p:ph idx="1"/>
          </p:nvPr>
        </p:nvSpPr>
        <p:spPr/>
        <p:txBody>
          <a:bodyPr>
            <a:normAutofit lnSpcReduction="10000"/>
          </a:bodyPr>
          <a:lstStyle/>
          <a:p>
            <a:r>
              <a:rPr lang="en-CA" dirty="0" smtClean="0"/>
              <a:t>For a complete motion capture driven system need to capture both the behaviors and the transitions</a:t>
            </a:r>
          </a:p>
          <a:p>
            <a:r>
              <a:rPr lang="en-CA" dirty="0" smtClean="0"/>
              <a:t>A good motion capture studio can do this quite quickly, can have all the behaviors you need in a few days</a:t>
            </a:r>
          </a:p>
          <a:p>
            <a:r>
              <a:rPr lang="en-CA" dirty="0" smtClean="0"/>
              <a:t>Modern techniques use motion capture as the starting point, the raw input to another behavior technique</a:t>
            </a:r>
          </a:p>
          <a:p>
            <a:r>
              <a:rPr lang="en-CA" dirty="0" smtClean="0"/>
              <a:t>Parameterize the motion so it can be used in many situations, fit a model to several motion sequences to determine the basic motion and how it can be tweaked</a:t>
            </a:r>
            <a:endParaRPr lang="en-CA" dirty="0"/>
          </a:p>
        </p:txBody>
      </p:sp>
    </p:spTree>
    <p:extLst>
      <p:ext uri="{BB962C8B-B14F-4D97-AF65-F5344CB8AC3E}">
        <p14:creationId xmlns:p14="http://schemas.microsoft.com/office/powerpoint/2010/main" val="21134968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Motion Capture</a:t>
            </a:r>
            <a:endParaRPr lang="en-CA" dirty="0"/>
          </a:p>
        </p:txBody>
      </p:sp>
      <p:sp>
        <p:nvSpPr>
          <p:cNvPr id="3" name="Content Placeholder 2"/>
          <p:cNvSpPr>
            <a:spLocks noGrp="1"/>
          </p:cNvSpPr>
          <p:nvPr>
            <p:ph idx="1"/>
          </p:nvPr>
        </p:nvSpPr>
        <p:spPr/>
        <p:txBody>
          <a:bodyPr/>
          <a:lstStyle/>
          <a:p>
            <a:r>
              <a:rPr lang="en-CA" dirty="0" smtClean="0"/>
              <a:t>Combine motion capture with physics, develop a model of the forces and torques in the motion</a:t>
            </a:r>
          </a:p>
          <a:p>
            <a:r>
              <a:rPr lang="en-CA" dirty="0" smtClean="0"/>
              <a:t>Feed these into a dynamics simulation, or impose some dynamics constraints on the motion</a:t>
            </a:r>
          </a:p>
          <a:p>
            <a:r>
              <a:rPr lang="en-CA" dirty="0" smtClean="0"/>
              <a:t>Can still have problems responding to events in the environment</a:t>
            </a:r>
          </a:p>
          <a:p>
            <a:r>
              <a:rPr lang="en-CA" dirty="0" smtClean="0"/>
              <a:t>This is an active research area, particularly parameterizing motion and the transitions between different behaviors</a:t>
            </a:r>
            <a:endParaRPr lang="en-CA" dirty="0"/>
          </a:p>
        </p:txBody>
      </p:sp>
    </p:spTree>
    <p:extLst>
      <p:ext uri="{BB962C8B-B14F-4D97-AF65-F5344CB8AC3E}">
        <p14:creationId xmlns:p14="http://schemas.microsoft.com/office/powerpoint/2010/main" val="26073790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Kinematics</a:t>
            </a:r>
            <a:endParaRPr lang="en-CA" dirty="0"/>
          </a:p>
        </p:txBody>
      </p:sp>
      <p:sp>
        <p:nvSpPr>
          <p:cNvPr id="3" name="Content Placeholder 2"/>
          <p:cNvSpPr>
            <a:spLocks noGrp="1"/>
          </p:cNvSpPr>
          <p:nvPr>
            <p:ph idx="1"/>
          </p:nvPr>
        </p:nvSpPr>
        <p:spPr/>
        <p:txBody>
          <a:bodyPr/>
          <a:lstStyle/>
          <a:p>
            <a:r>
              <a:rPr lang="en-CA" dirty="0" smtClean="0"/>
              <a:t>Physics without considering forces and torques</a:t>
            </a:r>
          </a:p>
          <a:p>
            <a:r>
              <a:rPr lang="en-CA" dirty="0" smtClean="0"/>
              <a:t>The input to the simulation is accelerations, need to integrate to get velocity and position</a:t>
            </a:r>
          </a:p>
          <a:p>
            <a:r>
              <a:rPr lang="en-CA" dirty="0" smtClean="0"/>
              <a:t>Have seen this with </a:t>
            </a:r>
            <a:r>
              <a:rPr lang="en-CA" dirty="0" err="1" smtClean="0"/>
              <a:t>boids</a:t>
            </a:r>
            <a:endParaRPr lang="en-CA" dirty="0" smtClean="0"/>
          </a:p>
          <a:p>
            <a:r>
              <a:rPr lang="en-CA" dirty="0" smtClean="0"/>
              <a:t>Problem: where do the accelerations come from?</a:t>
            </a:r>
          </a:p>
          <a:p>
            <a:r>
              <a:rPr lang="en-CA" dirty="0" smtClean="0"/>
              <a:t>We need to have a new set of accelerations on each update, at least 60/second</a:t>
            </a:r>
          </a:p>
          <a:p>
            <a:r>
              <a:rPr lang="en-CA" dirty="0" smtClean="0"/>
              <a:t>This introduces the idea of a controller, a software device that produces the accelerations for the current time step based on the state of the character and the state of the environment</a:t>
            </a:r>
            <a:endParaRPr lang="en-CA" dirty="0"/>
          </a:p>
        </p:txBody>
      </p:sp>
    </p:spTree>
    <p:extLst>
      <p:ext uri="{BB962C8B-B14F-4D97-AF65-F5344CB8AC3E}">
        <p14:creationId xmlns:p14="http://schemas.microsoft.com/office/powerpoint/2010/main" val="16393393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Kinematics</a:t>
            </a:r>
            <a:endParaRPr lang="en-CA" dirty="0"/>
          </a:p>
        </p:txBody>
      </p:sp>
      <p:sp>
        <p:nvSpPr>
          <p:cNvPr id="3" name="Content Placeholder 2"/>
          <p:cNvSpPr>
            <a:spLocks noGrp="1"/>
          </p:cNvSpPr>
          <p:nvPr>
            <p:ph idx="1"/>
          </p:nvPr>
        </p:nvSpPr>
        <p:spPr/>
        <p:txBody>
          <a:bodyPr/>
          <a:lstStyle/>
          <a:p>
            <a:r>
              <a:rPr lang="en-CA" dirty="0" smtClean="0"/>
              <a:t>The input to the controller is sensor readings, these sensors could be on the character and sense the current state of the character, or they could be simple environmental sensors</a:t>
            </a:r>
          </a:p>
          <a:p>
            <a:r>
              <a:rPr lang="en-CA" dirty="0" smtClean="0"/>
              <a:t>Example: a contact sensor, determines whether a foot is in contact with the ground, a binary sensor</a:t>
            </a:r>
          </a:p>
          <a:p>
            <a:r>
              <a:rPr lang="en-CA" dirty="0" smtClean="0"/>
              <a:t>Example: joint angle sensor, could be the value of the angle, or whether the joint has reached its limits</a:t>
            </a:r>
          </a:p>
          <a:p>
            <a:r>
              <a:rPr lang="en-CA" dirty="0" smtClean="0"/>
              <a:t>Many of the sensors tend to be binary, sense an event in the environment, but some are continuous, such as joint angles or position</a:t>
            </a:r>
            <a:endParaRPr lang="en-CA" dirty="0"/>
          </a:p>
        </p:txBody>
      </p:sp>
    </p:spTree>
    <p:extLst>
      <p:ext uri="{BB962C8B-B14F-4D97-AF65-F5344CB8AC3E}">
        <p14:creationId xmlns:p14="http://schemas.microsoft.com/office/powerpoint/2010/main" val="24249464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Kinematics</a:t>
            </a:r>
            <a:endParaRPr lang="en-CA" dirty="0"/>
          </a:p>
        </p:txBody>
      </p:sp>
      <p:sp>
        <p:nvSpPr>
          <p:cNvPr id="3" name="Content Placeholder 2"/>
          <p:cNvSpPr>
            <a:spLocks noGrp="1"/>
          </p:cNvSpPr>
          <p:nvPr>
            <p:ph idx="1"/>
          </p:nvPr>
        </p:nvSpPr>
        <p:spPr/>
        <p:txBody>
          <a:bodyPr/>
          <a:lstStyle/>
          <a:p>
            <a:r>
              <a:rPr lang="en-CA" dirty="0" smtClean="0"/>
              <a:t>We have already seen example of controllers in </a:t>
            </a:r>
            <a:r>
              <a:rPr lang="en-CA" dirty="0" err="1" smtClean="0"/>
              <a:t>boids</a:t>
            </a:r>
            <a:r>
              <a:rPr lang="en-CA" dirty="0" smtClean="0"/>
              <a:t>, the three laws of </a:t>
            </a:r>
            <a:r>
              <a:rPr lang="en-CA" dirty="0" err="1" smtClean="0"/>
              <a:t>boid</a:t>
            </a:r>
            <a:r>
              <a:rPr lang="en-CA" dirty="0" smtClean="0"/>
              <a:t> motion were translated into controllers</a:t>
            </a:r>
          </a:p>
          <a:p>
            <a:r>
              <a:rPr lang="en-CA" dirty="0" smtClean="0"/>
              <a:t>There can be multiple controllers acting on a character, there is a need to coordinate these actions</a:t>
            </a:r>
          </a:p>
          <a:p>
            <a:r>
              <a:rPr lang="en-CA" dirty="0" smtClean="0"/>
              <a:t>Controllers are very important in dynamics as well, so we will discuss them later after we have covered dynamics</a:t>
            </a:r>
            <a:endParaRPr lang="en-CA" dirty="0"/>
          </a:p>
        </p:txBody>
      </p:sp>
    </p:spTree>
    <p:extLst>
      <p:ext uri="{BB962C8B-B14F-4D97-AF65-F5344CB8AC3E}">
        <p14:creationId xmlns:p14="http://schemas.microsoft.com/office/powerpoint/2010/main" val="22170747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Inverse Kinematics</a:t>
            </a:r>
            <a:endParaRPr lang="en-CA" dirty="0"/>
          </a:p>
        </p:txBody>
      </p:sp>
      <p:sp>
        <p:nvSpPr>
          <p:cNvPr id="3" name="Content Placeholder 2"/>
          <p:cNvSpPr>
            <a:spLocks noGrp="1"/>
          </p:cNvSpPr>
          <p:nvPr>
            <p:ph idx="1"/>
          </p:nvPr>
        </p:nvSpPr>
        <p:spPr/>
        <p:txBody>
          <a:bodyPr/>
          <a:lstStyle/>
          <a:p>
            <a:r>
              <a:rPr lang="en-CA" dirty="0" smtClean="0"/>
              <a:t>Inverse kinematics is used with articulated bodies to position them to reach goal positions</a:t>
            </a:r>
          </a:p>
          <a:p>
            <a:r>
              <a:rPr lang="en-CA" dirty="0" smtClean="0"/>
              <a:t>An articulated body is similar to a skeleton or hierarchical model, it consists of rigid segment that are connected by joints</a:t>
            </a:r>
          </a:p>
          <a:p>
            <a:r>
              <a:rPr lang="en-CA" dirty="0" smtClean="0"/>
              <a:t>Joints are typically of two types, rotation and translation, typically the rotation is about a single axis</a:t>
            </a:r>
          </a:p>
          <a:p>
            <a:r>
              <a:rPr lang="en-CA" dirty="0" smtClean="0"/>
              <a:t>We can view this as rigid geometry segments connected by transformation matrices, arranged as a tree</a:t>
            </a:r>
            <a:endParaRPr lang="en-CA" dirty="0"/>
          </a:p>
        </p:txBody>
      </p:sp>
    </p:spTree>
    <p:extLst>
      <p:ext uri="{BB962C8B-B14F-4D97-AF65-F5344CB8AC3E}">
        <p14:creationId xmlns:p14="http://schemas.microsoft.com/office/powerpoint/2010/main" val="38584457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Articulate Body</a:t>
            </a:r>
            <a:endParaRPr lang="en-CA" dirty="0"/>
          </a:p>
        </p:txBody>
      </p:sp>
      <p:sp>
        <p:nvSpPr>
          <p:cNvPr id="3" name="Content Placeholder 2"/>
          <p:cNvSpPr>
            <a:spLocks noGrp="1"/>
          </p:cNvSpPr>
          <p:nvPr>
            <p:ph idx="1"/>
          </p:nvPr>
        </p:nvSpPr>
        <p:spPr/>
        <p:txBody>
          <a:bodyPr/>
          <a:lstStyle/>
          <a:p>
            <a:endParaRPr lang="en-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700808"/>
            <a:ext cx="4186014" cy="431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405631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Inverse Kinematics</a:t>
            </a:r>
            <a:endParaRPr lang="en-CA" dirty="0"/>
          </a:p>
        </p:txBody>
      </p:sp>
      <p:sp>
        <p:nvSpPr>
          <p:cNvPr id="3" name="Content Placeholder 2"/>
          <p:cNvSpPr>
            <a:spLocks noGrp="1"/>
          </p:cNvSpPr>
          <p:nvPr>
            <p:ph idx="1"/>
          </p:nvPr>
        </p:nvSpPr>
        <p:spPr/>
        <p:txBody>
          <a:bodyPr/>
          <a:lstStyle/>
          <a:p>
            <a:r>
              <a:rPr lang="en-CA" dirty="0" smtClean="0"/>
              <a:t>The root of the tree can have translation and rotation in 3D space, the rest of the transformations are typically rotations</a:t>
            </a:r>
          </a:p>
          <a:p>
            <a:r>
              <a:rPr lang="en-CA" dirty="0" smtClean="0"/>
              <a:t>The leafs of the tree are called the end effectors</a:t>
            </a:r>
          </a:p>
          <a:p>
            <a:r>
              <a:rPr lang="en-CA" dirty="0" smtClean="0"/>
              <a:t>In forward kinematics we compute the positions of the end effectors, and the rest of the links along the chain</a:t>
            </a:r>
          </a:p>
          <a:p>
            <a:r>
              <a:rPr lang="en-CA" dirty="0" smtClean="0"/>
              <a:t>In inverse kinematics we are given the positions of the end effectors and we compute the transformations required to achieve that position</a:t>
            </a:r>
          </a:p>
          <a:p>
            <a:r>
              <a:rPr lang="en-CA" dirty="0" smtClean="0"/>
              <a:t>This is the harder of the two problems</a:t>
            </a:r>
            <a:endParaRPr lang="en-CA" dirty="0"/>
          </a:p>
        </p:txBody>
      </p:sp>
    </p:spTree>
    <p:extLst>
      <p:ext uri="{BB962C8B-B14F-4D97-AF65-F5344CB8AC3E}">
        <p14:creationId xmlns:p14="http://schemas.microsoft.com/office/powerpoint/2010/main" val="31436962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Inverse Kinematics</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Our controllers position the end effectors over time and the character follows these positions</a:t>
            </a:r>
          </a:p>
          <a:p>
            <a:r>
              <a:rPr lang="en-CA" dirty="0" smtClean="0"/>
              <a:t>Our goal can be an end effector position, but there are two other possibilities:</a:t>
            </a:r>
          </a:p>
          <a:p>
            <a:pPr lvl="1"/>
            <a:r>
              <a:rPr lang="en-CA" sz="2400" dirty="0" smtClean="0"/>
              <a:t>The end effector pointing in a particular direction</a:t>
            </a:r>
          </a:p>
          <a:p>
            <a:pPr lvl="1"/>
            <a:r>
              <a:rPr lang="en-CA" sz="2400" dirty="0" smtClean="0"/>
              <a:t>The end effector not reaching its goal, but getting as close as possible</a:t>
            </a:r>
          </a:p>
          <a:p>
            <a:r>
              <a:rPr lang="en-CA" dirty="0" smtClean="0"/>
              <a:t>We need to be careful with the second goal, when the joints become completely extended the problem becomes mathematically unstable and the motion can be quite erratic</a:t>
            </a:r>
          </a:p>
          <a:p>
            <a:r>
              <a:rPr lang="en-CA" dirty="0" smtClean="0"/>
              <a:t>We try to avoid positions where the joints are close to maximum extension</a:t>
            </a:r>
            <a:endParaRPr lang="en-CA" dirty="0"/>
          </a:p>
        </p:txBody>
      </p:sp>
    </p:spTree>
    <p:extLst>
      <p:ext uri="{BB962C8B-B14F-4D97-AF65-F5344CB8AC3E}">
        <p14:creationId xmlns:p14="http://schemas.microsoft.com/office/powerpoint/2010/main" val="2928872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Model</a:t>
            </a:r>
            <a:endParaRPr lang="en-CA" dirty="0"/>
          </a:p>
        </p:txBody>
      </p:sp>
      <p:sp>
        <p:nvSpPr>
          <p:cNvPr id="3" name="Content Placeholder 2"/>
          <p:cNvSpPr>
            <a:spLocks noGrp="1"/>
          </p:cNvSpPr>
          <p:nvPr>
            <p:ph idx="1"/>
          </p:nvPr>
        </p:nvSpPr>
        <p:spPr/>
        <p:txBody>
          <a:bodyPr/>
          <a:lstStyle/>
          <a:p>
            <a:r>
              <a:rPr lang="en-CA" dirty="0" smtClean="0"/>
              <a:t>At the few minutes time scale the concern could be with path planning, how we can get from point A to point B in the best way, where A and B are some distance apart</a:t>
            </a:r>
          </a:p>
          <a:p>
            <a:r>
              <a:rPr lang="en-CA" dirty="0" smtClean="0"/>
              <a:t>On even longer time scales we could be dealing with the character’s motivations and desires</a:t>
            </a:r>
          </a:p>
          <a:p>
            <a:r>
              <a:rPr lang="en-CA" dirty="0" smtClean="0"/>
              <a:t>This is where the “character” comes out</a:t>
            </a:r>
          </a:p>
          <a:p>
            <a:r>
              <a:rPr lang="en-CA" dirty="0" smtClean="0"/>
              <a:t>As we move up the time scale the problems tend to get harder</a:t>
            </a:r>
          </a:p>
          <a:p>
            <a:r>
              <a:rPr lang="en-CA" dirty="0" smtClean="0"/>
              <a:t>In addition, the time scales need to coordinate, usually from longer time scales to shorter time scales</a:t>
            </a:r>
            <a:endParaRPr lang="en-CA" dirty="0"/>
          </a:p>
        </p:txBody>
      </p:sp>
    </p:spTree>
    <p:extLst>
      <p:ext uri="{BB962C8B-B14F-4D97-AF65-F5344CB8AC3E}">
        <p14:creationId xmlns:p14="http://schemas.microsoft.com/office/powerpoint/2010/main" val="42284076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Inverse Kinematics</a:t>
            </a:r>
            <a:endParaRPr lang="en-CA" dirty="0"/>
          </a:p>
        </p:txBody>
      </p:sp>
      <p:sp>
        <p:nvSpPr>
          <p:cNvPr id="3" name="Content Placeholder 2"/>
          <p:cNvSpPr>
            <a:spLocks noGrp="1"/>
          </p:cNvSpPr>
          <p:nvPr>
            <p:ph idx="1"/>
          </p:nvPr>
        </p:nvSpPr>
        <p:spPr/>
        <p:txBody>
          <a:bodyPr>
            <a:normAutofit lnSpcReduction="10000"/>
          </a:bodyPr>
          <a:lstStyle/>
          <a:p>
            <a:r>
              <a:rPr lang="en-CA" dirty="0" smtClean="0"/>
              <a:t>There are many ways of solving the inverse kinematics problem, and there is still research in this area, research aimed at producing more natural motion</a:t>
            </a:r>
          </a:p>
          <a:p>
            <a:r>
              <a:rPr lang="en-CA" dirty="0" smtClean="0"/>
              <a:t>Present the mathematical definition of the problem and look at some of the suggested solution techniques to get a feel for how the technique works</a:t>
            </a:r>
          </a:p>
          <a:p>
            <a:r>
              <a:rPr lang="en-CA" dirty="0" smtClean="0"/>
              <a:t>There are n parameters that determine the state of the character, we can view them as rotation angles </a:t>
            </a:r>
            <a:r>
              <a:rPr lang="el-GR" dirty="0" smtClean="0"/>
              <a:t>θ</a:t>
            </a:r>
            <a:r>
              <a:rPr lang="en-CA" baseline="-25000" dirty="0" err="1" smtClean="0"/>
              <a:t>i</a:t>
            </a:r>
            <a:r>
              <a:rPr lang="en-CA" dirty="0" smtClean="0"/>
              <a:t> about the joints, but they could also be translations</a:t>
            </a:r>
            <a:endParaRPr lang="en-CA" dirty="0"/>
          </a:p>
        </p:txBody>
      </p:sp>
    </p:spTree>
    <p:extLst>
      <p:ext uri="{BB962C8B-B14F-4D97-AF65-F5344CB8AC3E}">
        <p14:creationId xmlns:p14="http://schemas.microsoft.com/office/powerpoint/2010/main" val="33655741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Inverse Kinematics</a:t>
            </a:r>
            <a:endParaRPr lang="en-CA" dirty="0"/>
          </a:p>
        </p:txBody>
      </p:sp>
      <p:sp>
        <p:nvSpPr>
          <p:cNvPr id="3" name="Content Placeholder 2"/>
          <p:cNvSpPr>
            <a:spLocks noGrp="1"/>
          </p:cNvSpPr>
          <p:nvPr>
            <p:ph idx="1"/>
          </p:nvPr>
        </p:nvSpPr>
        <p:spPr/>
        <p:txBody>
          <a:bodyPr/>
          <a:lstStyle/>
          <a:p>
            <a:r>
              <a:rPr lang="en-CA" dirty="0" smtClean="0"/>
              <a:t>We have k end effectors and their positions are given by s</a:t>
            </a:r>
            <a:r>
              <a:rPr lang="en-CA" baseline="-25000" dirty="0" smtClean="0"/>
              <a:t>1</a:t>
            </a:r>
            <a:r>
              <a:rPr lang="en-CA" dirty="0" smtClean="0"/>
              <a:t>, s</a:t>
            </a:r>
            <a:r>
              <a:rPr lang="en-CA" baseline="-25000" dirty="0" smtClean="0"/>
              <a:t>2</a:t>
            </a:r>
            <a:r>
              <a:rPr lang="en-CA" dirty="0" smtClean="0"/>
              <a:t>, … </a:t>
            </a:r>
            <a:r>
              <a:rPr lang="en-CA" dirty="0" err="1" smtClean="0"/>
              <a:t>s</a:t>
            </a:r>
            <a:r>
              <a:rPr lang="en-CA" baseline="-25000" dirty="0" err="1" smtClean="0"/>
              <a:t>k</a:t>
            </a:r>
            <a:r>
              <a:rPr lang="en-CA" dirty="0" smtClean="0"/>
              <a:t>, each of these values is a 3D point so we have a total of m = 3k scalars that we can write as a column vector s</a:t>
            </a:r>
          </a:p>
          <a:p>
            <a:r>
              <a:rPr lang="en-CA" dirty="0" smtClean="0"/>
              <a:t>For each end effector </a:t>
            </a:r>
            <a:r>
              <a:rPr lang="en-CA" dirty="0" err="1" smtClean="0"/>
              <a:t>s</a:t>
            </a:r>
            <a:r>
              <a:rPr lang="en-CA" baseline="-25000" dirty="0" err="1" smtClean="0"/>
              <a:t>i</a:t>
            </a:r>
            <a:r>
              <a:rPr lang="en-CA" dirty="0" smtClean="0"/>
              <a:t> we have a target position </a:t>
            </a:r>
            <a:r>
              <a:rPr lang="en-CA" dirty="0" err="1" smtClean="0"/>
              <a:t>t</a:t>
            </a:r>
            <a:r>
              <a:rPr lang="en-CA" baseline="-25000" dirty="0" err="1" smtClean="0"/>
              <a:t>i</a:t>
            </a:r>
            <a:r>
              <a:rPr lang="en-CA" dirty="0" smtClean="0"/>
              <a:t>, this could be a static position, or it could be moving over time</a:t>
            </a:r>
          </a:p>
          <a:p>
            <a:r>
              <a:rPr lang="en-CA" dirty="0" smtClean="0"/>
              <a:t>We want to move the end effector by </a:t>
            </a:r>
            <a:r>
              <a:rPr lang="en-CA" dirty="0" err="1" smtClean="0"/>
              <a:t>e</a:t>
            </a:r>
            <a:r>
              <a:rPr lang="en-CA" baseline="-25000" dirty="0" err="1" smtClean="0"/>
              <a:t>i</a:t>
            </a:r>
            <a:r>
              <a:rPr lang="en-CA" dirty="0" smtClean="0"/>
              <a:t> = </a:t>
            </a:r>
            <a:r>
              <a:rPr lang="en-CA" dirty="0" err="1" smtClean="0"/>
              <a:t>t</a:t>
            </a:r>
            <a:r>
              <a:rPr lang="en-CA" baseline="-25000" dirty="0" err="1" smtClean="0"/>
              <a:t>i</a:t>
            </a:r>
            <a:r>
              <a:rPr lang="en-CA" dirty="0" smtClean="0"/>
              <a:t> – </a:t>
            </a:r>
            <a:r>
              <a:rPr lang="en-CA" dirty="0" err="1" smtClean="0"/>
              <a:t>s</a:t>
            </a:r>
            <a:r>
              <a:rPr lang="en-CA" baseline="-25000" dirty="0" err="1" smtClean="0"/>
              <a:t>i</a:t>
            </a:r>
            <a:r>
              <a:rPr lang="en-CA" dirty="0" smtClean="0"/>
              <a:t> to reach the target position</a:t>
            </a:r>
          </a:p>
          <a:p>
            <a:r>
              <a:rPr lang="en-CA" dirty="0" smtClean="0"/>
              <a:t>Using forward kinematics we can find the position of </a:t>
            </a:r>
            <a:r>
              <a:rPr lang="en-CA" dirty="0" err="1" smtClean="0"/>
              <a:t>s</a:t>
            </a:r>
            <a:r>
              <a:rPr lang="en-CA" baseline="-25000" dirty="0" err="1" smtClean="0"/>
              <a:t>i</a:t>
            </a:r>
            <a:r>
              <a:rPr lang="en-CA" dirty="0" smtClean="0"/>
              <a:t> given the values of the </a:t>
            </a:r>
            <a:r>
              <a:rPr lang="el-GR" dirty="0" smtClean="0"/>
              <a:t>θ</a:t>
            </a:r>
            <a:r>
              <a:rPr lang="en-CA" dirty="0" smtClean="0"/>
              <a:t> parameters</a:t>
            </a:r>
            <a:endParaRPr lang="en-CA" dirty="0"/>
          </a:p>
        </p:txBody>
      </p:sp>
    </p:spTree>
    <p:extLst>
      <p:ext uri="{BB962C8B-B14F-4D97-AF65-F5344CB8AC3E}">
        <p14:creationId xmlns:p14="http://schemas.microsoft.com/office/powerpoint/2010/main" val="347164745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Inverse Kinematics</a:t>
            </a:r>
            <a:endParaRPr lang="en-CA" dirty="0"/>
          </a:p>
        </p:txBody>
      </p:sp>
      <p:sp>
        <p:nvSpPr>
          <p:cNvPr id="3" name="Content Placeholder 2"/>
          <p:cNvSpPr>
            <a:spLocks noGrp="1"/>
          </p:cNvSpPr>
          <p:nvPr>
            <p:ph idx="1"/>
          </p:nvPr>
        </p:nvSpPr>
        <p:spPr/>
        <p:txBody>
          <a:bodyPr/>
          <a:lstStyle/>
          <a:p>
            <a:r>
              <a:rPr lang="en-CA" dirty="0" smtClean="0"/>
              <a:t>We  can write this as a function </a:t>
            </a:r>
            <a:r>
              <a:rPr lang="en-CA" dirty="0" err="1" smtClean="0"/>
              <a:t>s</a:t>
            </a:r>
            <a:r>
              <a:rPr lang="en-CA" baseline="-25000" dirty="0" err="1" smtClean="0"/>
              <a:t>i</a:t>
            </a:r>
            <a:r>
              <a:rPr lang="en-CA" dirty="0" smtClean="0"/>
              <a:t> = </a:t>
            </a:r>
            <a:r>
              <a:rPr lang="en-CA" dirty="0" err="1" smtClean="0"/>
              <a:t>s</a:t>
            </a:r>
            <a:r>
              <a:rPr lang="en-CA" baseline="-25000" dirty="0" err="1" smtClean="0"/>
              <a:t>i</a:t>
            </a:r>
            <a:r>
              <a:rPr lang="en-CA" dirty="0" smtClean="0"/>
              <a:t>(</a:t>
            </a:r>
            <a:r>
              <a:rPr lang="el-GR" dirty="0" smtClean="0"/>
              <a:t>θ</a:t>
            </a:r>
            <a:r>
              <a:rPr lang="en-CA" dirty="0" smtClean="0"/>
              <a:t>), where </a:t>
            </a:r>
            <a:r>
              <a:rPr lang="el-GR" dirty="0" smtClean="0"/>
              <a:t>θ</a:t>
            </a:r>
            <a:r>
              <a:rPr lang="en-CA" dirty="0" smtClean="0"/>
              <a:t> is the vector of n parameters</a:t>
            </a:r>
          </a:p>
          <a:p>
            <a:r>
              <a:rPr lang="en-CA" dirty="0" smtClean="0"/>
              <a:t>Extending this further to vector notation we have s = s(</a:t>
            </a:r>
            <a:r>
              <a:rPr lang="el-GR" dirty="0" smtClean="0"/>
              <a:t>θ</a:t>
            </a:r>
            <a:r>
              <a:rPr lang="en-CA" dirty="0" smtClean="0"/>
              <a:t>)</a:t>
            </a:r>
          </a:p>
          <a:p>
            <a:r>
              <a:rPr lang="en-CA" dirty="0" smtClean="0"/>
              <a:t>The inverse kinematics problem is to find the values of </a:t>
            </a:r>
            <a:r>
              <a:rPr lang="el-GR" dirty="0" smtClean="0"/>
              <a:t>θ</a:t>
            </a:r>
            <a:r>
              <a:rPr lang="en-CA" dirty="0" smtClean="0"/>
              <a:t> that satisfy the following set of equations:</a:t>
            </a:r>
          </a:p>
          <a:p>
            <a:pPr marL="457200" lvl="1" indent="0">
              <a:buNone/>
            </a:pPr>
            <a:r>
              <a:rPr lang="en-CA" sz="2400" dirty="0" err="1" smtClean="0"/>
              <a:t>t</a:t>
            </a:r>
            <a:r>
              <a:rPr lang="en-CA" sz="2400" baseline="-25000" dirty="0" err="1" smtClean="0"/>
              <a:t>i</a:t>
            </a:r>
            <a:r>
              <a:rPr lang="en-CA" sz="2400" dirty="0" smtClean="0"/>
              <a:t>  = </a:t>
            </a:r>
            <a:r>
              <a:rPr lang="en-CA" sz="2400" dirty="0" err="1" smtClean="0"/>
              <a:t>s</a:t>
            </a:r>
            <a:r>
              <a:rPr lang="en-CA" sz="2400" baseline="-25000" dirty="0" err="1" smtClean="0"/>
              <a:t>i</a:t>
            </a:r>
            <a:r>
              <a:rPr lang="en-CA" sz="2400" dirty="0" smtClean="0"/>
              <a:t>(</a:t>
            </a:r>
            <a:r>
              <a:rPr lang="el-GR" sz="2400" dirty="0" smtClean="0"/>
              <a:t>θ</a:t>
            </a:r>
            <a:r>
              <a:rPr lang="en-CA" sz="2400" dirty="0" smtClean="0"/>
              <a:t>)</a:t>
            </a:r>
          </a:p>
          <a:p>
            <a:r>
              <a:rPr lang="en-CA" dirty="0" smtClean="0"/>
              <a:t>For very simple systems we can solve this explicitly, but for any interesting system we need to solve it numerically</a:t>
            </a:r>
            <a:endParaRPr lang="en-CA" dirty="0"/>
          </a:p>
        </p:txBody>
      </p:sp>
    </p:spTree>
    <p:extLst>
      <p:ext uri="{BB962C8B-B14F-4D97-AF65-F5344CB8AC3E}">
        <p14:creationId xmlns:p14="http://schemas.microsoft.com/office/powerpoint/2010/main" val="24354715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Inverse Kinematics</a:t>
            </a:r>
            <a:endParaRPr lang="en-CA" dirty="0"/>
          </a:p>
        </p:txBody>
      </p:sp>
      <p:sp>
        <p:nvSpPr>
          <p:cNvPr id="3" name="Content Placeholder 2"/>
          <p:cNvSpPr>
            <a:spLocks noGrp="1"/>
          </p:cNvSpPr>
          <p:nvPr>
            <p:ph idx="1"/>
          </p:nvPr>
        </p:nvSpPr>
        <p:spPr/>
        <p:txBody>
          <a:bodyPr/>
          <a:lstStyle/>
          <a:p>
            <a:r>
              <a:rPr lang="en-CA" dirty="0" smtClean="0"/>
              <a:t>We can have one solution to this set of equations, no solution, or more typically many solutions</a:t>
            </a:r>
          </a:p>
          <a:p>
            <a:r>
              <a:rPr lang="en-CA" dirty="0" smtClean="0"/>
              <a:t>Numerically, a single solution is very unstable and we rarely see it in practice</a:t>
            </a:r>
          </a:p>
          <a:p>
            <a:r>
              <a:rPr lang="en-CA" dirty="0" smtClean="0"/>
              <a:t>These equations are very nasty to solve numerically, so we turn to an approximation</a:t>
            </a:r>
          </a:p>
          <a:p>
            <a:r>
              <a:rPr lang="en-CA" dirty="0" smtClean="0"/>
              <a:t>We are going to linearize the equations, so we can use linear algebra to solve them</a:t>
            </a:r>
          </a:p>
          <a:p>
            <a:r>
              <a:rPr lang="en-CA" dirty="0" smtClean="0"/>
              <a:t>Since we are working over short time periods this is a reasonable assumption, assume acceleration is constant over short periods of time</a:t>
            </a:r>
            <a:endParaRPr lang="en-CA" dirty="0"/>
          </a:p>
        </p:txBody>
      </p:sp>
    </p:spTree>
    <p:extLst>
      <p:ext uri="{BB962C8B-B14F-4D97-AF65-F5344CB8AC3E}">
        <p14:creationId xmlns:p14="http://schemas.microsoft.com/office/powerpoint/2010/main" val="6769979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Inverse Kinematics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smtClean="0"/>
                  <a:t>We use the </a:t>
                </a:r>
                <a:r>
                  <a:rPr lang="en-CA" dirty="0" err="1" smtClean="0"/>
                  <a:t>Jacobian</a:t>
                </a:r>
                <a:r>
                  <a:rPr lang="en-CA" dirty="0" smtClean="0"/>
                  <a:t> matrix J of the system, which is defined as:</a:t>
                </a:r>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a:rPr>
                        <m:t>𝐽</m:t>
                      </m:r>
                      <m:d>
                        <m:dPr>
                          <m:ctrlPr>
                            <a:rPr lang="en-CA" b="0" i="1" smtClean="0">
                              <a:latin typeface="Cambria Math" panose="02040503050406030204" pitchFamily="18" charset="0"/>
                            </a:rPr>
                          </m:ctrlPr>
                        </m:dPr>
                        <m:e>
                          <m:r>
                            <m:rPr>
                              <m:sty m:val="p"/>
                            </m:rPr>
                            <a:rPr lang="el-GR" b="0" i="1" smtClean="0">
                              <a:latin typeface="Cambria Math"/>
                              <a:ea typeface="Cambria Math"/>
                            </a:rPr>
                            <m:t>Θ</m:t>
                          </m:r>
                        </m:e>
                      </m:d>
                      <m:r>
                        <a:rPr lang="en-CA" b="0" i="1" smtClean="0">
                          <a:latin typeface="Cambria Math"/>
                          <a:ea typeface="Cambria Math"/>
                        </a:rPr>
                        <m:t>= </m:t>
                      </m:r>
                      <m:sSub>
                        <m:sSubPr>
                          <m:ctrlPr>
                            <a:rPr lang="en-CA" b="0" i="1" smtClean="0">
                              <a:latin typeface="Cambria Math" panose="02040503050406030204" pitchFamily="18" charset="0"/>
                              <a:ea typeface="Cambria Math"/>
                            </a:rPr>
                          </m:ctrlPr>
                        </m:sSubPr>
                        <m:e>
                          <m:d>
                            <m:dPr>
                              <m:ctrlPr>
                                <a:rPr lang="en-CA" b="0" i="1" smtClean="0">
                                  <a:latin typeface="Cambria Math" panose="02040503050406030204" pitchFamily="18" charset="0"/>
                                  <a:ea typeface="Cambria Math"/>
                                </a:rPr>
                              </m:ctrlPr>
                            </m:dPr>
                            <m:e>
                              <m:f>
                                <m:fPr>
                                  <m:ctrlPr>
                                    <a:rPr lang="en-CA" b="0" i="1" smtClean="0">
                                      <a:latin typeface="Cambria Math" panose="02040503050406030204" pitchFamily="18" charset="0"/>
                                      <a:ea typeface="Cambria Math"/>
                                    </a:rPr>
                                  </m:ctrlPr>
                                </m:fPr>
                                <m:num>
                                  <m:r>
                                    <a:rPr lang="en-CA" b="0" i="1" smtClean="0">
                                      <a:latin typeface="Cambria Math"/>
                                      <a:ea typeface="Cambria Math"/>
                                    </a:rPr>
                                    <m:t>𝜕</m:t>
                                  </m:r>
                                  <m:sSub>
                                    <m:sSubPr>
                                      <m:ctrlPr>
                                        <a:rPr lang="en-CA" b="0" i="1" smtClean="0">
                                          <a:latin typeface="Cambria Math" panose="02040503050406030204" pitchFamily="18" charset="0"/>
                                          <a:ea typeface="Cambria Math"/>
                                        </a:rPr>
                                      </m:ctrlPr>
                                    </m:sSubPr>
                                    <m:e>
                                      <m:r>
                                        <a:rPr lang="en-CA" b="0" i="1" smtClean="0">
                                          <a:latin typeface="Cambria Math"/>
                                          <a:ea typeface="Cambria Math"/>
                                        </a:rPr>
                                        <m:t>𝑠</m:t>
                                      </m:r>
                                    </m:e>
                                    <m:sub>
                                      <m:r>
                                        <a:rPr lang="en-CA" b="0" i="1" smtClean="0">
                                          <a:latin typeface="Cambria Math"/>
                                          <a:ea typeface="Cambria Math"/>
                                        </a:rPr>
                                        <m:t>𝑖</m:t>
                                      </m:r>
                                    </m:sub>
                                  </m:sSub>
                                </m:num>
                                <m:den>
                                  <m:r>
                                    <a:rPr lang="en-CA" b="0" i="1" smtClean="0">
                                      <a:latin typeface="Cambria Math"/>
                                      <a:ea typeface="Cambria Math"/>
                                    </a:rPr>
                                    <m:t>𝜕</m:t>
                                  </m:r>
                                  <m:sSub>
                                    <m:sSubPr>
                                      <m:ctrlPr>
                                        <a:rPr lang="en-CA" b="0" i="1" smtClean="0">
                                          <a:latin typeface="Cambria Math" panose="02040503050406030204" pitchFamily="18" charset="0"/>
                                          <a:ea typeface="Cambria Math"/>
                                        </a:rPr>
                                      </m:ctrlPr>
                                    </m:sSubPr>
                                    <m:e>
                                      <m:r>
                                        <m:rPr>
                                          <m:sty m:val="p"/>
                                        </m:rPr>
                                        <a:rPr lang="el-GR" b="0" i="1" smtClean="0">
                                          <a:latin typeface="Cambria Math"/>
                                          <a:ea typeface="Cambria Math"/>
                                        </a:rPr>
                                        <m:t>Θ</m:t>
                                      </m:r>
                                    </m:e>
                                    <m:sub>
                                      <m:r>
                                        <a:rPr lang="en-CA" b="0" i="1" smtClean="0">
                                          <a:latin typeface="Cambria Math"/>
                                          <a:ea typeface="Cambria Math"/>
                                        </a:rPr>
                                        <m:t>𝑗</m:t>
                                      </m:r>
                                    </m:sub>
                                  </m:sSub>
                                </m:den>
                              </m:f>
                            </m:e>
                          </m:d>
                        </m:e>
                        <m:sub>
                          <m:r>
                            <a:rPr lang="en-CA" b="0" i="1" smtClean="0">
                              <a:latin typeface="Cambria Math"/>
                              <a:ea typeface="Cambria Math"/>
                            </a:rPr>
                            <m:t>𝑖</m:t>
                          </m:r>
                          <m:r>
                            <a:rPr lang="en-CA" b="0" i="1" smtClean="0">
                              <a:latin typeface="Cambria Math"/>
                              <a:ea typeface="Cambria Math"/>
                            </a:rPr>
                            <m:t>,</m:t>
                          </m:r>
                          <m:r>
                            <a:rPr lang="en-CA" b="0" i="1" smtClean="0">
                              <a:latin typeface="Cambria Math"/>
                              <a:ea typeface="Cambria Math"/>
                            </a:rPr>
                            <m:t>𝑗</m:t>
                          </m:r>
                        </m:sub>
                      </m:sSub>
                    </m:oMath>
                  </m:oMathPara>
                </a14:m>
                <a:endParaRPr lang="en-CA" dirty="0" smtClean="0"/>
              </a:p>
              <a:p>
                <a:r>
                  <a:rPr lang="en-CA" dirty="0" smtClean="0"/>
                  <a:t>This is an </a:t>
                </a:r>
                <a:r>
                  <a:rPr lang="en-CA" dirty="0" err="1" smtClean="0"/>
                  <a:t>mxn</a:t>
                </a:r>
                <a:r>
                  <a:rPr lang="en-CA" dirty="0" smtClean="0"/>
                  <a:t> matrix where m =3k, where k is the number of end effectors, in general this is not a square matrix</a:t>
                </a:r>
              </a:p>
              <a:p>
                <a:r>
                  <a:rPr lang="en-CA" dirty="0" smtClean="0"/>
                  <a:t>Over a short period of time we can write the forward dynamics as:</a:t>
                </a:r>
              </a:p>
              <a:p>
                <a:pPr marL="0" indent="0">
                  <a:buNone/>
                </a:pPr>
                <a14:m>
                  <m:oMathPara xmlns:m="http://schemas.openxmlformats.org/officeDocument/2006/math">
                    <m:oMathParaPr>
                      <m:jc m:val="centerGroup"/>
                    </m:oMathParaPr>
                    <m:oMath xmlns:m="http://schemas.openxmlformats.org/officeDocument/2006/math">
                      <m:acc>
                        <m:accPr>
                          <m:chr m:val="̇"/>
                          <m:ctrlPr>
                            <a:rPr lang="en-CA" i="1" smtClean="0">
                              <a:latin typeface="Cambria Math" panose="02040503050406030204" pitchFamily="18" charset="0"/>
                            </a:rPr>
                          </m:ctrlPr>
                        </m:accPr>
                        <m:e>
                          <m:r>
                            <a:rPr lang="en-CA" b="0" i="1" smtClean="0">
                              <a:latin typeface="Cambria Math"/>
                            </a:rPr>
                            <m:t>𝑠</m:t>
                          </m:r>
                        </m:e>
                      </m:acc>
                      <m:r>
                        <a:rPr lang="en-CA" b="0" i="1" smtClean="0">
                          <a:latin typeface="Cambria Math"/>
                        </a:rPr>
                        <m:t>=</m:t>
                      </m:r>
                      <m:r>
                        <a:rPr lang="en-CA" b="0" i="1" smtClean="0">
                          <a:latin typeface="Cambria Math"/>
                        </a:rPr>
                        <m:t>𝐽</m:t>
                      </m:r>
                      <m:r>
                        <a:rPr lang="en-CA" b="0" i="1" smtClean="0">
                          <a:latin typeface="Cambria Math"/>
                        </a:rPr>
                        <m:t>(</m:t>
                      </m:r>
                      <m:r>
                        <m:rPr>
                          <m:sty m:val="p"/>
                        </m:rPr>
                        <a:rPr lang="el-GR" b="0" i="1" smtClean="0">
                          <a:latin typeface="Cambria Math"/>
                          <a:ea typeface="Cambria Math"/>
                        </a:rPr>
                        <m:t>Θ</m:t>
                      </m:r>
                      <m:r>
                        <a:rPr lang="en-CA" b="0" i="1" smtClean="0">
                          <a:latin typeface="Cambria Math"/>
                          <a:ea typeface="Cambria Math"/>
                        </a:rPr>
                        <m:t>)</m:t>
                      </m:r>
                      <m:acc>
                        <m:accPr>
                          <m:chr m:val="̇"/>
                          <m:ctrlPr>
                            <a:rPr lang="en-CA" b="0" i="1" smtClean="0">
                              <a:latin typeface="Cambria Math" panose="02040503050406030204" pitchFamily="18" charset="0"/>
                              <a:ea typeface="Cambria Math"/>
                            </a:rPr>
                          </m:ctrlPr>
                        </m:accPr>
                        <m:e>
                          <m:r>
                            <m:rPr>
                              <m:sty m:val="p"/>
                            </m:rPr>
                            <a:rPr lang="el-GR" b="0" i="1" smtClean="0">
                              <a:latin typeface="Cambria Math"/>
                              <a:ea typeface="Cambria Math"/>
                            </a:rPr>
                            <m:t>Θ</m:t>
                          </m:r>
                        </m:e>
                      </m:acc>
                    </m:oMath>
                  </m:oMathPara>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r="-2074"/>
                </a:stretch>
              </a:blipFill>
            </p:spPr>
            <p:txBody>
              <a:bodyPr/>
              <a:lstStyle/>
              <a:p>
                <a:r>
                  <a:rPr lang="en-CA">
                    <a:noFill/>
                  </a:rPr>
                  <a:t> </a:t>
                </a:r>
              </a:p>
            </p:txBody>
          </p:sp>
        </mc:Fallback>
      </mc:AlternateContent>
    </p:spTree>
    <p:extLst>
      <p:ext uri="{BB962C8B-B14F-4D97-AF65-F5344CB8AC3E}">
        <p14:creationId xmlns:p14="http://schemas.microsoft.com/office/powerpoint/2010/main" val="17702597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Inverse Kinematics</a:t>
            </a:r>
            <a:endParaRPr lang="en-CA" dirty="0"/>
          </a:p>
        </p:txBody>
      </p:sp>
      <p:sp>
        <p:nvSpPr>
          <p:cNvPr id="3" name="Content Placeholder 2"/>
          <p:cNvSpPr>
            <a:spLocks noGrp="1"/>
          </p:cNvSpPr>
          <p:nvPr>
            <p:ph idx="1"/>
          </p:nvPr>
        </p:nvSpPr>
        <p:spPr/>
        <p:txBody>
          <a:bodyPr/>
          <a:lstStyle/>
          <a:p>
            <a:r>
              <a:rPr lang="en-CA" dirty="0" smtClean="0"/>
              <a:t>We can now approach the solution of the inverse kinematics problem in the following way</a:t>
            </a:r>
          </a:p>
          <a:p>
            <a:r>
              <a:rPr lang="en-CA" dirty="0" smtClean="0"/>
              <a:t>At each time step we have the current values of s, t and </a:t>
            </a:r>
            <a:r>
              <a:rPr lang="el-GR" dirty="0" smtClean="0"/>
              <a:t>θ</a:t>
            </a:r>
            <a:r>
              <a:rPr lang="en-CA" dirty="0" smtClean="0"/>
              <a:t>, from these we can compute the current value of the </a:t>
            </a:r>
            <a:r>
              <a:rPr lang="en-CA" dirty="0" err="1" smtClean="0"/>
              <a:t>Jacobian</a:t>
            </a:r>
            <a:endParaRPr lang="en-CA" dirty="0" smtClean="0"/>
          </a:p>
          <a:p>
            <a:r>
              <a:rPr lang="en-CA" dirty="0" smtClean="0"/>
              <a:t>Now we need to compute an update value </a:t>
            </a:r>
            <a:r>
              <a:rPr lang="el-GR" dirty="0" smtClean="0"/>
              <a:t>Δθ</a:t>
            </a:r>
            <a:r>
              <a:rPr lang="en-CA" dirty="0" smtClean="0"/>
              <a:t> that can be used to update </a:t>
            </a:r>
            <a:r>
              <a:rPr lang="el-GR" dirty="0" smtClean="0"/>
              <a:t>θ</a:t>
            </a:r>
            <a:r>
              <a:rPr lang="en-CA" dirty="0" smtClean="0"/>
              <a:t> in the following way:</a:t>
            </a:r>
          </a:p>
          <a:p>
            <a:pPr marL="400050" lvl="1" indent="0">
              <a:buNone/>
            </a:pPr>
            <a:r>
              <a:rPr lang="el-GR" sz="2400" dirty="0" smtClean="0"/>
              <a:t>θ</a:t>
            </a:r>
            <a:r>
              <a:rPr lang="en-CA" sz="2400" dirty="0" smtClean="0"/>
              <a:t> = </a:t>
            </a:r>
            <a:r>
              <a:rPr lang="el-GR" sz="2400" dirty="0" smtClean="0"/>
              <a:t>θ</a:t>
            </a:r>
            <a:r>
              <a:rPr lang="en-CA" sz="2400" dirty="0" smtClean="0"/>
              <a:t> +</a:t>
            </a:r>
            <a:r>
              <a:rPr lang="el-GR" sz="2400" dirty="0" smtClean="0"/>
              <a:t>Δθ</a:t>
            </a:r>
            <a:endParaRPr lang="en-CA" sz="2400" dirty="0" smtClean="0"/>
          </a:p>
          <a:p>
            <a:r>
              <a:rPr lang="en-CA" dirty="0" smtClean="0"/>
              <a:t>We want to choose </a:t>
            </a:r>
            <a:r>
              <a:rPr lang="el-GR" dirty="0" smtClean="0"/>
              <a:t>Δθ</a:t>
            </a:r>
            <a:r>
              <a:rPr lang="en-CA" dirty="0" smtClean="0"/>
              <a:t> in a way that </a:t>
            </a:r>
            <a:r>
              <a:rPr lang="el-GR" dirty="0" smtClean="0"/>
              <a:t>Δ</a:t>
            </a:r>
            <a:r>
              <a:rPr lang="en-CA" dirty="0" smtClean="0"/>
              <a:t>s approaches e, the difference between s and the target position t</a:t>
            </a:r>
            <a:endParaRPr lang="en-CA" dirty="0"/>
          </a:p>
          <a:p>
            <a:endParaRPr lang="en-CA" dirty="0"/>
          </a:p>
        </p:txBody>
      </p:sp>
    </p:spTree>
    <p:extLst>
      <p:ext uri="{BB962C8B-B14F-4D97-AF65-F5344CB8AC3E}">
        <p14:creationId xmlns:p14="http://schemas.microsoft.com/office/powerpoint/2010/main" val="232424406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Inverse Kinematics</a:t>
            </a:r>
            <a:endParaRPr lang="en-CA" dirty="0"/>
          </a:p>
        </p:txBody>
      </p:sp>
      <p:sp>
        <p:nvSpPr>
          <p:cNvPr id="3" name="Content Placeholder 2"/>
          <p:cNvSpPr>
            <a:spLocks noGrp="1"/>
          </p:cNvSpPr>
          <p:nvPr>
            <p:ph idx="1"/>
          </p:nvPr>
        </p:nvSpPr>
        <p:spPr/>
        <p:txBody>
          <a:bodyPr>
            <a:normAutofit lnSpcReduction="10000"/>
          </a:bodyPr>
          <a:lstStyle/>
          <a:p>
            <a:r>
              <a:rPr lang="en-CA" dirty="0" smtClean="0"/>
              <a:t>We can approximate </a:t>
            </a:r>
            <a:r>
              <a:rPr lang="el-GR" dirty="0" smtClean="0"/>
              <a:t>Δ</a:t>
            </a:r>
            <a:r>
              <a:rPr lang="en-CA" dirty="0" smtClean="0"/>
              <a:t>s in the following way:</a:t>
            </a:r>
          </a:p>
          <a:p>
            <a:pPr marL="400050" lvl="1" indent="0">
              <a:buNone/>
            </a:pPr>
            <a:r>
              <a:rPr lang="el-GR" sz="2400" dirty="0" smtClean="0"/>
              <a:t>Δ</a:t>
            </a:r>
            <a:r>
              <a:rPr lang="en-CA" sz="2400" dirty="0" smtClean="0"/>
              <a:t>s = J(</a:t>
            </a:r>
            <a:r>
              <a:rPr lang="el-GR" sz="2400" dirty="0" smtClean="0"/>
              <a:t>θ</a:t>
            </a:r>
            <a:r>
              <a:rPr lang="en-CA" sz="2400" dirty="0" smtClean="0"/>
              <a:t>)</a:t>
            </a:r>
            <a:r>
              <a:rPr lang="el-GR" sz="2400" dirty="0" smtClean="0"/>
              <a:t>Δθ</a:t>
            </a:r>
            <a:endParaRPr lang="en-CA" sz="2400" dirty="0" smtClean="0"/>
          </a:p>
          <a:p>
            <a:r>
              <a:rPr lang="en-CA" dirty="0" smtClean="0"/>
              <a:t>We now set e to this value to give:</a:t>
            </a:r>
          </a:p>
          <a:p>
            <a:pPr marL="400050" lvl="1" indent="0">
              <a:buNone/>
            </a:pPr>
            <a:r>
              <a:rPr lang="en-CA" sz="2400" dirty="0" smtClean="0"/>
              <a:t>e = </a:t>
            </a:r>
            <a:r>
              <a:rPr lang="en-CA" sz="2400" dirty="0"/>
              <a:t>J(</a:t>
            </a:r>
            <a:r>
              <a:rPr lang="el-GR" sz="2400" dirty="0"/>
              <a:t>θ</a:t>
            </a:r>
            <a:r>
              <a:rPr lang="en-CA" sz="2400" dirty="0"/>
              <a:t>)</a:t>
            </a:r>
            <a:r>
              <a:rPr lang="el-GR" sz="2400" dirty="0"/>
              <a:t>Δθ</a:t>
            </a:r>
            <a:endParaRPr lang="en-CA" sz="2400" dirty="0"/>
          </a:p>
          <a:p>
            <a:r>
              <a:rPr lang="en-CA" dirty="0" smtClean="0"/>
              <a:t>The only unknown in this equation is </a:t>
            </a:r>
            <a:r>
              <a:rPr lang="el-GR" dirty="0" smtClean="0"/>
              <a:t>Δθ</a:t>
            </a:r>
            <a:r>
              <a:rPr lang="en-CA" dirty="0" smtClean="0"/>
              <a:t>, so that is what we need to solve for</a:t>
            </a:r>
          </a:p>
          <a:p>
            <a:r>
              <a:rPr lang="en-CA" dirty="0" smtClean="0"/>
              <a:t>If J was a square matrix, we could just invert J to get the solution, but unfortunately this isn’t the case</a:t>
            </a:r>
          </a:p>
          <a:p>
            <a:r>
              <a:rPr lang="en-CA" dirty="0" smtClean="0"/>
              <a:t>We will briefly examine the two simplest approaches to solving this equation, there are far more sophisticated techniques</a:t>
            </a:r>
            <a:endParaRPr lang="en-CA" dirty="0"/>
          </a:p>
        </p:txBody>
      </p:sp>
    </p:spTree>
    <p:extLst>
      <p:ext uri="{BB962C8B-B14F-4D97-AF65-F5344CB8AC3E}">
        <p14:creationId xmlns:p14="http://schemas.microsoft.com/office/powerpoint/2010/main" val="3969138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Inverse Kinematics</a:t>
            </a:r>
            <a:endParaRPr lang="en-CA" dirty="0"/>
          </a:p>
        </p:txBody>
      </p:sp>
      <p:sp>
        <p:nvSpPr>
          <p:cNvPr id="3" name="Content Placeholder 2"/>
          <p:cNvSpPr>
            <a:spLocks noGrp="1"/>
          </p:cNvSpPr>
          <p:nvPr>
            <p:ph idx="1"/>
          </p:nvPr>
        </p:nvSpPr>
        <p:spPr/>
        <p:txBody>
          <a:bodyPr/>
          <a:lstStyle/>
          <a:p>
            <a:r>
              <a:rPr lang="en-CA" dirty="0" smtClean="0"/>
              <a:t>Since we can’t compute the inverse of J we can use the transpose instead, that is we use</a:t>
            </a:r>
          </a:p>
          <a:p>
            <a:pPr marL="400050" lvl="1" indent="0">
              <a:buNone/>
            </a:pPr>
            <a:r>
              <a:rPr lang="el-GR" sz="2400" dirty="0" smtClean="0"/>
              <a:t>Δθ</a:t>
            </a:r>
            <a:r>
              <a:rPr lang="en-CA" sz="2400" dirty="0" smtClean="0"/>
              <a:t> = </a:t>
            </a:r>
            <a:r>
              <a:rPr lang="el-GR" sz="2400" dirty="0" smtClean="0">
                <a:latin typeface="Times New Roman" pitchFamily="18" charset="0"/>
                <a:cs typeface="Times New Roman" pitchFamily="18" charset="0"/>
              </a:rPr>
              <a:t>α</a:t>
            </a:r>
            <a:r>
              <a:rPr lang="en-CA" sz="2400" dirty="0" err="1" smtClean="0">
                <a:cs typeface="Times New Roman" pitchFamily="18" charset="0"/>
              </a:rPr>
              <a:t>J</a:t>
            </a:r>
            <a:r>
              <a:rPr lang="en-CA" sz="2400" baseline="30000" dirty="0" err="1" smtClean="0">
                <a:cs typeface="Times New Roman" pitchFamily="18" charset="0"/>
              </a:rPr>
              <a:t>T</a:t>
            </a:r>
            <a:r>
              <a:rPr lang="en-CA" sz="2400" dirty="0" err="1" smtClean="0">
                <a:cs typeface="Times New Roman" pitchFamily="18" charset="0"/>
              </a:rPr>
              <a:t>e</a:t>
            </a:r>
            <a:endParaRPr lang="en-CA" sz="2400" dirty="0" smtClean="0">
              <a:cs typeface="Times New Roman" pitchFamily="18" charset="0"/>
            </a:endParaRPr>
          </a:p>
          <a:p>
            <a:r>
              <a:rPr lang="en-CA" dirty="0" smtClean="0">
                <a:cs typeface="Times New Roman" pitchFamily="18" charset="0"/>
              </a:rPr>
              <a:t>The problem with this approach is we need to estimate the value of </a:t>
            </a:r>
            <a:r>
              <a:rPr lang="el-GR" dirty="0" smtClean="0">
                <a:latin typeface="Times New Roman" pitchFamily="18" charset="0"/>
                <a:cs typeface="Times New Roman" pitchFamily="18" charset="0"/>
              </a:rPr>
              <a:t>α</a:t>
            </a:r>
            <a:r>
              <a:rPr lang="en-CA" dirty="0" smtClean="0">
                <a:cs typeface="Times New Roman" pitchFamily="18" charset="0"/>
              </a:rPr>
              <a:t>, which is not particularly easy</a:t>
            </a:r>
          </a:p>
          <a:p>
            <a:r>
              <a:rPr lang="en-CA" dirty="0" smtClean="0">
                <a:cs typeface="Times New Roman" pitchFamily="18" charset="0"/>
              </a:rPr>
              <a:t>The other approach is to use the pseudo inverse of J, which is a matrix that behaves like an inverse but isn’t a square matrix</a:t>
            </a:r>
          </a:p>
          <a:p>
            <a:r>
              <a:rPr lang="en-CA" dirty="0" smtClean="0">
                <a:cs typeface="Times New Roman" pitchFamily="18" charset="0"/>
              </a:rPr>
              <a:t>This gives the following solution:</a:t>
            </a:r>
          </a:p>
          <a:p>
            <a:pPr marL="400050" lvl="1" indent="0">
              <a:buNone/>
            </a:pPr>
            <a:r>
              <a:rPr lang="el-GR" sz="2400" dirty="0" smtClean="0"/>
              <a:t>Δθ</a:t>
            </a:r>
            <a:r>
              <a:rPr lang="en-CA" sz="2400" dirty="0" smtClean="0">
                <a:cs typeface="Times New Roman" pitchFamily="18" charset="0"/>
              </a:rPr>
              <a:t> = </a:t>
            </a:r>
            <a:r>
              <a:rPr lang="en-CA" sz="2400" dirty="0" err="1" smtClean="0">
                <a:cs typeface="Times New Roman" pitchFamily="18" charset="0"/>
              </a:rPr>
              <a:t>J</a:t>
            </a:r>
            <a:r>
              <a:rPr lang="en-CA" sz="2400" baseline="30000" dirty="0" err="1" smtClean="0">
                <a:cs typeface="Times New Roman" pitchFamily="18" charset="0"/>
              </a:rPr>
              <a:t>+</a:t>
            </a:r>
            <a:r>
              <a:rPr lang="en-CA" sz="2400" dirty="0" err="1" smtClean="0">
                <a:cs typeface="Times New Roman" pitchFamily="18" charset="0"/>
              </a:rPr>
              <a:t>e</a:t>
            </a:r>
            <a:endParaRPr lang="en-CA" sz="2400" dirty="0"/>
          </a:p>
        </p:txBody>
      </p:sp>
    </p:spTree>
    <p:extLst>
      <p:ext uri="{BB962C8B-B14F-4D97-AF65-F5344CB8AC3E}">
        <p14:creationId xmlns:p14="http://schemas.microsoft.com/office/powerpoint/2010/main" val="111827894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Inverse Kinematics</a:t>
            </a:r>
            <a:endParaRPr lang="en-CA" dirty="0"/>
          </a:p>
        </p:txBody>
      </p:sp>
      <p:sp>
        <p:nvSpPr>
          <p:cNvPr id="3" name="Content Placeholder 2"/>
          <p:cNvSpPr>
            <a:spLocks noGrp="1"/>
          </p:cNvSpPr>
          <p:nvPr>
            <p:ph idx="1"/>
          </p:nvPr>
        </p:nvSpPr>
        <p:spPr/>
        <p:txBody>
          <a:bodyPr>
            <a:normAutofit lnSpcReduction="10000"/>
          </a:bodyPr>
          <a:lstStyle/>
          <a:p>
            <a:r>
              <a:rPr lang="en-CA" dirty="0" smtClean="0"/>
              <a:t>The pseudo inverse A</a:t>
            </a:r>
            <a:r>
              <a:rPr lang="en-CA" baseline="30000" dirty="0" smtClean="0"/>
              <a:t>+</a:t>
            </a:r>
            <a:r>
              <a:rPr lang="en-CA" dirty="0" smtClean="0"/>
              <a:t> of any matrix A is unique, always exists and has the following properties:</a:t>
            </a:r>
          </a:p>
          <a:p>
            <a:pPr marL="457200" lvl="1" indent="0">
              <a:buNone/>
            </a:pPr>
            <a:r>
              <a:rPr lang="en-CA" sz="2400" dirty="0" smtClean="0"/>
              <a:t>AA</a:t>
            </a:r>
            <a:r>
              <a:rPr lang="en-CA" sz="2400" baseline="30000" dirty="0" smtClean="0"/>
              <a:t>+</a:t>
            </a:r>
            <a:r>
              <a:rPr lang="en-CA" sz="2400" dirty="0" smtClean="0"/>
              <a:t>A = A</a:t>
            </a:r>
          </a:p>
          <a:p>
            <a:pPr marL="457200" lvl="1" indent="0">
              <a:buNone/>
            </a:pPr>
            <a:r>
              <a:rPr lang="en-CA" sz="2400" dirty="0" smtClean="0"/>
              <a:t>A</a:t>
            </a:r>
            <a:r>
              <a:rPr lang="en-CA" sz="2400" baseline="30000" dirty="0" smtClean="0"/>
              <a:t>+</a:t>
            </a:r>
            <a:r>
              <a:rPr lang="en-CA" sz="2400" dirty="0" smtClean="0"/>
              <a:t>AA</a:t>
            </a:r>
            <a:r>
              <a:rPr lang="en-CA" sz="2400" baseline="30000" dirty="0" smtClean="0"/>
              <a:t>+</a:t>
            </a:r>
            <a:r>
              <a:rPr lang="en-CA" sz="2400" dirty="0" smtClean="0"/>
              <a:t> = A</a:t>
            </a:r>
            <a:r>
              <a:rPr lang="en-CA" sz="2400" baseline="30000" dirty="0" smtClean="0"/>
              <a:t>+</a:t>
            </a:r>
            <a:endParaRPr lang="en-CA" sz="2400" dirty="0" smtClean="0"/>
          </a:p>
          <a:p>
            <a:pPr marL="457200" lvl="1" indent="0">
              <a:buNone/>
            </a:pPr>
            <a:r>
              <a:rPr lang="en-CA" sz="2400" dirty="0" smtClean="0"/>
              <a:t>(AA</a:t>
            </a:r>
            <a:r>
              <a:rPr lang="en-CA" sz="2400" baseline="30000" dirty="0" smtClean="0"/>
              <a:t>+</a:t>
            </a:r>
            <a:r>
              <a:rPr lang="en-CA" sz="2400" dirty="0" smtClean="0"/>
              <a:t>)</a:t>
            </a:r>
            <a:r>
              <a:rPr lang="en-CA" sz="2400" baseline="30000" dirty="0" smtClean="0"/>
              <a:t>T</a:t>
            </a:r>
            <a:r>
              <a:rPr lang="en-CA" sz="2400" dirty="0" smtClean="0"/>
              <a:t> = AA</a:t>
            </a:r>
            <a:r>
              <a:rPr lang="en-CA" sz="2400" baseline="30000" dirty="0" smtClean="0"/>
              <a:t>+</a:t>
            </a:r>
          </a:p>
          <a:p>
            <a:pPr marL="457200" lvl="1" indent="0">
              <a:buNone/>
            </a:pPr>
            <a:r>
              <a:rPr lang="en-CA" sz="2400" dirty="0" smtClean="0"/>
              <a:t>(A</a:t>
            </a:r>
            <a:r>
              <a:rPr lang="en-CA" sz="2400" baseline="30000" dirty="0" smtClean="0"/>
              <a:t>+</a:t>
            </a:r>
            <a:r>
              <a:rPr lang="en-CA" sz="2400" dirty="0" smtClean="0"/>
              <a:t>A)</a:t>
            </a:r>
            <a:r>
              <a:rPr lang="en-CA" sz="2400" baseline="30000" dirty="0" smtClean="0"/>
              <a:t>T</a:t>
            </a:r>
            <a:r>
              <a:rPr lang="en-CA" sz="2400" dirty="0" smtClean="0"/>
              <a:t> = A</a:t>
            </a:r>
            <a:r>
              <a:rPr lang="en-CA" sz="2400" baseline="30000" dirty="0" smtClean="0"/>
              <a:t>+</a:t>
            </a:r>
            <a:r>
              <a:rPr lang="en-CA" sz="2400" dirty="0" smtClean="0"/>
              <a:t>A</a:t>
            </a:r>
          </a:p>
          <a:p>
            <a:r>
              <a:rPr lang="en-CA" dirty="0" smtClean="0"/>
              <a:t>The pseudo inverse can be computed using SVD, which is available in most linear algebra packages</a:t>
            </a:r>
          </a:p>
          <a:p>
            <a:r>
              <a:rPr lang="en-CA" dirty="0" smtClean="0"/>
              <a:t>This technique works reasonably well if the character doesn’t need to extend its limbs too far, otherwise it tends to get unstable</a:t>
            </a:r>
            <a:endParaRPr lang="en-CA" dirty="0"/>
          </a:p>
        </p:txBody>
      </p:sp>
    </p:spTree>
    <p:extLst>
      <p:ext uri="{BB962C8B-B14F-4D97-AF65-F5344CB8AC3E}">
        <p14:creationId xmlns:p14="http://schemas.microsoft.com/office/powerpoint/2010/main" val="38199791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Dynamics</a:t>
            </a:r>
            <a:endParaRPr lang="en-CA" dirty="0"/>
          </a:p>
        </p:txBody>
      </p:sp>
      <p:sp>
        <p:nvSpPr>
          <p:cNvPr id="3" name="Content Placeholder 2"/>
          <p:cNvSpPr>
            <a:spLocks noGrp="1"/>
          </p:cNvSpPr>
          <p:nvPr>
            <p:ph idx="1"/>
          </p:nvPr>
        </p:nvSpPr>
        <p:spPr/>
        <p:txBody>
          <a:bodyPr/>
          <a:lstStyle/>
          <a:p>
            <a:r>
              <a:rPr lang="en-CA" dirty="0" smtClean="0"/>
              <a:t>This is a big topic, we will just look at a small part of it</a:t>
            </a:r>
          </a:p>
          <a:p>
            <a:r>
              <a:rPr lang="en-CA" dirty="0" smtClean="0"/>
              <a:t>Start with some of the simpler mathematics, then explain articulated body dynamics, continue with low level controllers and finish with one of the open source dynamics packages</a:t>
            </a:r>
          </a:p>
          <a:p>
            <a:r>
              <a:rPr lang="en-CA" dirty="0" smtClean="0"/>
              <a:t>A topic that has been studied for centuries in physics and of importance to many different areas</a:t>
            </a:r>
          </a:p>
          <a:p>
            <a:r>
              <a:rPr lang="en-CA" dirty="0" smtClean="0"/>
              <a:t>Our interest is in real-time dynamics, ability to compute solution on the fly</a:t>
            </a:r>
          </a:p>
          <a:p>
            <a:r>
              <a:rPr lang="en-CA" dirty="0" smtClean="0"/>
              <a:t>Research in this area started in the 1980s and continues to today</a:t>
            </a:r>
            <a:endParaRPr lang="en-CA" dirty="0"/>
          </a:p>
        </p:txBody>
      </p:sp>
    </p:spTree>
    <p:extLst>
      <p:ext uri="{BB962C8B-B14F-4D97-AF65-F5344CB8AC3E}">
        <p14:creationId xmlns:p14="http://schemas.microsoft.com/office/powerpoint/2010/main" val="36331328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Introduction</Template>
  <TotalTime>1555</TotalTime>
  <Words>9577</Words>
  <Application>Microsoft Office PowerPoint</Application>
  <PresentationFormat>On-screen Show (4:3)</PresentationFormat>
  <Paragraphs>750</Paragraphs>
  <Slides>141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141</vt:i4>
      </vt:variant>
    </vt:vector>
  </HeadingPairs>
  <TitlesOfParts>
    <vt:vector size="148" baseType="lpstr">
      <vt:lpstr>Arial</vt:lpstr>
      <vt:lpstr>Cambria Math</vt:lpstr>
      <vt:lpstr>Century Gothic</vt:lpstr>
      <vt:lpstr>Courier New</vt:lpstr>
      <vt:lpstr>Palatino Linotype</vt:lpstr>
      <vt:lpstr>Times New Roman</vt:lpstr>
      <vt:lpstr>Executive</vt:lpstr>
      <vt:lpstr>CSCI 4110 Animation Behavior Based</vt:lpstr>
      <vt:lpstr>Introduction</vt:lpstr>
      <vt:lpstr>Introduction</vt:lpstr>
      <vt:lpstr>Environmental Awareness</vt:lpstr>
      <vt:lpstr>Awareness</vt:lpstr>
      <vt:lpstr>Model</vt:lpstr>
      <vt:lpstr>Model</vt:lpstr>
      <vt:lpstr>Model</vt:lpstr>
      <vt:lpstr>Model</vt:lpstr>
      <vt:lpstr>Sensors</vt:lpstr>
      <vt:lpstr>Sensors</vt:lpstr>
      <vt:lpstr>Behaviors</vt:lpstr>
      <vt:lpstr>Behaviors</vt:lpstr>
      <vt:lpstr>Behaviors</vt:lpstr>
      <vt:lpstr>Decisions</vt:lpstr>
      <vt:lpstr>Decisions</vt:lpstr>
      <vt:lpstr>Decisions</vt:lpstr>
      <vt:lpstr>Boids</vt:lpstr>
      <vt:lpstr>Boids - Behavior</vt:lpstr>
      <vt:lpstr>Boids - Behavior</vt:lpstr>
      <vt:lpstr>Boids - Behavior</vt:lpstr>
      <vt:lpstr>Boids - Behavior</vt:lpstr>
      <vt:lpstr>Boids - Behavior</vt:lpstr>
      <vt:lpstr>Boids - Behavior</vt:lpstr>
      <vt:lpstr>Boids - Behavior</vt:lpstr>
      <vt:lpstr>Boids - Behavior</vt:lpstr>
      <vt:lpstr>Boids - Sensors</vt:lpstr>
      <vt:lpstr>Boids - Sensors</vt:lpstr>
      <vt:lpstr>Boids - Sensors</vt:lpstr>
      <vt:lpstr>Boids - Decisions</vt:lpstr>
      <vt:lpstr>Boids - Decisions</vt:lpstr>
      <vt:lpstr>Boids - Decisions</vt:lpstr>
      <vt:lpstr>Boids - Decisions</vt:lpstr>
      <vt:lpstr>Boids - Decisions</vt:lpstr>
      <vt:lpstr>Boids - Decisions</vt:lpstr>
      <vt:lpstr>Boids - Decisions</vt:lpstr>
      <vt:lpstr>Boids - Decisions</vt:lpstr>
      <vt:lpstr>Boids - Decisions</vt:lpstr>
      <vt:lpstr>Boids</vt:lpstr>
      <vt:lpstr>Collision Detection</vt:lpstr>
      <vt:lpstr>Collision Detection</vt:lpstr>
      <vt:lpstr>Collision Detection</vt:lpstr>
      <vt:lpstr>Collision Detection</vt:lpstr>
      <vt:lpstr>Collision Detection</vt:lpstr>
      <vt:lpstr>Collision Detection</vt:lpstr>
      <vt:lpstr>Collision Detection</vt:lpstr>
      <vt:lpstr>Collision Detection</vt:lpstr>
      <vt:lpstr>Collision Detection</vt:lpstr>
      <vt:lpstr>Collision Detection</vt:lpstr>
      <vt:lpstr>Collision Detection</vt:lpstr>
      <vt:lpstr>Approximate Algorithms</vt:lpstr>
      <vt:lpstr>Approximate Algorithms</vt:lpstr>
      <vt:lpstr>Approximate Algorithms</vt:lpstr>
      <vt:lpstr>Approximate Algorithms</vt:lpstr>
      <vt:lpstr>Approximate Algorithms</vt:lpstr>
      <vt:lpstr>Exact Algorithms</vt:lpstr>
      <vt:lpstr>Collision Avoidance</vt:lpstr>
      <vt:lpstr>Collision Avoidance</vt:lpstr>
      <vt:lpstr>Collision Avoidance</vt:lpstr>
      <vt:lpstr>Collision Avoidance</vt:lpstr>
      <vt:lpstr>Collision Avoidance</vt:lpstr>
      <vt:lpstr>Collision Avoidance</vt:lpstr>
      <vt:lpstr>Collision Avoidance</vt:lpstr>
      <vt:lpstr>Collision Avoidance</vt:lpstr>
      <vt:lpstr>Collision Avoidance</vt:lpstr>
      <vt:lpstr>Collision Avoidance</vt:lpstr>
      <vt:lpstr>Collision Avoidance</vt:lpstr>
      <vt:lpstr>Collision Avoidance</vt:lpstr>
      <vt:lpstr>Other Sensors</vt:lpstr>
      <vt:lpstr>Behaviors</vt:lpstr>
      <vt:lpstr>Behaviors</vt:lpstr>
      <vt:lpstr>Behaviors</vt:lpstr>
      <vt:lpstr>Characters</vt:lpstr>
      <vt:lpstr>Behaviors</vt:lpstr>
      <vt:lpstr>Key Based Techniques</vt:lpstr>
      <vt:lpstr>Key Based Techniques</vt:lpstr>
      <vt:lpstr>Key Based Techniques</vt:lpstr>
      <vt:lpstr>Key Based Techniques</vt:lpstr>
      <vt:lpstr>Motion Capture</vt:lpstr>
      <vt:lpstr>Vicon Motion Capture</vt:lpstr>
      <vt:lpstr>Motion Capture</vt:lpstr>
      <vt:lpstr>Motion Capture</vt:lpstr>
      <vt:lpstr>Kinematics</vt:lpstr>
      <vt:lpstr>Kinematics</vt:lpstr>
      <vt:lpstr>Kinematics</vt:lpstr>
      <vt:lpstr>Inverse Kinematics</vt:lpstr>
      <vt:lpstr>Articulate Body</vt:lpstr>
      <vt:lpstr>Inverse Kinematics</vt:lpstr>
      <vt:lpstr>Inverse Kinematics</vt:lpstr>
      <vt:lpstr>Inverse Kinematics</vt:lpstr>
      <vt:lpstr>Inverse Kinematics</vt:lpstr>
      <vt:lpstr>Inverse Kinematics</vt:lpstr>
      <vt:lpstr>Inverse Kinematics</vt:lpstr>
      <vt:lpstr>Inverse Kinematics</vt:lpstr>
      <vt:lpstr>Inverse Kinematics</vt:lpstr>
      <vt:lpstr>Inverse Kinematics</vt:lpstr>
      <vt:lpstr>Inverse Kinematics</vt:lpstr>
      <vt:lpstr>Inverse Kinematics</vt:lpstr>
      <vt:lpstr>Dynamics</vt:lpstr>
      <vt:lpstr>Dynamics</vt:lpstr>
      <vt:lpstr>Dynamics</vt:lpstr>
      <vt:lpstr>Dynamics</vt:lpstr>
      <vt:lpstr>Dynamics</vt:lpstr>
      <vt:lpstr>Dynamics</vt:lpstr>
      <vt:lpstr>Dynamics</vt:lpstr>
      <vt:lpstr>Dynamics</vt:lpstr>
      <vt:lpstr>Dynamics</vt:lpstr>
      <vt:lpstr>Dynamics</vt:lpstr>
      <vt:lpstr>Dynamics</vt:lpstr>
      <vt:lpstr>Dynamics</vt:lpstr>
      <vt:lpstr>Dynamics</vt:lpstr>
      <vt:lpstr>Dynamics</vt:lpstr>
      <vt:lpstr>Dynamics</vt:lpstr>
      <vt:lpstr>Dynamics</vt:lpstr>
      <vt:lpstr>Dynamics</vt:lpstr>
      <vt:lpstr>Dynamics</vt:lpstr>
      <vt:lpstr>Dynamics</vt:lpstr>
      <vt:lpstr>Dynamics</vt:lpstr>
      <vt:lpstr>Dynamics</vt:lpstr>
      <vt:lpstr>Dynamics</vt:lpstr>
      <vt:lpstr>Dynamics</vt:lpstr>
      <vt:lpstr>Decisions</vt:lpstr>
      <vt:lpstr>Decisions</vt:lpstr>
      <vt:lpstr>Decisions</vt:lpstr>
      <vt:lpstr>Decisions</vt:lpstr>
      <vt:lpstr>Decisions</vt:lpstr>
      <vt:lpstr>Decisions</vt:lpstr>
      <vt:lpstr>Decisions</vt:lpstr>
      <vt:lpstr>Decisions</vt:lpstr>
      <vt:lpstr>Decisions</vt:lpstr>
      <vt:lpstr>Sensor-Actuator Networks</vt:lpstr>
      <vt:lpstr>Sensor-Actuator Networks</vt:lpstr>
      <vt:lpstr>Sensor-Actuator Networks</vt:lpstr>
      <vt:lpstr>Sensor-Actuator Networks</vt:lpstr>
      <vt:lpstr>Sensor-Actuator Networks</vt:lpstr>
      <vt:lpstr>Sensor-Actuator Networks</vt:lpstr>
      <vt:lpstr>Sensor-Actuator Networks</vt:lpstr>
      <vt:lpstr>Sensor-Actuator Networks</vt:lpstr>
      <vt:lpstr>Sensor-Actuator Networks</vt:lpstr>
      <vt:lpstr>Sensor-Actuator Networks</vt:lpstr>
      <vt:lpstr>Summary</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4110 Animation Behavior Based</dc:title>
  <dc:creator>Mark</dc:creator>
  <cp:lastModifiedBy>Mark Green</cp:lastModifiedBy>
  <cp:revision>37</cp:revision>
  <dcterms:created xsi:type="dcterms:W3CDTF">2014-11-04T16:49:17Z</dcterms:created>
  <dcterms:modified xsi:type="dcterms:W3CDTF">2017-11-07T03:21:38Z</dcterms:modified>
</cp:coreProperties>
</file>