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599FAF-5643-477A-8DBC-D19D20FA8DD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DD37EB-A5CA-4BFB-B932-7CA40DD721F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4110</a:t>
            </a:r>
            <a:br>
              <a:rPr lang="en-CA" dirty="0"/>
            </a:br>
            <a:r>
              <a:rPr lang="en-CA" dirty="0"/>
              <a:t>Mid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30969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Viewing, projections, transformations, coordinate systems, world, eye and window, on and off axis projection</a:t>
            </a:r>
          </a:p>
          <a:p>
            <a:r>
              <a:rPr lang="en-CA" dirty="0"/>
              <a:t>Hidden surface, z buffer, depth buffer resolution</a:t>
            </a:r>
          </a:p>
          <a:p>
            <a:r>
              <a:rPr lang="en-CA" dirty="0"/>
              <a:t>BSP trees, display and construction algorithms, issue with polygon selection</a:t>
            </a:r>
          </a:p>
          <a:p>
            <a:r>
              <a:rPr lang="en-CA" dirty="0"/>
              <a:t>Local and global illumination</a:t>
            </a:r>
          </a:p>
          <a:p>
            <a:r>
              <a:rPr lang="en-CA" dirty="0"/>
              <a:t>Ambient, diffuse and specular reflection, </a:t>
            </a:r>
            <a:r>
              <a:rPr lang="en-CA" dirty="0" err="1"/>
              <a:t>Phong</a:t>
            </a:r>
            <a:r>
              <a:rPr lang="en-CA" dirty="0"/>
              <a:t> model</a:t>
            </a:r>
          </a:p>
          <a:p>
            <a:r>
              <a:rPr lang="en-CA" dirty="0"/>
              <a:t>Textures, texture coordinates, filtering, </a:t>
            </a:r>
            <a:r>
              <a:rPr lang="en-CA" dirty="0" err="1"/>
              <a:t>mipmaps</a:t>
            </a:r>
            <a:r>
              <a:rPr lang="en-CA" dirty="0"/>
              <a:t>, cube maps, displacement maps, bump mapping, normal maps</a:t>
            </a:r>
          </a:p>
        </p:txBody>
      </p:sp>
    </p:spTree>
    <p:extLst>
      <p:ext uri="{BB962C8B-B14F-4D97-AF65-F5344CB8AC3E}">
        <p14:creationId xmlns:p14="http://schemas.microsoft.com/office/powerpoint/2010/main" val="417158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Procedural textures, solid texture, </a:t>
            </a:r>
            <a:r>
              <a:rPr lang="en-CA" dirty="0" err="1"/>
              <a:t>Perlin</a:t>
            </a:r>
            <a:r>
              <a:rPr lang="en-CA" dirty="0"/>
              <a:t> noise, turbulence, wood and marble textures</a:t>
            </a:r>
          </a:p>
          <a:p>
            <a:r>
              <a:rPr lang="en-CA" dirty="0"/>
              <a:t>Shadows, umbra and penumbra, shadow volumes, shadow maps</a:t>
            </a:r>
          </a:p>
          <a:p>
            <a:r>
              <a:rPr lang="en-CA" dirty="0"/>
              <a:t>Classical ray tracing, reflection, refraction and shadow rays, ray trees, object intersection, bounding volumes, grids</a:t>
            </a:r>
          </a:p>
          <a:p>
            <a:r>
              <a:rPr lang="en-CA" dirty="0"/>
              <a:t>Classical </a:t>
            </a:r>
            <a:r>
              <a:rPr lang="en-CA" dirty="0" err="1"/>
              <a:t>radiosity</a:t>
            </a:r>
            <a:r>
              <a:rPr lang="en-CA" dirty="0"/>
              <a:t>, radiometry, flux, irradiance, </a:t>
            </a:r>
            <a:r>
              <a:rPr lang="en-CA" dirty="0" err="1"/>
              <a:t>radiosity</a:t>
            </a:r>
            <a:r>
              <a:rPr lang="en-CA" dirty="0"/>
              <a:t>, </a:t>
            </a:r>
            <a:r>
              <a:rPr lang="en-CA" dirty="0" err="1"/>
              <a:t>radiosity</a:t>
            </a:r>
            <a:r>
              <a:rPr lang="en-CA" dirty="0"/>
              <a:t> equations, form factors, matrix equation, Jacobi algorithm, Gauss-Seidel algorithm, </a:t>
            </a:r>
            <a:r>
              <a:rPr lang="en-CA" dirty="0" err="1"/>
              <a:t>Southwell</a:t>
            </a:r>
            <a:r>
              <a:rPr lang="en-CA" dirty="0"/>
              <a:t> algorithm, computing form factors, </a:t>
            </a:r>
            <a:r>
              <a:rPr lang="en-CA" dirty="0" err="1"/>
              <a:t>hemicube</a:t>
            </a:r>
            <a:r>
              <a:rPr lang="en-CA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80395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Classical animation techniques, </a:t>
            </a:r>
            <a:r>
              <a:rPr lang="en-CA" dirty="0" err="1"/>
              <a:t>keyframing</a:t>
            </a:r>
            <a:endParaRPr lang="en-CA" dirty="0"/>
          </a:p>
          <a:p>
            <a:r>
              <a:rPr lang="en-CA" dirty="0"/>
              <a:t>Computer animation techniques: P-curves,  </a:t>
            </a:r>
            <a:r>
              <a:rPr lang="en-CA" dirty="0" err="1"/>
              <a:t>keyframing</a:t>
            </a:r>
            <a:r>
              <a:rPr lang="en-CA" dirty="0"/>
              <a:t>, key pose, inverse kinematics, key parameter, bones and skin, rigging</a:t>
            </a:r>
          </a:p>
          <a:p>
            <a:r>
              <a:rPr lang="en-CA" dirty="0"/>
              <a:t>Behavior based animation: sensors, behaviors and decisions</a:t>
            </a:r>
          </a:p>
          <a:p>
            <a:r>
              <a:rPr lang="en-CA" dirty="0" err="1"/>
              <a:t>Boids</a:t>
            </a:r>
            <a:r>
              <a:rPr lang="en-CA" dirty="0"/>
              <a:t>: simplified physics, behavior rules, </a:t>
            </a:r>
            <a:r>
              <a:rPr lang="en-CA"/>
              <a:t>avoiding collisions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85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Graphics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Memory - L1, L2, and L3 cache, cache lines. DRAM, destructive read, refresh, row buffer</a:t>
            </a:r>
          </a:p>
          <a:p>
            <a:pPr lvl="1"/>
            <a:r>
              <a:rPr lang="en-CA" dirty="0"/>
              <a:t>Avoid referencing DRAM</a:t>
            </a:r>
          </a:p>
          <a:p>
            <a:pPr lvl="1"/>
            <a:r>
              <a:rPr lang="en-CA" dirty="0"/>
              <a:t>Reference contiguous locations</a:t>
            </a:r>
          </a:p>
          <a:p>
            <a:pPr lvl="1"/>
            <a:r>
              <a:rPr lang="en-CA" dirty="0"/>
              <a:t>Align data with cache lines</a:t>
            </a:r>
          </a:p>
          <a:p>
            <a:r>
              <a:rPr lang="en-CA" dirty="0"/>
              <a:t>CPU - multiple core, parallelize code, </a:t>
            </a:r>
            <a:r>
              <a:rPr lang="en-CA" dirty="0" err="1"/>
              <a:t>OpenMP</a:t>
            </a:r>
            <a:r>
              <a:rPr lang="en-CA" dirty="0"/>
              <a:t> – easy to learn tool</a:t>
            </a:r>
          </a:p>
          <a:p>
            <a:r>
              <a:rPr lang="en-CA" dirty="0"/>
              <a:t>Graphics card – high level architecture, bus interface, GDDR, video, different video standards</a:t>
            </a:r>
          </a:p>
          <a:p>
            <a:r>
              <a:rPr lang="en-CA" dirty="0"/>
              <a:t>GPU – evolution of graphics chips and GPUs, CG and GLSL</a:t>
            </a:r>
          </a:p>
        </p:txBody>
      </p:sp>
    </p:spTree>
    <p:extLst>
      <p:ext uri="{BB962C8B-B14F-4D97-AF65-F5344CB8AC3E}">
        <p14:creationId xmlns:p14="http://schemas.microsoft.com/office/powerpoint/2010/main" val="194120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Graphics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Modern GPU, uniform processors, SIMD architecture, many processors execute same instruction</a:t>
            </a:r>
          </a:p>
          <a:p>
            <a:pPr lvl="1"/>
            <a:r>
              <a:rPr lang="en-CA" dirty="0"/>
              <a:t>Branching causes performance problems</a:t>
            </a:r>
          </a:p>
          <a:p>
            <a:r>
              <a:rPr lang="en-CA" dirty="0"/>
              <a:t>Tiled architectures, common in mobile, fragment </a:t>
            </a:r>
            <a:r>
              <a:rPr lang="en-CA" dirty="0" err="1"/>
              <a:t>shader</a:t>
            </a:r>
            <a:r>
              <a:rPr lang="en-CA" dirty="0"/>
              <a:t> executed once per pixel</a:t>
            </a:r>
          </a:p>
          <a:p>
            <a:r>
              <a:rPr lang="en-CA" dirty="0"/>
              <a:t>Displays – SLM, LCD, light polarization, how LCD works, reflective displays, </a:t>
            </a:r>
            <a:r>
              <a:rPr lang="en-CA" dirty="0" err="1"/>
              <a:t>LCoS</a:t>
            </a:r>
            <a:r>
              <a:rPr lang="en-CA" dirty="0"/>
              <a:t>, DMD or DLP</a:t>
            </a:r>
          </a:p>
        </p:txBody>
      </p:sp>
    </p:spTree>
    <p:extLst>
      <p:ext uri="{BB962C8B-B14F-4D97-AF65-F5344CB8AC3E}">
        <p14:creationId xmlns:p14="http://schemas.microsoft.com/office/powerpoint/2010/main" val="200993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Graphics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Categories of graphics packages:</a:t>
            </a:r>
          </a:p>
          <a:p>
            <a:pPr lvl="1"/>
            <a:r>
              <a:rPr lang="en-CA" dirty="0"/>
              <a:t>Image manipulation</a:t>
            </a:r>
          </a:p>
          <a:p>
            <a:pPr lvl="1"/>
            <a:r>
              <a:rPr lang="en-CA" dirty="0"/>
              <a:t>Interactive graphics</a:t>
            </a:r>
          </a:p>
          <a:p>
            <a:pPr lvl="1"/>
            <a:r>
              <a:rPr lang="en-CA" dirty="0"/>
              <a:t>Rendering</a:t>
            </a:r>
          </a:p>
          <a:p>
            <a:r>
              <a:rPr lang="en-CA" dirty="0"/>
              <a:t>Versions of OpenGL, profiles, state variables, extensions</a:t>
            </a:r>
          </a:p>
          <a:p>
            <a:r>
              <a:rPr lang="en-CA" dirty="0"/>
              <a:t>Resources: vertex buffers, vertex array objects, interleaved storage</a:t>
            </a:r>
          </a:p>
          <a:p>
            <a:r>
              <a:rPr lang="en-CA" dirty="0" err="1"/>
              <a:t>Shaders</a:t>
            </a:r>
            <a:r>
              <a:rPr lang="en-CA" dirty="0"/>
              <a:t>: </a:t>
            </a:r>
            <a:r>
              <a:rPr lang="en-CA" dirty="0" err="1"/>
              <a:t>shader</a:t>
            </a:r>
            <a:r>
              <a:rPr lang="en-CA" dirty="0"/>
              <a:t> programs, creating and compiling a </a:t>
            </a:r>
            <a:r>
              <a:rPr lang="en-CA" dirty="0" err="1"/>
              <a:t>shader</a:t>
            </a:r>
            <a:r>
              <a:rPr lang="en-CA" dirty="0"/>
              <a:t>, attaching and linking </a:t>
            </a:r>
            <a:r>
              <a:rPr lang="en-CA" dirty="0" err="1"/>
              <a:t>shaders</a:t>
            </a:r>
            <a:r>
              <a:rPr lang="en-CA" dirty="0"/>
              <a:t>, program pipeline objects, program binaries</a:t>
            </a:r>
          </a:p>
        </p:txBody>
      </p:sp>
    </p:spTree>
    <p:extLst>
      <p:ext uri="{BB962C8B-B14F-4D97-AF65-F5344CB8AC3E}">
        <p14:creationId xmlns:p14="http://schemas.microsoft.com/office/powerpoint/2010/main" val="191460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Frame buffer object: render to multiple frame buffers, attachments, geometry </a:t>
            </a:r>
            <a:r>
              <a:rPr lang="en-CA" dirty="0" err="1"/>
              <a:t>shader</a:t>
            </a:r>
            <a:r>
              <a:rPr lang="en-CA" dirty="0"/>
              <a:t> to select target, cube map generation</a:t>
            </a:r>
          </a:p>
        </p:txBody>
      </p:sp>
    </p:spTree>
    <p:extLst>
      <p:ext uri="{BB962C8B-B14F-4D97-AF65-F5344CB8AC3E}">
        <p14:creationId xmlns:p14="http://schemas.microsoft.com/office/powerpoint/2010/main" val="29380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Surface operations – evaluation, query, modification, parametric and implicit representations, piecewise representation</a:t>
            </a:r>
          </a:p>
          <a:p>
            <a:r>
              <a:rPr lang="en-CA" dirty="0"/>
              <a:t>Polygons, polygon soup, indexed face set, winged edge data structure, half edge data structure</a:t>
            </a:r>
          </a:p>
          <a:p>
            <a:r>
              <a:rPr lang="en-CA" dirty="0"/>
              <a:t>Triangles, advantages</a:t>
            </a:r>
          </a:p>
          <a:p>
            <a:r>
              <a:rPr lang="en-CA" dirty="0"/>
              <a:t>Differential geometry, tangent, normal and curvature of curves, tangent plane for surfaces</a:t>
            </a:r>
          </a:p>
          <a:p>
            <a:r>
              <a:rPr lang="en-CA" dirty="0"/>
              <a:t>Curves and surfaces, continuity, C</a:t>
            </a:r>
            <a:r>
              <a:rPr lang="en-CA" baseline="30000" dirty="0"/>
              <a:t>n</a:t>
            </a:r>
            <a:r>
              <a:rPr lang="en-CA" dirty="0"/>
              <a:t> and </a:t>
            </a:r>
            <a:r>
              <a:rPr lang="en-CA" dirty="0" err="1"/>
              <a:t>G</a:t>
            </a:r>
            <a:r>
              <a:rPr lang="en-CA" baseline="30000" dirty="0" err="1"/>
              <a:t>n</a:t>
            </a:r>
            <a:r>
              <a:rPr lang="en-CA" dirty="0"/>
              <a:t>, polynomials, canonical form, blending functions, control points, constraint and blending matrix</a:t>
            </a:r>
          </a:p>
        </p:txBody>
      </p:sp>
    </p:spTree>
    <p:extLst>
      <p:ext uri="{BB962C8B-B14F-4D97-AF65-F5344CB8AC3E}">
        <p14:creationId xmlns:p14="http://schemas.microsoft.com/office/powerpoint/2010/main" val="265419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Cubic curves, </a:t>
            </a:r>
            <a:r>
              <a:rPr lang="en-CA" dirty="0" err="1"/>
              <a:t>Hermite</a:t>
            </a:r>
            <a:r>
              <a:rPr lang="en-CA" dirty="0"/>
              <a:t> curves, continuity, shared control points, dependency scheme, explicit equation, local control</a:t>
            </a:r>
          </a:p>
          <a:p>
            <a:r>
              <a:rPr lang="en-CA" dirty="0"/>
              <a:t>Natural spline. Cardinal spline, Bezier curve, Bernstein basis, convex hull property, variation diminishing property, affine invariant</a:t>
            </a:r>
          </a:p>
          <a:p>
            <a:r>
              <a:rPr lang="en-CA" dirty="0"/>
              <a:t>B-Spline curve, B-Spline basis, control points and knots, continuity control</a:t>
            </a:r>
          </a:p>
          <a:p>
            <a:r>
              <a:rPr lang="en-CA" dirty="0"/>
              <a:t>NURBS, extension to surfaces, control points</a:t>
            </a:r>
          </a:p>
          <a:p>
            <a:r>
              <a:rPr lang="en-CA" dirty="0"/>
              <a:t>Display, subdivision algorithm for Bezier surfaces, adapts to shape of surface</a:t>
            </a:r>
          </a:p>
        </p:txBody>
      </p:sp>
    </p:spTree>
    <p:extLst>
      <p:ext uri="{BB962C8B-B14F-4D97-AF65-F5344CB8AC3E}">
        <p14:creationId xmlns:p14="http://schemas.microsoft.com/office/powerpoint/2010/main" val="213252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Procedural modeling, database amplification, subdivision surfaces, interpolating and approximating schemes, scheme divided into topology and geometry</a:t>
            </a:r>
          </a:p>
          <a:p>
            <a:r>
              <a:rPr lang="en-CA" dirty="0" err="1"/>
              <a:t>Catmull</a:t>
            </a:r>
            <a:r>
              <a:rPr lang="en-CA" dirty="0"/>
              <a:t>-Clark scheme, valance, ordinary vertices and extraordinary vertices, Loop subdivision, vertex positions</a:t>
            </a:r>
          </a:p>
          <a:p>
            <a:r>
              <a:rPr lang="en-CA" dirty="0"/>
              <a:t>Fractals, fractional Brownian motion, subdivision algorithm, terrain modeling, height fields, diamond-square algorithm</a:t>
            </a:r>
          </a:p>
        </p:txBody>
      </p:sp>
    </p:spTree>
    <p:extLst>
      <p:ext uri="{BB962C8B-B14F-4D97-AF65-F5344CB8AC3E}">
        <p14:creationId xmlns:p14="http://schemas.microsoft.com/office/powerpoint/2010/main" val="418342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L-Systems, plant modeling, grammar and interpretation, parallel productions, turtle graphics</a:t>
            </a:r>
          </a:p>
          <a:p>
            <a:r>
              <a:rPr lang="en-CA" dirty="0"/>
              <a:t>Particle systems, particle dynamics, general algorithm</a:t>
            </a:r>
          </a:p>
        </p:txBody>
      </p:sp>
    </p:spTree>
    <p:extLst>
      <p:ext uri="{BB962C8B-B14F-4D97-AF65-F5344CB8AC3E}">
        <p14:creationId xmlns:p14="http://schemas.microsoft.com/office/powerpoint/2010/main" val="23291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1687</TotalTime>
  <Words>655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Palatino Linotype</vt:lpstr>
      <vt:lpstr>Executive</vt:lpstr>
      <vt:lpstr>CSCI 4110 Mid Term Review</vt:lpstr>
      <vt:lpstr>Graphics Hardware</vt:lpstr>
      <vt:lpstr>Graphics Hardware</vt:lpstr>
      <vt:lpstr>Graphics Software</vt:lpstr>
      <vt:lpstr>Graphics Software</vt:lpstr>
      <vt:lpstr>Modeling</vt:lpstr>
      <vt:lpstr>Modeling</vt:lpstr>
      <vt:lpstr>Modeling</vt:lpstr>
      <vt:lpstr>Modeling</vt:lpstr>
      <vt:lpstr>Rendering</vt:lpstr>
      <vt:lpstr>Rendering</vt:lpstr>
      <vt:lpstr>Animation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Mid Term Review</dc:title>
  <dc:creator>Mark</dc:creator>
  <cp:lastModifiedBy>Mark Green</cp:lastModifiedBy>
  <cp:revision>38</cp:revision>
  <dcterms:created xsi:type="dcterms:W3CDTF">2014-10-25T14:41:29Z</dcterms:created>
  <dcterms:modified xsi:type="dcterms:W3CDTF">2019-10-22T19:27:17Z</dcterms:modified>
</cp:coreProperties>
</file>