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0" r:id="rId13"/>
    <p:sldId id="270" r:id="rId14"/>
    <p:sldId id="315" r:id="rId15"/>
    <p:sldId id="316" r:id="rId16"/>
    <p:sldId id="317" r:id="rId17"/>
    <p:sldId id="268" r:id="rId18"/>
    <p:sldId id="272" r:id="rId19"/>
    <p:sldId id="318" r:id="rId20"/>
    <p:sldId id="271" r:id="rId21"/>
    <p:sldId id="274" r:id="rId22"/>
    <p:sldId id="269" r:id="rId23"/>
    <p:sldId id="273" r:id="rId24"/>
    <p:sldId id="292" r:id="rId25"/>
    <p:sldId id="306" r:id="rId26"/>
    <p:sldId id="293" r:id="rId27"/>
    <p:sldId id="29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90" r:id="rId42"/>
    <p:sldId id="291" r:id="rId43"/>
    <p:sldId id="288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7" r:id="rId56"/>
    <p:sldId id="308" r:id="rId57"/>
    <p:sldId id="309" r:id="rId58"/>
    <p:sldId id="310" r:id="rId59"/>
    <p:sldId id="289" r:id="rId60"/>
    <p:sldId id="311" r:id="rId61"/>
    <p:sldId id="312" r:id="rId62"/>
    <p:sldId id="313" r:id="rId63"/>
    <p:sldId id="31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75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2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46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0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1547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907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7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7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1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5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22E243-F899-48E8-ADC1-F8CCC7864E0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CC7348-F95C-41A5-A8D0-612A22E8D22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64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CSCI 4110</a:t>
            </a:r>
            <a:br>
              <a:rPr lang="en-CA" dirty="0"/>
            </a:br>
            <a:r>
              <a:rPr lang="en-CA"/>
              <a:t>Graphics Software</a:t>
            </a:r>
            <a:br>
              <a:rPr lang="en-CA"/>
            </a:br>
            <a:r>
              <a:rPr lang="en-CA"/>
              <a:t>Part One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Mark Green</a:t>
            </a:r>
          </a:p>
          <a:p>
            <a:r>
              <a:rPr lang="en-CA" dirty="0"/>
              <a:t>Faculty of Science</a:t>
            </a:r>
          </a:p>
          <a:p>
            <a:r>
              <a:rPr lang="en-CA" dirty="0"/>
              <a:t>UOIT</a:t>
            </a:r>
          </a:p>
        </p:txBody>
      </p:sp>
    </p:spTree>
    <p:extLst>
      <p:ext uri="{BB962C8B-B14F-4D97-AF65-F5344CB8AC3E}">
        <p14:creationId xmlns:p14="http://schemas.microsoft.com/office/powerpoint/2010/main" val="271906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Procedural Vs. Declarative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graphics packages are procedural, they consist of a set of procedures that our programs call</a:t>
            </a:r>
          </a:p>
          <a:p>
            <a:r>
              <a:rPr lang="en-CA" dirty="0"/>
              <a:t>That is we write a program to produce the scene and call procedures in the API to perform the graphics</a:t>
            </a:r>
          </a:p>
          <a:p>
            <a:r>
              <a:rPr lang="en-CA" dirty="0"/>
              <a:t>An alternative approach is declarative, the desired output is described in text and not by a program</a:t>
            </a:r>
          </a:p>
          <a:p>
            <a:r>
              <a:rPr lang="en-CA" dirty="0"/>
              <a:t>For example, we can have text descriptions of the vertices and polygons in the scene, the transformations, light models, materials, etc.</a:t>
            </a:r>
          </a:p>
          <a:p>
            <a:r>
              <a:rPr lang="en-CA" dirty="0"/>
              <a:t>By itself a declarative description cannot be interactive, so there is usually a script associated with it</a:t>
            </a:r>
          </a:p>
        </p:txBody>
      </p:sp>
    </p:spTree>
    <p:extLst>
      <p:ext uri="{BB962C8B-B14F-4D97-AF65-F5344CB8AC3E}">
        <p14:creationId xmlns:p14="http://schemas.microsoft.com/office/powerpoint/2010/main" val="277416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Procedural Vs. Declarative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well know declarative package was VRML (Virtual Reality Modeling Language) which was modeled on HTML</a:t>
            </a:r>
          </a:p>
          <a:p>
            <a:r>
              <a:rPr lang="en-CA" dirty="0"/>
              <a:t>The aim was to add virtual reality to the Web</a:t>
            </a:r>
          </a:p>
          <a:p>
            <a:r>
              <a:rPr lang="en-CA" dirty="0"/>
              <a:t>This was purely descriptive and never really caught on</a:t>
            </a:r>
          </a:p>
          <a:p>
            <a:r>
              <a:rPr lang="en-CA" dirty="0"/>
              <a:t>The textbook describes WPF (Window’s Presentation Foundation) which is largely declarative with some scripting in C#</a:t>
            </a:r>
          </a:p>
          <a:p>
            <a:r>
              <a:rPr lang="en-CA" dirty="0"/>
              <a:t>These packages tend to be light weight and somewhat portable, particularly if they are web based</a:t>
            </a:r>
          </a:p>
          <a:p>
            <a:r>
              <a:rPr lang="en-CA" dirty="0"/>
              <a:t>The main problem is they don’t scale well, for large applications the descriptions get too long and too slow to process</a:t>
            </a:r>
          </a:p>
        </p:txBody>
      </p:sp>
    </p:spTree>
    <p:extLst>
      <p:ext uri="{BB962C8B-B14F-4D97-AF65-F5344CB8AC3E}">
        <p14:creationId xmlns:p14="http://schemas.microsoft.com/office/powerpoint/2010/main" val="419735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for batch processing, not interactive programs:</a:t>
            </a:r>
          </a:p>
          <a:p>
            <a:pPr lvl="1"/>
            <a:r>
              <a:rPr lang="en-CA" sz="2400" dirty="0"/>
              <a:t>Photorealistic rendering</a:t>
            </a:r>
          </a:p>
          <a:p>
            <a:pPr lvl="1"/>
            <a:r>
              <a:rPr lang="en-CA" sz="2400" dirty="0"/>
              <a:t>Animation</a:t>
            </a:r>
          </a:p>
          <a:p>
            <a:pPr lvl="1"/>
            <a:r>
              <a:rPr lang="en-CA" sz="2400" dirty="0"/>
              <a:t>Special effects</a:t>
            </a:r>
          </a:p>
          <a:p>
            <a:r>
              <a:rPr lang="en-CA" dirty="0"/>
              <a:t>We will examine this later in this course, so just look briefly now</a:t>
            </a:r>
          </a:p>
          <a:p>
            <a:r>
              <a:rPr lang="en-CA" dirty="0"/>
              <a:t>The input is largely descriptive, files of geometrical data, material properties, light models, etc.</a:t>
            </a:r>
          </a:p>
          <a:p>
            <a:r>
              <a:rPr lang="en-CA" dirty="0"/>
              <a:t>A script is used to assemble these parts into scenes</a:t>
            </a:r>
          </a:p>
          <a:p>
            <a:r>
              <a:rPr lang="en-CA" dirty="0"/>
              <a:t>There can be some procedural aspects, but these tend to be limited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6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Khronos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Khronos</a:t>
            </a:r>
            <a:r>
              <a:rPr lang="en-CA" dirty="0"/>
              <a:t> is the organization that maintains the OpenGL standard along with several other graphics standards</a:t>
            </a:r>
          </a:p>
          <a:p>
            <a:r>
              <a:rPr lang="en-CA" dirty="0"/>
              <a:t>This is where you can get the latest information on OpenGL along with the new </a:t>
            </a:r>
            <a:r>
              <a:rPr lang="en-CA" dirty="0" err="1"/>
              <a:t>Vulkan</a:t>
            </a:r>
            <a:r>
              <a:rPr lang="en-CA" dirty="0"/>
              <a:t> standard</a:t>
            </a:r>
          </a:p>
          <a:p>
            <a:r>
              <a:rPr lang="en-CA" dirty="0"/>
              <a:t>It is worth visiting Khronos.org to examine the resources that they have available</a:t>
            </a:r>
          </a:p>
          <a:p>
            <a:r>
              <a:rPr lang="en-CA" dirty="0"/>
              <a:t>Have a collection of quick reference guides which are free to download</a:t>
            </a:r>
          </a:p>
        </p:txBody>
      </p:sp>
    </p:spTree>
    <p:extLst>
      <p:ext uri="{BB962C8B-B14F-4D97-AF65-F5344CB8AC3E}">
        <p14:creationId xmlns:p14="http://schemas.microsoft.com/office/powerpoint/2010/main" val="126213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examining the details of OpenGL and </a:t>
            </a:r>
            <a:r>
              <a:rPr lang="en-CA" dirty="0" err="1"/>
              <a:t>Vulkan</a:t>
            </a:r>
            <a:r>
              <a:rPr lang="en-CA" dirty="0"/>
              <a:t> develop a model that explains how these packages work</a:t>
            </a:r>
          </a:p>
          <a:p>
            <a:r>
              <a:rPr lang="en-CA" dirty="0"/>
              <a:t>We are dealing with two separate processors, they are not synchronized</a:t>
            </a:r>
          </a:p>
          <a:p>
            <a:r>
              <a:rPr lang="en-CA" dirty="0"/>
              <a:t>Processors communicate over a bus, messages and data sent between them</a:t>
            </a:r>
          </a:p>
          <a:p>
            <a:r>
              <a:rPr lang="en-CA" dirty="0"/>
              <a:t>This gives the architecture on next slide, the left side runs on the CPU and the right side runs on the GPU</a:t>
            </a:r>
          </a:p>
          <a:p>
            <a:r>
              <a:rPr lang="en-CA" dirty="0"/>
              <a:t>With OpenGL the driver is very large, with </a:t>
            </a:r>
            <a:r>
              <a:rPr lang="en-CA" dirty="0" err="1"/>
              <a:t>Vulkan</a:t>
            </a:r>
            <a:r>
              <a:rPr lang="en-CA" dirty="0"/>
              <a:t> the driver is much smaller</a:t>
            </a:r>
          </a:p>
        </p:txBody>
      </p:sp>
    </p:spTree>
    <p:extLst>
      <p:ext uri="{BB962C8B-B14F-4D97-AF65-F5344CB8AC3E}">
        <p14:creationId xmlns:p14="http://schemas.microsoft.com/office/powerpoint/2010/main" val="370204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3193" y="2863970"/>
            <a:ext cx="2518914" cy="15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Program, calls to graphics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0023" y="2855343"/>
            <a:ext cx="2544792" cy="161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Interface, 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471140" y="2863970"/>
            <a:ext cx="2725947" cy="15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GPU Program, </a:t>
            </a:r>
            <a:r>
              <a:rPr lang="en-CA" dirty="0" err="1"/>
              <a:t>shaders</a:t>
            </a:r>
            <a:endParaRPr lang="en-CA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692107" y="3640348"/>
            <a:ext cx="1017916" cy="21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7254815" y="3640348"/>
            <a:ext cx="1216325" cy="21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62775" y="4468483"/>
            <a:ext cx="0" cy="172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2353" y="533812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CPU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06028" y="531450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358464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 of two processors makes graphics programs hard to debug, bugs can be in either program, or the interface between them</a:t>
            </a:r>
          </a:p>
          <a:p>
            <a:r>
              <a:rPr lang="en-CA" dirty="0"/>
              <a:t>Over time the OpenGL driver has grown in size and complexity</a:t>
            </a:r>
          </a:p>
          <a:p>
            <a:r>
              <a:rPr lang="en-CA" dirty="0"/>
              <a:t>At the same time GPUs have become more complex</a:t>
            </a:r>
          </a:p>
          <a:p>
            <a:r>
              <a:rPr lang="en-CA" dirty="0"/>
              <a:t>The OpenGL driver tries to make good decisions, but this has become too difficult</a:t>
            </a:r>
          </a:p>
          <a:p>
            <a:r>
              <a:rPr lang="en-CA" dirty="0"/>
              <a:t>Hard to get maximum performance from OpenGL</a:t>
            </a:r>
          </a:p>
          <a:p>
            <a:r>
              <a:rPr lang="en-CA" dirty="0" err="1"/>
              <a:t>Vulkan</a:t>
            </a:r>
            <a:r>
              <a:rPr lang="en-CA" dirty="0"/>
              <a:t> reduces the drivers significantly, the programmer must do much more work, but applications are much faster</a:t>
            </a:r>
          </a:p>
        </p:txBody>
      </p:sp>
    </p:spTree>
    <p:extLst>
      <p:ext uri="{BB962C8B-B14F-4D97-AF65-F5344CB8AC3E}">
        <p14:creationId xmlns:p14="http://schemas.microsoft.com/office/powerpoint/2010/main" val="349808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OpenGL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Examine the basic concepts used in OpenGL, won’t look at the details, that will be done in the lab, assume that you are already familiar with OpenGL</a:t>
            </a:r>
          </a:p>
          <a:p>
            <a:r>
              <a:rPr lang="en-CA" dirty="0"/>
              <a:t>There are a number of different versions of OpenGL:</a:t>
            </a:r>
          </a:p>
          <a:p>
            <a:pPr lvl="1"/>
            <a:r>
              <a:rPr lang="en-CA" sz="2400" dirty="0"/>
              <a:t>Core and compatibility profiles of OpenGL for desktop</a:t>
            </a:r>
          </a:p>
          <a:p>
            <a:pPr lvl="1"/>
            <a:r>
              <a:rPr lang="en-CA" sz="2400" dirty="0"/>
              <a:t>OpenGL-ES for mobile devices</a:t>
            </a:r>
          </a:p>
          <a:p>
            <a:pPr lvl="1"/>
            <a:r>
              <a:rPr lang="en-CA" sz="2400" dirty="0" err="1"/>
              <a:t>WebGL</a:t>
            </a:r>
            <a:r>
              <a:rPr lang="en-CA" sz="2400" dirty="0"/>
              <a:t> for web based applications</a:t>
            </a:r>
          </a:p>
          <a:p>
            <a:pPr lvl="1"/>
            <a:r>
              <a:rPr lang="en-CA" sz="2400" dirty="0"/>
              <a:t>Also working on a secure version of OpenGL</a:t>
            </a:r>
          </a:p>
          <a:p>
            <a:r>
              <a:rPr lang="en-CA" dirty="0"/>
              <a:t>We will concentrate on the desktop version, most of this easily translates to the other versions</a:t>
            </a:r>
          </a:p>
        </p:txBody>
      </p:sp>
    </p:spTree>
    <p:extLst>
      <p:ext uri="{BB962C8B-B14F-4D97-AF65-F5344CB8AC3E}">
        <p14:creationId xmlns:p14="http://schemas.microsoft.com/office/powerpoint/2010/main" val="229592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 Book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The OpenGL Programming Guide has been viewed as the standard reference on OpenGL programming</a:t>
            </a:r>
          </a:p>
          <a:p>
            <a:r>
              <a:rPr lang="en-CA" dirty="0"/>
              <a:t>Original versions written by standard authors, so very reliable</a:t>
            </a:r>
          </a:p>
          <a:p>
            <a:r>
              <a:rPr lang="en-CA" dirty="0"/>
              <a:t>Not always the case now</a:t>
            </a:r>
          </a:p>
          <a:p>
            <a:r>
              <a:rPr lang="en-CA" dirty="0"/>
              <a:t>It is call the “Red Book” due to the cover colour, this is how people refer to it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7617" y="1600200"/>
            <a:ext cx="34647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OpenGL </a:t>
            </a:r>
            <a:r>
              <a:rPr lang="en-CA" dirty="0" err="1"/>
              <a:t>SuperBible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8547" y="1600200"/>
            <a:ext cx="3482905" cy="452596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Over the years this has developed into quite a good book</a:t>
            </a:r>
          </a:p>
          <a:p>
            <a:r>
              <a:rPr lang="en-CA" dirty="0"/>
              <a:t>I now think it is better than the “Red Book”, though it may not be quite as up to date</a:t>
            </a:r>
          </a:p>
          <a:p>
            <a:r>
              <a:rPr lang="en-CA" dirty="0"/>
              <a:t>It is a better book to learn from, and all of their examples work!</a:t>
            </a:r>
          </a:p>
        </p:txBody>
      </p:sp>
    </p:spTree>
    <p:extLst>
      <p:ext uri="{BB962C8B-B14F-4D97-AF65-F5344CB8AC3E}">
        <p14:creationId xmlns:p14="http://schemas.microsoft.com/office/powerpoint/2010/main" val="412843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a very broad topic and it’s getting broader</a:t>
            </a:r>
          </a:p>
          <a:p>
            <a:r>
              <a:rPr lang="en-CA" dirty="0"/>
              <a:t>Can divide software packages into three broad categories:</a:t>
            </a:r>
          </a:p>
          <a:p>
            <a:pPr lvl="1"/>
            <a:r>
              <a:rPr lang="en-CA" sz="2400" dirty="0"/>
              <a:t>Image manipulation</a:t>
            </a:r>
          </a:p>
          <a:p>
            <a:pPr lvl="1"/>
            <a:r>
              <a:rPr lang="en-CA" sz="2400" dirty="0"/>
              <a:t>Interactive graphics</a:t>
            </a:r>
          </a:p>
          <a:p>
            <a:pPr lvl="1"/>
            <a:r>
              <a:rPr lang="en-CA" sz="2400" dirty="0"/>
              <a:t>Rendering</a:t>
            </a:r>
          </a:p>
          <a:p>
            <a:r>
              <a:rPr lang="en-CA" dirty="0"/>
              <a:t>It is not unusual to find packages in  several categories combined in the same application</a:t>
            </a:r>
          </a:p>
          <a:p>
            <a:r>
              <a:rPr lang="en-CA" dirty="0"/>
              <a:t>There is some overlap between categories, but we will treat them as being different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83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OpenGL Pipeline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73" y="1716657"/>
            <a:ext cx="9608344" cy="48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As OpenGL has evolved there have been several major changes</a:t>
            </a:r>
          </a:p>
          <a:p>
            <a:r>
              <a:rPr lang="en-CA" dirty="0"/>
              <a:t>This biggest was the movement from fixed function pipeline to </a:t>
            </a:r>
            <a:r>
              <a:rPr lang="en-CA" dirty="0" err="1"/>
              <a:t>shaders</a:t>
            </a:r>
            <a:endParaRPr lang="en-CA" dirty="0"/>
          </a:p>
          <a:p>
            <a:r>
              <a:rPr lang="en-CA" dirty="0"/>
              <a:t>The problem is these changes break older programs, a large number of older programs use the fixed function pipeline</a:t>
            </a:r>
          </a:p>
          <a:p>
            <a:r>
              <a:rPr lang="en-CA" dirty="0"/>
              <a:t>Don’t want to force developers to change all their programs</a:t>
            </a:r>
          </a:p>
          <a:p>
            <a:r>
              <a:rPr lang="en-CA" dirty="0"/>
              <a:t>Solution is the development of two profiles:</a:t>
            </a:r>
          </a:p>
          <a:p>
            <a:pPr lvl="1"/>
            <a:r>
              <a:rPr lang="en-CA" sz="2400" dirty="0"/>
              <a:t>Core profile – the latest version of OpenGL, supports all the new features but not the old features</a:t>
            </a:r>
          </a:p>
          <a:p>
            <a:pPr lvl="1"/>
            <a:r>
              <a:rPr lang="en-CA" sz="2400" dirty="0"/>
              <a:t>Compatibility profile – supports the old features that have disappeared from the new standards</a:t>
            </a:r>
          </a:p>
          <a:p>
            <a:r>
              <a:rPr lang="en-CA" dirty="0"/>
              <a:t>The two profiles can be used together</a:t>
            </a:r>
          </a:p>
        </p:txBody>
      </p:sp>
    </p:spTree>
    <p:extLst>
      <p:ext uri="{BB962C8B-B14F-4D97-AF65-F5344CB8AC3E}">
        <p14:creationId xmlns:p14="http://schemas.microsoft.com/office/powerpoint/2010/main" val="34722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OpenGL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main areas to be examined are:</a:t>
            </a:r>
          </a:p>
          <a:p>
            <a:pPr lvl="1"/>
            <a:r>
              <a:rPr lang="en-CA" sz="2400" dirty="0"/>
              <a:t>States</a:t>
            </a:r>
          </a:p>
          <a:p>
            <a:pPr lvl="1"/>
            <a:r>
              <a:rPr lang="en-CA" sz="2400" dirty="0"/>
              <a:t>Resources</a:t>
            </a:r>
          </a:p>
          <a:p>
            <a:pPr lvl="1"/>
            <a:r>
              <a:rPr lang="en-CA" sz="2400" dirty="0"/>
              <a:t>Drawing commands</a:t>
            </a:r>
          </a:p>
          <a:p>
            <a:pPr lvl="1"/>
            <a:r>
              <a:rPr lang="en-CA" sz="2400" dirty="0" err="1"/>
              <a:t>Shaders</a:t>
            </a:r>
            <a:endParaRPr lang="en-CA" sz="2400" dirty="0"/>
          </a:p>
          <a:p>
            <a:pPr lvl="1"/>
            <a:r>
              <a:rPr lang="en-CA" sz="2400" dirty="0"/>
              <a:t>Framebuffer objects</a:t>
            </a:r>
          </a:p>
          <a:p>
            <a:r>
              <a:rPr lang="en-CA" dirty="0"/>
              <a:t>There are lots of other things in OpenGL, this is enough to get us started will come back to some of the other features later in the course</a:t>
            </a:r>
          </a:p>
          <a:p>
            <a:r>
              <a:rPr lang="en-CA" dirty="0"/>
              <a:t>Won’t examine GLSL at this point, more on this later</a:t>
            </a:r>
          </a:p>
        </p:txBody>
      </p:sp>
    </p:spTree>
    <p:extLst>
      <p:ext uri="{BB962C8B-B14F-4D97-AF65-F5344CB8AC3E}">
        <p14:creationId xmlns:p14="http://schemas.microsoft.com/office/powerpoint/2010/main" val="314996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OpenGL maintains a large number of state variables, these are set as a side effect of many OpenGL calls</a:t>
            </a:r>
          </a:p>
          <a:p>
            <a:r>
              <a:rPr lang="en-CA" dirty="0"/>
              <a:t>Some calls explicitly enable or disable parts of the state, this is more common in the compatibility profile</a:t>
            </a:r>
          </a:p>
          <a:p>
            <a:r>
              <a:rPr lang="en-CA" dirty="0"/>
              <a:t>There is a set of get procedures that can be used to retrieve this state information, we will use some of them in the laboratory</a:t>
            </a:r>
          </a:p>
          <a:p>
            <a:r>
              <a:rPr lang="en-CA" dirty="0"/>
              <a:t>Over time the amount of state information has grown, now viewed as one of the main problems with OpenGL</a:t>
            </a:r>
          </a:p>
          <a:p>
            <a:r>
              <a:rPr lang="en-CA" dirty="0"/>
              <a:t>Both the standard and Red Book have pages of tables of state variables</a:t>
            </a:r>
          </a:p>
          <a:p>
            <a:r>
              <a:rPr lang="en-CA" dirty="0"/>
              <a:t>Can take some time to find the ones that you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1595843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How do I know which version of OpenGL I’m running on?</a:t>
            </a:r>
          </a:p>
          <a:p>
            <a:r>
              <a:rPr lang="en-CA" dirty="0"/>
              <a:t>There are many versions on existing graphics cards, some features may not work on older cards</a:t>
            </a:r>
          </a:p>
          <a:p>
            <a:r>
              <a:rPr lang="en-CA" dirty="0"/>
              <a:t>Want our programs to take advantage of most recent features, but not fail on older devices</a:t>
            </a:r>
          </a:p>
          <a:p>
            <a:r>
              <a:rPr lang="en-CA" dirty="0"/>
              <a:t>There are a number of queries we can use to determine this information</a:t>
            </a:r>
          </a:p>
          <a:p>
            <a:r>
              <a:rPr lang="en-CA" dirty="0"/>
              <a:t>Most are based on </a:t>
            </a:r>
            <a:r>
              <a:rPr lang="en-CA" dirty="0" err="1"/>
              <a:t>glGetString</a:t>
            </a:r>
            <a:r>
              <a:rPr lang="en-CA" dirty="0"/>
              <a:t>, has a single constant parameter:</a:t>
            </a:r>
          </a:p>
          <a:p>
            <a:pPr lvl="1"/>
            <a:r>
              <a:rPr lang="en-CA" sz="2400" dirty="0"/>
              <a:t>GL_VERSION – OpenGL version in a standard format</a:t>
            </a:r>
          </a:p>
          <a:p>
            <a:pPr lvl="1"/>
            <a:r>
              <a:rPr lang="en-CA" sz="2400" dirty="0"/>
              <a:t>GL_VENDER – graphics card manufacturer</a:t>
            </a:r>
          </a:p>
          <a:p>
            <a:pPr lvl="1"/>
            <a:r>
              <a:rPr lang="en-CA" sz="2400" dirty="0"/>
              <a:t>GL_RENDERER – the renderer being used, check to see if a hardware or software renderer is used</a:t>
            </a:r>
          </a:p>
        </p:txBody>
      </p:sp>
    </p:spTree>
    <p:extLst>
      <p:ext uri="{BB962C8B-B14F-4D97-AF65-F5344CB8AC3E}">
        <p14:creationId xmlns:p14="http://schemas.microsoft.com/office/powerpoint/2010/main" val="3386087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 the GLEW </a:t>
            </a:r>
            <a:r>
              <a:rPr lang="en-CA" dirty="0" err="1"/>
              <a:t>visualinfo</a:t>
            </a:r>
            <a:r>
              <a:rPr lang="en-CA" dirty="0"/>
              <a:t> program on the two GPUs on my laptop</a:t>
            </a:r>
          </a:p>
          <a:p>
            <a:r>
              <a:rPr lang="en-CA" dirty="0"/>
              <a:t>On the integrate Intel GPU I get the following:</a:t>
            </a:r>
          </a:p>
          <a:p>
            <a:pPr lvl="1"/>
            <a:r>
              <a:rPr lang="en-CA" sz="2000" dirty="0"/>
              <a:t>OpenGL vendor string: Intel</a:t>
            </a:r>
          </a:p>
          <a:p>
            <a:pPr lvl="1"/>
            <a:r>
              <a:rPr lang="en-CA" sz="2000" dirty="0"/>
              <a:t>OpenGL renderer string: Intel(R) UHD Graphics 630</a:t>
            </a:r>
          </a:p>
          <a:p>
            <a:pPr lvl="1"/>
            <a:r>
              <a:rPr lang="en-CA" sz="2000" dirty="0"/>
              <a:t>OpenGL version string: 4.5.0 - Build 25.20.100.6373</a:t>
            </a:r>
          </a:p>
          <a:p>
            <a:r>
              <a:rPr lang="en-CA" dirty="0"/>
              <a:t>On the NVidia GPU I get the following:</a:t>
            </a:r>
          </a:p>
          <a:p>
            <a:pPr lvl="1"/>
            <a:r>
              <a:rPr lang="en-CA" sz="2000" dirty="0"/>
              <a:t>OpenGL vendor string: NVIDIA Corporation</a:t>
            </a:r>
          </a:p>
          <a:p>
            <a:pPr lvl="1"/>
            <a:r>
              <a:rPr lang="en-CA" sz="2000" dirty="0"/>
              <a:t>OpenGL renderer string: </a:t>
            </a:r>
            <a:r>
              <a:rPr lang="fr-FR" sz="2000" dirty="0"/>
              <a:t>GeForce GTX 1070/</a:t>
            </a:r>
            <a:r>
              <a:rPr lang="fr-FR" sz="2000" dirty="0" err="1"/>
              <a:t>PCIe</a:t>
            </a:r>
            <a:r>
              <a:rPr lang="fr-FR" sz="2000" dirty="0"/>
              <a:t>/SSE2</a:t>
            </a:r>
            <a:endParaRPr lang="en-CA" sz="2000" dirty="0"/>
          </a:p>
          <a:p>
            <a:pPr lvl="1"/>
            <a:r>
              <a:rPr lang="en-CA" sz="2000" dirty="0"/>
              <a:t>OpenGL version string: 4.6.0 NVIDIA 425.31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85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 idea to record this information with any bug reports or debugging information</a:t>
            </a:r>
          </a:p>
          <a:p>
            <a:r>
              <a:rPr lang="en-CA" dirty="0"/>
              <a:t>How do I know which extensions are available?</a:t>
            </a:r>
          </a:p>
          <a:p>
            <a:r>
              <a:rPr lang="en-CA" dirty="0"/>
              <a:t>The number of extensions can be determined by calling </a:t>
            </a:r>
            <a:r>
              <a:rPr lang="en-CA" dirty="0" err="1"/>
              <a:t>glGetIntegerv</a:t>
            </a:r>
            <a:r>
              <a:rPr lang="en-CA" dirty="0"/>
              <a:t> with the parameter GL_NUM_EXTENSIONS</a:t>
            </a:r>
          </a:p>
          <a:p>
            <a:r>
              <a:rPr lang="en-CA" dirty="0"/>
              <a:t>The name of individual extensions can be found by calling </a:t>
            </a:r>
            <a:r>
              <a:rPr lang="en-CA" dirty="0" err="1"/>
              <a:t>glGetStringi</a:t>
            </a:r>
            <a:r>
              <a:rPr lang="en-CA" dirty="0"/>
              <a:t>(</a:t>
            </a:r>
            <a:r>
              <a:rPr lang="en-CA" dirty="0" err="1"/>
              <a:t>GL_EXTENSIONS,index</a:t>
            </a:r>
            <a:r>
              <a:rPr lang="en-CA" dirty="0"/>
              <a:t>), where index is an integer between zero and GL_NUM_EXTENSION-1</a:t>
            </a:r>
          </a:p>
          <a:p>
            <a:r>
              <a:rPr lang="en-CA" dirty="0"/>
              <a:t>Could use a for loop to iterate through all the extensions to see if the one you want is supported</a:t>
            </a:r>
          </a:p>
          <a:p>
            <a:r>
              <a:rPr lang="en-CA" dirty="0"/>
              <a:t>This is where GLEW comes in</a:t>
            </a:r>
          </a:p>
        </p:txBody>
      </p:sp>
    </p:spTree>
    <p:extLst>
      <p:ext uri="{BB962C8B-B14F-4D97-AF65-F5344CB8AC3E}">
        <p14:creationId xmlns:p14="http://schemas.microsoft.com/office/powerpoint/2010/main" val="380034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GLEW supports two ways of determining if an extension is supported</a:t>
            </a:r>
          </a:p>
          <a:p>
            <a:r>
              <a:rPr lang="en-CA" dirty="0"/>
              <a:t>In the first for every extension X a variable GLEW_X is defined, if this variable is true the extension is available</a:t>
            </a:r>
          </a:p>
          <a:p>
            <a:r>
              <a:rPr lang="en-CA" dirty="0"/>
              <a:t>This can be used as the condition in an if statement that guards the use of the extension</a:t>
            </a:r>
          </a:p>
          <a:p>
            <a:r>
              <a:rPr lang="en-CA" dirty="0"/>
              <a:t>The </a:t>
            </a:r>
            <a:r>
              <a:rPr lang="en-CA" dirty="0" err="1"/>
              <a:t>glewIsSupported</a:t>
            </a:r>
            <a:r>
              <a:rPr lang="en-CA" dirty="0"/>
              <a:t> function can be used in the same way</a:t>
            </a:r>
          </a:p>
          <a:p>
            <a:r>
              <a:rPr lang="en-CA" dirty="0"/>
              <a:t>The parameter to this function is a string of extension names, separated by white space</a:t>
            </a:r>
          </a:p>
          <a:p>
            <a:r>
              <a:rPr lang="en-CA" dirty="0"/>
              <a:t>It returns true if all of the extensions are supported, otherwise it returns false</a:t>
            </a:r>
          </a:p>
          <a:p>
            <a:r>
              <a:rPr lang="en-CA" dirty="0"/>
              <a:t>The </a:t>
            </a:r>
            <a:r>
              <a:rPr lang="en-CA" dirty="0" err="1"/>
              <a:t>Khronos</a:t>
            </a:r>
            <a:r>
              <a:rPr lang="en-CA" dirty="0"/>
              <a:t> website maintains a list of all the known extensions and their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8901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OpenGL maintains a large number of resources:</a:t>
            </a:r>
          </a:p>
          <a:p>
            <a:pPr lvl="1"/>
            <a:r>
              <a:rPr lang="en-CA" sz="2400" dirty="0"/>
              <a:t>Vertex information</a:t>
            </a:r>
          </a:p>
          <a:p>
            <a:pPr lvl="1"/>
            <a:r>
              <a:rPr lang="en-CA" sz="2400" dirty="0"/>
              <a:t>Textures</a:t>
            </a:r>
          </a:p>
          <a:p>
            <a:pPr lvl="1"/>
            <a:r>
              <a:rPr lang="en-CA" sz="2400" dirty="0" err="1"/>
              <a:t>Shader</a:t>
            </a:r>
            <a:r>
              <a:rPr lang="en-CA" sz="2400" dirty="0"/>
              <a:t> programs</a:t>
            </a:r>
          </a:p>
          <a:p>
            <a:pPr lvl="1"/>
            <a:r>
              <a:rPr lang="en-CA" sz="2400" dirty="0"/>
              <a:t>Frame buffers</a:t>
            </a:r>
          </a:p>
          <a:p>
            <a:r>
              <a:rPr lang="en-CA" dirty="0"/>
              <a:t>These resources are identified by integers within our programs, once they have been created in OpenGL we cannot directly access them</a:t>
            </a:r>
          </a:p>
          <a:p>
            <a:r>
              <a:rPr lang="en-CA" dirty="0"/>
              <a:t>Can retrieve some of their properties from state variables</a:t>
            </a:r>
          </a:p>
          <a:p>
            <a:r>
              <a:rPr lang="en-CA" dirty="0"/>
              <a:t>This gives the driver the option of storing them in the most efficient place, but it complicates the driver and sometimes it does the </a:t>
            </a:r>
            <a:r>
              <a:rPr lang="en-CA"/>
              <a:t>wrong thing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982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-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illustrate the problem consider the following piece of code:</a:t>
            </a:r>
          </a:p>
          <a:p>
            <a:pPr marL="457200" lvl="1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glGenBuffers</a:t>
            </a:r>
            <a:r>
              <a:rPr lang="en-CA" dirty="0">
                <a:latin typeface="Consolas" panose="020B0609020204030204" pitchFamily="49" charset="0"/>
              </a:rPr>
              <a:t>(1, &amp;</a:t>
            </a:r>
            <a:r>
              <a:rPr lang="en-CA" dirty="0" err="1">
                <a:latin typeface="Consolas" panose="020B0609020204030204" pitchFamily="49" charset="0"/>
              </a:rPr>
              <a:t>vbuffer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glBindBuffer</a:t>
            </a:r>
            <a:r>
              <a:rPr lang="en-CA" dirty="0">
                <a:latin typeface="Consolas" panose="020B0609020204030204" pitchFamily="49" charset="0"/>
              </a:rPr>
              <a:t>(GL_ARRAY_BUFFER, </a:t>
            </a:r>
            <a:r>
              <a:rPr lang="en-CA" dirty="0" err="1">
                <a:latin typeface="Consolas" panose="020B0609020204030204" pitchFamily="49" charset="0"/>
              </a:rPr>
              <a:t>vbuffer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glBufferData</a:t>
            </a:r>
            <a:r>
              <a:rPr lang="en-CA" dirty="0">
                <a:latin typeface="Consolas" panose="020B0609020204030204" pitchFamily="49" charset="0"/>
              </a:rPr>
              <a:t>(GL_ARRAY_BUFFER,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(vertices)+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normals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), NULL, GL_STATIC_DRAW);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glBufferSubData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(GL_ARRAY_BUFFER, 0,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(vertices), vertices);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glBufferSubData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(GL_ARRAY_BUFFER,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(vertices),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normals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),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normals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/>
              <a:t>The </a:t>
            </a:r>
            <a:r>
              <a:rPr lang="en-CA" dirty="0" err="1"/>
              <a:t>glGenBuffers</a:t>
            </a:r>
            <a:r>
              <a:rPr lang="en-CA" dirty="0"/>
              <a:t> call creates a new buffer name, an integer index, the </a:t>
            </a:r>
            <a:r>
              <a:rPr lang="en-CA" dirty="0" err="1"/>
              <a:t>glBindBuffer</a:t>
            </a:r>
            <a:r>
              <a:rPr lang="en-CA" dirty="0"/>
              <a:t> call identifies the type of buffer and creates the buffer</a:t>
            </a:r>
          </a:p>
          <a:p>
            <a:r>
              <a:rPr lang="en-CA" dirty="0"/>
              <a:t>The </a:t>
            </a:r>
            <a:r>
              <a:rPr lang="en-CA" dirty="0" err="1"/>
              <a:t>glBufferData</a:t>
            </a:r>
            <a:r>
              <a:rPr lang="en-CA" dirty="0"/>
              <a:t> call is the most interesting one, the last parameter is GL_STATIC_DRAW, this is the usage parameter, consists of two values and is a hint to the driver, how the data will be used and where it can be stored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19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Deal with 2D images as collections of pixels</a:t>
            </a:r>
          </a:p>
          <a:p>
            <a:r>
              <a:rPr lang="en-CA" dirty="0"/>
              <a:t>Operations typically applied to the entire image, not concerned with individual pixels and geometry</a:t>
            </a:r>
          </a:p>
          <a:p>
            <a:r>
              <a:rPr lang="en-CA" dirty="0"/>
              <a:t>Not the main topic of this course, but we are interested in:</a:t>
            </a:r>
          </a:p>
          <a:p>
            <a:pPr lvl="1"/>
            <a:r>
              <a:rPr lang="en-CA" sz="2400" dirty="0"/>
              <a:t>Reading and writing images</a:t>
            </a:r>
          </a:p>
          <a:p>
            <a:pPr lvl="1"/>
            <a:r>
              <a:rPr lang="en-CA" sz="2400" dirty="0"/>
              <a:t>Producing videos from sequences of images</a:t>
            </a:r>
          </a:p>
          <a:p>
            <a:pPr lvl="1"/>
            <a:r>
              <a:rPr lang="en-CA" sz="2400" dirty="0"/>
              <a:t>Converting between different file formats</a:t>
            </a:r>
          </a:p>
          <a:p>
            <a:r>
              <a:rPr lang="en-CA" dirty="0"/>
              <a:t>This is only a small part of what a typical image manipulation package can do</a:t>
            </a:r>
          </a:p>
        </p:txBody>
      </p:sp>
    </p:spTree>
    <p:extLst>
      <p:ext uri="{BB962C8B-B14F-4D97-AF65-F5344CB8AC3E}">
        <p14:creationId xmlns:p14="http://schemas.microsoft.com/office/powerpoint/2010/main" val="3369266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-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part of the usage parameter can be:</a:t>
            </a:r>
          </a:p>
          <a:p>
            <a:pPr lvl="1"/>
            <a:r>
              <a:rPr lang="en-CA" sz="2400" dirty="0"/>
              <a:t>STATIC – the data is written once and used many times</a:t>
            </a:r>
          </a:p>
          <a:p>
            <a:pPr lvl="1"/>
            <a:r>
              <a:rPr lang="en-CA" sz="2400" dirty="0"/>
              <a:t>DYNAMIC – the data will be written more than once, but will be used many times after each write</a:t>
            </a:r>
          </a:p>
          <a:p>
            <a:pPr lvl="1"/>
            <a:r>
              <a:rPr lang="en-CA" sz="2400" dirty="0"/>
              <a:t>STREAM – the data will be written many times, but only used a few times after it is written</a:t>
            </a:r>
          </a:p>
          <a:p>
            <a:r>
              <a:rPr lang="en-CA" dirty="0"/>
              <a:t>In the case of STATIC data it can be stored in the graphics card once it has been written</a:t>
            </a:r>
          </a:p>
          <a:p>
            <a:r>
              <a:rPr lang="en-CA" dirty="0"/>
              <a:t>STREAM data will probably be stored on the CPU and sent with each drawing command</a:t>
            </a:r>
          </a:p>
        </p:txBody>
      </p:sp>
    </p:spTree>
    <p:extLst>
      <p:ext uri="{BB962C8B-B14F-4D97-AF65-F5344CB8AC3E}">
        <p14:creationId xmlns:p14="http://schemas.microsoft.com/office/powerpoint/2010/main" val="224517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-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second part of the parameter can be:</a:t>
            </a:r>
          </a:p>
          <a:p>
            <a:pPr lvl="1"/>
            <a:r>
              <a:rPr lang="en-CA" sz="2400" dirty="0"/>
              <a:t>DRAW – the data is written by the CPU and consumed by the GPU</a:t>
            </a:r>
          </a:p>
          <a:p>
            <a:pPr lvl="1"/>
            <a:r>
              <a:rPr lang="en-CA" sz="2400" dirty="0"/>
              <a:t>READ – the data is written by the GPU and consumed by the CPU</a:t>
            </a:r>
          </a:p>
          <a:p>
            <a:pPr lvl="1"/>
            <a:r>
              <a:rPr lang="en-CA" sz="2400" dirty="0"/>
              <a:t>COPY – the data is written by the GPU, sent to the CPU, and sent back to the GPU</a:t>
            </a:r>
          </a:p>
          <a:p>
            <a:r>
              <a:rPr lang="en-CA" dirty="0"/>
              <a:t>By far the most common case is DRAW, READ is used when the program creates an image, which is then used by the CPU</a:t>
            </a:r>
          </a:p>
          <a:p>
            <a:r>
              <a:rPr lang="en-CA" dirty="0"/>
              <a:t>COPY is used when a </a:t>
            </a:r>
            <a:r>
              <a:rPr lang="en-CA" dirty="0" err="1"/>
              <a:t>shader</a:t>
            </a:r>
            <a:r>
              <a:rPr lang="en-CA" dirty="0"/>
              <a:t> modifies or generates geometry which is then fed through the pipeline again</a:t>
            </a:r>
          </a:p>
          <a:p>
            <a:r>
              <a:rPr lang="en-CA" dirty="0"/>
              <a:t>This part of the parameter informs the driver which direction the data will move</a:t>
            </a:r>
          </a:p>
        </p:txBody>
      </p:sp>
    </p:spTree>
    <p:extLst>
      <p:ext uri="{BB962C8B-B14F-4D97-AF65-F5344CB8AC3E}">
        <p14:creationId xmlns:p14="http://schemas.microsoft.com/office/powerpoint/2010/main" val="57794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-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 problems here?</a:t>
            </a:r>
          </a:p>
          <a:p>
            <a:r>
              <a:rPr lang="en-CA" dirty="0"/>
              <a:t>First, the driver can completely ignore this parameter, missed opportunity for optimization</a:t>
            </a:r>
          </a:p>
          <a:p>
            <a:r>
              <a:rPr lang="en-CA" dirty="0"/>
              <a:t>Second, can only specify the parameter once, in an editing program may want to have DYNAMIC or STREAM while object is modified and then switch to STATIC when editing is finished</a:t>
            </a:r>
          </a:p>
          <a:p>
            <a:r>
              <a:rPr lang="en-CA" dirty="0"/>
              <a:t>Can only do this by reloading the data into the buffer</a:t>
            </a:r>
          </a:p>
          <a:p>
            <a:r>
              <a:rPr lang="en-CA" dirty="0"/>
              <a:t>Second, the driver is making all the decisions, we know how the data will be used, so we should be in control</a:t>
            </a:r>
          </a:p>
          <a:p>
            <a:r>
              <a:rPr lang="en-CA" dirty="0"/>
              <a:t>One of the main differences between OpenGL and </a:t>
            </a:r>
            <a:r>
              <a:rPr lang="en-CA" dirty="0" err="1"/>
              <a:t>Vulkan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787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-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</a:t>
            </a:r>
            <a:r>
              <a:rPr lang="en-CA" dirty="0" err="1"/>
              <a:t>glBufferStorage</a:t>
            </a:r>
            <a:r>
              <a:rPr lang="en-CA" dirty="0"/>
              <a:t> procedure is more recent and gives more control over how the buffer can be used</a:t>
            </a:r>
          </a:p>
          <a:p>
            <a:r>
              <a:rPr lang="en-CA" dirty="0"/>
              <a:t>There are also “named” versions of these procedures (i.e. </a:t>
            </a:r>
            <a:r>
              <a:rPr lang="en-CA" dirty="0" err="1"/>
              <a:t>glNamedBufferStorage</a:t>
            </a:r>
            <a:r>
              <a:rPr lang="en-CA" dirty="0"/>
              <a:t>) that take the buffer name instead of the target as the first parameter</a:t>
            </a:r>
          </a:p>
          <a:p>
            <a:r>
              <a:rPr lang="en-CA" dirty="0"/>
              <a:t>The contents of a buffer can be modified using these procedures and the “sub” versions of them, such as </a:t>
            </a:r>
            <a:r>
              <a:rPr lang="en-CA" dirty="0" err="1"/>
              <a:t>glBufferSubData</a:t>
            </a:r>
            <a:endParaRPr lang="en-CA" dirty="0"/>
          </a:p>
          <a:p>
            <a:r>
              <a:rPr lang="en-CA" dirty="0"/>
              <a:t>Can also map a buffer, this returns a pointer that can be used to access the information in the buffer, can be read, write or both access</a:t>
            </a:r>
          </a:p>
          <a:p>
            <a:r>
              <a:rPr lang="en-CA" dirty="0"/>
              <a:t>Data can be copied between buffers, also a set of </a:t>
            </a:r>
            <a:r>
              <a:rPr lang="en-CA" dirty="0" err="1"/>
              <a:t>glGetBufferParameter</a:t>
            </a:r>
            <a:r>
              <a:rPr lang="en-CA" dirty="0"/>
              <a:t> procedures that can retrieve the state of the buffer</a:t>
            </a:r>
          </a:p>
        </p:txBody>
      </p:sp>
    </p:spTree>
    <p:extLst>
      <p:ext uri="{BB962C8B-B14F-4D97-AF65-F5344CB8AC3E}">
        <p14:creationId xmlns:p14="http://schemas.microsoft.com/office/powerpoint/2010/main" val="3704273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– Vertex Array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Continuing our example we will have code something like:</a:t>
            </a:r>
          </a:p>
          <a:p>
            <a:pPr marL="457200" lvl="1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glGenVertexArrays</a:t>
            </a:r>
            <a:r>
              <a:rPr lang="en-CA" dirty="0">
                <a:latin typeface="Consolas" panose="020B0609020204030204" pitchFamily="49" charset="0"/>
              </a:rPr>
              <a:t>(1, &amp;</a:t>
            </a:r>
            <a:r>
              <a:rPr lang="en-CA" dirty="0" err="1">
                <a:latin typeface="Consolas" panose="020B0609020204030204" pitchFamily="49" charset="0"/>
              </a:rPr>
              <a:t>cubeVAO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glBindVertexArray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</a:rPr>
              <a:t>cubeVAO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err="1"/>
              <a:t>glUseProgram</a:t>
            </a:r>
            <a:r>
              <a:rPr lang="en-CA" dirty="0"/>
              <a:t>(program);</a:t>
            </a:r>
          </a:p>
          <a:p>
            <a:pPr marL="457200" lvl="1" indent="0">
              <a:buNone/>
            </a:pPr>
            <a:r>
              <a:rPr lang="en-CA" dirty="0" err="1"/>
              <a:t>vPosition</a:t>
            </a:r>
            <a:r>
              <a:rPr lang="en-CA" dirty="0"/>
              <a:t> = </a:t>
            </a:r>
            <a:r>
              <a:rPr lang="en-CA" dirty="0" err="1"/>
              <a:t>glGetAttribLocation</a:t>
            </a:r>
            <a:r>
              <a:rPr lang="en-CA" dirty="0"/>
              <a:t>(program,"</a:t>
            </a:r>
            <a:r>
              <a:rPr lang="en-CA" dirty="0" err="1"/>
              <a:t>vPosition</a:t>
            </a:r>
            <a:r>
              <a:rPr lang="en-CA" dirty="0"/>
              <a:t>");</a:t>
            </a:r>
          </a:p>
          <a:p>
            <a:pPr marL="457200" lvl="1" indent="0">
              <a:buNone/>
            </a:pPr>
            <a:r>
              <a:rPr lang="en-CA" dirty="0" err="1"/>
              <a:t>glVertexAttribPointer</a:t>
            </a:r>
            <a:r>
              <a:rPr lang="en-CA" dirty="0"/>
              <a:t>(</a:t>
            </a:r>
            <a:r>
              <a:rPr lang="en-CA" dirty="0" err="1"/>
              <a:t>vPosition</a:t>
            </a:r>
            <a:r>
              <a:rPr lang="en-CA" dirty="0"/>
              <a:t>, 4, GL_FLOAT, GL_FALSE, 0, 0);</a:t>
            </a:r>
          </a:p>
          <a:p>
            <a:pPr marL="457200" lvl="1" indent="0">
              <a:buNone/>
            </a:pPr>
            <a:r>
              <a:rPr lang="en-CA" dirty="0" err="1"/>
              <a:t>glEnableVertexAttribArray</a:t>
            </a:r>
            <a:r>
              <a:rPr lang="en-CA" dirty="0"/>
              <a:t>(</a:t>
            </a:r>
            <a:r>
              <a:rPr lang="en-CA" dirty="0" err="1"/>
              <a:t>vPosition</a:t>
            </a:r>
            <a:r>
              <a:rPr lang="en-CA" dirty="0"/>
              <a:t>);</a:t>
            </a:r>
          </a:p>
          <a:p>
            <a:pPr marL="457200" lvl="1" indent="0">
              <a:buNone/>
            </a:pPr>
            <a:r>
              <a:rPr lang="en-CA" dirty="0" err="1"/>
              <a:t>vNormal</a:t>
            </a:r>
            <a:r>
              <a:rPr lang="en-CA" dirty="0"/>
              <a:t> = </a:t>
            </a:r>
            <a:r>
              <a:rPr lang="en-CA" dirty="0" err="1"/>
              <a:t>glGetAttribLocation</a:t>
            </a:r>
            <a:r>
              <a:rPr lang="en-CA" dirty="0"/>
              <a:t>(program, "</a:t>
            </a:r>
            <a:r>
              <a:rPr lang="en-CA" dirty="0" err="1"/>
              <a:t>vNormal</a:t>
            </a:r>
            <a:r>
              <a:rPr lang="en-CA" dirty="0"/>
              <a:t>");</a:t>
            </a:r>
          </a:p>
          <a:p>
            <a:pPr marL="457200" lvl="1" indent="0">
              <a:buNone/>
            </a:pPr>
            <a:r>
              <a:rPr lang="en-CA" dirty="0" err="1"/>
              <a:t>glVertexAttribPointer</a:t>
            </a:r>
            <a:r>
              <a:rPr lang="en-CA" dirty="0"/>
              <a:t>(</a:t>
            </a:r>
            <a:r>
              <a:rPr lang="en-CA" dirty="0" err="1"/>
              <a:t>vNormal</a:t>
            </a:r>
            <a:r>
              <a:rPr lang="en-CA" dirty="0"/>
              <a:t>, 3, GL_FLOAT, GL_FALSE, 0, (void*) </a:t>
            </a:r>
            <a:r>
              <a:rPr lang="en-CA" dirty="0" err="1"/>
              <a:t>sizeof</a:t>
            </a:r>
            <a:r>
              <a:rPr lang="en-CA" dirty="0"/>
              <a:t>(vertices));</a:t>
            </a:r>
          </a:p>
          <a:p>
            <a:pPr marL="457200" lvl="1" indent="0">
              <a:buNone/>
            </a:pPr>
            <a:r>
              <a:rPr lang="en-CA" dirty="0" err="1"/>
              <a:t>glEnableVertexAttribArray</a:t>
            </a:r>
            <a:r>
              <a:rPr lang="en-CA" dirty="0"/>
              <a:t>(</a:t>
            </a:r>
            <a:r>
              <a:rPr lang="en-CA" dirty="0" err="1"/>
              <a:t>vNormal</a:t>
            </a:r>
            <a:r>
              <a:rPr lang="en-CA" dirty="0"/>
              <a:t>);</a:t>
            </a:r>
          </a:p>
          <a:p>
            <a:r>
              <a:rPr lang="en-CA" dirty="0"/>
              <a:t>The first two lines create and bind a vertex array object, an object that contains all the data we need for drawing a primitive</a:t>
            </a:r>
          </a:p>
          <a:p>
            <a:r>
              <a:rPr lang="en-CA" dirty="0"/>
              <a:t>The following lines describe the vertex attributes</a:t>
            </a:r>
          </a:p>
        </p:txBody>
      </p:sp>
    </p:spTree>
    <p:extLst>
      <p:ext uri="{BB962C8B-B14F-4D97-AF65-F5344CB8AC3E}">
        <p14:creationId xmlns:p14="http://schemas.microsoft.com/office/powerpoint/2010/main" val="1319292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– Vertex Array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vertex array object contains all the vertex data required to draw objects, the data sent to the vertex </a:t>
            </a:r>
            <a:r>
              <a:rPr lang="en-CA" dirty="0" err="1"/>
              <a:t>shader</a:t>
            </a:r>
            <a:r>
              <a:rPr lang="en-CA" dirty="0"/>
              <a:t>, one vertex at a time</a:t>
            </a:r>
          </a:p>
          <a:p>
            <a:r>
              <a:rPr lang="en-CA" dirty="0"/>
              <a:t>The currently bound vertex array object contains the data sent to the </a:t>
            </a:r>
            <a:r>
              <a:rPr lang="en-CA" dirty="0" err="1"/>
              <a:t>shader</a:t>
            </a:r>
            <a:endParaRPr lang="en-CA" dirty="0"/>
          </a:p>
          <a:p>
            <a:r>
              <a:rPr lang="en-CA" dirty="0"/>
              <a:t>A very loose interface between CPU and GPU, each of the vertex attributes in the </a:t>
            </a:r>
            <a:r>
              <a:rPr lang="en-CA" dirty="0" err="1"/>
              <a:t>shader</a:t>
            </a:r>
            <a:r>
              <a:rPr lang="en-CA" dirty="0"/>
              <a:t> is assigned a non-negative integer index</a:t>
            </a:r>
          </a:p>
          <a:p>
            <a:r>
              <a:rPr lang="en-CA" dirty="0"/>
              <a:t>This is all the CPU really knows, but this is bad software engineering, if we change the order of attribute definitions in the </a:t>
            </a:r>
            <a:r>
              <a:rPr lang="en-CA" dirty="0" err="1"/>
              <a:t>shader</a:t>
            </a:r>
            <a:r>
              <a:rPr lang="en-CA" dirty="0"/>
              <a:t> our program will fail</a:t>
            </a:r>
          </a:p>
          <a:p>
            <a:r>
              <a:rPr lang="en-CA" dirty="0"/>
              <a:t>We use </a:t>
            </a:r>
            <a:r>
              <a:rPr lang="en-CA" dirty="0" err="1"/>
              <a:t>glGetAttribLocation</a:t>
            </a:r>
            <a:r>
              <a:rPr lang="en-CA" dirty="0"/>
              <a:t> to query the GPU program to find the integer index for the attribute, always do this!</a:t>
            </a:r>
          </a:p>
        </p:txBody>
      </p:sp>
    </p:spTree>
    <p:extLst>
      <p:ext uri="{BB962C8B-B14F-4D97-AF65-F5344CB8AC3E}">
        <p14:creationId xmlns:p14="http://schemas.microsoft.com/office/powerpoint/2010/main" val="4045157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– Vertex Array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There are many procedures to describing attributes</a:t>
            </a:r>
          </a:p>
          <a:p>
            <a:r>
              <a:rPr lang="en-CA" dirty="0"/>
              <a:t>The example uses </a:t>
            </a:r>
            <a:r>
              <a:rPr lang="en-CA" dirty="0" err="1"/>
              <a:t>glVertexAttribPointer</a:t>
            </a:r>
            <a:r>
              <a:rPr lang="en-CA" dirty="0"/>
              <a:t>, this is the most common procedure used for this</a:t>
            </a:r>
          </a:p>
          <a:p>
            <a:r>
              <a:rPr lang="en-CA" dirty="0"/>
              <a:t>The fifth parameter, stride, is the byte offset between consecutive values of the parameter</a:t>
            </a:r>
          </a:p>
          <a:p>
            <a:r>
              <a:rPr lang="en-CA" dirty="0"/>
              <a:t>Frequently use zero for this, flags that attribute values are tightly packed one after the other</a:t>
            </a:r>
          </a:p>
          <a:p>
            <a:r>
              <a:rPr lang="en-CA" dirty="0"/>
              <a:t>How would we use this parameter?  There are two main uses</a:t>
            </a:r>
          </a:p>
          <a:p>
            <a:r>
              <a:rPr lang="en-CA" dirty="0"/>
              <a:t>Our vertex data is part of a larger data structure, for example an array of </a:t>
            </a:r>
            <a:r>
              <a:rPr lang="en-CA" dirty="0" err="1"/>
              <a:t>structs</a:t>
            </a:r>
            <a:r>
              <a:rPr lang="en-CA" dirty="0"/>
              <a:t> with other data in it</a:t>
            </a:r>
          </a:p>
          <a:p>
            <a:r>
              <a:rPr lang="en-CA" dirty="0"/>
              <a:t>Instead of copying the data to a new array we could use the stride parameter to locate the values</a:t>
            </a:r>
          </a:p>
        </p:txBody>
      </p:sp>
    </p:spTree>
    <p:extLst>
      <p:ext uri="{BB962C8B-B14F-4D97-AF65-F5344CB8AC3E}">
        <p14:creationId xmlns:p14="http://schemas.microsoft.com/office/powerpoint/2010/main" val="233184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– Vertex Array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Another reason is efficiency, consider the two memory layouts on the next slide</a:t>
            </a:r>
          </a:p>
          <a:p>
            <a:r>
              <a:rPr lang="en-CA" dirty="0"/>
              <a:t>The layout on the left uses stride=0, which is commonly used in programs</a:t>
            </a:r>
          </a:p>
          <a:p>
            <a:r>
              <a:rPr lang="en-CA" dirty="0"/>
              <a:t>The layout of the right uses stride = 7*(</a:t>
            </a:r>
            <a:r>
              <a:rPr lang="en-CA" dirty="0" err="1"/>
              <a:t>sizeof</a:t>
            </a:r>
            <a:r>
              <a:rPr lang="en-CA" dirty="0"/>
              <a:t> float) where the vertices and </a:t>
            </a:r>
            <a:r>
              <a:rPr lang="en-CA" dirty="0" err="1"/>
              <a:t>normals</a:t>
            </a:r>
            <a:r>
              <a:rPr lang="en-CA" dirty="0"/>
              <a:t> are interleaved</a:t>
            </a:r>
          </a:p>
          <a:p>
            <a:r>
              <a:rPr lang="en-CA" dirty="0"/>
              <a:t>Why would we do this?</a:t>
            </a:r>
          </a:p>
          <a:p>
            <a:r>
              <a:rPr lang="en-CA" dirty="0"/>
              <a:t>For small models it makes little difference, but for large models it could be a significant performance benefit</a:t>
            </a:r>
          </a:p>
          <a:p>
            <a:r>
              <a:rPr lang="en-CA" dirty="0"/>
              <a:t>It will have much better cache performance, references move down the array instead of ping-ponging between locations</a:t>
            </a:r>
          </a:p>
        </p:txBody>
      </p:sp>
    </p:spTree>
    <p:extLst>
      <p:ext uri="{BB962C8B-B14F-4D97-AF65-F5344CB8AC3E}">
        <p14:creationId xmlns:p14="http://schemas.microsoft.com/office/powerpoint/2010/main" val="1973049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– Vertex Array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5721" y="2027208"/>
            <a:ext cx="2406770" cy="420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345721" y="4127740"/>
            <a:ext cx="2406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7850" y="2971800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Vertices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7850" y="499334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Normals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7105650" y="2027208"/>
            <a:ext cx="2381250" cy="4201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105650" y="2588657"/>
            <a:ext cx="23622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81950" y="21616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r>
              <a:rPr lang="en-CA" baseline="-25000" dirty="0"/>
              <a:t>1</a:t>
            </a:r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05650" y="3156466"/>
            <a:ext cx="2371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81950" y="267930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r>
              <a:rPr lang="en-CA" baseline="-25000" dirty="0"/>
              <a:t>1</a:t>
            </a:r>
            <a:endParaRPr lang="en-CA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105650" y="3669200"/>
            <a:ext cx="2381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81950" y="322233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r>
              <a:rPr lang="en-CA" baseline="-25000" dirty="0"/>
              <a:t>2</a:t>
            </a:r>
            <a:endParaRPr lang="en-CA" dirty="0"/>
          </a:p>
        </p:txBody>
      </p:sp>
      <p:cxnSp>
        <p:nvCxnSpPr>
          <p:cNvPr id="20" name="Straight Connector 19"/>
          <p:cNvCxnSpPr>
            <a:stCxn id="9" idx="1"/>
            <a:endCxn id="9" idx="3"/>
          </p:cNvCxnSpPr>
          <p:nvPr/>
        </p:nvCxnSpPr>
        <p:spPr>
          <a:xfrm>
            <a:off x="7105650" y="4127740"/>
            <a:ext cx="2381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81950" y="37467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r>
              <a:rPr lang="en-CA" baseline="-25000" dirty="0"/>
              <a:t>2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105650" y="5781675"/>
            <a:ext cx="2381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81950" y="582030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n</a:t>
            </a:r>
            <a:r>
              <a:rPr lang="en-CA" baseline="-25000" dirty="0" err="1"/>
              <a:t>n</a:t>
            </a:r>
            <a:endParaRPr lang="en-CA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05650" y="5362672"/>
            <a:ext cx="2381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86758" y="537371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v</a:t>
            </a:r>
            <a:r>
              <a:rPr lang="en-CA" baseline="-25000" dirty="0" err="1"/>
              <a:t>n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8056490" y="431032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48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– Vertex Array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lots of other things we can do with attributes, we can query their properties</a:t>
            </a:r>
          </a:p>
          <a:p>
            <a:r>
              <a:rPr lang="en-CA" dirty="0"/>
              <a:t>It is possible to have default values for attributes, values that are used if </a:t>
            </a:r>
            <a:r>
              <a:rPr lang="en-CA" dirty="0" err="1"/>
              <a:t>glEnableVertexAttribArray</a:t>
            </a:r>
            <a:r>
              <a:rPr lang="en-CA" dirty="0"/>
              <a:t> isn’t called</a:t>
            </a:r>
          </a:p>
          <a:p>
            <a:r>
              <a:rPr lang="en-CA" dirty="0"/>
              <a:t>The same attribute value is then used for all of the vertices in the draw command</a:t>
            </a:r>
          </a:p>
          <a:p>
            <a:r>
              <a:rPr lang="en-CA" dirty="0"/>
              <a:t>Consult one of the standard OpenGL books or the standard for a description of these procedures</a:t>
            </a:r>
          </a:p>
        </p:txBody>
      </p:sp>
    </p:spTree>
    <p:extLst>
      <p:ext uri="{BB962C8B-B14F-4D97-AF65-F5344CB8AC3E}">
        <p14:creationId xmlns:p14="http://schemas.microsoft.com/office/powerpoint/2010/main" val="90814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of our main interests, mainly OpenGL and </a:t>
            </a:r>
            <a:r>
              <a:rPr lang="en-CA" dirty="0" err="1"/>
              <a:t>Vulkan</a:t>
            </a:r>
            <a:r>
              <a:rPr lang="en-CA" dirty="0"/>
              <a:t>, but there are other packages</a:t>
            </a:r>
          </a:p>
          <a:p>
            <a:r>
              <a:rPr lang="en-CA" dirty="0"/>
              <a:t>Key differences between packages:</a:t>
            </a:r>
          </a:p>
          <a:p>
            <a:pPr lvl="1"/>
            <a:r>
              <a:rPr lang="en-CA" sz="2400" dirty="0"/>
              <a:t>2D or 3D</a:t>
            </a:r>
          </a:p>
          <a:p>
            <a:pPr lvl="1"/>
            <a:r>
              <a:rPr lang="en-CA" sz="2400" dirty="0"/>
              <a:t>Immediate vs. retained mode</a:t>
            </a:r>
          </a:p>
          <a:p>
            <a:pPr lvl="1"/>
            <a:r>
              <a:rPr lang="en-CA" sz="2400" dirty="0"/>
              <a:t>Procedural vs. declarative</a:t>
            </a:r>
          </a:p>
          <a:p>
            <a:r>
              <a:rPr lang="en-CA" dirty="0"/>
              <a:t>A lot of packages do similar things, just different terminology and different procedure names</a:t>
            </a:r>
          </a:p>
          <a:p>
            <a:r>
              <a:rPr lang="en-CA" dirty="0"/>
              <a:t>The two main interactive graphics packages are OpenGL and Direct3D, </a:t>
            </a:r>
            <a:r>
              <a:rPr lang="en-CA" dirty="0" err="1"/>
              <a:t>Vulkan</a:t>
            </a:r>
            <a:r>
              <a:rPr lang="en-CA" dirty="0"/>
              <a:t> is the new kid on the block</a:t>
            </a:r>
          </a:p>
        </p:txBody>
      </p:sp>
    </p:spTree>
    <p:extLst>
      <p:ext uri="{BB962C8B-B14F-4D97-AF65-F5344CB8AC3E}">
        <p14:creationId xmlns:p14="http://schemas.microsoft.com/office/powerpoint/2010/main" val="2301162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quite a few drawing commands, will just examine some of the common ones</a:t>
            </a:r>
          </a:p>
          <a:p>
            <a:r>
              <a:rPr lang="en-CA" dirty="0"/>
              <a:t>Two categories based on whether a GL_ELEMENT_ARRAY_BUFFER is used, both assume a vertex array object has ben bound</a:t>
            </a:r>
          </a:p>
          <a:p>
            <a:r>
              <a:rPr lang="en-CA" dirty="0" err="1"/>
              <a:t>glDrawArrays</a:t>
            </a:r>
            <a:r>
              <a:rPr lang="en-CA" dirty="0"/>
              <a:t>(mode, first, count) uses </a:t>
            </a:r>
            <a:r>
              <a:rPr lang="en-CA" i="1" dirty="0"/>
              <a:t>count</a:t>
            </a:r>
            <a:r>
              <a:rPr lang="en-CA" dirty="0"/>
              <a:t> vertices starting at </a:t>
            </a:r>
            <a:r>
              <a:rPr lang="en-CA" i="1" dirty="0"/>
              <a:t>index</a:t>
            </a:r>
            <a:r>
              <a:rPr lang="en-CA" dirty="0"/>
              <a:t> first to draw the primitive type given by </a:t>
            </a:r>
            <a:r>
              <a:rPr lang="en-CA" i="1" dirty="0"/>
              <a:t>mode</a:t>
            </a:r>
            <a:r>
              <a:rPr lang="en-CA" dirty="0"/>
              <a:t> (point, line or triangles)</a:t>
            </a:r>
          </a:p>
          <a:p>
            <a:r>
              <a:rPr lang="en-CA" dirty="0"/>
              <a:t>The vertices must be in the buffer in the right order for the primitives, i.e. the first 3 vertices are the first triangle, etc.</a:t>
            </a:r>
          </a:p>
          <a:p>
            <a:r>
              <a:rPr lang="en-CA" dirty="0"/>
              <a:t>This is the simplest draw command, but places constraints on how we organize the vertex array buffer and vertices aren’t shared</a:t>
            </a:r>
          </a:p>
        </p:txBody>
      </p:sp>
    </p:spTree>
    <p:extLst>
      <p:ext uri="{BB962C8B-B14F-4D97-AF65-F5344CB8AC3E}">
        <p14:creationId xmlns:p14="http://schemas.microsoft.com/office/powerpoint/2010/main" val="308281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glDrawElements</a:t>
            </a:r>
            <a:r>
              <a:rPr lang="en-CA" dirty="0"/>
              <a:t>(mode, count, type, start) procedure uses an element array buffer, an array containing the indices of the vertices to be used</a:t>
            </a:r>
          </a:p>
          <a:p>
            <a:r>
              <a:rPr lang="en-CA" dirty="0"/>
              <a:t>Array used is the one currently bound to the GL_ELEMENT_ARRAY target, note this is not part of the vertex array object</a:t>
            </a:r>
          </a:p>
          <a:p>
            <a:r>
              <a:rPr lang="en-CA" dirty="0"/>
              <a:t>The type parameter gives the type of the indices, this can be a source of bugs for large models</a:t>
            </a:r>
          </a:p>
          <a:p>
            <a:r>
              <a:rPr lang="en-CA" dirty="0"/>
              <a:t>There are also multiple versions of these procedures, used to draw multiple ranges within the vertex array or element array</a:t>
            </a:r>
          </a:p>
          <a:p>
            <a:r>
              <a:rPr lang="en-CA" dirty="0"/>
              <a:t>Again, the OpenGL standard describes multiple other kinds of draw commands</a:t>
            </a:r>
          </a:p>
        </p:txBody>
      </p:sp>
    </p:spTree>
    <p:extLst>
      <p:ext uri="{BB962C8B-B14F-4D97-AF65-F5344CB8AC3E}">
        <p14:creationId xmlns:p14="http://schemas.microsoft.com/office/powerpoint/2010/main" val="2917306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we have a decision to make, use a single vertex array object for all the objects in our model, or use a separate vertex array object for each model object?</a:t>
            </a:r>
          </a:p>
          <a:p>
            <a:r>
              <a:rPr lang="en-CA" dirty="0"/>
              <a:t>If object geometry is modified at run time separate vertex array objects make sense, editing a large object could cause performance problems, need to move vertices etc.</a:t>
            </a:r>
          </a:p>
          <a:p>
            <a:r>
              <a:rPr lang="en-CA" dirty="0"/>
              <a:t>One large vertex array object may not fit in graphics card memory, will cause a lot of paging between CPU and GPU</a:t>
            </a:r>
          </a:p>
          <a:p>
            <a:r>
              <a:rPr lang="en-CA" dirty="0"/>
              <a:t>One large vertex array buffer could save some overhead, quicker to read from disk</a:t>
            </a:r>
          </a:p>
          <a:p>
            <a:r>
              <a:rPr lang="en-CA" dirty="0"/>
              <a:t>Depends on application structure, which approach is the best fit</a:t>
            </a:r>
          </a:p>
        </p:txBody>
      </p:sp>
    </p:spTree>
    <p:extLst>
      <p:ext uri="{BB962C8B-B14F-4D97-AF65-F5344CB8AC3E}">
        <p14:creationId xmlns:p14="http://schemas.microsoft.com/office/powerpoint/2010/main" val="358770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original versions of OpenGL used the fixed function pipeline, there wasn’t a programmable GPU</a:t>
            </a:r>
          </a:p>
          <a:p>
            <a:r>
              <a:rPr lang="en-CA" dirty="0"/>
              <a:t>The fixed function pipeline included:</a:t>
            </a:r>
          </a:p>
          <a:p>
            <a:pPr lvl="1"/>
            <a:r>
              <a:rPr lang="en-CA" sz="2400" dirty="0"/>
              <a:t>Transformations</a:t>
            </a:r>
          </a:p>
          <a:p>
            <a:pPr lvl="1"/>
            <a:r>
              <a:rPr lang="en-CA" sz="2400" dirty="0"/>
              <a:t>Viewing and projections</a:t>
            </a:r>
          </a:p>
          <a:p>
            <a:pPr lvl="1"/>
            <a:r>
              <a:rPr lang="en-CA" sz="2400" dirty="0" err="1"/>
              <a:t>Phong</a:t>
            </a:r>
            <a:r>
              <a:rPr lang="en-CA" sz="2400" dirty="0"/>
              <a:t> light model applied to vertices</a:t>
            </a:r>
          </a:p>
          <a:p>
            <a:pPr lvl="1"/>
            <a:r>
              <a:rPr lang="en-CA" sz="2400" dirty="0"/>
              <a:t>Texture mapping</a:t>
            </a:r>
          </a:p>
          <a:p>
            <a:r>
              <a:rPr lang="en-CA" dirty="0"/>
              <a:t>This was all baked into the hardware and the programmer had very little control over it</a:t>
            </a:r>
          </a:p>
          <a:p>
            <a:r>
              <a:rPr lang="en-CA" dirty="0"/>
              <a:t>This started to change with OpenGL 3.2, the fixed function pipeline is no longer in the core profile, must use </a:t>
            </a:r>
            <a:r>
              <a:rPr lang="en-CA" dirty="0" err="1"/>
              <a:t>shaders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3449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Shader</a:t>
            </a:r>
            <a:r>
              <a:rPr lang="en-CA" dirty="0"/>
              <a:t> support in OpenGL has evolved considerably over the years, examine some of the features</a:t>
            </a:r>
          </a:p>
          <a:p>
            <a:r>
              <a:rPr lang="en-CA" dirty="0"/>
              <a:t>A </a:t>
            </a:r>
            <a:r>
              <a:rPr lang="en-CA" dirty="0" err="1"/>
              <a:t>shader</a:t>
            </a:r>
            <a:r>
              <a:rPr lang="en-CA" dirty="0"/>
              <a:t> is a program (has a main() function) that handles one part of the OpenGL pipeline</a:t>
            </a:r>
          </a:p>
          <a:p>
            <a:r>
              <a:rPr lang="en-CA" dirty="0"/>
              <a:t>A program consists of at least two </a:t>
            </a:r>
            <a:r>
              <a:rPr lang="en-CA" dirty="0" err="1"/>
              <a:t>shaders</a:t>
            </a:r>
            <a:r>
              <a:rPr lang="en-CA" dirty="0"/>
              <a:t> that forms the pipeline for drawing commands</a:t>
            </a:r>
          </a:p>
          <a:p>
            <a:r>
              <a:rPr lang="en-CA" dirty="0"/>
              <a:t>The </a:t>
            </a:r>
            <a:r>
              <a:rPr lang="en-CA" dirty="0" err="1"/>
              <a:t>glCreateShader</a:t>
            </a:r>
            <a:r>
              <a:rPr lang="en-CA" dirty="0"/>
              <a:t>() procedure creates a new </a:t>
            </a:r>
            <a:r>
              <a:rPr lang="en-CA" dirty="0" err="1"/>
              <a:t>shader</a:t>
            </a:r>
            <a:r>
              <a:rPr lang="en-CA" dirty="0"/>
              <a:t> object, returns the integer name of the object</a:t>
            </a:r>
          </a:p>
          <a:p>
            <a:r>
              <a:rPr lang="en-CA" dirty="0"/>
              <a:t>The single parameter is the type of </a:t>
            </a:r>
            <a:r>
              <a:rPr lang="en-CA" dirty="0" err="1"/>
              <a:t>shader</a:t>
            </a:r>
            <a:r>
              <a:rPr lang="en-CA" dirty="0"/>
              <a:t>, the types are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415896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possible </a:t>
            </a:r>
            <a:r>
              <a:rPr lang="en-CA" dirty="0" err="1"/>
              <a:t>shader</a:t>
            </a:r>
            <a:r>
              <a:rPr lang="en-CA" dirty="0"/>
              <a:t> types are:</a:t>
            </a:r>
          </a:p>
          <a:p>
            <a:pPr lvl="1"/>
            <a:r>
              <a:rPr lang="en-CA" sz="2400" dirty="0"/>
              <a:t>GL_VERTEX_SHADER – processes vertex information</a:t>
            </a:r>
          </a:p>
          <a:p>
            <a:pPr lvl="1"/>
            <a:r>
              <a:rPr lang="en-CA" sz="2400" dirty="0"/>
              <a:t>GL_TESS_CONTROL_SHADER- used in tessellation of primitives</a:t>
            </a:r>
          </a:p>
          <a:p>
            <a:pPr lvl="1"/>
            <a:r>
              <a:rPr lang="en-CA" sz="2400" dirty="0"/>
              <a:t>GL_TESS_EVALUATION_SHADER – used in tessellation of primitives</a:t>
            </a:r>
          </a:p>
          <a:p>
            <a:pPr lvl="1"/>
            <a:r>
              <a:rPr lang="en-CA" sz="2400" dirty="0"/>
              <a:t>GL_GEOMETRY_SHADER- creates new geometry from existing geometry</a:t>
            </a:r>
          </a:p>
          <a:p>
            <a:pPr lvl="1"/>
            <a:r>
              <a:rPr lang="en-CA" sz="2400" dirty="0"/>
              <a:t>GL_FRAGMENT_SHADER – processes fragments, parts of pixels</a:t>
            </a:r>
          </a:p>
          <a:p>
            <a:pPr lvl="1"/>
            <a:r>
              <a:rPr lang="en-CA" sz="2400" dirty="0"/>
              <a:t>GL_COMPUTE_SHADER – used for computation, not part of the standard OpenGL pipeline</a:t>
            </a:r>
          </a:p>
        </p:txBody>
      </p:sp>
    </p:spTree>
    <p:extLst>
      <p:ext uri="{BB962C8B-B14F-4D97-AF65-F5344CB8AC3E}">
        <p14:creationId xmlns:p14="http://schemas.microsoft.com/office/powerpoint/2010/main" val="2432592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r>
              <a:rPr lang="en-CA" dirty="0"/>
              <a:t> are compiled in the driver, so we need to provide the source code for the </a:t>
            </a:r>
            <a:r>
              <a:rPr lang="en-CA" dirty="0" err="1"/>
              <a:t>shader</a:t>
            </a:r>
            <a:r>
              <a:rPr lang="en-CA" dirty="0"/>
              <a:t>, which seems to be more complicated than necessary</a:t>
            </a:r>
          </a:p>
          <a:p>
            <a:r>
              <a:rPr lang="en-CA" dirty="0"/>
              <a:t>The </a:t>
            </a:r>
            <a:r>
              <a:rPr lang="en-CA" dirty="0" err="1"/>
              <a:t>glShaderSource</a:t>
            </a:r>
            <a:r>
              <a:rPr lang="en-CA" dirty="0"/>
              <a:t> procedure is used for this, the first parameter to this procedure is the </a:t>
            </a:r>
            <a:r>
              <a:rPr lang="en-CA" dirty="0" err="1"/>
              <a:t>shader</a:t>
            </a:r>
            <a:r>
              <a:rPr lang="en-CA" dirty="0"/>
              <a:t> object identifier</a:t>
            </a:r>
          </a:p>
          <a:p>
            <a:r>
              <a:rPr lang="en-CA" dirty="0"/>
              <a:t>The next three parameters give the source code, the second parameter is the number of strings, and the fourth parameter is an array that gives the length of each string</a:t>
            </a:r>
          </a:p>
          <a:p>
            <a:r>
              <a:rPr lang="en-CA" dirty="0"/>
              <a:t>The third parameter is an array of strings</a:t>
            </a:r>
          </a:p>
          <a:p>
            <a:r>
              <a:rPr lang="en-CA" dirty="0"/>
              <a:t>If the fourth parameter is null, it is assumed that all of the strings are null terminated</a:t>
            </a:r>
          </a:p>
        </p:txBody>
      </p:sp>
    </p:spTree>
    <p:extLst>
      <p:ext uri="{BB962C8B-B14F-4D97-AF65-F5344CB8AC3E}">
        <p14:creationId xmlns:p14="http://schemas.microsoft.com/office/powerpoint/2010/main" val="4077943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Where do we store the </a:t>
            </a:r>
            <a:r>
              <a:rPr lang="en-CA" dirty="0" err="1"/>
              <a:t>shader</a:t>
            </a:r>
            <a:r>
              <a:rPr lang="en-CA" dirty="0"/>
              <a:t> source?  It can be in the program code or an external file</a:t>
            </a:r>
          </a:p>
          <a:p>
            <a:r>
              <a:rPr lang="en-CA" dirty="0"/>
              <a:t>I prefer to store it in a file, with one </a:t>
            </a:r>
            <a:r>
              <a:rPr lang="en-CA" dirty="0" err="1"/>
              <a:t>shader</a:t>
            </a:r>
            <a:r>
              <a:rPr lang="en-CA" dirty="0"/>
              <a:t> program per file</a:t>
            </a:r>
          </a:p>
          <a:p>
            <a:r>
              <a:rPr lang="en-CA" dirty="0"/>
              <a:t>There are several advantages to this:</a:t>
            </a:r>
          </a:p>
          <a:p>
            <a:pPr lvl="1"/>
            <a:r>
              <a:rPr lang="en-CA" sz="2400" dirty="0"/>
              <a:t>During debugging changing the </a:t>
            </a:r>
            <a:r>
              <a:rPr lang="en-CA" sz="2400" dirty="0" err="1"/>
              <a:t>shader</a:t>
            </a:r>
            <a:r>
              <a:rPr lang="en-CA" sz="2400" dirty="0"/>
              <a:t> file is much quicker than recompiling the application</a:t>
            </a:r>
          </a:p>
          <a:p>
            <a:pPr lvl="1"/>
            <a:r>
              <a:rPr lang="en-CA" sz="2400" dirty="0"/>
              <a:t>If we need to update the </a:t>
            </a:r>
            <a:r>
              <a:rPr lang="en-CA" sz="2400" dirty="0" err="1"/>
              <a:t>shader</a:t>
            </a:r>
            <a:r>
              <a:rPr lang="en-CA" sz="2400" dirty="0"/>
              <a:t> in the field, the </a:t>
            </a:r>
            <a:r>
              <a:rPr lang="en-CA" sz="2400" dirty="0" err="1"/>
              <a:t>shader</a:t>
            </a:r>
            <a:r>
              <a:rPr lang="en-CA" sz="2400" dirty="0"/>
              <a:t> file is much smaller than the program executable</a:t>
            </a:r>
          </a:p>
          <a:p>
            <a:r>
              <a:rPr lang="en-CA" dirty="0"/>
              <a:t>Some developers place the </a:t>
            </a:r>
            <a:r>
              <a:rPr lang="en-CA" dirty="0" err="1"/>
              <a:t>shader</a:t>
            </a:r>
            <a:r>
              <a:rPr lang="en-CA" dirty="0"/>
              <a:t> code in the program claiming that it stops people from stealing their </a:t>
            </a:r>
            <a:r>
              <a:rPr lang="en-CA" dirty="0" err="1"/>
              <a:t>shader</a:t>
            </a:r>
            <a:r>
              <a:rPr lang="en-CA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265943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This isn’t the case, just need to search the executable for strings, fairly easy to do</a:t>
            </a:r>
          </a:p>
          <a:p>
            <a:r>
              <a:rPr lang="en-CA" dirty="0"/>
              <a:t>A better solution is to encrypt the </a:t>
            </a:r>
            <a:r>
              <a:rPr lang="en-CA" dirty="0" err="1"/>
              <a:t>shader</a:t>
            </a:r>
            <a:r>
              <a:rPr lang="en-CA" dirty="0"/>
              <a:t> source files and decrypt them as they are read in</a:t>
            </a:r>
          </a:p>
          <a:p>
            <a:r>
              <a:rPr lang="en-CA" dirty="0"/>
              <a:t>We compile the </a:t>
            </a:r>
            <a:r>
              <a:rPr lang="en-CA" dirty="0" err="1"/>
              <a:t>shader</a:t>
            </a:r>
            <a:r>
              <a:rPr lang="en-CA" dirty="0"/>
              <a:t> by calling </a:t>
            </a:r>
            <a:r>
              <a:rPr lang="en-CA" dirty="0" err="1"/>
              <a:t>glCompileShader</a:t>
            </a:r>
            <a:endParaRPr lang="en-CA" dirty="0"/>
          </a:p>
          <a:p>
            <a:r>
              <a:rPr lang="en-CA" dirty="0"/>
              <a:t>How do we know if the compilation was successful?  We need to ask the driver</a:t>
            </a:r>
          </a:p>
          <a:p>
            <a:r>
              <a:rPr lang="en-CA" dirty="0"/>
              <a:t>The following call does this for us:</a:t>
            </a:r>
          </a:p>
          <a:p>
            <a:pPr marL="457200" lvl="1" indent="0">
              <a:buNone/>
            </a:pPr>
            <a:r>
              <a:rPr lang="en-CA" sz="2400" dirty="0" err="1"/>
              <a:t>glGetShaderiv</a:t>
            </a:r>
            <a:r>
              <a:rPr lang="en-CA" sz="2400" dirty="0"/>
              <a:t>(</a:t>
            </a:r>
            <a:r>
              <a:rPr lang="en-CA" sz="2400" dirty="0" err="1"/>
              <a:t>shader</a:t>
            </a:r>
            <a:r>
              <a:rPr lang="en-CA" sz="2400" dirty="0"/>
              <a:t>, GL_COMPILE_STATUS, &amp;result);</a:t>
            </a:r>
          </a:p>
          <a:p>
            <a:r>
              <a:rPr lang="en-CA" dirty="0"/>
              <a:t>Result is an integer and will have the value GL_TRUE if the compilation was successful</a:t>
            </a:r>
          </a:p>
          <a:p>
            <a:r>
              <a:rPr lang="en-CA" dirty="0"/>
              <a:t>If it was not successful we need to know why</a:t>
            </a:r>
          </a:p>
        </p:txBody>
      </p:sp>
    </p:spTree>
    <p:extLst>
      <p:ext uri="{BB962C8B-B14F-4D97-AF65-F5344CB8AC3E}">
        <p14:creationId xmlns:p14="http://schemas.microsoft.com/office/powerpoint/2010/main" val="191581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compiler will give us a string with any error messages, we need to allocate the storage for this string</a:t>
            </a:r>
          </a:p>
          <a:p>
            <a:r>
              <a:rPr lang="en-CA" dirty="0"/>
              <a:t>To retrieve the length of the string use:</a:t>
            </a:r>
          </a:p>
          <a:p>
            <a:pPr marL="457200" lvl="1" indent="0">
              <a:buNone/>
            </a:pPr>
            <a:r>
              <a:rPr lang="en-CA" sz="2400" dirty="0" err="1"/>
              <a:t>glGetShaderiv</a:t>
            </a:r>
            <a:r>
              <a:rPr lang="en-CA" sz="2400" dirty="0"/>
              <a:t>(</a:t>
            </a:r>
            <a:r>
              <a:rPr lang="en-CA" sz="2400" dirty="0" err="1"/>
              <a:t>shader</a:t>
            </a:r>
            <a:r>
              <a:rPr lang="en-CA" sz="2400" dirty="0"/>
              <a:t>, GL_INFO_LOG_LENGTH, &amp;result);</a:t>
            </a:r>
          </a:p>
          <a:p>
            <a:r>
              <a:rPr lang="en-CA" dirty="0"/>
              <a:t>After allocating a string long enough for the error log we can then call:</a:t>
            </a:r>
          </a:p>
          <a:p>
            <a:pPr marL="457200" lvl="1" indent="0">
              <a:buNone/>
            </a:pPr>
            <a:r>
              <a:rPr lang="en-CA" sz="2400" dirty="0" err="1"/>
              <a:t>glGetShaderInfoLog</a:t>
            </a:r>
            <a:r>
              <a:rPr lang="en-CA" sz="2400" dirty="0"/>
              <a:t>(</a:t>
            </a:r>
            <a:r>
              <a:rPr lang="en-CA" sz="2400" dirty="0" err="1"/>
              <a:t>shader</a:t>
            </a:r>
            <a:r>
              <a:rPr lang="en-CA" sz="2400" dirty="0"/>
              <a:t>, result, 0, buffer);</a:t>
            </a:r>
          </a:p>
          <a:p>
            <a:r>
              <a:rPr lang="en-CA" dirty="0"/>
              <a:t>You can then print this string or do anything else you would like to do with it</a:t>
            </a:r>
          </a:p>
          <a:p>
            <a:r>
              <a:rPr lang="en-CA" dirty="0" err="1"/>
              <a:t>Shaders</a:t>
            </a:r>
            <a:r>
              <a:rPr lang="en-CA" dirty="0"/>
              <a:t> cannot be used on their own, they need to be linked into a program object</a:t>
            </a:r>
          </a:p>
        </p:txBody>
      </p:sp>
    </p:spTree>
    <p:extLst>
      <p:ext uri="{BB962C8B-B14F-4D97-AF65-F5344CB8AC3E}">
        <p14:creationId xmlns:p14="http://schemas.microsoft.com/office/powerpoint/2010/main" val="321387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2D or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packages are strictly 2D, most 3D packages can also do 2D</a:t>
            </a:r>
          </a:p>
          <a:p>
            <a:r>
              <a:rPr lang="en-CA" dirty="0"/>
              <a:t>2D packages concentrate on drawing operations, some of them include some image manipulation</a:t>
            </a:r>
          </a:p>
          <a:p>
            <a:r>
              <a:rPr lang="en-CA" dirty="0"/>
              <a:t>Most 2D packages concentrate on the quality of line drawings and illustrations, no attempt to be realistic</a:t>
            </a:r>
          </a:p>
          <a:p>
            <a:r>
              <a:rPr lang="en-CA" dirty="0"/>
              <a:t>Fewer computing demands, becoming less of an issue</a:t>
            </a:r>
          </a:p>
          <a:p>
            <a:r>
              <a:rPr lang="en-CA" dirty="0"/>
              <a:t>Each OS tends to have its own 2D package, a few portable ones</a:t>
            </a:r>
          </a:p>
          <a:p>
            <a:r>
              <a:rPr lang="en-CA" dirty="0"/>
              <a:t>3D packages tend to be more complicated, take advantage of modern graphics hardware</a:t>
            </a:r>
          </a:p>
        </p:txBody>
      </p:sp>
    </p:spTree>
    <p:extLst>
      <p:ext uri="{BB962C8B-B14F-4D97-AF65-F5344CB8AC3E}">
        <p14:creationId xmlns:p14="http://schemas.microsoft.com/office/powerpoint/2010/main" val="2243137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glCreateProgram</a:t>
            </a:r>
            <a:r>
              <a:rPr lang="en-CA" dirty="0"/>
              <a:t>() creates a new program object and returns its integer object name</a:t>
            </a:r>
          </a:p>
          <a:p>
            <a:r>
              <a:rPr lang="en-CA" dirty="0"/>
              <a:t>The </a:t>
            </a:r>
            <a:r>
              <a:rPr lang="en-CA" dirty="0" err="1"/>
              <a:t>glAttachShader</a:t>
            </a:r>
            <a:r>
              <a:rPr lang="en-CA" dirty="0"/>
              <a:t>(program, </a:t>
            </a:r>
            <a:r>
              <a:rPr lang="en-CA" dirty="0" err="1"/>
              <a:t>shader</a:t>
            </a:r>
            <a:r>
              <a:rPr lang="en-CA" dirty="0"/>
              <a:t>) function attaches a </a:t>
            </a:r>
            <a:r>
              <a:rPr lang="en-CA" i="1" dirty="0" err="1"/>
              <a:t>shader</a:t>
            </a:r>
            <a:r>
              <a:rPr lang="en-CA" dirty="0"/>
              <a:t> object to a </a:t>
            </a:r>
            <a:r>
              <a:rPr lang="en-CA" i="1" dirty="0"/>
              <a:t>program</a:t>
            </a:r>
            <a:r>
              <a:rPr lang="en-CA" dirty="0"/>
              <a:t> object</a:t>
            </a:r>
          </a:p>
          <a:p>
            <a:r>
              <a:rPr lang="en-CA" dirty="0"/>
              <a:t>Once all the </a:t>
            </a:r>
            <a:r>
              <a:rPr lang="en-CA" dirty="0" err="1"/>
              <a:t>shaders</a:t>
            </a:r>
            <a:r>
              <a:rPr lang="en-CA" dirty="0"/>
              <a:t> have been attached </a:t>
            </a:r>
            <a:r>
              <a:rPr lang="en-CA" dirty="0" err="1"/>
              <a:t>glLinkProgram</a:t>
            </a:r>
            <a:r>
              <a:rPr lang="en-CA" dirty="0"/>
              <a:t>(program) is called to link all the </a:t>
            </a:r>
            <a:r>
              <a:rPr lang="en-CA" dirty="0" err="1"/>
              <a:t>shaders</a:t>
            </a:r>
            <a:r>
              <a:rPr lang="en-CA" dirty="0"/>
              <a:t> together to form a pipeline</a:t>
            </a:r>
          </a:p>
          <a:p>
            <a:r>
              <a:rPr lang="en-CA" dirty="0"/>
              <a:t>If this is successful we can then use </a:t>
            </a:r>
            <a:r>
              <a:rPr lang="en-CA" dirty="0" err="1"/>
              <a:t>glUseProgram</a:t>
            </a:r>
            <a:r>
              <a:rPr lang="en-CA" dirty="0"/>
              <a:t>(program) to activate the pipeline and use it for processing primitives</a:t>
            </a:r>
          </a:p>
          <a:p>
            <a:r>
              <a:rPr lang="en-CA" dirty="0"/>
              <a:t>Again, we need to determine if the link was successful, this can be done with:</a:t>
            </a:r>
          </a:p>
          <a:p>
            <a:pPr marL="457200" lvl="1" indent="0">
              <a:buNone/>
            </a:pPr>
            <a:r>
              <a:rPr lang="en-CA" sz="2400" dirty="0" err="1"/>
              <a:t>glGetProgramiv</a:t>
            </a:r>
            <a:r>
              <a:rPr lang="en-CA" sz="2400" dirty="0"/>
              <a:t>(program, GL_LINK_STATUS, &amp;result);</a:t>
            </a:r>
          </a:p>
        </p:txBody>
      </p:sp>
    </p:spTree>
    <p:extLst>
      <p:ext uri="{BB962C8B-B14F-4D97-AF65-F5344CB8AC3E}">
        <p14:creationId xmlns:p14="http://schemas.microsoft.com/office/powerpoint/2010/main" val="537867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program must have a vertex </a:t>
            </a:r>
            <a:r>
              <a:rPr lang="en-CA" dirty="0" err="1"/>
              <a:t>shader</a:t>
            </a:r>
            <a:r>
              <a:rPr lang="en-CA" dirty="0"/>
              <a:t> and a fragment </a:t>
            </a:r>
            <a:r>
              <a:rPr lang="en-CA" dirty="0" err="1"/>
              <a:t>shader</a:t>
            </a:r>
            <a:r>
              <a:rPr lang="en-CA" dirty="0"/>
              <a:t>, the other </a:t>
            </a:r>
            <a:r>
              <a:rPr lang="en-CA" dirty="0" err="1"/>
              <a:t>shader</a:t>
            </a:r>
            <a:r>
              <a:rPr lang="en-CA" dirty="0"/>
              <a:t> types are optional</a:t>
            </a:r>
          </a:p>
          <a:p>
            <a:r>
              <a:rPr lang="en-CA" dirty="0"/>
              <a:t>In addition, the output of one </a:t>
            </a:r>
            <a:r>
              <a:rPr lang="en-CA" dirty="0" err="1"/>
              <a:t>shader</a:t>
            </a:r>
            <a:r>
              <a:rPr lang="en-CA" dirty="0"/>
              <a:t> must match the input to the next </a:t>
            </a:r>
            <a:r>
              <a:rPr lang="en-CA" dirty="0" err="1"/>
              <a:t>shader</a:t>
            </a:r>
            <a:endParaRPr lang="en-CA" dirty="0"/>
          </a:p>
          <a:p>
            <a:r>
              <a:rPr lang="en-CA" dirty="0"/>
              <a:t>Errors are reported in the same way as compiler errors, first retrieve the length of the error log:</a:t>
            </a:r>
          </a:p>
          <a:p>
            <a:pPr marL="457200" lvl="1" indent="0">
              <a:buNone/>
            </a:pPr>
            <a:r>
              <a:rPr lang="en-CA" sz="2400" dirty="0" err="1"/>
              <a:t>glGetProgramiv</a:t>
            </a:r>
            <a:r>
              <a:rPr lang="en-CA" sz="2400" dirty="0"/>
              <a:t>(program, GL_INFO_LOG_LENGTH, &amp;result);</a:t>
            </a:r>
          </a:p>
          <a:p>
            <a:r>
              <a:rPr lang="en-CA" dirty="0"/>
              <a:t>Allocate a long enough string and then call:</a:t>
            </a:r>
          </a:p>
          <a:p>
            <a:pPr marL="457200" lvl="1" indent="0">
              <a:buNone/>
            </a:pPr>
            <a:r>
              <a:rPr lang="en-CA" sz="2400" dirty="0" err="1"/>
              <a:t>glGetProgramInfoLog</a:t>
            </a:r>
            <a:r>
              <a:rPr lang="en-CA" sz="2400" dirty="0"/>
              <a:t>(program, result, 0, buffer);</a:t>
            </a:r>
          </a:p>
        </p:txBody>
      </p:sp>
    </p:spTree>
    <p:extLst>
      <p:ext uri="{BB962C8B-B14F-4D97-AF65-F5344CB8AC3E}">
        <p14:creationId xmlns:p14="http://schemas.microsoft.com/office/powerpoint/2010/main" val="4233748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discuss two advanced features</a:t>
            </a:r>
          </a:p>
          <a:p>
            <a:r>
              <a:rPr lang="en-CA" dirty="0"/>
              <a:t>Can have many programs that have basically the same set of </a:t>
            </a:r>
            <a:r>
              <a:rPr lang="en-CA" dirty="0" err="1"/>
              <a:t>shaders</a:t>
            </a:r>
            <a:endParaRPr lang="en-CA" dirty="0"/>
          </a:p>
          <a:p>
            <a:r>
              <a:rPr lang="en-CA" dirty="0"/>
              <a:t>Example: same vertex </a:t>
            </a:r>
            <a:r>
              <a:rPr lang="en-CA" dirty="0" err="1"/>
              <a:t>shader</a:t>
            </a:r>
            <a:r>
              <a:rPr lang="en-CA" dirty="0"/>
              <a:t> used with several fragment </a:t>
            </a:r>
            <a:r>
              <a:rPr lang="en-CA" dirty="0" err="1"/>
              <a:t>shaders</a:t>
            </a:r>
            <a:endParaRPr lang="en-CA" dirty="0"/>
          </a:p>
          <a:p>
            <a:r>
              <a:rPr lang="en-CA" dirty="0"/>
              <a:t>This is a waste of space, only want to have one copy of the vertex </a:t>
            </a:r>
            <a:r>
              <a:rPr lang="en-CA" dirty="0" err="1"/>
              <a:t>shader</a:t>
            </a:r>
            <a:endParaRPr lang="en-CA" dirty="0"/>
          </a:p>
          <a:p>
            <a:r>
              <a:rPr lang="en-CA" dirty="0"/>
              <a:t>Program pipeline objects solve this problem, can pull </a:t>
            </a:r>
            <a:r>
              <a:rPr lang="en-CA" dirty="0" err="1"/>
              <a:t>shaders</a:t>
            </a:r>
            <a:r>
              <a:rPr lang="en-CA" dirty="0"/>
              <a:t> from different programs</a:t>
            </a:r>
          </a:p>
          <a:p>
            <a:r>
              <a:rPr lang="en-CA" dirty="0"/>
              <a:t>Can have one program with just the vertex </a:t>
            </a:r>
            <a:r>
              <a:rPr lang="en-CA" dirty="0" err="1"/>
              <a:t>shader</a:t>
            </a:r>
            <a:r>
              <a:rPr lang="en-CA" dirty="0"/>
              <a:t>, several programs with just fragment </a:t>
            </a:r>
            <a:r>
              <a:rPr lang="en-CA" dirty="0" err="1"/>
              <a:t>shaders</a:t>
            </a:r>
            <a:r>
              <a:rPr lang="en-CA" dirty="0"/>
              <a:t>, combine them as needed</a:t>
            </a:r>
          </a:p>
        </p:txBody>
      </p:sp>
    </p:spTree>
    <p:extLst>
      <p:ext uri="{BB962C8B-B14F-4D97-AF65-F5344CB8AC3E}">
        <p14:creationId xmlns:p14="http://schemas.microsoft.com/office/powerpoint/2010/main" val="2676414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 by creating and binding a program pipeline object</a:t>
            </a:r>
          </a:p>
          <a:p>
            <a:r>
              <a:rPr lang="en-CA" dirty="0"/>
              <a:t>The use </a:t>
            </a:r>
            <a:r>
              <a:rPr lang="en-CA" dirty="0" err="1"/>
              <a:t>glUseProgramStages</a:t>
            </a:r>
            <a:r>
              <a:rPr lang="en-CA" dirty="0"/>
              <a:t>() to select the stages out of individual pipelines that you want to use</a:t>
            </a:r>
          </a:p>
          <a:p>
            <a:r>
              <a:rPr lang="en-CA" dirty="0"/>
              <a:t>The second advanced feature is program binaries, this is a binary representation of a complete program</a:t>
            </a:r>
          </a:p>
          <a:p>
            <a:r>
              <a:rPr lang="en-CA" dirty="0"/>
              <a:t>Compiling a large number of </a:t>
            </a:r>
            <a:r>
              <a:rPr lang="en-CA" dirty="0" err="1"/>
              <a:t>shaders</a:t>
            </a:r>
            <a:r>
              <a:rPr lang="en-CA" dirty="0"/>
              <a:t> can take a considerable amount of time, for a program that’s used frequently would like to compile once and save the binary</a:t>
            </a:r>
          </a:p>
          <a:p>
            <a:r>
              <a:rPr lang="en-CA" dirty="0"/>
              <a:t>Program binaries support this, this is not portable, binary formats depend upon the driver and possibly the version of the driver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310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Basic technique is to compile </a:t>
            </a:r>
            <a:r>
              <a:rPr lang="en-CA" dirty="0" err="1"/>
              <a:t>shaders</a:t>
            </a:r>
            <a:r>
              <a:rPr lang="en-CA" dirty="0"/>
              <a:t> from source the first time the program runs and save the binaries</a:t>
            </a:r>
          </a:p>
          <a:p>
            <a:r>
              <a:rPr lang="en-CA" dirty="0"/>
              <a:t>On subsequent runs use the binaries</a:t>
            </a:r>
          </a:p>
          <a:p>
            <a:r>
              <a:rPr lang="en-CA" dirty="0"/>
              <a:t>If there is a driver update may need to go back to the </a:t>
            </a:r>
            <a:r>
              <a:rPr lang="en-CA" dirty="0" err="1"/>
              <a:t>shader</a:t>
            </a:r>
            <a:r>
              <a:rPr lang="en-CA" dirty="0"/>
              <a:t> source</a:t>
            </a:r>
          </a:p>
          <a:p>
            <a:r>
              <a:rPr lang="en-CA" dirty="0"/>
              <a:t>The </a:t>
            </a:r>
            <a:r>
              <a:rPr lang="en-CA" dirty="0" err="1"/>
              <a:t>glGetProgramBinary</a:t>
            </a:r>
            <a:r>
              <a:rPr lang="en-CA" dirty="0"/>
              <a:t> procedure is used to retrieve the binary version of a linked program, includes the format of the binary</a:t>
            </a:r>
          </a:p>
          <a:p>
            <a:r>
              <a:rPr lang="en-CA" dirty="0"/>
              <a:t>The </a:t>
            </a:r>
            <a:r>
              <a:rPr lang="en-CA" dirty="0" err="1"/>
              <a:t>glProgramBinary</a:t>
            </a:r>
            <a:r>
              <a:rPr lang="en-CA" dirty="0"/>
              <a:t> procedure installs the binary for a program in an existing </a:t>
            </a:r>
            <a:r>
              <a:rPr lang="en-CA"/>
              <a:t>program object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5390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a very loose connection between the CPU and GPU</a:t>
            </a:r>
          </a:p>
          <a:p>
            <a:r>
              <a:rPr lang="en-CA" dirty="0"/>
              <a:t>Applications and </a:t>
            </a:r>
            <a:r>
              <a:rPr lang="en-CA" dirty="0" err="1"/>
              <a:t>shaders</a:t>
            </a:r>
            <a:r>
              <a:rPr lang="en-CA" dirty="0"/>
              <a:t> need to pass information, usually done through attribute and uniform names</a:t>
            </a:r>
          </a:p>
          <a:p>
            <a:r>
              <a:rPr lang="en-CA" dirty="0"/>
              <a:t>Application can lookup the location of a </a:t>
            </a:r>
            <a:r>
              <a:rPr lang="en-CA" dirty="0" err="1"/>
              <a:t>shader</a:t>
            </a:r>
            <a:r>
              <a:rPr lang="en-CA" dirty="0"/>
              <a:t> variable given the name, in a text string</a:t>
            </a:r>
          </a:p>
          <a:p>
            <a:r>
              <a:rPr lang="en-CA" dirty="0"/>
              <a:t>This is a major source of bugs, what happens if the name in the string has a typo?</a:t>
            </a:r>
          </a:p>
          <a:p>
            <a:r>
              <a:rPr lang="en-CA" dirty="0"/>
              <a:t>The program doesn’t work!  There is no way to check for this at compile time</a:t>
            </a:r>
          </a:p>
          <a:p>
            <a:r>
              <a:rPr lang="en-CA" dirty="0" err="1"/>
              <a:t>Shaders</a:t>
            </a:r>
            <a:r>
              <a:rPr lang="en-CA" dirty="0"/>
              <a:t> are compiled separately, so no guarantee that they link correctly</a:t>
            </a:r>
          </a:p>
        </p:txBody>
      </p:sp>
    </p:spTree>
    <p:extLst>
      <p:ext uri="{BB962C8B-B14F-4D97-AF65-F5344CB8AC3E}">
        <p14:creationId xmlns:p14="http://schemas.microsoft.com/office/powerpoint/2010/main" val="2756829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If the linker thinks a variable isn’t used, it will silently delete it</a:t>
            </a:r>
          </a:p>
          <a:p>
            <a:r>
              <a:rPr lang="en-CA" dirty="0"/>
              <a:t>Output of one </a:t>
            </a:r>
            <a:r>
              <a:rPr lang="en-CA" dirty="0" err="1"/>
              <a:t>shader</a:t>
            </a:r>
            <a:r>
              <a:rPr lang="en-CA" dirty="0"/>
              <a:t> and input to the next are spelled differently, the data transfer will not occur between </a:t>
            </a:r>
            <a:r>
              <a:rPr lang="en-CA" dirty="0" err="1"/>
              <a:t>shaders</a:t>
            </a:r>
            <a:endParaRPr lang="en-CA" dirty="0"/>
          </a:p>
          <a:p>
            <a:r>
              <a:rPr lang="en-CA" dirty="0"/>
              <a:t>We can use state queries to determine what has really happened</a:t>
            </a:r>
          </a:p>
          <a:p>
            <a:r>
              <a:rPr lang="en-CA" dirty="0"/>
              <a:t>Retrieve information about </a:t>
            </a:r>
            <a:r>
              <a:rPr lang="en-CA" dirty="0" err="1"/>
              <a:t>shaders</a:t>
            </a:r>
            <a:r>
              <a:rPr lang="en-CA" dirty="0"/>
              <a:t> and program, print the results as a debugging tool</a:t>
            </a:r>
          </a:p>
          <a:p>
            <a:r>
              <a:rPr lang="en-CA" dirty="0"/>
              <a:t>If a variable has disappeared, we need to check spellings in our </a:t>
            </a:r>
            <a:r>
              <a:rPr lang="en-CA" dirty="0" err="1"/>
              <a:t>shader</a:t>
            </a:r>
            <a:endParaRPr lang="en-CA" dirty="0"/>
          </a:p>
          <a:p>
            <a:r>
              <a:rPr lang="en-CA" dirty="0"/>
              <a:t>Compare variable names to the ones that we are using in our program</a:t>
            </a:r>
          </a:p>
          <a:p>
            <a:r>
              <a:rPr lang="en-CA" dirty="0"/>
              <a:t>A simple tool that can be very useful</a:t>
            </a:r>
          </a:p>
        </p:txBody>
      </p:sp>
    </p:spTree>
    <p:extLst>
      <p:ext uri="{BB962C8B-B14F-4D97-AF65-F5344CB8AC3E}">
        <p14:creationId xmlns:p14="http://schemas.microsoft.com/office/powerpoint/2010/main" val="2333608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more turn of the wheel of reincarnation</a:t>
            </a:r>
          </a:p>
          <a:p>
            <a:r>
              <a:rPr lang="en-CA" dirty="0"/>
              <a:t>Cg and GLSL are “C like” languages, go directly to GPU, trend is to make them more like C++</a:t>
            </a:r>
          </a:p>
          <a:p>
            <a:r>
              <a:rPr lang="en-CA" dirty="0"/>
              <a:t>Now adding assembler like languages, a new layer between GLSL and GPU, independent of graphics card</a:t>
            </a:r>
          </a:p>
          <a:p>
            <a:r>
              <a:rPr lang="en-CA" dirty="0"/>
              <a:t>Currently two standards:</a:t>
            </a:r>
          </a:p>
          <a:p>
            <a:pPr lvl="1"/>
            <a:r>
              <a:rPr lang="en-CA" sz="2400" dirty="0"/>
              <a:t>SPIR-V – produced by </a:t>
            </a:r>
            <a:r>
              <a:rPr lang="en-CA" sz="2400" dirty="0" err="1"/>
              <a:t>Khronos</a:t>
            </a:r>
            <a:r>
              <a:rPr lang="en-CA" sz="2400" dirty="0"/>
              <a:t>, is the intermediate language for both Vulkan and OpenCL, it can also be used with OpenGL</a:t>
            </a:r>
          </a:p>
          <a:p>
            <a:pPr lvl="1"/>
            <a:r>
              <a:rPr lang="en-CA" sz="2400" dirty="0"/>
              <a:t>PTX – produced by NVidia, so far works with CUDA, but could be extended to OpenGL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811356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are based on the LLVM compiler infrastructure</a:t>
            </a:r>
          </a:p>
          <a:p>
            <a:r>
              <a:rPr lang="en-CA" dirty="0"/>
              <a:t>LLVM has its own intermediate language, both are extensions to these languages</a:t>
            </a:r>
          </a:p>
          <a:p>
            <a:r>
              <a:rPr lang="en-CA" dirty="0"/>
              <a:t>Have some Clang support for PTX and SPIR-V</a:t>
            </a:r>
          </a:p>
          <a:p>
            <a:r>
              <a:rPr lang="en-CA" dirty="0"/>
              <a:t>Why is this interesting?  Really won’t write programs in intermediate language</a:t>
            </a:r>
          </a:p>
          <a:p>
            <a:r>
              <a:rPr lang="en-CA" dirty="0"/>
              <a:t>We can now develop our own </a:t>
            </a:r>
            <a:r>
              <a:rPr lang="en-CA" dirty="0" err="1"/>
              <a:t>shader</a:t>
            </a:r>
            <a:r>
              <a:rPr lang="en-CA" dirty="0"/>
              <a:t> languages, possibly develop languages for particular application areas</a:t>
            </a:r>
          </a:p>
          <a:p>
            <a:r>
              <a:rPr lang="en-CA" dirty="0"/>
              <a:t>Example: </a:t>
            </a:r>
            <a:r>
              <a:rPr lang="en-CA" dirty="0" err="1"/>
              <a:t>shader</a:t>
            </a:r>
            <a:r>
              <a:rPr lang="en-CA" dirty="0"/>
              <a:t> language for games</a:t>
            </a:r>
          </a:p>
          <a:p>
            <a:r>
              <a:rPr lang="en-CA" dirty="0"/>
              <a:t>Could add new debugging support, or check for errors earlier in the development process, combine C++ and GLSL compiler</a:t>
            </a:r>
          </a:p>
        </p:txBody>
      </p:sp>
    </p:spTree>
    <p:extLst>
      <p:ext uri="{BB962C8B-B14F-4D97-AF65-F5344CB8AC3E}">
        <p14:creationId xmlns:p14="http://schemas.microsoft.com/office/powerpoint/2010/main" val="2012106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Framebuffer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render into graphics card memory that is then immediately displayed, this is the standard OpenGL pipeline</a:t>
            </a:r>
          </a:p>
          <a:p>
            <a:r>
              <a:rPr lang="en-CA" dirty="0"/>
              <a:t>We can also render into off screen memory and then use the result in another rendering pass</a:t>
            </a:r>
          </a:p>
          <a:p>
            <a:r>
              <a:rPr lang="en-CA" dirty="0"/>
              <a:t>The most common application of this is to generate textures, what are later applied to objects</a:t>
            </a:r>
          </a:p>
          <a:p>
            <a:r>
              <a:rPr lang="en-CA" dirty="0"/>
              <a:t>Can also be used to generate cube maps for environment mapping, in one pass we can draw the environment around an object, the cube map</a:t>
            </a:r>
          </a:p>
          <a:p>
            <a:r>
              <a:rPr lang="en-CA" dirty="0"/>
              <a:t>In the next pass we can apply the cube map to the object</a:t>
            </a:r>
          </a:p>
        </p:txBody>
      </p:sp>
    </p:spTree>
    <p:extLst>
      <p:ext uri="{BB962C8B-B14F-4D97-AF65-F5344CB8AC3E}">
        <p14:creationId xmlns:p14="http://schemas.microsoft.com/office/powerpoint/2010/main" val="285323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Immediate Vs. Retained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has been a major area of evolution, packages have moved back and forth over the years</a:t>
            </a:r>
          </a:p>
          <a:p>
            <a:r>
              <a:rPr lang="en-CA" dirty="0"/>
              <a:t>OpenGL started as an immediate mode package, drawing commands are sent to the GPU as they are generated</a:t>
            </a:r>
          </a:p>
          <a:p>
            <a:r>
              <a:rPr lang="en-CA" dirty="0"/>
              <a:t>Drawing commands aren’t saved, program must regenerate them each time an object is drawn</a:t>
            </a:r>
          </a:p>
          <a:p>
            <a:r>
              <a:rPr lang="en-CA" dirty="0"/>
              <a:t>In retained mode the drawing commands are saved in a data structure, application creates this data structure, can be saved on the GPU</a:t>
            </a:r>
          </a:p>
          <a:p>
            <a:r>
              <a:rPr lang="en-CA" dirty="0"/>
              <a:t>To redraw the object just need to reference this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14906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Framebuffer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create a framebuffer object in the standard way:</a:t>
            </a:r>
          </a:p>
          <a:p>
            <a:pPr lvl="1"/>
            <a:r>
              <a:rPr lang="en-CA" sz="2400" dirty="0" err="1"/>
              <a:t>glGenFramebuffers</a:t>
            </a:r>
            <a:r>
              <a:rPr lang="en-CA" sz="2400" dirty="0"/>
              <a:t> – generate integer framebuffer names</a:t>
            </a:r>
          </a:p>
          <a:p>
            <a:pPr lvl="1"/>
            <a:r>
              <a:rPr lang="en-CA" sz="2400" dirty="0" err="1"/>
              <a:t>glBindFramebuffer</a:t>
            </a:r>
            <a:r>
              <a:rPr lang="en-CA" sz="2400" dirty="0"/>
              <a:t> – bind the created framebuffer object to a target, usually GL_FRAMEBUFFER</a:t>
            </a:r>
          </a:p>
          <a:p>
            <a:r>
              <a:rPr lang="en-CA" dirty="0"/>
              <a:t>We need to allocate memory for the framebuffer, this is done with textures, we create and allocate a texture and then attach it to the frame buffer object:</a:t>
            </a:r>
          </a:p>
          <a:p>
            <a:pPr lvl="1"/>
            <a:r>
              <a:rPr lang="en-CA" sz="2400" dirty="0" err="1"/>
              <a:t>glFrameBufferTexture</a:t>
            </a:r>
            <a:r>
              <a:rPr lang="en-CA" sz="2400" dirty="0"/>
              <a:t>(target, attachment, texture, level)</a:t>
            </a:r>
          </a:p>
          <a:p>
            <a:r>
              <a:rPr lang="en-CA" dirty="0"/>
              <a:t>The </a:t>
            </a:r>
            <a:r>
              <a:rPr lang="en-CA" i="1" dirty="0"/>
              <a:t>target</a:t>
            </a:r>
            <a:r>
              <a:rPr lang="en-CA" dirty="0"/>
              <a:t> is usually GL_FRAMEBUFFER, </a:t>
            </a:r>
            <a:r>
              <a:rPr lang="en-CA" i="1" dirty="0"/>
              <a:t>texture</a:t>
            </a:r>
            <a:r>
              <a:rPr lang="en-CA" dirty="0"/>
              <a:t> is the texture we have created for the framebuffer and </a:t>
            </a:r>
            <a:r>
              <a:rPr lang="en-CA" i="1" dirty="0"/>
              <a:t>level</a:t>
            </a:r>
            <a:r>
              <a:rPr lang="en-CA" dirty="0"/>
              <a:t> is the </a:t>
            </a:r>
            <a:r>
              <a:rPr lang="en-CA" dirty="0" err="1"/>
              <a:t>mipmap</a:t>
            </a:r>
            <a:r>
              <a:rPr lang="en-CA" dirty="0"/>
              <a:t> level within the texture</a:t>
            </a:r>
          </a:p>
        </p:txBody>
      </p:sp>
    </p:spTree>
    <p:extLst>
      <p:ext uri="{BB962C8B-B14F-4D97-AF65-F5344CB8AC3E}">
        <p14:creationId xmlns:p14="http://schemas.microsoft.com/office/powerpoint/2010/main" val="852557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Framebuffer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/>
              <a:t>Attachment</a:t>
            </a:r>
            <a:r>
              <a:rPr lang="en-CA" dirty="0"/>
              <a:t> is how we plan to use the texture:</a:t>
            </a:r>
          </a:p>
          <a:p>
            <a:pPr lvl="1"/>
            <a:r>
              <a:rPr lang="en-CA" sz="2400" dirty="0"/>
              <a:t>GL_DEPTH_ATTACHMENT – depth buffer</a:t>
            </a:r>
          </a:p>
          <a:p>
            <a:pPr lvl="1"/>
            <a:r>
              <a:rPr lang="en-CA" sz="2400" dirty="0"/>
              <a:t>GL_STENCIL_ATTACHMENT – stencil buffer</a:t>
            </a:r>
          </a:p>
          <a:p>
            <a:pPr lvl="1"/>
            <a:r>
              <a:rPr lang="en-CA" sz="2400" dirty="0"/>
              <a:t>GL_COLOR_ATTACHMENT0 – colour buffer</a:t>
            </a:r>
          </a:p>
          <a:p>
            <a:r>
              <a:rPr lang="en-CA" dirty="0"/>
              <a:t>There can be more than one colour attachment, they need to be selected by calling </a:t>
            </a:r>
            <a:r>
              <a:rPr lang="en-CA" dirty="0" err="1"/>
              <a:t>glDrawBuffers</a:t>
            </a:r>
            <a:r>
              <a:rPr lang="en-CA" dirty="0"/>
              <a:t> before the drawing commands</a:t>
            </a:r>
          </a:p>
          <a:p>
            <a:r>
              <a:rPr lang="en-CA" dirty="0"/>
              <a:t>A geometry </a:t>
            </a:r>
            <a:r>
              <a:rPr lang="en-CA" dirty="0" err="1"/>
              <a:t>shader</a:t>
            </a:r>
            <a:r>
              <a:rPr lang="en-CA" dirty="0"/>
              <a:t> can be used to select the colour buffer a drawing primitive with be sent to</a:t>
            </a:r>
          </a:p>
          <a:p>
            <a:r>
              <a:rPr lang="en-CA" dirty="0"/>
              <a:t>Example: a triangle can be transformed differently for each colour buffer, will produce multiple views of the object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0195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Framebuffer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cube map can be rendered using an array of 2D textures, there is a special texture type for this</a:t>
            </a:r>
          </a:p>
          <a:p>
            <a:r>
              <a:rPr lang="en-CA" dirty="0"/>
              <a:t>Each element of the array is </a:t>
            </a:r>
            <a:r>
              <a:rPr lang="en-CA"/>
              <a:t>bound to </a:t>
            </a:r>
            <a:r>
              <a:rPr lang="en-CA" dirty="0"/>
              <a:t>a different face of the cube</a:t>
            </a:r>
          </a:p>
          <a:p>
            <a:r>
              <a:rPr lang="en-CA" dirty="0"/>
              <a:t>When the environment is rendered the geometry </a:t>
            </a:r>
            <a:r>
              <a:rPr lang="en-CA" dirty="0" err="1"/>
              <a:t>shader</a:t>
            </a:r>
            <a:r>
              <a:rPr lang="en-CA" dirty="0"/>
              <a:t> will make 6 copies of it with a different viewing transformation for each face</a:t>
            </a:r>
          </a:p>
          <a:p>
            <a:r>
              <a:rPr lang="en-CA" dirty="0"/>
              <a:t>This can be set up in the same way as OpenGL uses the texture for environment mapping</a:t>
            </a:r>
          </a:p>
          <a:p>
            <a:r>
              <a:rPr lang="en-CA" dirty="0"/>
              <a:t>Once the cube map texture is complete it can be used in the next rendering pass</a:t>
            </a:r>
          </a:p>
        </p:txBody>
      </p:sp>
    </p:spTree>
    <p:extLst>
      <p:ext uri="{BB962C8B-B14F-4D97-AF65-F5344CB8AC3E}">
        <p14:creationId xmlns:p14="http://schemas.microsoft.com/office/powerpoint/2010/main" val="996315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Examine the different types of graphics software and their important properties</a:t>
            </a:r>
          </a:p>
          <a:p>
            <a:r>
              <a:rPr lang="en-CA" dirty="0"/>
              <a:t>Examined some OpenGL features in more detail than in the first course</a:t>
            </a:r>
          </a:p>
          <a:p>
            <a:r>
              <a:rPr lang="en-CA" dirty="0"/>
              <a:t>Will examine more features in the laboratories and </a:t>
            </a:r>
            <a:r>
              <a:rPr lang="en-CA"/>
              <a:t>future classes</a:t>
            </a:r>
          </a:p>
        </p:txBody>
      </p:sp>
    </p:spTree>
    <p:extLst>
      <p:ext uri="{BB962C8B-B14F-4D97-AF65-F5344CB8AC3E}">
        <p14:creationId xmlns:p14="http://schemas.microsoft.com/office/powerpoint/2010/main" val="41104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Immediate Vs. Retained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OpenGL added retained mode early in its evolution, programs could construct display lists, sequence of API calls which are saved</a:t>
            </a:r>
          </a:p>
          <a:p>
            <a:r>
              <a:rPr lang="en-CA" dirty="0"/>
              <a:t>Call the display list instead of issuing all the API calls</a:t>
            </a:r>
          </a:p>
          <a:p>
            <a:r>
              <a:rPr lang="en-CA" dirty="0"/>
              <a:t>Display lists could call other display lists, could do some hierarchical modeling</a:t>
            </a:r>
          </a:p>
          <a:p>
            <a:r>
              <a:rPr lang="en-CA" dirty="0"/>
              <a:t>Display lists started disappearing around OpenGL 3.2, evolved to a hybrid model</a:t>
            </a:r>
          </a:p>
          <a:p>
            <a:r>
              <a:rPr lang="en-CA" dirty="0"/>
              <a:t>Buffers of vertex data and vertex indices could be saved on GPU, but drawing commands are issued like in immediate mode</a:t>
            </a:r>
          </a:p>
        </p:txBody>
      </p:sp>
    </p:spTree>
    <p:extLst>
      <p:ext uri="{BB962C8B-B14F-4D97-AF65-F5344CB8AC3E}">
        <p14:creationId xmlns:p14="http://schemas.microsoft.com/office/powerpoint/2010/main" val="404373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Immediate Vs. Retained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does this matter?  What are the important differences between the two modes</a:t>
            </a:r>
          </a:p>
          <a:p>
            <a:r>
              <a:rPr lang="en-CA" dirty="0"/>
              <a:t>Immediate mode tends to be easier to learn and program, particularly for smaller applications</a:t>
            </a:r>
          </a:p>
          <a:p>
            <a:r>
              <a:rPr lang="en-CA" dirty="0"/>
              <a:t>Don’t need to create arrays of vertices and indices, pack them into buffers and send them to GPU</a:t>
            </a:r>
          </a:p>
          <a:p>
            <a:r>
              <a:rPr lang="en-CA" dirty="0"/>
              <a:t>For retained mode data can be easier to organize and manage, many graphics file formats use similar structures, so the mapping is easy</a:t>
            </a:r>
          </a:p>
        </p:txBody>
      </p:sp>
    </p:spTree>
    <p:extLst>
      <p:ext uri="{BB962C8B-B14F-4D97-AF65-F5344CB8AC3E}">
        <p14:creationId xmlns:p14="http://schemas.microsoft.com/office/powerpoint/2010/main" val="239085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Immediate Vs. Retained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retained mode all the information can be stored on the GPU or graphics card</a:t>
            </a:r>
          </a:p>
          <a:p>
            <a:r>
              <a:rPr lang="en-CA" dirty="0"/>
              <a:t>Only need to send a few bytes to draw a complete scene</a:t>
            </a:r>
          </a:p>
          <a:p>
            <a:r>
              <a:rPr lang="en-CA" dirty="0"/>
              <a:t>This requires sufficient memory on the graphics card</a:t>
            </a:r>
          </a:p>
          <a:p>
            <a:r>
              <a:rPr lang="en-CA" dirty="0"/>
              <a:t>For immediate mode must send all the data each time scene is drawn, requires more bus bandwidth, can become an application bottleneck</a:t>
            </a:r>
          </a:p>
          <a:p>
            <a:r>
              <a:rPr lang="en-CA" dirty="0"/>
              <a:t>For large models may not be able to store all the data on graphics card, may only want to display part of it</a:t>
            </a:r>
          </a:p>
          <a:p>
            <a:r>
              <a:rPr lang="en-CA" dirty="0"/>
              <a:t>Immediate model could win here, since with retained mode at least some of the data must be sent on </a:t>
            </a:r>
            <a:r>
              <a:rPr lang="en-CA"/>
              <a:t>each update</a:t>
            </a:r>
          </a:p>
        </p:txBody>
      </p:sp>
    </p:spTree>
    <p:extLst>
      <p:ext uri="{BB962C8B-B14F-4D97-AF65-F5344CB8AC3E}">
        <p14:creationId xmlns:p14="http://schemas.microsoft.com/office/powerpoint/2010/main" val="4224722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7763</TotalTime>
  <Words>5488</Words>
  <Application>Microsoft Office PowerPoint</Application>
  <PresentationFormat>Widescreen</PresentationFormat>
  <Paragraphs>445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Century Gothic</vt:lpstr>
      <vt:lpstr>Consolas</vt:lpstr>
      <vt:lpstr>Courier New</vt:lpstr>
      <vt:lpstr>Palatino Linotype</vt:lpstr>
      <vt:lpstr>Executive</vt:lpstr>
      <vt:lpstr>CSCI 4110 Graphics Software Part One</vt:lpstr>
      <vt:lpstr>Introduction</vt:lpstr>
      <vt:lpstr>Image Manipulation</vt:lpstr>
      <vt:lpstr>Interactive Graphics</vt:lpstr>
      <vt:lpstr>2D or 3D</vt:lpstr>
      <vt:lpstr>Immediate Vs. Retained Mode</vt:lpstr>
      <vt:lpstr>Immediate Vs. Retained Mode</vt:lpstr>
      <vt:lpstr>Immediate Vs. Retained Mode</vt:lpstr>
      <vt:lpstr>Immediate Vs. Retained Mode</vt:lpstr>
      <vt:lpstr>Procedural Vs. Declarative</vt:lpstr>
      <vt:lpstr>Procedural Vs. Declarative</vt:lpstr>
      <vt:lpstr>Rendering</vt:lpstr>
      <vt:lpstr>Khronos</vt:lpstr>
      <vt:lpstr>Architecture</vt:lpstr>
      <vt:lpstr>Architecture</vt:lpstr>
      <vt:lpstr>Architecture</vt:lpstr>
      <vt:lpstr>OpenGL Concepts</vt:lpstr>
      <vt:lpstr>Red Book</vt:lpstr>
      <vt:lpstr>OpenGL SuperBible</vt:lpstr>
      <vt:lpstr>OpenGL Pipeline</vt:lpstr>
      <vt:lpstr>Profiles</vt:lpstr>
      <vt:lpstr>OpenGL Concepts</vt:lpstr>
      <vt:lpstr>State</vt:lpstr>
      <vt:lpstr>State</vt:lpstr>
      <vt:lpstr>State</vt:lpstr>
      <vt:lpstr>State</vt:lpstr>
      <vt:lpstr>State</vt:lpstr>
      <vt:lpstr>Resources</vt:lpstr>
      <vt:lpstr>Resources - Buffers</vt:lpstr>
      <vt:lpstr>Resources - Buffers</vt:lpstr>
      <vt:lpstr>Resources - Buffers</vt:lpstr>
      <vt:lpstr>Resources - Buffers</vt:lpstr>
      <vt:lpstr>Resources - Buffers</vt:lpstr>
      <vt:lpstr>Resources – Vertex Array Objects</vt:lpstr>
      <vt:lpstr>Resources – Vertex Array Objects</vt:lpstr>
      <vt:lpstr>Resources – Vertex Array Objects</vt:lpstr>
      <vt:lpstr>Resources – Vertex Array Objects</vt:lpstr>
      <vt:lpstr>Resources – Vertex Array Objects</vt:lpstr>
      <vt:lpstr>Resources – Vertex Array Objects</vt:lpstr>
      <vt:lpstr>Drawing Commands</vt:lpstr>
      <vt:lpstr>Drawing Commands</vt:lpstr>
      <vt:lpstr>Drawing Commands</vt:lpstr>
      <vt:lpstr>Shaders</vt:lpstr>
      <vt:lpstr>Shaders</vt:lpstr>
      <vt:lpstr>Shaders</vt:lpstr>
      <vt:lpstr>Shaders</vt:lpstr>
      <vt:lpstr>Shaders</vt:lpstr>
      <vt:lpstr>Shaders</vt:lpstr>
      <vt:lpstr>Shaders</vt:lpstr>
      <vt:lpstr>Shaders</vt:lpstr>
      <vt:lpstr>Shaders</vt:lpstr>
      <vt:lpstr>Shaders</vt:lpstr>
      <vt:lpstr>Shaders</vt:lpstr>
      <vt:lpstr>Shaders</vt:lpstr>
      <vt:lpstr>Shaders</vt:lpstr>
      <vt:lpstr>Shaders</vt:lpstr>
      <vt:lpstr>Shaders</vt:lpstr>
      <vt:lpstr>Shaders</vt:lpstr>
      <vt:lpstr>Framebuffer Objects</vt:lpstr>
      <vt:lpstr>Framebuffer Objects</vt:lpstr>
      <vt:lpstr>Framebuffer Objects</vt:lpstr>
      <vt:lpstr>Framebuffer Objects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4110 Graphics Software</dc:title>
  <dc:creator>Mark Green</dc:creator>
  <cp:lastModifiedBy>Mark Green</cp:lastModifiedBy>
  <cp:revision>99</cp:revision>
  <dcterms:created xsi:type="dcterms:W3CDTF">2015-09-08T19:59:34Z</dcterms:created>
  <dcterms:modified xsi:type="dcterms:W3CDTF">2019-07-22T18:10:06Z</dcterms:modified>
</cp:coreProperties>
</file>