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E296-5B65-454E-AA2D-E969CEAB6FB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97344-A75A-4B3D-AC94-59C47F9600A8}" type="slidenum">
              <a:rPr lang="en-CA" smtClean="0"/>
              <a:t>‹#›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E296-5B65-454E-AA2D-E969CEAB6FB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7344-A75A-4B3D-AC94-59C47F9600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E296-5B65-454E-AA2D-E969CEAB6FB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7344-A75A-4B3D-AC94-59C47F9600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E296-5B65-454E-AA2D-E969CEAB6FB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7344-A75A-4B3D-AC94-59C47F9600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E296-5B65-454E-AA2D-E969CEAB6FB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7344-A75A-4B3D-AC94-59C47F9600A8}" type="slidenum">
              <a:rPr lang="en-CA" smtClean="0"/>
              <a:t>‹#›</a:t>
            </a:fld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E296-5B65-454E-AA2D-E969CEAB6FB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7344-A75A-4B3D-AC94-59C47F9600A8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E296-5B65-454E-AA2D-E969CEAB6FB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7344-A75A-4B3D-AC94-59C47F9600A8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E296-5B65-454E-AA2D-E969CEAB6FB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7344-A75A-4B3D-AC94-59C47F9600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E296-5B65-454E-AA2D-E969CEAB6FB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7344-A75A-4B3D-AC94-59C47F9600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E296-5B65-454E-AA2D-E969CEAB6FB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7344-A75A-4B3D-AC94-59C47F9600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E296-5B65-454E-AA2D-E969CEAB6FB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7344-A75A-4B3D-AC94-59C47F9600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70FE296-5B65-454E-AA2D-E969CEAB6FB7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4897344-A75A-4B3D-AC94-59C47F9600A8}" type="slidenum">
              <a:rPr lang="en-CA" smtClean="0"/>
              <a:t>‹#›</a:t>
            </a:fld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6600" dirty="0"/>
              <a:t>CSCI 4110</a:t>
            </a:r>
            <a:br>
              <a:rPr lang="en-CA" sz="6600" dirty="0"/>
            </a:br>
            <a:r>
              <a:rPr lang="en-CA" sz="6600" dirty="0"/>
              <a:t>Advanced Computer Graphics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Mark Green</a:t>
            </a:r>
          </a:p>
          <a:p>
            <a:r>
              <a:rPr lang="en-CA" dirty="0"/>
              <a:t>Faculty of Science</a:t>
            </a:r>
          </a:p>
          <a:p>
            <a:r>
              <a:rPr lang="en-CA" dirty="0"/>
              <a:t>UOIT</a:t>
            </a:r>
          </a:p>
        </p:txBody>
      </p:sp>
    </p:spTree>
    <p:extLst>
      <p:ext uri="{BB962C8B-B14F-4D97-AF65-F5344CB8AC3E}">
        <p14:creationId xmlns:p14="http://schemas.microsoft.com/office/powerpoint/2010/main" val="266335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Virtual Reality:</a:t>
            </a:r>
          </a:p>
          <a:p>
            <a:pPr lvl="1"/>
            <a:r>
              <a:rPr lang="en-CA" sz="2400" dirty="0"/>
              <a:t>Can we produce a computer simulation that is as good as reality?</a:t>
            </a:r>
          </a:p>
          <a:p>
            <a:pPr lvl="1"/>
            <a:r>
              <a:rPr lang="en-CA" sz="2400" dirty="0"/>
              <a:t>Over 3 decades of research, still many open problems</a:t>
            </a:r>
          </a:p>
          <a:p>
            <a:pPr lvl="1"/>
            <a:r>
              <a:rPr lang="en-CA" sz="2400" dirty="0"/>
              <a:t>In a very small number of cases this is possible, depends upon your metric</a:t>
            </a:r>
          </a:p>
          <a:p>
            <a:pPr lvl="1"/>
            <a:r>
              <a:rPr lang="en-CA" sz="2400" dirty="0"/>
              <a:t>Test: can you tell the difference between a monitor and a window on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188839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Real-time Rendering:</a:t>
            </a:r>
          </a:p>
          <a:p>
            <a:pPr lvl="1"/>
            <a:r>
              <a:rPr lang="en-CA" sz="2400" dirty="0"/>
              <a:t>How good of an image can we produce in real time?</a:t>
            </a:r>
          </a:p>
          <a:p>
            <a:pPr lvl="1"/>
            <a:r>
              <a:rPr lang="en-CA" sz="2400" dirty="0"/>
              <a:t>This is much harder than previous two challenges, since we can’t pre-compute</a:t>
            </a:r>
          </a:p>
          <a:p>
            <a:pPr lvl="1"/>
            <a:r>
              <a:rPr lang="en-CA" sz="2400" dirty="0"/>
              <a:t>Need to produce ~60 frames/second</a:t>
            </a:r>
          </a:p>
          <a:p>
            <a:pPr lvl="1"/>
            <a:r>
              <a:rPr lang="en-CA" sz="2400" dirty="0"/>
              <a:t>Again 2 to 3 decades of research, but still many open problems</a:t>
            </a:r>
          </a:p>
        </p:txBody>
      </p:sp>
    </p:spTree>
    <p:extLst>
      <p:ext uri="{BB962C8B-B14F-4D97-AF65-F5344CB8AC3E}">
        <p14:creationId xmlns:p14="http://schemas.microsoft.com/office/powerpoint/2010/main" val="40995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Visualization:</a:t>
            </a:r>
          </a:p>
          <a:p>
            <a:pPr lvl="1"/>
            <a:r>
              <a:rPr lang="en-CA" sz="2400" dirty="0"/>
              <a:t>Communicate as much information as possible to the human brain</a:t>
            </a:r>
          </a:p>
          <a:p>
            <a:pPr lvl="1"/>
            <a:r>
              <a:rPr lang="en-CA" sz="2400" dirty="0"/>
              <a:t>We have sophisticated visual processing, our best sense, how can we take advantage of it?</a:t>
            </a:r>
          </a:p>
          <a:p>
            <a:pPr lvl="1"/>
            <a:r>
              <a:rPr lang="en-CA" sz="2400" dirty="0"/>
              <a:t>Images are not realistic, but informative</a:t>
            </a:r>
          </a:p>
          <a:p>
            <a:pPr lvl="1"/>
            <a:r>
              <a:rPr lang="en-CA" sz="2400" dirty="0"/>
              <a:t>Again many decades of research</a:t>
            </a:r>
          </a:p>
        </p:txBody>
      </p:sp>
    </p:spTree>
    <p:extLst>
      <p:ext uri="{BB962C8B-B14F-4D97-AF65-F5344CB8AC3E}">
        <p14:creationId xmlns:p14="http://schemas.microsoft.com/office/powerpoint/2010/main" val="2683831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Over the next week review the following material from CSCI 3090:</a:t>
            </a:r>
          </a:p>
          <a:p>
            <a:pPr lvl="1"/>
            <a:r>
              <a:rPr lang="en-CA" sz="2400" dirty="0"/>
              <a:t>Matrices and vectors</a:t>
            </a:r>
          </a:p>
          <a:p>
            <a:pPr lvl="1"/>
            <a:r>
              <a:rPr lang="en-CA" sz="2400" dirty="0"/>
              <a:t>Transformation matrices</a:t>
            </a:r>
          </a:p>
          <a:p>
            <a:pPr lvl="1"/>
            <a:r>
              <a:rPr lang="en-CA" sz="2400" dirty="0"/>
              <a:t>Viewing transformations</a:t>
            </a:r>
          </a:p>
          <a:p>
            <a:pPr lvl="1"/>
            <a:r>
              <a:rPr lang="en-CA" sz="2400" dirty="0"/>
              <a:t>Basic OpenGL</a:t>
            </a:r>
          </a:p>
        </p:txBody>
      </p:sp>
    </p:spTree>
    <p:extLst>
      <p:ext uri="{BB962C8B-B14F-4D97-AF65-F5344CB8AC3E}">
        <p14:creationId xmlns:p14="http://schemas.microsoft.com/office/powerpoint/2010/main" val="136293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This is a second course in computer graphics, assume you remember something from the first course</a:t>
            </a:r>
          </a:p>
          <a:p>
            <a:r>
              <a:rPr lang="en-CA" dirty="0"/>
              <a:t>Go into more detail on some topics, increased understanding</a:t>
            </a:r>
          </a:p>
          <a:p>
            <a:r>
              <a:rPr lang="en-CA" dirty="0"/>
              <a:t>Some new topics:</a:t>
            </a:r>
          </a:p>
          <a:p>
            <a:pPr lvl="1"/>
            <a:r>
              <a:rPr lang="en-CA" sz="2400" dirty="0"/>
              <a:t>Graphics hardware</a:t>
            </a:r>
          </a:p>
          <a:p>
            <a:pPr lvl="1"/>
            <a:r>
              <a:rPr lang="en-CA" sz="2400" dirty="0"/>
              <a:t>Global illumination</a:t>
            </a:r>
          </a:p>
          <a:p>
            <a:pPr lvl="1"/>
            <a:r>
              <a:rPr lang="en-CA" sz="2400" dirty="0"/>
              <a:t>Animation</a:t>
            </a:r>
          </a:p>
          <a:p>
            <a:pPr lvl="1"/>
            <a:r>
              <a:rPr lang="en-CA" sz="2400" dirty="0"/>
              <a:t>Real-time rendering</a:t>
            </a:r>
          </a:p>
          <a:p>
            <a:pPr lvl="1"/>
            <a:r>
              <a:rPr lang="en-CA" sz="2400" dirty="0" err="1"/>
              <a:t>Vulkan</a:t>
            </a:r>
            <a:endParaRPr lang="en-CA" sz="2400" dirty="0"/>
          </a:p>
          <a:p>
            <a:r>
              <a:rPr lang="en-CA" dirty="0"/>
              <a:t>Not just the mechanics, but how things work</a:t>
            </a:r>
          </a:p>
        </p:txBody>
      </p:sp>
    </p:spTree>
    <p:extLst>
      <p:ext uri="{BB962C8B-B14F-4D97-AF65-F5344CB8AC3E}">
        <p14:creationId xmlns:p14="http://schemas.microsoft.com/office/powerpoint/2010/main" val="73752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will be theory and mathematics, particularly in global illumination</a:t>
            </a:r>
          </a:p>
          <a:p>
            <a:r>
              <a:rPr lang="en-CA" dirty="0"/>
              <a:t>Also look at more practical issues:</a:t>
            </a:r>
          </a:p>
          <a:p>
            <a:pPr lvl="1"/>
            <a:r>
              <a:rPr lang="en-CA" sz="2400" dirty="0"/>
              <a:t>Software packages and APIs for graphics</a:t>
            </a:r>
          </a:p>
          <a:p>
            <a:pPr lvl="1"/>
            <a:r>
              <a:rPr lang="en-CA" sz="2400" dirty="0"/>
              <a:t>OpenGL and </a:t>
            </a:r>
            <a:r>
              <a:rPr lang="en-CA" sz="2400" dirty="0" err="1"/>
              <a:t>Vulkan</a:t>
            </a:r>
            <a:r>
              <a:rPr lang="en-CA" sz="2400" dirty="0"/>
              <a:t> in detail</a:t>
            </a:r>
          </a:p>
          <a:p>
            <a:pPr lvl="1"/>
            <a:r>
              <a:rPr lang="en-CA" sz="2400" dirty="0"/>
              <a:t>Structure of graphics applications</a:t>
            </a:r>
          </a:p>
          <a:p>
            <a:r>
              <a:rPr lang="en-CA" dirty="0"/>
              <a:t>Covered in both the lectures and the labs</a:t>
            </a:r>
          </a:p>
          <a:p>
            <a:r>
              <a:rPr lang="en-CA" dirty="0"/>
              <a:t>By the end of the course you will be able to read and understand most </a:t>
            </a:r>
            <a:r>
              <a:rPr lang="en-CA" dirty="0" err="1"/>
              <a:t>Siggraph</a:t>
            </a:r>
            <a:r>
              <a:rPr lang="en-CA" dirty="0"/>
              <a:t> papers</a:t>
            </a:r>
          </a:p>
        </p:txBody>
      </p:sp>
    </p:spTree>
    <p:extLst>
      <p:ext uri="{BB962C8B-B14F-4D97-AF65-F5344CB8AC3E}">
        <p14:creationId xmlns:p14="http://schemas.microsoft.com/office/powerpoint/2010/main" val="150674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Review of Important Concepts</a:t>
            </a:r>
          </a:p>
          <a:p>
            <a:r>
              <a:rPr lang="en-CA" dirty="0"/>
              <a:t>Graphics Hardware</a:t>
            </a:r>
          </a:p>
          <a:p>
            <a:r>
              <a:rPr lang="en-CA" dirty="0"/>
              <a:t>Graphics Software</a:t>
            </a:r>
          </a:p>
          <a:p>
            <a:pPr lvl="1"/>
            <a:r>
              <a:rPr lang="en-CA" dirty="0"/>
              <a:t>OpenGL</a:t>
            </a:r>
          </a:p>
          <a:p>
            <a:pPr lvl="1"/>
            <a:r>
              <a:rPr lang="en-CA" dirty="0" err="1"/>
              <a:t>Vulkan</a:t>
            </a:r>
            <a:endParaRPr lang="en-CA" dirty="0"/>
          </a:p>
          <a:p>
            <a:r>
              <a:rPr lang="en-CA" dirty="0"/>
              <a:t>Mathematics Review</a:t>
            </a:r>
          </a:p>
          <a:p>
            <a:r>
              <a:rPr lang="en-CA" dirty="0"/>
              <a:t>Modeling</a:t>
            </a:r>
          </a:p>
          <a:p>
            <a:pPr lvl="1"/>
            <a:r>
              <a:rPr lang="en-CA" dirty="0"/>
              <a:t>Subdivision surfaces</a:t>
            </a:r>
          </a:p>
          <a:p>
            <a:pPr lvl="1"/>
            <a:r>
              <a:rPr lang="en-CA" dirty="0"/>
              <a:t>Procedural modeling</a:t>
            </a:r>
          </a:p>
          <a:p>
            <a:r>
              <a:rPr lang="en-CA" dirty="0"/>
              <a:t>Rendering</a:t>
            </a:r>
          </a:p>
          <a:p>
            <a:pPr lvl="1"/>
            <a:r>
              <a:rPr lang="en-CA" dirty="0"/>
              <a:t>Real-time rendering</a:t>
            </a:r>
          </a:p>
          <a:p>
            <a:pPr lvl="1"/>
            <a:r>
              <a:rPr lang="en-CA" dirty="0"/>
              <a:t>Global illumination</a:t>
            </a:r>
          </a:p>
          <a:p>
            <a:pPr lvl="1"/>
            <a:r>
              <a:rPr lang="en-CA" dirty="0"/>
              <a:t>Procedural textures</a:t>
            </a:r>
          </a:p>
          <a:p>
            <a:r>
              <a:rPr lang="en-CA" dirty="0"/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357355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673357"/>
              </p:ext>
            </p:extLst>
          </p:nvPr>
        </p:nvGraphicFramePr>
        <p:xfrm>
          <a:off x="395536" y="2204864"/>
          <a:ext cx="8229600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0" dirty="0"/>
                        <a:t>Laboratory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Mid-term Examination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Final</a:t>
                      </a:r>
                      <a:r>
                        <a:rPr lang="en-CA" baseline="0" dirty="0"/>
                        <a:t> Project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69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Laboratory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is a 1.5 hour laboratory each week, starting next week</a:t>
            </a:r>
          </a:p>
          <a:p>
            <a:r>
              <a:rPr lang="en-CA" dirty="0"/>
              <a:t>Read the laboratory description before the laboratory, some of them are long</a:t>
            </a:r>
          </a:p>
          <a:p>
            <a:r>
              <a:rPr lang="en-CA" dirty="0"/>
              <a:t>Some labs might seem easy, do them, they build on each other and will assist with assignments</a:t>
            </a:r>
          </a:p>
          <a:p>
            <a:r>
              <a:rPr lang="en-CA" dirty="0"/>
              <a:t>Marking scheme:</a:t>
            </a:r>
          </a:p>
          <a:p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250494"/>
              </p:ext>
            </p:extLst>
          </p:nvPr>
        </p:nvGraphicFramePr>
        <p:xfrm>
          <a:off x="1403648" y="4653136"/>
          <a:ext cx="6096000" cy="11125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7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Didn’t 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Good 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Most of the</a:t>
                      </a:r>
                      <a:r>
                        <a:rPr lang="en-CA" baseline="0" dirty="0"/>
                        <a:t> lab completed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13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Recommended: </a:t>
            </a:r>
            <a:r>
              <a:rPr lang="en-US" dirty="0"/>
              <a:t>Computer Graphics: Principles and Practice, 3</a:t>
            </a:r>
            <a:r>
              <a:rPr lang="en-US" baseline="30000" dirty="0"/>
              <a:t>rd</a:t>
            </a:r>
            <a:r>
              <a:rPr lang="en-US" dirty="0"/>
              <a:t> Edition, John Hughes, </a:t>
            </a:r>
            <a:r>
              <a:rPr lang="en-US" dirty="0" err="1"/>
              <a:t>Andries</a:t>
            </a:r>
            <a:r>
              <a:rPr lang="en-US" dirty="0"/>
              <a:t> van Dam, Morgan McGuire, David </a:t>
            </a:r>
            <a:r>
              <a:rPr lang="en-US" dirty="0" err="1"/>
              <a:t>Sklar</a:t>
            </a:r>
            <a:r>
              <a:rPr lang="en-US" dirty="0"/>
              <a:t>, James Foley, Steven </a:t>
            </a:r>
            <a:r>
              <a:rPr lang="en-US" dirty="0" err="1"/>
              <a:t>Feiner</a:t>
            </a:r>
            <a:r>
              <a:rPr lang="en-US" dirty="0"/>
              <a:t> and Kurt Akeley, Addison-Wesley, 2013.</a:t>
            </a:r>
          </a:p>
          <a:p>
            <a:r>
              <a:rPr lang="en-US" dirty="0"/>
              <a:t>The best graphics book, and one of the cheapest, covers most of what we will do in this course</a:t>
            </a:r>
            <a:endParaRPr lang="en-CA" dirty="0"/>
          </a:p>
          <a:p>
            <a:r>
              <a:rPr lang="en-CA" dirty="0"/>
              <a:t>Will provide readings for some of the lecture material, pointers to where you can find more information</a:t>
            </a:r>
          </a:p>
          <a:p>
            <a:r>
              <a:rPr lang="en-CA" dirty="0"/>
              <a:t>Documentation for software will be available on Blackboard</a:t>
            </a:r>
          </a:p>
        </p:txBody>
      </p:sp>
    </p:spTree>
    <p:extLst>
      <p:ext uri="{BB962C8B-B14F-4D97-AF65-F5344CB8AC3E}">
        <p14:creationId xmlns:p14="http://schemas.microsoft.com/office/powerpoint/2010/main" val="196199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Computer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Visual communications, computer &lt;-&gt; people</a:t>
            </a:r>
          </a:p>
          <a:p>
            <a:r>
              <a:rPr lang="en-CA" dirty="0"/>
              <a:t>Storage, manipulation and display of visual information</a:t>
            </a:r>
          </a:p>
          <a:p>
            <a:r>
              <a:rPr lang="en-CA" dirty="0"/>
              <a:t>Interaction with visual information</a:t>
            </a:r>
          </a:p>
          <a:p>
            <a:r>
              <a:rPr lang="en-CA" dirty="0"/>
              <a:t>Must be keen observers of the world, look at things differently</a:t>
            </a:r>
          </a:p>
        </p:txBody>
      </p:sp>
    </p:spTree>
    <p:extLst>
      <p:ext uri="{BB962C8B-B14F-4D97-AF65-F5344CB8AC3E}">
        <p14:creationId xmlns:p14="http://schemas.microsoft.com/office/powerpoint/2010/main" val="281033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Photorealistic Rendering:</a:t>
            </a:r>
          </a:p>
          <a:p>
            <a:pPr lvl="1"/>
            <a:r>
              <a:rPr lang="en-CA" sz="2400" dirty="0"/>
              <a:t>The classic computer graphics problem</a:t>
            </a:r>
          </a:p>
          <a:p>
            <a:pPr lvl="1"/>
            <a:r>
              <a:rPr lang="en-CA" sz="2400" dirty="0"/>
              <a:t>Can we produce an image that is as good as a camera?</a:t>
            </a:r>
          </a:p>
          <a:p>
            <a:pPr lvl="1"/>
            <a:r>
              <a:rPr lang="en-CA" sz="2400" dirty="0"/>
              <a:t>Over 4 decades of research, still some open problems</a:t>
            </a:r>
          </a:p>
          <a:p>
            <a:pPr lvl="1"/>
            <a:r>
              <a:rPr lang="en-CA" sz="2400" dirty="0"/>
              <a:t>Can argue that we can now do better than a camera</a:t>
            </a:r>
          </a:p>
          <a:p>
            <a:pPr lvl="1"/>
            <a:r>
              <a:rPr lang="en-CA" sz="2400" dirty="0"/>
              <a:t>Test: display an image captured by a camera and an image produced by a computer on the same display, can you tell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1353470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Review</Template>
  <TotalTime>540</TotalTime>
  <Words>579</Words>
  <Application>Microsoft Office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Courier New</vt:lpstr>
      <vt:lpstr>Palatino Linotype</vt:lpstr>
      <vt:lpstr>Executive</vt:lpstr>
      <vt:lpstr>CSCI 4110 Advanced Computer Graphics</vt:lpstr>
      <vt:lpstr>Introduction</vt:lpstr>
      <vt:lpstr>Introduction</vt:lpstr>
      <vt:lpstr>Topics</vt:lpstr>
      <vt:lpstr>Evaluation</vt:lpstr>
      <vt:lpstr>Laboratory</vt:lpstr>
      <vt:lpstr>Readings</vt:lpstr>
      <vt:lpstr>Computer Graphics</vt:lpstr>
      <vt:lpstr>Challenges</vt:lpstr>
      <vt:lpstr>Challenges</vt:lpstr>
      <vt:lpstr>Challenges</vt:lpstr>
      <vt:lpstr>Challenges</vt:lpstr>
      <vt:lpstr>Preparation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4110 Advanced Computer Graphics</dc:title>
  <dc:creator>Mark</dc:creator>
  <cp:lastModifiedBy>Mark Green</cp:lastModifiedBy>
  <cp:revision>15</cp:revision>
  <dcterms:created xsi:type="dcterms:W3CDTF">2014-08-29T17:28:30Z</dcterms:created>
  <dcterms:modified xsi:type="dcterms:W3CDTF">2019-07-19T20:23:32Z</dcterms:modified>
</cp:coreProperties>
</file>