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204E-ABE6-47E1-A428-98DCDEDDFAAD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DC33EB-39F0-41DE-A562-1185DA8F341A}" type="slidenum">
              <a:rPr lang="en-CA" smtClean="0"/>
              <a:t>‹#›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988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204E-ABE6-47E1-A428-98DCDEDDFAAD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3EB-39F0-41DE-A562-1185DA8F3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346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204E-ABE6-47E1-A428-98DCDEDDFAAD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3EB-39F0-41DE-A562-1185DA8F3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36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204E-ABE6-47E1-A428-98DCDEDDFAAD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3EB-39F0-41DE-A562-1185DA8F3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589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204E-ABE6-47E1-A428-98DCDEDDFAAD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3EB-39F0-41DE-A562-1185DA8F341A}" type="slidenum">
              <a:rPr lang="en-CA" smtClean="0"/>
              <a:t>‹#›</a:t>
            </a:fld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6707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204E-ABE6-47E1-A428-98DCDEDDFAAD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3EB-39F0-41DE-A562-1185DA8F341A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476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204E-ABE6-47E1-A428-98DCDEDDFAAD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3EB-39F0-41DE-A562-1185DA8F341A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6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204E-ABE6-47E1-A428-98DCDEDDFAAD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3EB-39F0-41DE-A562-1185DA8F3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05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204E-ABE6-47E1-A428-98DCDEDDFAAD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3EB-39F0-41DE-A562-1185DA8F3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399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204E-ABE6-47E1-A428-98DCDEDDFAAD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3EB-39F0-41DE-A562-1185DA8F3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93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204E-ABE6-47E1-A428-98DCDEDDFAAD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3EB-39F0-41DE-A562-1185DA8F3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550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E8E204E-ABE6-47E1-A428-98DCDEDDFAAD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2DC33EB-39F0-41DE-A562-1185DA8F341A}" type="slidenum">
              <a:rPr lang="en-CA" smtClean="0"/>
              <a:t>‹#›</a:t>
            </a:fld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9360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CSCI 4110</a:t>
            </a:r>
            <a:br>
              <a:rPr lang="en-CA" dirty="0"/>
            </a:br>
            <a:r>
              <a:rPr lang="en-CA" dirty="0"/>
              <a:t>Mathematics Background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Mark Green</a:t>
            </a:r>
          </a:p>
          <a:p>
            <a:r>
              <a:rPr lang="en-CA" dirty="0"/>
              <a:t>Faculty of Science</a:t>
            </a:r>
          </a:p>
          <a:p>
            <a:r>
              <a:rPr lang="en-CA" dirty="0"/>
              <a:t>UOIT</a:t>
            </a:r>
          </a:p>
        </p:txBody>
      </p:sp>
    </p:spTree>
    <p:extLst>
      <p:ext uri="{BB962C8B-B14F-4D97-AF65-F5344CB8AC3E}">
        <p14:creationId xmlns:p14="http://schemas.microsoft.com/office/powerpoint/2010/main" val="119547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are two areas of mathematics that are useful in this course:</a:t>
            </a:r>
          </a:p>
          <a:p>
            <a:pPr lvl="1"/>
            <a:r>
              <a:rPr lang="en-CA" sz="2400" dirty="0"/>
              <a:t>Linear algebra</a:t>
            </a:r>
          </a:p>
          <a:p>
            <a:pPr lvl="1"/>
            <a:r>
              <a:rPr lang="en-CA" sz="2400" dirty="0"/>
              <a:t>Calculus</a:t>
            </a:r>
          </a:p>
          <a:p>
            <a:r>
              <a:rPr lang="en-CA" dirty="0"/>
              <a:t>The linear algebra background is covered nicely in chapter 7 of the Foley et.al. and you should be familiar with most of it from a previous graphics course</a:t>
            </a:r>
          </a:p>
          <a:p>
            <a:r>
              <a:rPr lang="en-CA" dirty="0"/>
              <a:t>That leaves us with calculus, which I’m sure thrills you</a:t>
            </a:r>
          </a:p>
          <a:p>
            <a:r>
              <a:rPr lang="en-CA" dirty="0"/>
              <a:t>We need calculus as a notation, a way of describing things</a:t>
            </a:r>
          </a:p>
          <a:p>
            <a:r>
              <a:rPr lang="en-CA" dirty="0"/>
              <a:t>We will not be doing mathematics, trust that the mathematicians have done that right</a:t>
            </a:r>
          </a:p>
        </p:txBody>
      </p:sp>
    </p:spTree>
    <p:extLst>
      <p:ext uri="{BB962C8B-B14F-4D97-AF65-F5344CB8AC3E}">
        <p14:creationId xmlns:p14="http://schemas.microsoft.com/office/powerpoint/2010/main" val="516493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are two types of calculus:</a:t>
            </a:r>
          </a:p>
          <a:p>
            <a:pPr lvl="1"/>
            <a:r>
              <a:rPr lang="en-CA" sz="2400" dirty="0"/>
              <a:t>Differential</a:t>
            </a:r>
          </a:p>
          <a:p>
            <a:pPr lvl="1"/>
            <a:r>
              <a:rPr lang="en-CA" sz="2400" dirty="0"/>
              <a:t>Integral</a:t>
            </a:r>
          </a:p>
          <a:p>
            <a:r>
              <a:rPr lang="en-CA" dirty="0"/>
              <a:t>We will start with differential calculus</a:t>
            </a:r>
          </a:p>
          <a:p>
            <a:r>
              <a:rPr lang="en-CA" dirty="0"/>
              <a:t>Historically calculus was developed to describe motion, the motion of planets and other bodies</a:t>
            </a:r>
          </a:p>
          <a:p>
            <a:r>
              <a:rPr lang="en-CA" dirty="0"/>
              <a:t>Differential calculus is all about rates of change, how fast something is changing</a:t>
            </a:r>
          </a:p>
          <a:p>
            <a:r>
              <a:rPr lang="en-CA" dirty="0"/>
              <a:t>Think about velocity and position, velocity is the rate at which position is changing</a:t>
            </a:r>
          </a:p>
        </p:txBody>
      </p:sp>
    </p:spTree>
    <p:extLst>
      <p:ext uri="{BB962C8B-B14F-4D97-AF65-F5344CB8AC3E}">
        <p14:creationId xmlns:p14="http://schemas.microsoft.com/office/powerpoint/2010/main" val="241206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Differential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Let p be position and v be velocity, over a short period of time </a:t>
                </a:r>
                <a:r>
                  <a:rPr lang="el-GR" dirty="0"/>
                  <a:t>Δ</a:t>
                </a:r>
                <a:r>
                  <a:rPr lang="en-CA" dirty="0"/>
                  <a:t>t we can approximate velocity in the following way:</a:t>
                </a:r>
              </a:p>
              <a:p>
                <a:pPr marL="457200" lvl="1" indent="0">
                  <a:buNone/>
                </a:pPr>
                <a:r>
                  <a:rPr lang="en-CA" sz="2400" dirty="0"/>
                  <a:t>v = </a:t>
                </a:r>
                <a:r>
                  <a:rPr lang="el-GR" sz="2400" dirty="0"/>
                  <a:t>Δ</a:t>
                </a:r>
                <a:r>
                  <a:rPr lang="en-CA" sz="2400" dirty="0"/>
                  <a:t>p/</a:t>
                </a:r>
                <a:r>
                  <a:rPr lang="el-GR" sz="2400" dirty="0"/>
                  <a:t>Δ</a:t>
                </a:r>
                <a:r>
                  <a:rPr lang="en-CA" sz="2400" dirty="0"/>
                  <a:t>t</a:t>
                </a:r>
              </a:p>
              <a:p>
                <a:r>
                  <a:rPr lang="en-CA" dirty="0"/>
                  <a:t>This gives us an average velocity over the time period </a:t>
                </a:r>
                <a:r>
                  <a:rPr lang="el-GR" dirty="0"/>
                  <a:t>Δ</a:t>
                </a:r>
                <a:r>
                  <a:rPr lang="en-CA" dirty="0"/>
                  <a:t>t, if we make </a:t>
                </a:r>
                <a:r>
                  <a:rPr lang="el-GR" dirty="0"/>
                  <a:t>Δ</a:t>
                </a:r>
                <a:r>
                  <a:rPr lang="en-CA" dirty="0"/>
                  <a:t>t small enough we get the velocity at an instant in time</a:t>
                </a:r>
              </a:p>
              <a:p>
                <a:r>
                  <a:rPr lang="en-CA" dirty="0"/>
                  <a:t>That is: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en-CA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CA" sz="2400" dirty="0"/>
              </a:p>
              <a:p>
                <a:r>
                  <a:rPr lang="en-CA" dirty="0"/>
                  <a:t>The term on the right is the derivative of p with respect to t, that’s all there is to it, when we write a derivative it is just the instantaneous rate of change of something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2" t="-1078" r="-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16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Differential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computers we can’t have real derivatives, we need to approximate them</a:t>
            </a:r>
          </a:p>
          <a:p>
            <a:r>
              <a:rPr lang="en-CA" dirty="0"/>
              <a:t>Our previous discussion tells us how we can do that</a:t>
            </a:r>
          </a:p>
          <a:p>
            <a:r>
              <a:rPr lang="en-CA" dirty="0"/>
              <a:t>If we have a small enough time interval, divide the change in position by the change in time, and that’s an approximation to the velocity</a:t>
            </a:r>
          </a:p>
          <a:p>
            <a:r>
              <a:rPr lang="en-CA" dirty="0"/>
              <a:t>We need to remember that this is an approximation, there will be an error associated with it, so we need to be careful</a:t>
            </a:r>
          </a:p>
          <a:p>
            <a:r>
              <a:rPr lang="en-CA" dirty="0"/>
              <a:t>We can take the derivative with respect to any variable</a:t>
            </a:r>
          </a:p>
          <a:p>
            <a:r>
              <a:rPr lang="en-CA" dirty="0"/>
              <a:t>Example: the derivative of y with respect to x is the slope or tangent to a curve</a:t>
            </a:r>
          </a:p>
        </p:txBody>
      </p:sp>
    </p:spTree>
    <p:extLst>
      <p:ext uri="{BB962C8B-B14F-4D97-AF65-F5344CB8AC3E}">
        <p14:creationId xmlns:p14="http://schemas.microsoft.com/office/powerpoint/2010/main" val="254785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Differential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In 3D we can decompose position into its three components along the x, y and z axis, and then compute the derivatives of the components to get the 3D velocity</a:t>
                </a:r>
              </a:p>
              <a:p>
                <a:r>
                  <a:rPr lang="en-CA" dirty="0"/>
                  <a:t>There are also partial derivatives that appear in 2D and 3D space</a:t>
                </a:r>
              </a:p>
              <a:p>
                <a:r>
                  <a:rPr lang="en-CA" dirty="0"/>
                  <a:t>Example, if we have a function f(</a:t>
                </a:r>
                <a:r>
                  <a:rPr lang="en-CA" dirty="0" err="1"/>
                  <a:t>x,y</a:t>
                </a:r>
                <a:r>
                  <a:rPr lang="en-CA" dirty="0"/>
                  <a:t>) the partial derivative of f with respect to x is: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CA" sz="2400" dirty="0"/>
              </a:p>
              <a:p>
                <a:r>
                  <a:rPr lang="en-CA" dirty="0"/>
                  <a:t>This is the rate of change of f(</a:t>
                </a:r>
                <a:r>
                  <a:rPr lang="en-CA" dirty="0" err="1"/>
                  <a:t>x,y</a:t>
                </a:r>
                <a:r>
                  <a:rPr lang="en-CA" dirty="0"/>
                  <a:t>) with respect to x, holding y constant, we can also have the partial derivative of f(</a:t>
                </a:r>
                <a:r>
                  <a:rPr lang="en-CA" dirty="0" err="1"/>
                  <a:t>x,y</a:t>
                </a:r>
                <a:r>
                  <a:rPr lang="en-CA" dirty="0"/>
                  <a:t>) with respect to 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2" t="-1078" r="-1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95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Integral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CA" dirty="0"/>
                  <a:t>Integral calculus can be viewed as the inverse of differential calculus</a:t>
                </a:r>
              </a:p>
              <a:p>
                <a:r>
                  <a:rPr lang="en-CA" dirty="0"/>
                  <a:t>Example: integrate velocity to get position: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CA" sz="2400" dirty="0"/>
              </a:p>
              <a:p>
                <a:r>
                  <a:rPr lang="en-CA" dirty="0"/>
                  <a:t>There is another way of viewing the integral, one we will use extensively, given a function f(x) the integral of f(x) is the area between f(x) and the x axis (the line y=0)</a:t>
                </a:r>
              </a:p>
              <a:p>
                <a:r>
                  <a:rPr lang="en-CA" dirty="0"/>
                  <a:t>Example: the integral: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CA" sz="2400" dirty="0"/>
              </a:p>
              <a:p>
                <a:r>
                  <a:rPr lang="en-CA" dirty="0"/>
                  <a:t>Is the area under the curve f(x) between x=a and x=b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2" t="-1887" b="-18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58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Integral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area interpretation is very important for us</a:t>
            </a:r>
          </a:p>
          <a:p>
            <a:r>
              <a:rPr lang="en-CA" dirty="0"/>
              <a:t>We want to compute light intensity over a small patch of an object, or over the hemisphere above an object</a:t>
            </a:r>
          </a:p>
          <a:p>
            <a:r>
              <a:rPr lang="en-CA" dirty="0"/>
              <a:t>Again, we cannot represent an integral exactly within a computer</a:t>
            </a:r>
          </a:p>
          <a:p>
            <a:r>
              <a:rPr lang="en-CA" dirty="0"/>
              <a:t>One way of viewing it is:</a:t>
            </a:r>
          </a:p>
          <a:p>
            <a:pPr marL="457200" lvl="1" indent="0">
              <a:buNone/>
            </a:pPr>
            <a:r>
              <a:rPr lang="en-CA" sz="2400" dirty="0" err="1"/>
              <a:t>Δp</a:t>
            </a:r>
            <a:r>
              <a:rPr lang="en-CA" sz="2400" dirty="0"/>
              <a:t> = </a:t>
            </a:r>
            <a:r>
              <a:rPr lang="el-GR" sz="2400" dirty="0"/>
              <a:t>Δ</a:t>
            </a:r>
            <a:r>
              <a:rPr lang="en-CA" sz="2400" dirty="0"/>
              <a:t>v </a:t>
            </a:r>
            <a:r>
              <a:rPr lang="el-GR" sz="2400" dirty="0"/>
              <a:t>Δ</a:t>
            </a:r>
            <a:r>
              <a:rPr lang="en-CA" sz="2400" dirty="0"/>
              <a:t>t</a:t>
            </a:r>
          </a:p>
          <a:p>
            <a:r>
              <a:rPr lang="en-CA" dirty="0"/>
              <a:t>As we move along in time we can compute p in the following way:</a:t>
            </a:r>
          </a:p>
          <a:p>
            <a:pPr marL="457200" lvl="1" indent="0">
              <a:buNone/>
            </a:pPr>
            <a:r>
              <a:rPr lang="en-CA" sz="2400" dirty="0"/>
              <a:t>p</a:t>
            </a:r>
            <a:r>
              <a:rPr lang="en-CA" sz="2400" baseline="30000" dirty="0"/>
              <a:t>’</a:t>
            </a:r>
            <a:r>
              <a:rPr lang="en-CA" sz="2400" dirty="0"/>
              <a:t> = p + </a:t>
            </a:r>
            <a:r>
              <a:rPr lang="el-GR" sz="2400" dirty="0"/>
              <a:t>Δ</a:t>
            </a:r>
            <a:r>
              <a:rPr lang="en-CA" sz="2400" dirty="0"/>
              <a:t>v </a:t>
            </a:r>
            <a:r>
              <a:rPr lang="el-GR" sz="2400" dirty="0"/>
              <a:t>Δ</a:t>
            </a:r>
            <a:r>
              <a:rPr lang="en-CA" sz="2400" dirty="0"/>
              <a:t>t</a:t>
            </a:r>
          </a:p>
          <a:p>
            <a:r>
              <a:rPr lang="en-CA" dirty="0"/>
              <a:t>Later we will examine a more advanced approach called Monte Carlo integration</a:t>
            </a:r>
          </a:p>
        </p:txBody>
      </p:sp>
    </p:spTree>
    <p:extLst>
      <p:ext uri="{BB962C8B-B14F-4D97-AF65-F5344CB8AC3E}">
        <p14:creationId xmlns:p14="http://schemas.microsoft.com/office/powerpoint/2010/main" val="150138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Remember the physical interpretation of the derivative and integral, this helps a lot with understanding the mathematics</a:t>
            </a:r>
          </a:p>
          <a:p>
            <a:r>
              <a:rPr lang="en-CA" dirty="0"/>
              <a:t>Will examine ways of computing them during the course, we are interested in the algorithms and computations, the mathematics </a:t>
            </a:r>
            <a:r>
              <a:rPr lang="en-CA"/>
              <a:t>is secondary</a:t>
            </a:r>
          </a:p>
        </p:txBody>
      </p:sp>
    </p:spTree>
    <p:extLst>
      <p:ext uri="{BB962C8B-B14F-4D97-AF65-F5344CB8AC3E}">
        <p14:creationId xmlns:p14="http://schemas.microsoft.com/office/powerpoint/2010/main" val="4198982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</Template>
  <TotalTime>114</TotalTime>
  <Words>708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Century Gothic</vt:lpstr>
      <vt:lpstr>Courier New</vt:lpstr>
      <vt:lpstr>Palatino Linotype</vt:lpstr>
      <vt:lpstr>Executive</vt:lpstr>
      <vt:lpstr>CSCI 4110 Mathematics Background</vt:lpstr>
      <vt:lpstr>Introduction</vt:lpstr>
      <vt:lpstr>Calculus</vt:lpstr>
      <vt:lpstr>Differential Calculus</vt:lpstr>
      <vt:lpstr>Differential Calculus</vt:lpstr>
      <vt:lpstr>Differential Calculus</vt:lpstr>
      <vt:lpstr>Integral Calculus</vt:lpstr>
      <vt:lpstr>Integral Calculus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4110 Mathematics Background</dc:title>
  <dc:creator>Mark Green</dc:creator>
  <cp:lastModifiedBy>Mark Green</cp:lastModifiedBy>
  <cp:revision>11</cp:revision>
  <dcterms:created xsi:type="dcterms:W3CDTF">2015-09-20T15:59:40Z</dcterms:created>
  <dcterms:modified xsi:type="dcterms:W3CDTF">2019-07-22T18:54:54Z</dcterms:modified>
</cp:coreProperties>
</file>