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DD9B4A-0A99-4BAB-BFC1-8D7607F34C1B}" type="datetimeFigureOut">
              <a:rPr lang="en-CA" smtClean="0"/>
              <a:t>2019-07-22</a:t>
            </a:fld>
            <a:endParaRPr lang="en-CA"/>
          </a:p>
        </p:txBody>
      </p:sp>
      <p:sp>
        <p:nvSpPr>
          <p:cNvPr id="8" name="Slide Number Placeholder 7"/>
          <p:cNvSpPr>
            <a:spLocks noGrp="1"/>
          </p:cNvSpPr>
          <p:nvPr>
            <p:ph type="sldNum" sz="quarter" idx="11"/>
          </p:nvPr>
        </p:nvSpPr>
        <p:spPr/>
        <p:txBody>
          <a:bodyPr/>
          <a:lstStyle/>
          <a:p>
            <a:fld id="{49A7FB50-E743-47A6-9E82-60315FD30B95}"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D9B4A-0A99-4BAB-BFC1-8D7607F34C1B}"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A7FB50-E743-47A6-9E82-60315FD30B95}"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D9B4A-0A99-4BAB-BFC1-8D7607F34C1B}"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A7FB50-E743-47A6-9E82-60315FD30B95}"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D9B4A-0A99-4BAB-BFC1-8D7607F34C1B}"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A7FB50-E743-47A6-9E82-60315FD30B95}"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D9B4A-0A99-4BAB-BFC1-8D7607F34C1B}"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A7FB50-E743-47A6-9E82-60315FD30B95}"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D9B4A-0A99-4BAB-BFC1-8D7607F34C1B}"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A7FB50-E743-47A6-9E82-60315FD30B95}"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BDD9B4A-0A99-4BAB-BFC1-8D7607F34C1B}" type="datetimeFigureOut">
              <a:rPr lang="en-CA" smtClean="0"/>
              <a:t>2019-07-22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A7FB50-E743-47A6-9E82-60315FD30B95}"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D9B4A-0A99-4BAB-BFC1-8D7607F34C1B}" type="datetimeFigureOut">
              <a:rPr lang="en-CA" smtClean="0"/>
              <a:t>2019-07-22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A7FB50-E743-47A6-9E82-60315FD30B95}"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D9B4A-0A99-4BAB-BFC1-8D7607F34C1B}" type="datetimeFigureOut">
              <a:rPr lang="en-CA" smtClean="0"/>
              <a:t>2019-07-22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A7FB50-E743-47A6-9E82-60315FD30B95}"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D9B4A-0A99-4BAB-BFC1-8D7607F34C1B}"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A7FB50-E743-47A6-9E82-60315FD30B95}"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D9B4A-0A99-4BAB-BFC1-8D7607F34C1B}"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A7FB50-E743-47A6-9E82-60315FD30B95}"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BDD9B4A-0A99-4BAB-BFC1-8D7607F34C1B}" type="datetimeFigureOut">
              <a:rPr lang="en-CA" smtClean="0"/>
              <a:t>2019-07-22</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9A7FB50-E743-47A6-9E82-60315FD30B95}"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www.cgal.org/" TargetMode="External"/><Relationship Id="rId2" Type="http://schemas.openxmlformats.org/officeDocument/2006/relationships/hyperlink" Target="http://www.openmesh.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CSCI 4110</a:t>
            </a:r>
            <a:br>
              <a:rPr lang="en-CA" dirty="0"/>
            </a:br>
            <a:r>
              <a:rPr lang="en-CA" dirty="0"/>
              <a:t>Modeling</a:t>
            </a:r>
            <a:br>
              <a:rPr lang="en-CA" dirty="0"/>
            </a:br>
            <a:r>
              <a:rPr lang="en-CA" dirty="0"/>
              <a:t>The Basics</a:t>
            </a:r>
          </a:p>
        </p:txBody>
      </p:sp>
      <p:sp>
        <p:nvSpPr>
          <p:cNvPr id="3" name="Subtitle 2"/>
          <p:cNvSpPr>
            <a:spLocks noGrp="1"/>
          </p:cNvSpPr>
          <p:nvPr>
            <p:ph type="subTitle" idx="1"/>
          </p:nvPr>
        </p:nvSpPr>
        <p:spPr/>
        <p:txBody>
          <a:bodyPr>
            <a:normAutofit fontScale="92500" lnSpcReduction="10000"/>
          </a:bodyPr>
          <a:lstStyle/>
          <a:p>
            <a:r>
              <a:rPr lang="en-CA" dirty="0"/>
              <a:t>Mark Green</a:t>
            </a:r>
          </a:p>
          <a:p>
            <a:r>
              <a:rPr lang="en-CA" dirty="0"/>
              <a:t>Faculty of Science</a:t>
            </a:r>
          </a:p>
          <a:p>
            <a:r>
              <a:rPr lang="en-CA"/>
              <a:t>UOIT</a:t>
            </a:r>
          </a:p>
        </p:txBody>
      </p:sp>
    </p:spTree>
    <p:extLst>
      <p:ext uri="{BB962C8B-B14F-4D97-AF65-F5344CB8AC3E}">
        <p14:creationId xmlns:p14="http://schemas.microsoft.com/office/powerpoint/2010/main" val="295007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Surfaces</a:t>
            </a:r>
          </a:p>
        </p:txBody>
      </p:sp>
      <p:sp>
        <p:nvSpPr>
          <p:cNvPr id="3" name="Content Placeholder 2"/>
          <p:cNvSpPr>
            <a:spLocks noGrp="1"/>
          </p:cNvSpPr>
          <p:nvPr>
            <p:ph idx="1"/>
          </p:nvPr>
        </p:nvSpPr>
        <p:spPr/>
        <p:txBody>
          <a:bodyPr/>
          <a:lstStyle/>
          <a:p>
            <a:r>
              <a:rPr lang="en-CA" dirty="0"/>
              <a:t>Two main types of surface representations:</a:t>
            </a:r>
          </a:p>
          <a:p>
            <a:pPr lvl="1"/>
            <a:r>
              <a:rPr lang="en-CA" sz="2400" dirty="0"/>
              <a:t>Parametric</a:t>
            </a:r>
          </a:p>
          <a:p>
            <a:pPr lvl="1"/>
            <a:r>
              <a:rPr lang="en-CA" sz="2400" dirty="0"/>
              <a:t>Implicit</a:t>
            </a:r>
          </a:p>
          <a:p>
            <a:r>
              <a:rPr lang="en-CA" dirty="0"/>
              <a:t>The surface of a 3D object is really 2D, so we can define a 2D coordinate space on the surface, the parameter space: (u, v)</a:t>
            </a:r>
          </a:p>
          <a:p>
            <a:r>
              <a:rPr lang="en-CA" dirty="0"/>
              <a:t>Points on the surface given by:</a:t>
            </a:r>
          </a:p>
          <a:p>
            <a:pPr marL="457200" lvl="1" indent="0">
              <a:buNone/>
            </a:pPr>
            <a:r>
              <a:rPr lang="en-CA" sz="2400" dirty="0"/>
              <a:t>x = X(u, v)</a:t>
            </a:r>
          </a:p>
          <a:p>
            <a:pPr marL="457200" lvl="1" indent="0">
              <a:buNone/>
            </a:pPr>
            <a:r>
              <a:rPr lang="en-CA" sz="2400" dirty="0"/>
              <a:t>y = Y(u, v)</a:t>
            </a:r>
          </a:p>
          <a:p>
            <a:pPr marL="457200" lvl="1" indent="0">
              <a:buNone/>
            </a:pPr>
            <a:r>
              <a:rPr lang="en-CA" sz="2400" dirty="0"/>
              <a:t>z = Z(u, v)</a:t>
            </a:r>
          </a:p>
        </p:txBody>
      </p:sp>
    </p:spTree>
    <p:extLst>
      <p:ext uri="{BB962C8B-B14F-4D97-AF65-F5344CB8AC3E}">
        <p14:creationId xmlns:p14="http://schemas.microsoft.com/office/powerpoint/2010/main" val="428209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Surfaces</a:t>
            </a:r>
          </a:p>
        </p:txBody>
      </p:sp>
      <p:sp>
        <p:nvSpPr>
          <p:cNvPr id="3" name="Content Placeholder 2"/>
          <p:cNvSpPr>
            <a:spLocks noGrp="1"/>
          </p:cNvSpPr>
          <p:nvPr>
            <p:ph idx="1"/>
          </p:nvPr>
        </p:nvSpPr>
        <p:spPr/>
        <p:txBody>
          <a:bodyPr/>
          <a:lstStyle/>
          <a:p>
            <a:r>
              <a:rPr lang="en-CA" dirty="0"/>
              <a:t>By sweeping out all the points in (u, v) space we can generate all the points on the surface</a:t>
            </a:r>
          </a:p>
          <a:p>
            <a:r>
              <a:rPr lang="en-CA" dirty="0"/>
              <a:t>While the parameter space can be all of </a:t>
            </a:r>
            <a:r>
              <a:rPr lang="en-CA" b="1" dirty="0"/>
              <a:t>R</a:t>
            </a:r>
            <a:r>
              <a:rPr lang="en-CA" baseline="30000" dirty="0"/>
              <a:t>2</a:t>
            </a:r>
            <a:r>
              <a:rPr lang="en-CA" dirty="0"/>
              <a:t>, we usually restrict it to a small finite range:</a:t>
            </a:r>
          </a:p>
          <a:p>
            <a:pPr marL="457200" lvl="1" indent="0">
              <a:buNone/>
            </a:pPr>
            <a:r>
              <a:rPr lang="en-CA" sz="2400" dirty="0"/>
              <a:t>0 ≤ u, v &lt; 1</a:t>
            </a:r>
          </a:p>
          <a:p>
            <a:pPr marL="400050"/>
            <a:r>
              <a:rPr lang="en-CA" dirty="0"/>
              <a:t>Typically all of our surface will be parameterized in this way for consistency</a:t>
            </a:r>
          </a:p>
          <a:p>
            <a:pPr marL="400050"/>
            <a:r>
              <a:rPr lang="en-CA" dirty="0"/>
              <a:t>Most parameterized representations are a good approximation to a small part of a surface, but not to the complete surface</a:t>
            </a:r>
          </a:p>
        </p:txBody>
      </p:sp>
    </p:spTree>
    <p:extLst>
      <p:ext uri="{BB962C8B-B14F-4D97-AF65-F5344CB8AC3E}">
        <p14:creationId xmlns:p14="http://schemas.microsoft.com/office/powerpoint/2010/main" val="281857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Surfaces</a:t>
            </a:r>
          </a:p>
        </p:txBody>
      </p:sp>
      <p:sp>
        <p:nvSpPr>
          <p:cNvPr id="3" name="Content Placeholder 2"/>
          <p:cNvSpPr>
            <a:spLocks noGrp="1"/>
          </p:cNvSpPr>
          <p:nvPr>
            <p:ph idx="1"/>
          </p:nvPr>
        </p:nvSpPr>
        <p:spPr/>
        <p:txBody>
          <a:bodyPr/>
          <a:lstStyle/>
          <a:p>
            <a:r>
              <a:rPr lang="en-CA" dirty="0"/>
              <a:t>Piecewise representation: individual parameterized surface pieces are stitched together to form larger surfaces</a:t>
            </a:r>
          </a:p>
          <a:p>
            <a:r>
              <a:rPr lang="en-CA" dirty="0"/>
              <a:t>With enough pieces we can cover the complete surface</a:t>
            </a:r>
          </a:p>
          <a:p>
            <a:r>
              <a:rPr lang="en-CA" dirty="0"/>
              <a:t>We can have a parameter space for the entire surface, and then a mapping to the local parameter spaces for each of the pieces</a:t>
            </a:r>
          </a:p>
          <a:p>
            <a:r>
              <a:rPr lang="en-CA" dirty="0"/>
              <a:t>Can use simple primitives to build up complex surfaces, algorithms work on the pieces, so they can be simpler</a:t>
            </a:r>
          </a:p>
        </p:txBody>
      </p:sp>
    </p:spTree>
    <p:extLst>
      <p:ext uri="{BB962C8B-B14F-4D97-AF65-F5344CB8AC3E}">
        <p14:creationId xmlns:p14="http://schemas.microsoft.com/office/powerpoint/2010/main" val="157267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Surfaces</a:t>
            </a:r>
          </a:p>
        </p:txBody>
      </p:sp>
      <p:sp>
        <p:nvSpPr>
          <p:cNvPr id="3" name="Content Placeholder 2"/>
          <p:cNvSpPr>
            <a:spLocks noGrp="1"/>
          </p:cNvSpPr>
          <p:nvPr>
            <p:ph idx="1"/>
          </p:nvPr>
        </p:nvSpPr>
        <p:spPr/>
        <p:txBody>
          <a:bodyPr/>
          <a:lstStyle/>
          <a:p>
            <a:r>
              <a:rPr lang="en-CA" dirty="0"/>
              <a:t>At first implicit representations look simpler, in these representations a point on the surface (x, y, z) satisfies the following equation:</a:t>
            </a:r>
          </a:p>
          <a:p>
            <a:pPr marL="457200" lvl="1" indent="0">
              <a:buNone/>
            </a:pPr>
            <a:r>
              <a:rPr lang="en-CA" sz="2400" dirty="0"/>
              <a:t>f(x , y, z) = 0</a:t>
            </a:r>
          </a:p>
          <a:p>
            <a:r>
              <a:rPr lang="en-CA" dirty="0"/>
              <a:t>If f(x, y, z) &lt; 0, the point is inside the object and if f(x, y, z) &gt; 0 the point is outside of the object</a:t>
            </a:r>
          </a:p>
          <a:p>
            <a:r>
              <a:rPr lang="en-CA" dirty="0"/>
              <a:t>Most implicit representations are not piecewise, but this is possible</a:t>
            </a:r>
          </a:p>
          <a:p>
            <a:r>
              <a:rPr lang="en-CA" dirty="0"/>
              <a:t>Implicit representations are very good for queries, an inside test is easy, and in some cases distance tests are also quite easy</a:t>
            </a:r>
          </a:p>
        </p:txBody>
      </p:sp>
    </p:spTree>
    <p:extLst>
      <p:ext uri="{BB962C8B-B14F-4D97-AF65-F5344CB8AC3E}">
        <p14:creationId xmlns:p14="http://schemas.microsoft.com/office/powerpoint/2010/main" val="2407172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Surfaces</a:t>
            </a:r>
          </a:p>
        </p:txBody>
      </p:sp>
      <p:sp>
        <p:nvSpPr>
          <p:cNvPr id="3" name="Content Placeholder 2"/>
          <p:cNvSpPr>
            <a:spLocks noGrp="1"/>
          </p:cNvSpPr>
          <p:nvPr>
            <p:ph idx="1"/>
          </p:nvPr>
        </p:nvSpPr>
        <p:spPr/>
        <p:txBody>
          <a:bodyPr/>
          <a:lstStyle/>
          <a:p>
            <a:r>
              <a:rPr lang="en-CA" dirty="0"/>
              <a:t>Implicit representations are quite often constructed from volumetric data, usually in the form of </a:t>
            </a:r>
            <a:r>
              <a:rPr lang="en-CA" dirty="0" err="1"/>
              <a:t>isosurfaces</a:t>
            </a:r>
            <a:r>
              <a:rPr lang="en-CA" dirty="0"/>
              <a:t>, the collection of points in the volume that have same value</a:t>
            </a:r>
          </a:p>
          <a:p>
            <a:r>
              <a:rPr lang="en-CA" dirty="0"/>
              <a:t>Implicit surfaces can be notoriously difficult to display, since there is no way to explicitly enumerate the points on the surface</a:t>
            </a:r>
          </a:p>
          <a:p>
            <a:r>
              <a:rPr lang="en-CA" dirty="0"/>
              <a:t>They are usually converted to a parametric representation for display</a:t>
            </a:r>
          </a:p>
        </p:txBody>
      </p:sp>
    </p:spTree>
    <p:extLst>
      <p:ext uri="{BB962C8B-B14F-4D97-AF65-F5344CB8AC3E}">
        <p14:creationId xmlns:p14="http://schemas.microsoft.com/office/powerpoint/2010/main" val="328179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Surfaces</a:t>
            </a:r>
          </a:p>
        </p:txBody>
      </p:sp>
      <p:sp>
        <p:nvSpPr>
          <p:cNvPr id="3" name="Content Placeholder 2"/>
          <p:cNvSpPr>
            <a:spLocks noGrp="1"/>
          </p:cNvSpPr>
          <p:nvPr>
            <p:ph idx="1"/>
          </p:nvPr>
        </p:nvSpPr>
        <p:spPr/>
        <p:txBody>
          <a:bodyPr/>
          <a:lstStyle/>
          <a:p>
            <a:r>
              <a:rPr lang="en-CA" dirty="0"/>
              <a:t>Implicit and parametric representations are complementary in the sense that where one representation is strong the other is weak</a:t>
            </a:r>
          </a:p>
          <a:p>
            <a:r>
              <a:rPr lang="en-CA" dirty="0"/>
              <a:t>There are algorithms for converting between implicit and parametric representations for this reason</a:t>
            </a:r>
          </a:p>
          <a:p>
            <a:r>
              <a:rPr lang="en-CA" dirty="0"/>
              <a:t>In many cases these conversions are not exact and some care must be used to avoid excessive deterioration </a:t>
            </a:r>
          </a:p>
        </p:txBody>
      </p:sp>
    </p:spTree>
    <p:extLst>
      <p:ext uri="{BB962C8B-B14F-4D97-AF65-F5344CB8AC3E}">
        <p14:creationId xmlns:p14="http://schemas.microsoft.com/office/powerpoint/2010/main" val="262919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r>
              <a:rPr lang="en-CA" dirty="0"/>
              <a:t>Spheres have both implicit and a parametric representations, so they are a good example</a:t>
            </a:r>
          </a:p>
          <a:p>
            <a:r>
              <a:rPr lang="en-CA" dirty="0"/>
              <a:t>The implicit representation for a sphere is:</a:t>
            </a:r>
          </a:p>
          <a:p>
            <a:pPr marL="457200" lvl="1" indent="0">
              <a:buNone/>
            </a:pPr>
            <a:r>
              <a:rPr lang="en-CA" sz="2400" dirty="0"/>
              <a:t>x</a:t>
            </a:r>
            <a:r>
              <a:rPr lang="en-CA" sz="2400" baseline="30000" dirty="0"/>
              <a:t>2</a:t>
            </a:r>
            <a:r>
              <a:rPr lang="en-CA" sz="2400" dirty="0"/>
              <a:t> + y</a:t>
            </a:r>
            <a:r>
              <a:rPr lang="en-CA" sz="2400" baseline="30000" dirty="0"/>
              <a:t>2</a:t>
            </a:r>
            <a:r>
              <a:rPr lang="en-CA" sz="2400" dirty="0"/>
              <a:t> + z</a:t>
            </a:r>
            <a:r>
              <a:rPr lang="en-CA" sz="2400" baseline="30000" dirty="0"/>
              <a:t>2</a:t>
            </a:r>
            <a:r>
              <a:rPr lang="en-CA" sz="2400" dirty="0"/>
              <a:t> –R</a:t>
            </a:r>
            <a:r>
              <a:rPr lang="en-CA" sz="2400" baseline="30000" dirty="0"/>
              <a:t>2</a:t>
            </a:r>
            <a:r>
              <a:rPr lang="en-CA" sz="2400" dirty="0"/>
              <a:t> = 0</a:t>
            </a:r>
          </a:p>
          <a:p>
            <a:r>
              <a:rPr lang="en-CA" dirty="0"/>
              <a:t>This is for a sphere of radius R centered at the origin</a:t>
            </a:r>
          </a:p>
          <a:p>
            <a:r>
              <a:rPr lang="en-CA" dirty="0"/>
              <a:t>The parametric representation for the same sphere is:</a:t>
            </a:r>
          </a:p>
          <a:p>
            <a:pPr marL="457200" lvl="1" indent="0">
              <a:buNone/>
            </a:pPr>
            <a:r>
              <a:rPr lang="en-CA" sz="2400" dirty="0"/>
              <a:t>x = </a:t>
            </a:r>
            <a:r>
              <a:rPr lang="en-CA" sz="2400" dirty="0" err="1"/>
              <a:t>Rcos</a:t>
            </a:r>
            <a:r>
              <a:rPr lang="az-Cyrl-AZ" sz="2400" dirty="0"/>
              <a:t>Ф</a:t>
            </a:r>
            <a:r>
              <a:rPr lang="en-CA" sz="2400" dirty="0"/>
              <a:t>sin</a:t>
            </a:r>
            <a:r>
              <a:rPr lang="el-GR" sz="2400" dirty="0"/>
              <a:t>θ</a:t>
            </a:r>
            <a:endParaRPr lang="en-CA" sz="2400" dirty="0"/>
          </a:p>
          <a:p>
            <a:pPr marL="457200" lvl="1" indent="0">
              <a:buNone/>
            </a:pPr>
            <a:r>
              <a:rPr lang="en-CA" sz="2400" dirty="0"/>
              <a:t>y = </a:t>
            </a:r>
            <a:r>
              <a:rPr lang="en-CA" sz="2400" dirty="0" err="1"/>
              <a:t>Rsin</a:t>
            </a:r>
            <a:r>
              <a:rPr lang="az-Cyrl-AZ" sz="2400" dirty="0"/>
              <a:t>Ф</a:t>
            </a:r>
            <a:r>
              <a:rPr lang="en-CA" sz="2400" dirty="0"/>
              <a:t>sin</a:t>
            </a:r>
            <a:r>
              <a:rPr lang="el-GR" sz="2400" dirty="0"/>
              <a:t>θ</a:t>
            </a:r>
            <a:endParaRPr lang="en-CA" sz="2400" dirty="0"/>
          </a:p>
          <a:p>
            <a:pPr marL="457200" lvl="1" indent="0">
              <a:buNone/>
            </a:pPr>
            <a:r>
              <a:rPr lang="en-CA" sz="2400" dirty="0"/>
              <a:t>z = </a:t>
            </a:r>
            <a:r>
              <a:rPr lang="en-CA" sz="2400" dirty="0" err="1"/>
              <a:t>Rcos</a:t>
            </a:r>
            <a:r>
              <a:rPr lang="el-GR" sz="2400" dirty="0"/>
              <a:t>θ</a:t>
            </a:r>
            <a:endParaRPr lang="en-CA" sz="2400" dirty="0"/>
          </a:p>
        </p:txBody>
      </p:sp>
    </p:spTree>
    <p:extLst>
      <p:ext uri="{BB962C8B-B14F-4D97-AF65-F5344CB8AC3E}">
        <p14:creationId xmlns:p14="http://schemas.microsoft.com/office/powerpoint/2010/main" val="296442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We can have both implicit and parametric representations for polygons, but typically they aren’t stored that way</a:t>
            </a:r>
          </a:p>
          <a:p>
            <a:r>
              <a:rPr lang="en-CA" dirty="0"/>
              <a:t>A polygon is a subset of the plane with its boundary defined by a finite set of edges, each edge is a line segment defined by two vertices</a:t>
            </a:r>
          </a:p>
          <a:p>
            <a:r>
              <a:rPr lang="en-CA" dirty="0"/>
              <a:t>Each polygon has a plane equation, which can be computed from its vertices</a:t>
            </a:r>
          </a:p>
          <a:p>
            <a:r>
              <a:rPr lang="en-CA" dirty="0"/>
              <a:t>Note: in practice only triangles are guaranteed to be planar</a:t>
            </a:r>
          </a:p>
        </p:txBody>
      </p:sp>
    </p:spTree>
    <p:extLst>
      <p:ext uri="{BB962C8B-B14F-4D97-AF65-F5344CB8AC3E}">
        <p14:creationId xmlns:p14="http://schemas.microsoft.com/office/powerpoint/2010/main" val="648389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The simplest data structure is to store each polygon as a list of its vertices, usually this list is stored in counter-clockwise direction</a:t>
            </a:r>
          </a:p>
          <a:p>
            <a:r>
              <a:rPr lang="en-CA" dirty="0"/>
              <a:t>Each polygon can be viewed as an array of vertices, with possibly a plane equation and material information </a:t>
            </a:r>
          </a:p>
          <a:p>
            <a:r>
              <a:rPr lang="en-CA" dirty="0"/>
              <a:t>This is sometimes called polygon soup, since there is no structure to the representation</a:t>
            </a:r>
          </a:p>
          <a:p>
            <a:r>
              <a:rPr lang="en-CA" dirty="0"/>
              <a:t>Assuming that floats are used for coordinates, each vertex requires 12 bytes, so each polygon requires 12n bytes, where n is the number of vertices </a:t>
            </a:r>
          </a:p>
        </p:txBody>
      </p:sp>
    </p:spTree>
    <p:extLst>
      <p:ext uri="{BB962C8B-B14F-4D97-AF65-F5344CB8AC3E}">
        <p14:creationId xmlns:p14="http://schemas.microsoft.com/office/powerpoint/2010/main" val="105056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Note: the surface doesn’t need to be continuous or manifold, it can store any collection of polygons</a:t>
            </a:r>
          </a:p>
          <a:p>
            <a:r>
              <a:rPr lang="en-CA" dirty="0"/>
              <a:t>For what it does polygon soup is expensive, vertices can be stored many times, which is a waste of space</a:t>
            </a:r>
          </a:p>
          <a:p>
            <a:r>
              <a:rPr lang="en-CA" dirty="0"/>
              <a:t>There is no connectivity information</a:t>
            </a:r>
          </a:p>
          <a:p>
            <a:r>
              <a:rPr lang="en-CA" dirty="0"/>
              <a:t>A better data structure is an indexed face set, which is based on two tables, one for vertices and one for faces (polygons)</a:t>
            </a:r>
          </a:p>
          <a:p>
            <a:pPr marL="0" indent="0">
              <a:buNone/>
            </a:pPr>
            <a:endParaRPr lang="en-CA" dirty="0"/>
          </a:p>
        </p:txBody>
      </p:sp>
    </p:spTree>
    <p:extLst>
      <p:ext uri="{BB962C8B-B14F-4D97-AF65-F5344CB8AC3E}">
        <p14:creationId xmlns:p14="http://schemas.microsoft.com/office/powerpoint/2010/main" val="199426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Representing geometrical information about objects</a:t>
            </a:r>
          </a:p>
          <a:p>
            <a:r>
              <a:rPr lang="en-CA" dirty="0"/>
              <a:t>Mainly shape, but could be interested in other physical properties</a:t>
            </a:r>
          </a:p>
          <a:p>
            <a:r>
              <a:rPr lang="en-CA" dirty="0"/>
              <a:t>Used in rendering, but also in animation</a:t>
            </a:r>
          </a:p>
          <a:p>
            <a:r>
              <a:rPr lang="en-CA" dirty="0"/>
              <a:t>Not just computer graphics, computer aided design, simulation, engineering, etc.</a:t>
            </a:r>
          </a:p>
          <a:p>
            <a:r>
              <a:rPr lang="en-CA" dirty="0"/>
              <a:t>Other disciplines have different representations, but there are some common ones</a:t>
            </a:r>
          </a:p>
        </p:txBody>
      </p:sp>
    </p:spTree>
    <p:extLst>
      <p:ext uri="{BB962C8B-B14F-4D97-AF65-F5344CB8AC3E}">
        <p14:creationId xmlns:p14="http://schemas.microsoft.com/office/powerpoint/2010/main" val="3415882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Vertex table has one entry per vertex, stores the vertex coordinates</a:t>
            </a:r>
          </a:p>
          <a:p>
            <a:r>
              <a:rPr lang="en-CA" dirty="0"/>
              <a:t>Could also store normal and material information</a:t>
            </a:r>
          </a:p>
          <a:p>
            <a:r>
              <a:rPr lang="en-CA" dirty="0"/>
              <a:t>Each vertex is stored only once</a:t>
            </a:r>
          </a:p>
          <a:p>
            <a:r>
              <a:rPr lang="en-CA" dirty="0"/>
              <a:t>The face table contains pointers or indices into the vertex table and not the vertex coordinates themselves</a:t>
            </a:r>
          </a:p>
          <a:p>
            <a:r>
              <a:rPr lang="en-CA" dirty="0"/>
              <a:t>Even with 32 bit integers or pointers this is a 50% space savings</a:t>
            </a:r>
          </a:p>
          <a:p>
            <a:r>
              <a:rPr lang="en-CA" dirty="0"/>
              <a:t>Can also determine basic connectivity information, but not efficiently</a:t>
            </a:r>
          </a:p>
        </p:txBody>
      </p:sp>
    </p:spTree>
    <p:extLst>
      <p:ext uri="{BB962C8B-B14F-4D97-AF65-F5344CB8AC3E}">
        <p14:creationId xmlns:p14="http://schemas.microsoft.com/office/powerpoint/2010/main" val="2379733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Indexed face sets can represent the same objects as polygon soup, can easily convert polygon soup to this representation</a:t>
            </a:r>
          </a:p>
          <a:p>
            <a:r>
              <a:rPr lang="en-CA" dirty="0"/>
              <a:t>Loop through the polygons storing the vertices in the vertex table (make sure they are unique) and store indices in face table</a:t>
            </a:r>
          </a:p>
          <a:p>
            <a:r>
              <a:rPr lang="en-CA" dirty="0"/>
              <a:t>Use a hash function for the vertex table to produce a close to linear algorithm</a:t>
            </a:r>
          </a:p>
          <a:p>
            <a:r>
              <a:rPr lang="en-CA" dirty="0"/>
              <a:t>This is the most common data structure in computer graphics, used in many file formats and OpenGL</a:t>
            </a:r>
          </a:p>
        </p:txBody>
      </p:sp>
    </p:spTree>
    <p:extLst>
      <p:ext uri="{BB962C8B-B14F-4D97-AF65-F5344CB8AC3E}">
        <p14:creationId xmlns:p14="http://schemas.microsoft.com/office/powerpoint/2010/main" val="373878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Previous two data structures are good for display, but not very good for processing polygons</a:t>
            </a:r>
          </a:p>
          <a:p>
            <a:r>
              <a:rPr lang="en-CA" dirty="0"/>
              <a:t>Can represent non-manifold surfaces and hard to determine connectivity information</a:t>
            </a:r>
          </a:p>
          <a:p>
            <a:r>
              <a:rPr lang="en-CA" dirty="0"/>
              <a:t>Edge based data structures solve these problems</a:t>
            </a:r>
          </a:p>
          <a:p>
            <a:r>
              <a:rPr lang="en-CA" dirty="0"/>
              <a:t>Polygon viewed as a list of edges, each edge has two vertices and belongs to two faces</a:t>
            </a:r>
          </a:p>
          <a:p>
            <a:r>
              <a:rPr lang="en-CA" dirty="0"/>
              <a:t>These data structures are based on three tables, vertex, edge and face</a:t>
            </a:r>
          </a:p>
        </p:txBody>
      </p:sp>
    </p:spTree>
    <p:extLst>
      <p:ext uri="{BB962C8B-B14F-4D97-AF65-F5344CB8AC3E}">
        <p14:creationId xmlns:p14="http://schemas.microsoft.com/office/powerpoint/2010/main" val="207384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The winged edge data structure is based on storing the following information for each edge:</a:t>
            </a:r>
          </a:p>
          <a:p>
            <a:pPr lvl="1"/>
            <a:r>
              <a:rPr lang="en-CA" sz="2400" dirty="0"/>
              <a:t>Its two vertices</a:t>
            </a:r>
          </a:p>
          <a:p>
            <a:pPr lvl="1"/>
            <a:r>
              <a:rPr lang="en-CA" sz="2400" dirty="0"/>
              <a:t>Its two faces</a:t>
            </a:r>
          </a:p>
          <a:p>
            <a:pPr lvl="1"/>
            <a:r>
              <a:rPr lang="en-CA" sz="2400" dirty="0"/>
              <a:t>The next edge for each face</a:t>
            </a:r>
          </a:p>
          <a:p>
            <a:pPr lvl="1"/>
            <a:r>
              <a:rPr lang="en-CA" sz="2400" dirty="0"/>
              <a:t>The previous edge for each face</a:t>
            </a:r>
          </a:p>
          <a:p>
            <a:r>
              <a:rPr lang="en-CA" dirty="0"/>
              <a:t>Each vertex stores its position and a pointer to one of its edges</a:t>
            </a:r>
          </a:p>
          <a:p>
            <a:r>
              <a:rPr lang="en-CA" dirty="0"/>
              <a:t>Each face stores a pointer to one of its edges</a:t>
            </a:r>
          </a:p>
        </p:txBody>
      </p:sp>
    </p:spTree>
    <p:extLst>
      <p:ext uri="{BB962C8B-B14F-4D97-AF65-F5344CB8AC3E}">
        <p14:creationId xmlns:p14="http://schemas.microsoft.com/office/powerpoint/2010/main" val="260479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Winged Edge</a:t>
            </a:r>
          </a:p>
        </p:txBody>
      </p:sp>
      <p:sp>
        <p:nvSpPr>
          <p:cNvPr id="4" name="Flowchart: Connector 3"/>
          <p:cNvSpPr/>
          <p:nvPr/>
        </p:nvSpPr>
        <p:spPr>
          <a:xfrm>
            <a:off x="4067944" y="2060848"/>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lowchart: Connector 4"/>
          <p:cNvSpPr/>
          <p:nvPr/>
        </p:nvSpPr>
        <p:spPr>
          <a:xfrm>
            <a:off x="4139952" y="4797152"/>
            <a:ext cx="108012"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lowchart: Connector 5"/>
          <p:cNvSpPr/>
          <p:nvPr/>
        </p:nvSpPr>
        <p:spPr>
          <a:xfrm>
            <a:off x="5796136" y="3429000"/>
            <a:ext cx="144016"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lowchart: Connector 6"/>
          <p:cNvSpPr/>
          <p:nvPr/>
        </p:nvSpPr>
        <p:spPr>
          <a:xfrm>
            <a:off x="1691680" y="3429000"/>
            <a:ext cx="144016"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p:cNvCxnSpPr>
            <a:stCxn id="4" idx="3"/>
          </p:cNvCxnSpPr>
          <p:nvPr/>
        </p:nvCxnSpPr>
        <p:spPr>
          <a:xfrm flipH="1">
            <a:off x="1763688" y="2183773"/>
            <a:ext cx="2325347" cy="1276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a:endCxn id="6" idx="1"/>
          </p:cNvCxnSpPr>
          <p:nvPr/>
        </p:nvCxnSpPr>
        <p:spPr>
          <a:xfrm>
            <a:off x="4139952" y="2204864"/>
            <a:ext cx="1677275" cy="1255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4"/>
            <a:endCxn id="5" idx="0"/>
          </p:cNvCxnSpPr>
          <p:nvPr/>
        </p:nvCxnSpPr>
        <p:spPr>
          <a:xfrm flipH="1">
            <a:off x="4193958" y="3645024"/>
            <a:ext cx="1674186"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4"/>
            <a:endCxn id="5" idx="1"/>
          </p:cNvCxnSpPr>
          <p:nvPr/>
        </p:nvCxnSpPr>
        <p:spPr>
          <a:xfrm>
            <a:off x="1763688" y="3645024"/>
            <a:ext cx="2392082" cy="1173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4"/>
            <a:endCxn id="5" idx="0"/>
          </p:cNvCxnSpPr>
          <p:nvPr/>
        </p:nvCxnSpPr>
        <p:spPr>
          <a:xfrm>
            <a:off x="4139952" y="2204864"/>
            <a:ext cx="54006" cy="2592288"/>
          </a:xfrm>
          <a:prstGeom prst="straightConnector1">
            <a:avLst/>
          </a:prstGeom>
          <a:ln>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66955" y="3537012"/>
            <a:ext cx="69307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491880" y="3537012"/>
            <a:ext cx="70207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155770" y="2636912"/>
            <a:ext cx="560246"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3491880" y="2492896"/>
            <a:ext cx="648072"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193958" y="4149080"/>
            <a:ext cx="522058"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3635896" y="4149080"/>
            <a:ext cx="558062"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19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Winged Edge</a:t>
            </a:r>
          </a:p>
        </p:txBody>
      </p:sp>
      <p:sp>
        <p:nvSpPr>
          <p:cNvPr id="3" name="TextBox 2"/>
          <p:cNvSpPr txBox="1"/>
          <p:nvPr/>
        </p:nvSpPr>
        <p:spPr>
          <a:xfrm>
            <a:off x="2426595" y="1916832"/>
            <a:ext cx="3960440" cy="4247317"/>
          </a:xfrm>
          <a:prstGeom prst="rect">
            <a:avLst/>
          </a:prstGeom>
          <a:noFill/>
        </p:spPr>
        <p:txBody>
          <a:bodyPr wrap="square" rtlCol="0">
            <a:spAutoFit/>
          </a:bodyPr>
          <a:lstStyle/>
          <a:p>
            <a:r>
              <a:rPr lang="en-CA" dirty="0" err="1"/>
              <a:t>struct</a:t>
            </a:r>
            <a:r>
              <a:rPr lang="en-CA" dirty="0"/>
              <a:t> Edge {</a:t>
            </a:r>
          </a:p>
          <a:p>
            <a:r>
              <a:rPr lang="en-CA" dirty="0"/>
              <a:t>	</a:t>
            </a:r>
            <a:r>
              <a:rPr lang="en-CA" dirty="0" err="1"/>
              <a:t>VertexRef</a:t>
            </a:r>
            <a:r>
              <a:rPr lang="en-CA" dirty="0"/>
              <a:t>	vertex[2];</a:t>
            </a:r>
          </a:p>
          <a:p>
            <a:r>
              <a:rPr lang="en-CA" dirty="0"/>
              <a:t>	</a:t>
            </a:r>
            <a:r>
              <a:rPr lang="en-CA" dirty="0" err="1"/>
              <a:t>FaceRef</a:t>
            </a:r>
            <a:r>
              <a:rPr lang="en-CA" dirty="0"/>
              <a:t>		face[2];</a:t>
            </a:r>
          </a:p>
          <a:p>
            <a:r>
              <a:rPr lang="en-CA" dirty="0"/>
              <a:t>	</a:t>
            </a:r>
            <a:r>
              <a:rPr lang="en-CA" dirty="0" err="1"/>
              <a:t>EdgeRef</a:t>
            </a:r>
            <a:r>
              <a:rPr lang="en-CA" dirty="0"/>
              <a:t>		next[2];</a:t>
            </a:r>
          </a:p>
          <a:p>
            <a:r>
              <a:rPr lang="en-CA" dirty="0"/>
              <a:t>	</a:t>
            </a:r>
            <a:r>
              <a:rPr lang="en-CA" dirty="0" err="1"/>
              <a:t>EdgeRef</a:t>
            </a:r>
            <a:r>
              <a:rPr lang="en-CA" dirty="0"/>
              <a:t>		</a:t>
            </a:r>
            <a:r>
              <a:rPr lang="en-CA" dirty="0" err="1"/>
              <a:t>prev</a:t>
            </a:r>
            <a:r>
              <a:rPr lang="en-CA" dirty="0"/>
              <a:t>[2];</a:t>
            </a:r>
          </a:p>
          <a:p>
            <a:r>
              <a:rPr lang="en-CA" dirty="0"/>
              <a:t>};</a:t>
            </a:r>
          </a:p>
          <a:p>
            <a:endParaRPr lang="en-CA" dirty="0"/>
          </a:p>
          <a:p>
            <a:r>
              <a:rPr lang="en-CA" dirty="0" err="1"/>
              <a:t>struct</a:t>
            </a:r>
            <a:r>
              <a:rPr lang="en-CA" dirty="0"/>
              <a:t> Vertex {</a:t>
            </a:r>
          </a:p>
          <a:p>
            <a:r>
              <a:rPr lang="en-CA" dirty="0"/>
              <a:t>	Point		position;</a:t>
            </a:r>
          </a:p>
          <a:p>
            <a:r>
              <a:rPr lang="en-CA" dirty="0"/>
              <a:t>	</a:t>
            </a:r>
            <a:r>
              <a:rPr lang="en-CA" dirty="0" err="1"/>
              <a:t>EdgeRef</a:t>
            </a:r>
            <a:r>
              <a:rPr lang="en-CA" dirty="0"/>
              <a:t>		edge;</a:t>
            </a:r>
          </a:p>
          <a:p>
            <a:r>
              <a:rPr lang="en-CA" dirty="0"/>
              <a:t>};</a:t>
            </a:r>
          </a:p>
          <a:p>
            <a:endParaRPr lang="en-CA" dirty="0"/>
          </a:p>
          <a:p>
            <a:r>
              <a:rPr lang="en-CA" dirty="0" err="1"/>
              <a:t>struct</a:t>
            </a:r>
            <a:r>
              <a:rPr lang="en-CA" dirty="0"/>
              <a:t>  Face {</a:t>
            </a:r>
          </a:p>
          <a:p>
            <a:r>
              <a:rPr lang="en-CA" dirty="0"/>
              <a:t>	</a:t>
            </a:r>
            <a:r>
              <a:rPr lang="en-CA" dirty="0" err="1"/>
              <a:t>EdgeRef</a:t>
            </a:r>
            <a:r>
              <a:rPr lang="en-CA" dirty="0"/>
              <a:t>		edge;</a:t>
            </a:r>
          </a:p>
          <a:p>
            <a:r>
              <a:rPr lang="en-CA" dirty="0"/>
              <a:t>};</a:t>
            </a:r>
          </a:p>
        </p:txBody>
      </p:sp>
    </p:spTree>
    <p:extLst>
      <p:ext uri="{BB962C8B-B14F-4D97-AF65-F5344CB8AC3E}">
        <p14:creationId xmlns:p14="http://schemas.microsoft.com/office/powerpoint/2010/main" val="374346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Polygons</a:t>
            </a:r>
          </a:p>
        </p:txBody>
      </p:sp>
      <p:sp>
        <p:nvSpPr>
          <p:cNvPr id="4" name="Content Placeholder 3"/>
          <p:cNvSpPr>
            <a:spLocks noGrp="1"/>
          </p:cNvSpPr>
          <p:nvPr>
            <p:ph idx="1"/>
          </p:nvPr>
        </p:nvSpPr>
        <p:spPr/>
        <p:txBody>
          <a:bodyPr/>
          <a:lstStyle/>
          <a:p>
            <a:r>
              <a:rPr lang="en-CA" dirty="0"/>
              <a:t>To draw a face follow its edge reference to the first edge in the face and then follow the next pointers to traverse all the edges</a:t>
            </a:r>
          </a:p>
          <a:p>
            <a:r>
              <a:rPr lang="en-CA" dirty="0"/>
              <a:t>At each edge collect the next vertex in the polygon</a:t>
            </a:r>
          </a:p>
          <a:p>
            <a:r>
              <a:rPr lang="en-CA" dirty="0"/>
              <a:t>Similarly we can find all the polygons that share a vertex by first following the edge pointer and then following the face pointers in a loop around the vertex</a:t>
            </a:r>
          </a:p>
          <a:p>
            <a:r>
              <a:rPr lang="en-CA" dirty="0"/>
              <a:t>Neighbourhood and connectivity information can be determined very quickly, just need to follow pointers</a:t>
            </a:r>
          </a:p>
        </p:txBody>
      </p:sp>
    </p:spTree>
    <p:extLst>
      <p:ext uri="{BB962C8B-B14F-4D97-AF65-F5344CB8AC3E}">
        <p14:creationId xmlns:p14="http://schemas.microsoft.com/office/powerpoint/2010/main" val="126532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One of the problems with the winged edge data structure is knowing which of the two next pointers to follow, there are two for each edge, which entry belongs to which face?</a:t>
            </a:r>
          </a:p>
          <a:p>
            <a:r>
              <a:rPr lang="en-CA" dirty="0"/>
              <a:t>This can be solved by using a half edge data structure</a:t>
            </a:r>
          </a:p>
          <a:p>
            <a:r>
              <a:rPr lang="en-CA" dirty="0"/>
              <a:t>Each edge is split into two directed half edges, each stores half the information of an edge</a:t>
            </a:r>
          </a:p>
          <a:p>
            <a:r>
              <a:rPr lang="en-CA" dirty="0"/>
              <a:t>Now the face that the edge belongs to is uniquely identified</a:t>
            </a:r>
          </a:p>
          <a:p>
            <a:endParaRPr lang="en-CA" dirty="0"/>
          </a:p>
        </p:txBody>
      </p:sp>
    </p:spTree>
    <p:extLst>
      <p:ext uri="{BB962C8B-B14F-4D97-AF65-F5344CB8AC3E}">
        <p14:creationId xmlns:p14="http://schemas.microsoft.com/office/powerpoint/2010/main" val="2531109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Half Edge</a:t>
            </a:r>
          </a:p>
        </p:txBody>
      </p:sp>
      <p:sp>
        <p:nvSpPr>
          <p:cNvPr id="4" name="Flowchart: Connector 3"/>
          <p:cNvSpPr/>
          <p:nvPr/>
        </p:nvSpPr>
        <p:spPr>
          <a:xfrm>
            <a:off x="4067944" y="206084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lowchart: Connector 4"/>
          <p:cNvSpPr/>
          <p:nvPr/>
        </p:nvSpPr>
        <p:spPr>
          <a:xfrm>
            <a:off x="4067944" y="5229200"/>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lowchart: Connector 5"/>
          <p:cNvSpPr/>
          <p:nvPr/>
        </p:nvSpPr>
        <p:spPr>
          <a:xfrm>
            <a:off x="1763688" y="3429000"/>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lowchart: Connector 6"/>
          <p:cNvSpPr/>
          <p:nvPr/>
        </p:nvSpPr>
        <p:spPr>
          <a:xfrm>
            <a:off x="5940152" y="3429000"/>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p:cNvCxnSpPr>
            <a:stCxn id="4" idx="4"/>
            <a:endCxn id="6" idx="5"/>
          </p:cNvCxnSpPr>
          <p:nvPr/>
        </p:nvCxnSpPr>
        <p:spPr>
          <a:xfrm flipH="1">
            <a:off x="1948076" y="2276872"/>
            <a:ext cx="2227880" cy="1336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4" idx="1"/>
          </p:cNvCxnSpPr>
          <p:nvPr/>
        </p:nvCxnSpPr>
        <p:spPr>
          <a:xfrm flipV="1">
            <a:off x="1871700" y="2092484"/>
            <a:ext cx="2227880" cy="1336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6"/>
            <a:endCxn id="5" idx="0"/>
          </p:cNvCxnSpPr>
          <p:nvPr/>
        </p:nvCxnSpPr>
        <p:spPr>
          <a:xfrm>
            <a:off x="1979712" y="3537012"/>
            <a:ext cx="2196244" cy="1692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4"/>
            <a:endCxn id="6" idx="4"/>
          </p:cNvCxnSpPr>
          <p:nvPr/>
        </p:nvCxnSpPr>
        <p:spPr>
          <a:xfrm flipH="1" flipV="1">
            <a:off x="1871700" y="3645024"/>
            <a:ext cx="230425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4" idx="3"/>
          </p:cNvCxnSpPr>
          <p:nvPr/>
        </p:nvCxnSpPr>
        <p:spPr>
          <a:xfrm flipV="1">
            <a:off x="4067944" y="2245236"/>
            <a:ext cx="31636" cy="30919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5"/>
            <a:endCxn id="5" idx="6"/>
          </p:cNvCxnSpPr>
          <p:nvPr/>
        </p:nvCxnSpPr>
        <p:spPr>
          <a:xfrm>
            <a:off x="4252332" y="2245236"/>
            <a:ext cx="31636" cy="3091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6"/>
            <a:endCxn id="7" idx="2"/>
          </p:cNvCxnSpPr>
          <p:nvPr/>
        </p:nvCxnSpPr>
        <p:spPr>
          <a:xfrm flipV="1">
            <a:off x="4283968" y="3537012"/>
            <a:ext cx="1656184"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4" idx="4"/>
          </p:cNvCxnSpPr>
          <p:nvPr/>
        </p:nvCxnSpPr>
        <p:spPr>
          <a:xfrm flipH="1" flipV="1">
            <a:off x="4175956" y="2276872"/>
            <a:ext cx="1764196" cy="1260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0"/>
            <a:endCxn id="7" idx="0"/>
          </p:cNvCxnSpPr>
          <p:nvPr/>
        </p:nvCxnSpPr>
        <p:spPr>
          <a:xfrm>
            <a:off x="4175956" y="2060848"/>
            <a:ext cx="187220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5"/>
          </p:cNvCxnSpPr>
          <p:nvPr/>
        </p:nvCxnSpPr>
        <p:spPr>
          <a:xfrm flipH="1">
            <a:off x="4283968" y="3613388"/>
            <a:ext cx="1840572" cy="1831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635896" y="3791224"/>
            <a:ext cx="46368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203848" y="2906942"/>
            <a:ext cx="895732" cy="52205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563888" y="4437112"/>
            <a:ext cx="519874"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067944" y="4077072"/>
            <a:ext cx="21602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375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Half Edge</a:t>
            </a:r>
          </a:p>
        </p:txBody>
      </p:sp>
      <p:sp>
        <p:nvSpPr>
          <p:cNvPr id="3" name="TextBox 2"/>
          <p:cNvSpPr txBox="1"/>
          <p:nvPr/>
        </p:nvSpPr>
        <p:spPr>
          <a:xfrm>
            <a:off x="2339752" y="1844823"/>
            <a:ext cx="4464496" cy="4524315"/>
          </a:xfrm>
          <a:prstGeom prst="rect">
            <a:avLst/>
          </a:prstGeom>
          <a:noFill/>
        </p:spPr>
        <p:txBody>
          <a:bodyPr wrap="square" rtlCol="0">
            <a:spAutoFit/>
          </a:bodyPr>
          <a:lstStyle/>
          <a:p>
            <a:r>
              <a:rPr lang="en-CA" dirty="0" err="1"/>
              <a:t>struct</a:t>
            </a:r>
            <a:r>
              <a:rPr lang="en-CA" dirty="0"/>
              <a:t> </a:t>
            </a:r>
            <a:r>
              <a:rPr lang="en-CA" dirty="0" err="1"/>
              <a:t>HalfEdge</a:t>
            </a:r>
            <a:r>
              <a:rPr lang="en-CA" dirty="0"/>
              <a:t> {</a:t>
            </a:r>
          </a:p>
          <a:p>
            <a:r>
              <a:rPr lang="en-CA" dirty="0"/>
              <a:t>	</a:t>
            </a:r>
            <a:r>
              <a:rPr lang="en-CA" dirty="0" err="1"/>
              <a:t>VertexRef</a:t>
            </a:r>
            <a:r>
              <a:rPr lang="en-CA" dirty="0"/>
              <a:t>	vertex;</a:t>
            </a:r>
          </a:p>
          <a:p>
            <a:r>
              <a:rPr lang="en-CA" dirty="0"/>
              <a:t>	</a:t>
            </a:r>
            <a:r>
              <a:rPr lang="en-CA" dirty="0" err="1"/>
              <a:t>FaceRef</a:t>
            </a:r>
            <a:r>
              <a:rPr lang="en-CA" dirty="0"/>
              <a:t>		face;</a:t>
            </a:r>
          </a:p>
          <a:p>
            <a:r>
              <a:rPr lang="en-CA" dirty="0"/>
              <a:t>	</a:t>
            </a:r>
            <a:r>
              <a:rPr lang="en-CA" dirty="0" err="1"/>
              <a:t>HalfEdgeRef</a:t>
            </a:r>
            <a:r>
              <a:rPr lang="en-CA" dirty="0"/>
              <a:t>	next;</a:t>
            </a:r>
          </a:p>
          <a:p>
            <a:r>
              <a:rPr lang="en-CA" dirty="0"/>
              <a:t>	</a:t>
            </a:r>
            <a:r>
              <a:rPr lang="en-CA" dirty="0" err="1"/>
              <a:t>HalfEdgeRef</a:t>
            </a:r>
            <a:r>
              <a:rPr lang="en-CA" dirty="0"/>
              <a:t>	</a:t>
            </a:r>
            <a:r>
              <a:rPr lang="en-CA" dirty="0" err="1"/>
              <a:t>prev</a:t>
            </a:r>
            <a:r>
              <a:rPr lang="en-CA" dirty="0"/>
              <a:t>;</a:t>
            </a:r>
          </a:p>
          <a:p>
            <a:r>
              <a:rPr lang="en-CA" dirty="0"/>
              <a:t>	</a:t>
            </a:r>
            <a:r>
              <a:rPr lang="en-CA" dirty="0" err="1"/>
              <a:t>HalfEdgeRef</a:t>
            </a:r>
            <a:r>
              <a:rPr lang="en-CA" dirty="0"/>
              <a:t>	opposite;</a:t>
            </a:r>
          </a:p>
          <a:p>
            <a:r>
              <a:rPr lang="en-CA" dirty="0"/>
              <a:t>};</a:t>
            </a:r>
          </a:p>
          <a:p>
            <a:endParaRPr lang="en-CA" dirty="0"/>
          </a:p>
          <a:p>
            <a:r>
              <a:rPr lang="en-CA" dirty="0" err="1"/>
              <a:t>struct</a:t>
            </a:r>
            <a:r>
              <a:rPr lang="en-CA" dirty="0"/>
              <a:t> Vertex {</a:t>
            </a:r>
          </a:p>
          <a:p>
            <a:r>
              <a:rPr lang="en-CA" dirty="0"/>
              <a:t>	Point		position;</a:t>
            </a:r>
          </a:p>
          <a:p>
            <a:r>
              <a:rPr lang="en-CA" dirty="0"/>
              <a:t>	</a:t>
            </a:r>
            <a:r>
              <a:rPr lang="en-CA" dirty="0" err="1"/>
              <a:t>HalfEdgeRef</a:t>
            </a:r>
            <a:r>
              <a:rPr lang="en-CA" dirty="0"/>
              <a:t>	</a:t>
            </a:r>
            <a:r>
              <a:rPr lang="en-CA" dirty="0" err="1"/>
              <a:t>halfedge</a:t>
            </a:r>
            <a:r>
              <a:rPr lang="en-CA" dirty="0"/>
              <a:t>;</a:t>
            </a:r>
          </a:p>
          <a:p>
            <a:r>
              <a:rPr lang="en-CA" dirty="0"/>
              <a:t>}:</a:t>
            </a:r>
          </a:p>
          <a:p>
            <a:endParaRPr lang="en-CA" dirty="0"/>
          </a:p>
          <a:p>
            <a:r>
              <a:rPr lang="en-CA" dirty="0" err="1"/>
              <a:t>struct</a:t>
            </a:r>
            <a:r>
              <a:rPr lang="en-CA" dirty="0"/>
              <a:t> Face {</a:t>
            </a:r>
          </a:p>
          <a:p>
            <a:r>
              <a:rPr lang="en-CA" dirty="0"/>
              <a:t>	</a:t>
            </a:r>
            <a:r>
              <a:rPr lang="en-CA" dirty="0" err="1"/>
              <a:t>HalfEdgeRef</a:t>
            </a:r>
            <a:r>
              <a:rPr lang="en-CA" dirty="0"/>
              <a:t>	</a:t>
            </a:r>
            <a:r>
              <a:rPr lang="en-CA" dirty="0" err="1"/>
              <a:t>halfedge</a:t>
            </a:r>
            <a:r>
              <a:rPr lang="en-CA" dirty="0"/>
              <a:t>;</a:t>
            </a:r>
          </a:p>
          <a:p>
            <a:r>
              <a:rPr lang="en-CA" dirty="0"/>
              <a:t>}</a:t>
            </a:r>
          </a:p>
        </p:txBody>
      </p:sp>
    </p:spTree>
    <p:extLst>
      <p:ext uri="{BB962C8B-B14F-4D97-AF65-F5344CB8AC3E}">
        <p14:creationId xmlns:p14="http://schemas.microsoft.com/office/powerpoint/2010/main" val="247390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Where does this information come from:</a:t>
            </a:r>
          </a:p>
          <a:p>
            <a:pPr lvl="1"/>
            <a:r>
              <a:rPr lang="en-CA" sz="2400" dirty="0"/>
              <a:t>Modeling programs</a:t>
            </a:r>
          </a:p>
          <a:p>
            <a:pPr lvl="1"/>
            <a:r>
              <a:rPr lang="en-CA" sz="2400" dirty="0"/>
              <a:t>Design programs</a:t>
            </a:r>
          </a:p>
          <a:p>
            <a:pPr lvl="1"/>
            <a:r>
              <a:rPr lang="en-CA" sz="2400" dirty="0"/>
              <a:t>Scientific/engineering simulations</a:t>
            </a:r>
          </a:p>
          <a:p>
            <a:pPr lvl="1"/>
            <a:r>
              <a:rPr lang="en-CA" sz="2400" dirty="0"/>
              <a:t>Programs, computational models</a:t>
            </a:r>
          </a:p>
          <a:p>
            <a:pPr lvl="1"/>
            <a:r>
              <a:rPr lang="en-CA" sz="2400" dirty="0"/>
              <a:t>Digitization of real objects</a:t>
            </a:r>
          </a:p>
        </p:txBody>
      </p:sp>
    </p:spTree>
    <p:extLst>
      <p:ext uri="{BB962C8B-B14F-4D97-AF65-F5344CB8AC3E}">
        <p14:creationId xmlns:p14="http://schemas.microsoft.com/office/powerpoint/2010/main" val="1928808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The edge data structures support efficient algorithms for connectivity and neighbours</a:t>
            </a:r>
          </a:p>
          <a:p>
            <a:r>
              <a:rPr lang="en-CA" dirty="0"/>
              <a:t>They don’t allow us to create non-manifold surfaces</a:t>
            </a:r>
          </a:p>
          <a:p>
            <a:r>
              <a:rPr lang="en-CA" dirty="0"/>
              <a:t>But they require significantly more storage space, a classical space/time trade-off</a:t>
            </a:r>
          </a:p>
          <a:p>
            <a:r>
              <a:rPr lang="en-CA" dirty="0"/>
              <a:t>These data structures are popular in CAD programs and programs that perform sophisticated processing of polygonal meshes, they are typically not required for rendering and animation algorithms</a:t>
            </a:r>
          </a:p>
        </p:txBody>
      </p:sp>
    </p:spTree>
    <p:extLst>
      <p:ext uri="{BB962C8B-B14F-4D97-AF65-F5344CB8AC3E}">
        <p14:creationId xmlns:p14="http://schemas.microsoft.com/office/powerpoint/2010/main" val="1626389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Polygons</a:t>
            </a:r>
          </a:p>
        </p:txBody>
      </p:sp>
      <p:sp>
        <p:nvSpPr>
          <p:cNvPr id="3" name="Content Placeholder 2"/>
          <p:cNvSpPr>
            <a:spLocks noGrp="1"/>
          </p:cNvSpPr>
          <p:nvPr>
            <p:ph idx="1"/>
          </p:nvPr>
        </p:nvSpPr>
        <p:spPr/>
        <p:txBody>
          <a:bodyPr/>
          <a:lstStyle/>
          <a:p>
            <a:r>
              <a:rPr lang="en-CA" dirty="0"/>
              <a:t>It is possible to convert a indexed face set into an edge data structure</a:t>
            </a:r>
          </a:p>
          <a:p>
            <a:r>
              <a:rPr lang="en-CA" dirty="0"/>
              <a:t>Traverse the vertices around the polygon, construct an edge for each pair</a:t>
            </a:r>
          </a:p>
          <a:p>
            <a:r>
              <a:rPr lang="en-CA" dirty="0"/>
              <a:t>For each vertex record the newly constructed edge</a:t>
            </a:r>
          </a:p>
          <a:p>
            <a:r>
              <a:rPr lang="en-CA" dirty="0"/>
              <a:t>When we encounter the same vertex pair again construct the other half of the edge</a:t>
            </a:r>
          </a:p>
          <a:p>
            <a:r>
              <a:rPr lang="en-CA" dirty="0"/>
              <a:t>If we encounter the same edge more than twice we have a non-manifold surface, which is an error</a:t>
            </a:r>
          </a:p>
        </p:txBody>
      </p:sp>
    </p:spTree>
    <p:extLst>
      <p:ext uri="{BB962C8B-B14F-4D97-AF65-F5344CB8AC3E}">
        <p14:creationId xmlns:p14="http://schemas.microsoft.com/office/powerpoint/2010/main" val="288583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Triangles</a:t>
            </a:r>
          </a:p>
        </p:txBody>
      </p:sp>
      <p:sp>
        <p:nvSpPr>
          <p:cNvPr id="3" name="Content Placeholder 2"/>
          <p:cNvSpPr>
            <a:spLocks noGrp="1"/>
          </p:cNvSpPr>
          <p:nvPr>
            <p:ph idx="1"/>
          </p:nvPr>
        </p:nvSpPr>
        <p:spPr/>
        <p:txBody>
          <a:bodyPr/>
          <a:lstStyle/>
          <a:p>
            <a:r>
              <a:rPr lang="en-CA" dirty="0"/>
              <a:t>We love triangles:</a:t>
            </a:r>
          </a:p>
          <a:p>
            <a:pPr lvl="1"/>
            <a:r>
              <a:rPr lang="en-CA" sz="2400" dirty="0"/>
              <a:t>The simplest polygon</a:t>
            </a:r>
          </a:p>
          <a:p>
            <a:pPr lvl="1"/>
            <a:r>
              <a:rPr lang="en-CA" sz="2400" dirty="0"/>
              <a:t>Always planar</a:t>
            </a:r>
          </a:p>
          <a:p>
            <a:pPr lvl="1"/>
            <a:r>
              <a:rPr lang="en-CA" sz="2400" dirty="0"/>
              <a:t>Graphics hardware optimized for triangles</a:t>
            </a:r>
          </a:p>
          <a:p>
            <a:pPr lvl="1"/>
            <a:r>
              <a:rPr lang="en-CA" sz="2400" dirty="0"/>
              <a:t>Can convert other polygons to triangles, for convex polygons simple linear algorithm</a:t>
            </a:r>
          </a:p>
          <a:p>
            <a:r>
              <a:rPr lang="en-CA" dirty="0"/>
              <a:t>We really only need triangles, used as internal representation in many graphics packages</a:t>
            </a:r>
          </a:p>
          <a:p>
            <a:r>
              <a:rPr lang="en-CA" dirty="0"/>
              <a:t>Can simplify and optimize the data structures</a:t>
            </a:r>
          </a:p>
        </p:txBody>
      </p:sp>
    </p:spTree>
    <p:extLst>
      <p:ext uri="{BB962C8B-B14F-4D97-AF65-F5344CB8AC3E}">
        <p14:creationId xmlns:p14="http://schemas.microsoft.com/office/powerpoint/2010/main" val="21722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Triangles</a:t>
            </a:r>
          </a:p>
        </p:txBody>
      </p:sp>
      <p:sp>
        <p:nvSpPr>
          <p:cNvPr id="3" name="Content Placeholder 2"/>
          <p:cNvSpPr>
            <a:spLocks noGrp="1"/>
          </p:cNvSpPr>
          <p:nvPr>
            <p:ph idx="1"/>
          </p:nvPr>
        </p:nvSpPr>
        <p:spPr/>
        <p:txBody>
          <a:bodyPr/>
          <a:lstStyle/>
          <a:p>
            <a:r>
              <a:rPr lang="en-CA" dirty="0"/>
              <a:t>Non-planar polygons, our data structures don’t force polygons to be planar</a:t>
            </a:r>
          </a:p>
          <a:p>
            <a:r>
              <a:rPr lang="en-CA" dirty="0"/>
              <a:t>Planar polygons are required by many algorithms, including display</a:t>
            </a:r>
          </a:p>
          <a:p>
            <a:r>
              <a:rPr lang="en-CA" dirty="0"/>
              <a:t>How do we get non-planar polygons:</a:t>
            </a:r>
          </a:p>
          <a:p>
            <a:pPr lvl="1"/>
            <a:r>
              <a:rPr lang="en-CA" sz="2400" dirty="0"/>
              <a:t>Bad data</a:t>
            </a:r>
          </a:p>
          <a:p>
            <a:pPr lvl="1"/>
            <a:r>
              <a:rPr lang="en-CA" sz="2400" dirty="0"/>
              <a:t>Incorrect algorithms</a:t>
            </a:r>
          </a:p>
          <a:p>
            <a:pPr lvl="1"/>
            <a:r>
              <a:rPr lang="en-CA" sz="2400" dirty="0"/>
              <a:t>Text file formats that truncate coordinate values</a:t>
            </a:r>
          </a:p>
          <a:p>
            <a:pPr lvl="1"/>
            <a:r>
              <a:rPr lang="en-CA" sz="2400" dirty="0"/>
              <a:t>Rounding error</a:t>
            </a:r>
          </a:p>
          <a:p>
            <a:r>
              <a:rPr lang="en-CA" dirty="0"/>
              <a:t>There are ways to detect and fix this problem</a:t>
            </a:r>
          </a:p>
        </p:txBody>
      </p:sp>
    </p:spTree>
    <p:extLst>
      <p:ext uri="{BB962C8B-B14F-4D97-AF65-F5344CB8AC3E}">
        <p14:creationId xmlns:p14="http://schemas.microsoft.com/office/powerpoint/2010/main" val="3773906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Triangles</a:t>
            </a:r>
          </a:p>
        </p:txBody>
      </p:sp>
      <p:sp>
        <p:nvSpPr>
          <p:cNvPr id="3" name="Content Placeholder 2"/>
          <p:cNvSpPr>
            <a:spLocks noGrp="1"/>
          </p:cNvSpPr>
          <p:nvPr>
            <p:ph idx="1"/>
          </p:nvPr>
        </p:nvSpPr>
        <p:spPr/>
        <p:txBody>
          <a:bodyPr/>
          <a:lstStyle/>
          <a:p>
            <a:r>
              <a:rPr lang="en-CA" dirty="0"/>
              <a:t>Plane equation:</a:t>
            </a:r>
          </a:p>
          <a:p>
            <a:pPr marL="457200" lvl="1" indent="0">
              <a:buNone/>
            </a:pPr>
            <a:r>
              <a:rPr lang="en-CA" sz="2400" dirty="0"/>
              <a:t>Ax + By + </a:t>
            </a:r>
            <a:r>
              <a:rPr lang="en-CA" sz="2400" dirty="0" err="1"/>
              <a:t>Cz</a:t>
            </a:r>
            <a:r>
              <a:rPr lang="en-CA" sz="2400" dirty="0"/>
              <a:t> + d = 0</a:t>
            </a:r>
          </a:p>
          <a:p>
            <a:r>
              <a:rPr lang="en-CA" dirty="0"/>
              <a:t>Normalize (A, B, C) to get the polygon normal</a:t>
            </a:r>
          </a:p>
          <a:p>
            <a:r>
              <a:rPr lang="en-CA" dirty="0"/>
              <a:t>Substituting a vertex into the plane equation tells us if its on the plane, if not, move it in normal direction until it lies on the plane</a:t>
            </a:r>
          </a:p>
          <a:p>
            <a:r>
              <a:rPr lang="en-CA" dirty="0"/>
              <a:t>Store plane equation with the polygon, or compute it each time the polygon is read from a file</a:t>
            </a:r>
          </a:p>
          <a:p>
            <a:r>
              <a:rPr lang="en-CA" dirty="0"/>
              <a:t>This simple check will solve a lot of problems</a:t>
            </a:r>
          </a:p>
        </p:txBody>
      </p:sp>
    </p:spTree>
    <p:extLst>
      <p:ext uri="{BB962C8B-B14F-4D97-AF65-F5344CB8AC3E}">
        <p14:creationId xmlns:p14="http://schemas.microsoft.com/office/powerpoint/2010/main" val="1556833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Triangles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Barycentric parameterization of a triangle is a useful tool</a:t>
                </a:r>
              </a:p>
              <a:p>
                <a:r>
                  <a:rPr lang="en-CA" dirty="0"/>
                  <a:t>If B, C and D are the triangle vertices, any point p on the surface can be expressed in the following way:</a:t>
                </a:r>
              </a:p>
              <a:p>
                <a:pPr marL="457200" lvl="1" indent="0">
                  <a:buNone/>
                </a:pPr>
                <a14:m>
                  <m:oMathPara xmlns:m="http://schemas.openxmlformats.org/officeDocument/2006/math">
                    <m:oMathParaPr>
                      <m:jc m:val="centerGroup"/>
                    </m:oMathParaPr>
                    <m:oMath xmlns:m="http://schemas.openxmlformats.org/officeDocument/2006/math">
                      <m:r>
                        <a:rPr lang="en-CA" sz="2400" b="0" i="1" smtClean="0">
                          <a:latin typeface="Cambria Math"/>
                        </a:rPr>
                        <m:t>𝑝</m:t>
                      </m:r>
                      <m:d>
                        <m:dPr>
                          <m:ctrlPr>
                            <a:rPr lang="en-CA" sz="2400" b="0" i="1" smtClean="0">
                              <a:latin typeface="Cambria Math" panose="02040503050406030204" pitchFamily="18" charset="0"/>
                            </a:rPr>
                          </m:ctrlPr>
                        </m:dPr>
                        <m:e>
                          <m:r>
                            <a:rPr lang="en-CA" sz="2400" b="0" i="1" smtClean="0">
                              <a:latin typeface="Cambria Math"/>
                              <a:ea typeface="Cambria Math"/>
                            </a:rPr>
                            <m:t>𝛼</m:t>
                          </m:r>
                          <m:r>
                            <a:rPr lang="en-CA" sz="2400" b="0" i="1" smtClean="0">
                              <a:latin typeface="Cambria Math"/>
                              <a:ea typeface="Cambria Math"/>
                            </a:rPr>
                            <m:t>,</m:t>
                          </m:r>
                          <m:r>
                            <a:rPr lang="en-CA" sz="2400" b="0" i="1" smtClean="0">
                              <a:latin typeface="Cambria Math"/>
                              <a:ea typeface="Cambria Math"/>
                            </a:rPr>
                            <m:t>𝛽</m:t>
                          </m:r>
                          <m:r>
                            <a:rPr lang="en-CA" sz="2400" b="0" i="1" smtClean="0">
                              <a:latin typeface="Cambria Math"/>
                              <a:ea typeface="Cambria Math"/>
                            </a:rPr>
                            <m:t>,</m:t>
                          </m:r>
                          <m:r>
                            <a:rPr lang="en-CA" sz="2400" b="0" i="1" smtClean="0">
                              <a:latin typeface="Cambria Math"/>
                              <a:ea typeface="Cambria Math"/>
                            </a:rPr>
                            <m:t>𝛾</m:t>
                          </m:r>
                        </m:e>
                      </m:d>
                      <m:r>
                        <a:rPr lang="en-CA" sz="2400" b="0" i="1" smtClean="0">
                          <a:latin typeface="Cambria Math"/>
                          <a:ea typeface="Cambria Math"/>
                        </a:rPr>
                        <m:t>= </m:t>
                      </m:r>
                      <m:r>
                        <a:rPr lang="en-CA" sz="2400" b="0" i="1" smtClean="0">
                          <a:latin typeface="Cambria Math"/>
                          <a:ea typeface="Cambria Math"/>
                        </a:rPr>
                        <m:t>𝛼</m:t>
                      </m:r>
                      <m:r>
                        <a:rPr lang="en-CA" sz="2400" b="0" i="1" smtClean="0">
                          <a:latin typeface="Cambria Math"/>
                          <a:ea typeface="Cambria Math"/>
                        </a:rPr>
                        <m:t>𝐵</m:t>
                      </m:r>
                      <m:r>
                        <a:rPr lang="en-CA" sz="2400" b="0" i="1" smtClean="0">
                          <a:latin typeface="Cambria Math"/>
                          <a:ea typeface="Cambria Math"/>
                        </a:rPr>
                        <m:t>+ </m:t>
                      </m:r>
                      <m:r>
                        <a:rPr lang="en-CA" sz="2400" b="0" i="1" smtClean="0">
                          <a:latin typeface="Cambria Math"/>
                          <a:ea typeface="Cambria Math"/>
                        </a:rPr>
                        <m:t>𝛽</m:t>
                      </m:r>
                      <m:r>
                        <a:rPr lang="en-CA" sz="2400" b="0" i="1" smtClean="0">
                          <a:latin typeface="Cambria Math"/>
                          <a:ea typeface="Cambria Math"/>
                        </a:rPr>
                        <m:t>𝐶</m:t>
                      </m:r>
                      <m:r>
                        <a:rPr lang="en-CA" sz="2400" b="0" i="1" smtClean="0">
                          <a:latin typeface="Cambria Math"/>
                          <a:ea typeface="Cambria Math"/>
                        </a:rPr>
                        <m:t>+ </m:t>
                      </m:r>
                      <m:r>
                        <a:rPr lang="en-CA" sz="2400" b="0" i="1" smtClean="0">
                          <a:latin typeface="Cambria Math"/>
                          <a:ea typeface="Cambria Math"/>
                        </a:rPr>
                        <m:t>𝛾</m:t>
                      </m:r>
                      <m:r>
                        <a:rPr lang="en-CA" sz="2400" b="0" i="1" smtClean="0">
                          <a:latin typeface="Cambria Math"/>
                          <a:ea typeface="Cambria Math"/>
                        </a:rPr>
                        <m:t>𝐷</m:t>
                      </m:r>
                    </m:oMath>
                  </m:oMathPara>
                </a14:m>
                <a:endParaRPr lang="en-CA" sz="2400" dirty="0"/>
              </a:p>
              <a:p>
                <a:pPr marL="457200" lvl="1" indent="0">
                  <a:buNone/>
                </a:pPr>
                <a14:m>
                  <m:oMathPara xmlns:m="http://schemas.openxmlformats.org/officeDocument/2006/math">
                    <m:oMathParaPr>
                      <m:jc m:val="centerGroup"/>
                    </m:oMathParaPr>
                    <m:oMath xmlns:m="http://schemas.openxmlformats.org/officeDocument/2006/math">
                      <m:r>
                        <a:rPr lang="en-CA" sz="2400" i="1" smtClean="0">
                          <a:latin typeface="Cambria Math"/>
                          <a:ea typeface="Cambria Math"/>
                        </a:rPr>
                        <m:t>𝛼</m:t>
                      </m:r>
                      <m:r>
                        <a:rPr lang="en-CA" sz="2400" b="0" i="1" smtClean="0">
                          <a:latin typeface="Cambria Math"/>
                          <a:ea typeface="Cambria Math"/>
                        </a:rPr>
                        <m:t>, </m:t>
                      </m:r>
                      <m:r>
                        <a:rPr lang="en-CA" sz="2400" b="0" i="1" smtClean="0">
                          <a:latin typeface="Cambria Math"/>
                          <a:ea typeface="Cambria Math"/>
                        </a:rPr>
                        <m:t>𝛽</m:t>
                      </m:r>
                      <m:r>
                        <a:rPr lang="en-CA" sz="2400" b="0" i="1" smtClean="0">
                          <a:latin typeface="Cambria Math"/>
                          <a:ea typeface="Cambria Math"/>
                        </a:rPr>
                        <m:t>, </m:t>
                      </m:r>
                      <m:r>
                        <a:rPr lang="en-CA" sz="2400" b="0" i="1" smtClean="0">
                          <a:latin typeface="Cambria Math"/>
                          <a:ea typeface="Cambria Math"/>
                        </a:rPr>
                        <m:t>𝛾</m:t>
                      </m:r>
                      <m:r>
                        <a:rPr lang="en-CA" sz="2400" b="0" i="1" smtClean="0">
                          <a:latin typeface="Cambria Math"/>
                          <a:ea typeface="Cambria Math"/>
                        </a:rPr>
                        <m:t> ≥0</m:t>
                      </m:r>
                    </m:oMath>
                  </m:oMathPara>
                </a14:m>
                <a:endParaRPr lang="en-CA" sz="2400" b="0" dirty="0">
                  <a:ea typeface="Cambria Math"/>
                </a:endParaRPr>
              </a:p>
              <a:p>
                <a:pPr marL="457200" lvl="1" indent="0">
                  <a:buNone/>
                </a:pPr>
                <a14:m>
                  <m:oMathPara xmlns:m="http://schemas.openxmlformats.org/officeDocument/2006/math">
                    <m:oMathParaPr>
                      <m:jc m:val="centerGroup"/>
                    </m:oMathParaPr>
                    <m:oMath xmlns:m="http://schemas.openxmlformats.org/officeDocument/2006/math">
                      <m:r>
                        <a:rPr lang="en-CA" sz="2400" i="1" smtClean="0">
                          <a:latin typeface="Cambria Math"/>
                          <a:ea typeface="Cambria Math"/>
                        </a:rPr>
                        <m:t>𝛼</m:t>
                      </m:r>
                      <m:r>
                        <a:rPr lang="en-CA" sz="2400" b="0" i="1" smtClean="0">
                          <a:latin typeface="Cambria Math"/>
                          <a:ea typeface="Cambria Math"/>
                        </a:rPr>
                        <m:t>+</m:t>
                      </m:r>
                      <m:r>
                        <a:rPr lang="en-CA" sz="2400" b="0" i="1" smtClean="0">
                          <a:latin typeface="Cambria Math"/>
                          <a:ea typeface="Cambria Math"/>
                        </a:rPr>
                        <m:t>𝛽</m:t>
                      </m:r>
                      <m:r>
                        <a:rPr lang="en-CA" sz="2400" b="0" i="1" smtClean="0">
                          <a:latin typeface="Cambria Math"/>
                          <a:ea typeface="Cambria Math"/>
                        </a:rPr>
                        <m:t>+</m:t>
                      </m:r>
                      <m:r>
                        <a:rPr lang="en-CA" sz="2400" b="0" i="1" smtClean="0">
                          <a:latin typeface="Cambria Math"/>
                          <a:ea typeface="Cambria Math"/>
                        </a:rPr>
                        <m:t>𝛾</m:t>
                      </m:r>
                      <m:r>
                        <a:rPr lang="en-CA" sz="2400" b="0" i="1" smtClean="0">
                          <a:latin typeface="Cambria Math"/>
                          <a:ea typeface="Cambria Math"/>
                        </a:rPr>
                        <m:t>=1</m:t>
                      </m:r>
                    </m:oMath>
                  </m:oMathPara>
                </a14:m>
                <a:endParaRPr lang="en-CA" sz="2400" b="0" dirty="0">
                  <a:ea typeface="Cambria Math"/>
                </a:endParaRPr>
              </a:p>
              <a:p>
                <a:r>
                  <a:rPr lang="en-CA" dirty="0"/>
                  <a:t>Note that we can get rid of one of the parameters, since they sum to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481"/>
                </a:stretch>
              </a:blipFill>
            </p:spPr>
            <p:txBody>
              <a:bodyPr/>
              <a:lstStyle/>
              <a:p>
                <a:r>
                  <a:rPr lang="en-CA">
                    <a:noFill/>
                  </a:rPr>
                  <a:t> </a:t>
                </a:r>
              </a:p>
            </p:txBody>
          </p:sp>
        </mc:Fallback>
      </mc:AlternateContent>
    </p:spTree>
    <p:extLst>
      <p:ext uri="{BB962C8B-B14F-4D97-AF65-F5344CB8AC3E}">
        <p14:creationId xmlns:p14="http://schemas.microsoft.com/office/powerpoint/2010/main" val="1236316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Triangles</a:t>
            </a:r>
          </a:p>
        </p:txBody>
      </p:sp>
      <p:sp>
        <p:nvSpPr>
          <p:cNvPr id="4" name="Isosceles Triangle 3"/>
          <p:cNvSpPr/>
          <p:nvPr/>
        </p:nvSpPr>
        <p:spPr>
          <a:xfrm>
            <a:off x="683568" y="1700808"/>
            <a:ext cx="3384376" cy="309634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lowchart: Connector 4"/>
          <p:cNvSpPr/>
          <p:nvPr/>
        </p:nvSpPr>
        <p:spPr>
          <a:xfrm>
            <a:off x="2267744" y="3573016"/>
            <a:ext cx="153731"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a:stCxn id="5" idx="0"/>
            <a:endCxn id="4" idx="0"/>
          </p:cNvCxnSpPr>
          <p:nvPr/>
        </p:nvCxnSpPr>
        <p:spPr>
          <a:xfrm flipV="1">
            <a:off x="2344610" y="1700808"/>
            <a:ext cx="31146" cy="187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4"/>
            <a:endCxn id="4" idx="4"/>
          </p:cNvCxnSpPr>
          <p:nvPr/>
        </p:nvCxnSpPr>
        <p:spPr>
          <a:xfrm>
            <a:off x="2344610" y="3789040"/>
            <a:ext cx="172333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4"/>
            <a:endCxn id="4" idx="2"/>
          </p:cNvCxnSpPr>
          <p:nvPr/>
        </p:nvCxnSpPr>
        <p:spPr>
          <a:xfrm flipH="1">
            <a:off x="683568" y="3789040"/>
            <a:ext cx="1661042" cy="100811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7838" y="4715852"/>
            <a:ext cx="325730" cy="369332"/>
          </a:xfrm>
          <a:prstGeom prst="rect">
            <a:avLst/>
          </a:prstGeom>
          <a:noFill/>
        </p:spPr>
        <p:txBody>
          <a:bodyPr wrap="none" rtlCol="0">
            <a:spAutoFit/>
          </a:bodyPr>
          <a:lstStyle/>
          <a:p>
            <a:r>
              <a:rPr lang="en-CA" dirty="0"/>
              <a:t>B</a:t>
            </a:r>
          </a:p>
        </p:txBody>
      </p:sp>
      <p:sp>
        <p:nvSpPr>
          <p:cNvPr id="13" name="TextBox 12"/>
          <p:cNvSpPr txBox="1"/>
          <p:nvPr/>
        </p:nvSpPr>
        <p:spPr>
          <a:xfrm>
            <a:off x="2170524" y="1331476"/>
            <a:ext cx="348172" cy="369332"/>
          </a:xfrm>
          <a:prstGeom prst="rect">
            <a:avLst/>
          </a:prstGeom>
          <a:noFill/>
        </p:spPr>
        <p:txBody>
          <a:bodyPr wrap="none" rtlCol="0">
            <a:spAutoFit/>
          </a:bodyPr>
          <a:lstStyle/>
          <a:p>
            <a:r>
              <a:rPr lang="en-CA" dirty="0"/>
              <a:t>C</a:t>
            </a:r>
          </a:p>
        </p:txBody>
      </p:sp>
      <p:sp>
        <p:nvSpPr>
          <p:cNvPr id="14" name="TextBox 13"/>
          <p:cNvSpPr txBox="1"/>
          <p:nvPr/>
        </p:nvSpPr>
        <p:spPr>
          <a:xfrm>
            <a:off x="4157911" y="4715852"/>
            <a:ext cx="362600" cy="369332"/>
          </a:xfrm>
          <a:prstGeom prst="rect">
            <a:avLst/>
          </a:prstGeom>
          <a:noFill/>
        </p:spPr>
        <p:txBody>
          <a:bodyPr wrap="none" rtlCol="0">
            <a:spAutoFit/>
          </a:bodyPr>
          <a:lstStyle/>
          <a:p>
            <a:r>
              <a:rPr lang="en-CA" dirty="0"/>
              <a:t>D</a:t>
            </a:r>
          </a:p>
        </p:txBody>
      </p:sp>
      <p:cxnSp>
        <p:nvCxnSpPr>
          <p:cNvPr id="16" name="Straight Arrow Connector 15"/>
          <p:cNvCxnSpPr>
            <a:endCxn id="5" idx="7"/>
          </p:cNvCxnSpPr>
          <p:nvPr/>
        </p:nvCxnSpPr>
        <p:spPr>
          <a:xfrm flipH="1">
            <a:off x="2398962" y="2276872"/>
            <a:ext cx="948902" cy="132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491880" y="2276872"/>
                <a:ext cx="10272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rPr>
                        <m:t>(</m:t>
                      </m:r>
                      <m:r>
                        <a:rPr lang="en-CA" b="0" i="1" smtClean="0">
                          <a:latin typeface="Cambria Math"/>
                          <a:ea typeface="Cambria Math"/>
                        </a:rPr>
                        <m:t>𝛼</m:t>
                      </m:r>
                      <m:r>
                        <a:rPr lang="en-CA" b="0" i="1" smtClean="0">
                          <a:latin typeface="Cambria Math"/>
                          <a:ea typeface="Cambria Math"/>
                        </a:rPr>
                        <m:t>, </m:t>
                      </m:r>
                      <m:r>
                        <a:rPr lang="en-CA" b="0" i="1" smtClean="0">
                          <a:latin typeface="Cambria Math"/>
                          <a:ea typeface="Cambria Math"/>
                        </a:rPr>
                        <m:t>𝛽</m:t>
                      </m:r>
                      <m:r>
                        <a:rPr lang="en-CA" b="0" i="1" smtClean="0">
                          <a:latin typeface="Cambria Math"/>
                          <a:ea typeface="Cambria Math"/>
                        </a:rPr>
                        <m:t>, </m:t>
                      </m:r>
                      <m:r>
                        <a:rPr lang="en-CA" b="0" i="1" smtClean="0">
                          <a:latin typeface="Cambria Math"/>
                          <a:ea typeface="Cambria Math"/>
                        </a:rPr>
                        <m:t>𝛾</m:t>
                      </m:r>
                      <m:r>
                        <a:rPr lang="en-CA" b="0" i="1" smtClean="0">
                          <a:latin typeface="Cambria Math"/>
                          <a:ea typeface="Cambria Math"/>
                        </a:rPr>
                        <m:t>)</m:t>
                      </m:r>
                    </m:oMath>
                  </m:oMathPara>
                </a14:m>
                <a:endParaRPr lang="en-CA" dirty="0"/>
              </a:p>
            </p:txBody>
          </p:sp>
        </mc:Choice>
        <mc:Fallback xmlns="">
          <p:sp>
            <p:nvSpPr>
              <p:cNvPr id="17" name="TextBox 16"/>
              <p:cNvSpPr txBox="1">
                <a:spLocks noRot="1" noChangeAspect="1" noMove="1" noResize="1" noEditPoints="1" noAdjustHandles="1" noChangeArrowheads="1" noChangeShapeType="1" noTextEdit="1"/>
              </p:cNvSpPr>
              <p:nvPr/>
            </p:nvSpPr>
            <p:spPr>
              <a:xfrm>
                <a:off x="3491880" y="2276872"/>
                <a:ext cx="1027204" cy="369332"/>
              </a:xfrm>
              <a:prstGeom prst="rect">
                <a:avLst/>
              </a:prstGeom>
              <a:blipFill rotWithShape="1">
                <a:blip r:embed="rId2"/>
                <a:stretch>
                  <a:fillRect b="-13333"/>
                </a:stretch>
              </a:blipFill>
            </p:spPr>
            <p:txBody>
              <a:bodyPr/>
              <a:lstStyle/>
              <a:p>
                <a:r>
                  <a:rPr lang="en-CA">
                    <a:noFill/>
                  </a:rPr>
                  <a:t> </a:t>
                </a:r>
              </a:p>
            </p:txBody>
          </p:sp>
        </mc:Fallback>
      </mc:AlternateContent>
      <p:sp>
        <p:nvSpPr>
          <p:cNvPr id="18" name="TextBox 17"/>
          <p:cNvSpPr txBox="1"/>
          <p:nvPr/>
        </p:nvSpPr>
        <p:spPr>
          <a:xfrm>
            <a:off x="1691680" y="3210611"/>
            <a:ext cx="482824" cy="369332"/>
          </a:xfrm>
          <a:prstGeom prst="rect">
            <a:avLst/>
          </a:prstGeom>
          <a:noFill/>
        </p:spPr>
        <p:txBody>
          <a:bodyPr wrap="none" rtlCol="0">
            <a:spAutoFit/>
          </a:bodyPr>
          <a:lstStyle/>
          <a:p>
            <a:r>
              <a:rPr lang="en-CA" dirty="0"/>
              <a:t>A</a:t>
            </a:r>
            <a:r>
              <a:rPr lang="en-CA" baseline="-25000" dirty="0"/>
              <a:t>D</a:t>
            </a:r>
            <a:endParaRPr lang="en-CA" dirty="0"/>
          </a:p>
        </p:txBody>
      </p:sp>
      <p:sp>
        <p:nvSpPr>
          <p:cNvPr id="19" name="TextBox 18"/>
          <p:cNvSpPr txBox="1"/>
          <p:nvPr/>
        </p:nvSpPr>
        <p:spPr>
          <a:xfrm>
            <a:off x="2873413" y="3573016"/>
            <a:ext cx="458780" cy="369332"/>
          </a:xfrm>
          <a:prstGeom prst="rect">
            <a:avLst/>
          </a:prstGeom>
          <a:noFill/>
        </p:spPr>
        <p:txBody>
          <a:bodyPr wrap="none" rtlCol="0">
            <a:spAutoFit/>
          </a:bodyPr>
          <a:lstStyle/>
          <a:p>
            <a:r>
              <a:rPr lang="en-CA" dirty="0"/>
              <a:t>A</a:t>
            </a:r>
            <a:r>
              <a:rPr lang="en-CA" baseline="-25000" dirty="0"/>
              <a:t>B</a:t>
            </a:r>
            <a:endParaRPr lang="en-CA" dirty="0"/>
          </a:p>
        </p:txBody>
      </p:sp>
      <p:sp>
        <p:nvSpPr>
          <p:cNvPr id="20" name="TextBox 19"/>
          <p:cNvSpPr txBox="1"/>
          <p:nvPr/>
        </p:nvSpPr>
        <p:spPr>
          <a:xfrm>
            <a:off x="2031141" y="4195215"/>
            <a:ext cx="473206" cy="369332"/>
          </a:xfrm>
          <a:prstGeom prst="rect">
            <a:avLst/>
          </a:prstGeom>
          <a:noFill/>
        </p:spPr>
        <p:txBody>
          <a:bodyPr wrap="none" rtlCol="0">
            <a:spAutoFit/>
          </a:bodyPr>
          <a:lstStyle/>
          <a:p>
            <a:r>
              <a:rPr lang="en-CA" dirty="0"/>
              <a:t>A</a:t>
            </a:r>
            <a:r>
              <a:rPr lang="en-CA" baseline="-25000" dirty="0"/>
              <a:t>C</a:t>
            </a:r>
            <a:endParaRPr lang="en-CA" dirty="0"/>
          </a:p>
        </p:txBody>
      </p:sp>
      <mc:AlternateContent xmlns:mc="http://schemas.openxmlformats.org/markup-compatibility/2006" xmlns:a14="http://schemas.microsoft.com/office/drawing/2010/main">
        <mc:Choice Requires="a14">
          <p:sp>
            <p:nvSpPr>
              <p:cNvPr id="21" name="TextBox 20"/>
              <p:cNvSpPr txBox="1"/>
              <p:nvPr/>
            </p:nvSpPr>
            <p:spPr>
              <a:xfrm>
                <a:off x="4932040" y="3210611"/>
                <a:ext cx="3096344" cy="923330"/>
              </a:xfrm>
              <a:prstGeom prst="rect">
                <a:avLst/>
              </a:prstGeom>
              <a:noFill/>
            </p:spPr>
            <p:txBody>
              <a:bodyPr wrap="square" rtlCol="0">
                <a:spAutoFit/>
              </a:bodyPr>
              <a:lstStyle/>
              <a:p>
                <a14:m>
                  <m:oMath xmlns:m="http://schemas.openxmlformats.org/officeDocument/2006/math">
                    <m:r>
                      <a:rPr lang="en-CA" i="1" smtClean="0">
                        <a:latin typeface="Cambria Math"/>
                        <a:ea typeface="Cambria Math"/>
                      </a:rPr>
                      <m:t>𝛼</m:t>
                    </m:r>
                    <m:r>
                      <a:rPr lang="en-CA" b="0" i="1" smtClean="0">
                        <a:latin typeface="Cambria Math"/>
                        <a:ea typeface="Cambria Math"/>
                      </a:rPr>
                      <m:t>=</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𝐴</m:t>
                        </m:r>
                      </m:e>
                      <m:sub>
                        <m:r>
                          <a:rPr lang="en-CA" b="0" i="1" smtClean="0">
                            <a:latin typeface="Cambria Math"/>
                            <a:ea typeface="Cambria Math"/>
                          </a:rPr>
                          <m:t>𝐵</m:t>
                        </m:r>
                      </m:sub>
                    </m:sSub>
                  </m:oMath>
                </a14:m>
                <a:r>
                  <a:rPr lang="en-CA" dirty="0"/>
                  <a:t>/A</a:t>
                </a:r>
              </a:p>
              <a:p>
                <a14:m>
                  <m:oMath xmlns:m="http://schemas.openxmlformats.org/officeDocument/2006/math">
                    <m:r>
                      <a:rPr lang="en-CA" i="1" smtClean="0">
                        <a:latin typeface="Cambria Math"/>
                        <a:ea typeface="Cambria Math"/>
                      </a:rPr>
                      <m:t>𝛽</m:t>
                    </m:r>
                    <m:r>
                      <a:rPr lang="en-CA" b="0" i="1" smtClean="0">
                        <a:latin typeface="Cambria Math"/>
                        <a:ea typeface="Cambria Math"/>
                      </a:rPr>
                      <m:t>= </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𝐴</m:t>
                        </m:r>
                      </m:e>
                      <m:sub>
                        <m:r>
                          <a:rPr lang="en-CA" b="0" i="1" smtClean="0">
                            <a:latin typeface="Cambria Math"/>
                            <a:ea typeface="Cambria Math"/>
                          </a:rPr>
                          <m:t>𝐶</m:t>
                        </m:r>
                      </m:sub>
                    </m:sSub>
                  </m:oMath>
                </a14:m>
                <a:r>
                  <a:rPr lang="en-CA" dirty="0"/>
                  <a:t>/A</a:t>
                </a:r>
              </a:p>
              <a:p>
                <a14:m>
                  <m:oMath xmlns:m="http://schemas.openxmlformats.org/officeDocument/2006/math">
                    <m:r>
                      <a:rPr lang="en-CA" i="1" smtClean="0">
                        <a:latin typeface="Cambria Math"/>
                        <a:ea typeface="Cambria Math"/>
                      </a:rPr>
                      <m:t>𝛾</m:t>
                    </m:r>
                    <m:r>
                      <a:rPr lang="en-CA" b="0" i="1" smtClean="0">
                        <a:latin typeface="Cambria Math"/>
                        <a:ea typeface="Cambria Math"/>
                      </a:rPr>
                      <m:t>= </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𝐴</m:t>
                        </m:r>
                      </m:e>
                      <m:sub>
                        <m:r>
                          <a:rPr lang="en-CA" b="0" i="1" smtClean="0">
                            <a:latin typeface="Cambria Math"/>
                            <a:ea typeface="Cambria Math"/>
                          </a:rPr>
                          <m:t>𝐷</m:t>
                        </m:r>
                      </m:sub>
                    </m:sSub>
                  </m:oMath>
                </a14:m>
                <a:r>
                  <a:rPr lang="en-CA" dirty="0"/>
                  <a:t>/A</a:t>
                </a:r>
              </a:p>
            </p:txBody>
          </p:sp>
        </mc:Choice>
        <mc:Fallback xmlns="">
          <p:sp>
            <p:nvSpPr>
              <p:cNvPr id="21" name="TextBox 20"/>
              <p:cNvSpPr txBox="1">
                <a:spLocks noRot="1" noChangeAspect="1" noMove="1" noResize="1" noEditPoints="1" noAdjustHandles="1" noChangeArrowheads="1" noChangeShapeType="1" noTextEdit="1"/>
              </p:cNvSpPr>
              <p:nvPr/>
            </p:nvSpPr>
            <p:spPr>
              <a:xfrm>
                <a:off x="4932040" y="3210611"/>
                <a:ext cx="3096344" cy="923330"/>
              </a:xfrm>
              <a:prstGeom prst="rect">
                <a:avLst/>
              </a:prstGeom>
              <a:blipFill rotWithShape="1">
                <a:blip r:embed="rId3"/>
                <a:stretch>
                  <a:fillRect l="-394" t="-3311" b="-9934"/>
                </a:stretch>
              </a:blipFill>
            </p:spPr>
            <p:txBody>
              <a:bodyPr/>
              <a:lstStyle/>
              <a:p>
                <a:r>
                  <a:rPr lang="en-CA">
                    <a:noFill/>
                  </a:rPr>
                  <a:t> </a:t>
                </a:r>
              </a:p>
            </p:txBody>
          </p:sp>
        </mc:Fallback>
      </mc:AlternateContent>
    </p:spTree>
    <p:extLst>
      <p:ext uri="{BB962C8B-B14F-4D97-AF65-F5344CB8AC3E}">
        <p14:creationId xmlns:p14="http://schemas.microsoft.com/office/powerpoint/2010/main" val="2050380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Software</a:t>
            </a:r>
          </a:p>
        </p:txBody>
      </p:sp>
      <p:sp>
        <p:nvSpPr>
          <p:cNvPr id="4" name="Content Placeholder 3"/>
          <p:cNvSpPr>
            <a:spLocks noGrp="1"/>
          </p:cNvSpPr>
          <p:nvPr>
            <p:ph idx="1"/>
          </p:nvPr>
        </p:nvSpPr>
        <p:spPr/>
        <p:txBody>
          <a:bodyPr>
            <a:normAutofit lnSpcReduction="10000"/>
          </a:bodyPr>
          <a:lstStyle/>
          <a:p>
            <a:r>
              <a:rPr lang="en-CA" dirty="0"/>
              <a:t>Polygon soup and indexed face sets are relatively easy to implement correctly</a:t>
            </a:r>
          </a:p>
          <a:p>
            <a:r>
              <a:rPr lang="en-CA" dirty="0"/>
              <a:t>The edge based data structures are more difficult to implement, you should use existing software packages:</a:t>
            </a:r>
          </a:p>
          <a:p>
            <a:pPr lvl="1"/>
            <a:r>
              <a:rPr lang="en-CA" sz="2400" dirty="0" err="1"/>
              <a:t>Openmesh</a:t>
            </a:r>
            <a:r>
              <a:rPr lang="en-CA" sz="2400" dirty="0"/>
              <a:t> – </a:t>
            </a:r>
            <a:r>
              <a:rPr lang="en-CA" sz="2400" dirty="0">
                <a:hlinkClick r:id="rId2"/>
              </a:rPr>
              <a:t>www.openmesh.org</a:t>
            </a:r>
            <a:endParaRPr lang="en-CA" sz="2400" dirty="0"/>
          </a:p>
          <a:p>
            <a:pPr lvl="1"/>
            <a:r>
              <a:rPr lang="en-CA" sz="2400" dirty="0" err="1"/>
              <a:t>Meshlab</a:t>
            </a:r>
            <a:r>
              <a:rPr lang="en-CA" sz="2400" dirty="0"/>
              <a:t> – meshlab.sourceforge.net</a:t>
            </a:r>
          </a:p>
          <a:p>
            <a:pPr lvl="1"/>
            <a:r>
              <a:rPr lang="en-CA" sz="2400" dirty="0"/>
              <a:t>CGAL (Computational Geometry Algorithms Library) – </a:t>
            </a:r>
            <a:r>
              <a:rPr lang="en-CA" sz="2400" dirty="0">
                <a:hlinkClick r:id="rId3"/>
              </a:rPr>
              <a:t>www.cgal.org</a:t>
            </a:r>
            <a:endParaRPr lang="en-CA" sz="2400" dirty="0"/>
          </a:p>
          <a:p>
            <a:r>
              <a:rPr lang="en-CA" dirty="0"/>
              <a:t>Note that CGAL is a complicated library that requires some effort to build, but it includes lots of cool things</a:t>
            </a:r>
          </a:p>
        </p:txBody>
      </p:sp>
    </p:spTree>
    <p:extLst>
      <p:ext uri="{BB962C8B-B14F-4D97-AF65-F5344CB8AC3E}">
        <p14:creationId xmlns:p14="http://schemas.microsoft.com/office/powerpoint/2010/main" val="2823388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idx="1"/>
          </p:nvPr>
        </p:nvSpPr>
        <p:spPr/>
        <p:txBody>
          <a:bodyPr/>
          <a:lstStyle/>
          <a:p>
            <a:r>
              <a:rPr lang="en-CA" dirty="0" err="1"/>
              <a:t>Botsch</a:t>
            </a:r>
            <a:r>
              <a:rPr lang="en-CA" dirty="0"/>
              <a:t> M., L. </a:t>
            </a:r>
            <a:r>
              <a:rPr lang="en-CA" dirty="0" err="1"/>
              <a:t>Kobbelt</a:t>
            </a:r>
            <a:r>
              <a:rPr lang="en-CA" dirty="0"/>
              <a:t>, M. </a:t>
            </a:r>
            <a:r>
              <a:rPr lang="en-CA" dirty="0" err="1"/>
              <a:t>Pauly</a:t>
            </a:r>
            <a:r>
              <a:rPr lang="en-CA" dirty="0"/>
              <a:t>, P. </a:t>
            </a:r>
            <a:r>
              <a:rPr lang="en-CA" dirty="0" err="1"/>
              <a:t>Alliez</a:t>
            </a:r>
            <a:r>
              <a:rPr lang="en-CA" dirty="0"/>
              <a:t>, B. Levy, </a:t>
            </a:r>
            <a:r>
              <a:rPr lang="en-CA" i="1" dirty="0"/>
              <a:t>Polygon Mesh Processing</a:t>
            </a:r>
            <a:r>
              <a:rPr lang="en-CA" dirty="0"/>
              <a:t>, AK Peters, 2010</a:t>
            </a:r>
          </a:p>
        </p:txBody>
      </p:sp>
    </p:spTree>
    <p:extLst>
      <p:ext uri="{BB962C8B-B14F-4D97-AF65-F5344CB8AC3E}">
        <p14:creationId xmlns:p14="http://schemas.microsoft.com/office/powerpoint/2010/main" val="352644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Differential Geometry</a:t>
            </a:r>
          </a:p>
        </p:txBody>
      </p:sp>
      <p:sp>
        <p:nvSpPr>
          <p:cNvPr id="3" name="Content Placeholder 2"/>
          <p:cNvSpPr>
            <a:spLocks noGrp="1"/>
          </p:cNvSpPr>
          <p:nvPr>
            <p:ph idx="1"/>
          </p:nvPr>
        </p:nvSpPr>
        <p:spPr/>
        <p:txBody>
          <a:bodyPr/>
          <a:lstStyle/>
          <a:p>
            <a:r>
              <a:rPr lang="en-CA" dirty="0"/>
              <a:t>Many real world objects are not made out of polygons, they have continuously varying shapes</a:t>
            </a:r>
          </a:p>
          <a:p>
            <a:r>
              <a:rPr lang="en-CA" dirty="0"/>
              <a:t>There are modeling techniques for curved surfaces, we will look at them later, but they must eventually be converted into polygons for display</a:t>
            </a:r>
          </a:p>
          <a:p>
            <a:r>
              <a:rPr lang="en-CA" dirty="0"/>
              <a:t>We need to understand the geometry of these surfaces to properly convert them into polygons and compute some of their surface properties</a:t>
            </a:r>
          </a:p>
          <a:p>
            <a:r>
              <a:rPr lang="en-CA" dirty="0"/>
              <a:t>Differential geometry provides the vocabulary and techniques that we need</a:t>
            </a:r>
          </a:p>
        </p:txBody>
      </p:sp>
    </p:spTree>
    <p:extLst>
      <p:ext uri="{BB962C8B-B14F-4D97-AF65-F5344CB8AC3E}">
        <p14:creationId xmlns:p14="http://schemas.microsoft.com/office/powerpoint/2010/main" val="113143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Interested in representing geometry of 3D objects, two main types of representations:</a:t>
            </a:r>
          </a:p>
          <a:p>
            <a:pPr lvl="1"/>
            <a:r>
              <a:rPr lang="en-CA" sz="2400" dirty="0"/>
              <a:t>Volume</a:t>
            </a:r>
          </a:p>
          <a:p>
            <a:pPr lvl="1"/>
            <a:r>
              <a:rPr lang="en-CA" sz="2400" dirty="0"/>
              <a:t>Surface</a:t>
            </a:r>
          </a:p>
          <a:p>
            <a:r>
              <a:rPr lang="en-CA" dirty="0"/>
              <a:t>Volume representations capture the volume occupied by the object, the solid properties of the object</a:t>
            </a:r>
          </a:p>
          <a:p>
            <a:r>
              <a:rPr lang="en-CA" dirty="0"/>
              <a:t>Useful in some computer animation algorithms and rendering algorithms</a:t>
            </a:r>
          </a:p>
          <a:p>
            <a:r>
              <a:rPr lang="en-CA" dirty="0"/>
              <a:t>Common in other disciplines</a:t>
            </a:r>
          </a:p>
          <a:p>
            <a:endParaRPr lang="en-CA" dirty="0"/>
          </a:p>
        </p:txBody>
      </p:sp>
    </p:spTree>
    <p:extLst>
      <p:ext uri="{BB962C8B-B14F-4D97-AF65-F5344CB8AC3E}">
        <p14:creationId xmlns:p14="http://schemas.microsoft.com/office/powerpoint/2010/main" val="3623341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Differential Geometry</a:t>
            </a:r>
          </a:p>
        </p:txBody>
      </p:sp>
      <p:sp>
        <p:nvSpPr>
          <p:cNvPr id="3" name="Content Placeholder 2"/>
          <p:cNvSpPr>
            <a:spLocks noGrp="1"/>
          </p:cNvSpPr>
          <p:nvPr>
            <p:ph idx="1"/>
          </p:nvPr>
        </p:nvSpPr>
        <p:spPr/>
        <p:txBody>
          <a:bodyPr/>
          <a:lstStyle/>
          <a:p>
            <a:r>
              <a:rPr lang="en-CA" dirty="0"/>
              <a:t>Start by examining 2D curves, since the are simpler</a:t>
            </a:r>
          </a:p>
          <a:p>
            <a:r>
              <a:rPr lang="en-CA" dirty="0"/>
              <a:t>A 2D curve has a single parameter u, and can be written as f(u), where f(u) can be decomposed into x(u) and y(u) that give the points along the surface</a:t>
            </a:r>
          </a:p>
          <a:p>
            <a:r>
              <a:rPr lang="en-CA" dirty="0"/>
              <a:t>The tangent to the curve is the first derivative of f with respect to u, f’(u) = (x’(u), y’(u))</a:t>
            </a:r>
          </a:p>
          <a:p>
            <a:r>
              <a:rPr lang="en-CA" dirty="0"/>
              <a:t>This is a vector in the direction the curve is moving, if we rotate this vector by 90 degrees we get the normal to the curve</a:t>
            </a:r>
          </a:p>
        </p:txBody>
      </p:sp>
    </p:spTree>
    <p:extLst>
      <p:ext uri="{BB962C8B-B14F-4D97-AF65-F5344CB8AC3E}">
        <p14:creationId xmlns:p14="http://schemas.microsoft.com/office/powerpoint/2010/main" val="1352197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Differential Geometry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The tangent can be viewed as a line segment, the number of line segments we need to accurately approximate the curve depends upon how fast the tangent is changing, i.e.. Its derivative</a:t>
                </a:r>
              </a:p>
              <a:p>
                <a:r>
                  <a:rPr lang="en-CA" dirty="0"/>
                  <a:t>This introduces curvature:</a:t>
                </a:r>
              </a:p>
              <a:p>
                <a:pPr marL="457200" lvl="1" indent="0">
                  <a:buNone/>
                </a:pPr>
                <a14:m>
                  <m:oMathPara xmlns:m="http://schemas.openxmlformats.org/officeDocument/2006/math">
                    <m:oMathParaPr>
                      <m:jc m:val="left"/>
                    </m:oMathParaPr>
                    <m:oMath xmlns:m="http://schemas.openxmlformats.org/officeDocument/2006/math">
                      <m:r>
                        <a:rPr lang="en-CA" sz="2400" i="1" smtClean="0">
                          <a:latin typeface="Cambria Math"/>
                          <a:ea typeface="Cambria Math"/>
                        </a:rPr>
                        <m:t>𝜅</m:t>
                      </m:r>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𝑢</m:t>
                          </m:r>
                        </m:e>
                      </m:d>
                      <m:r>
                        <a:rPr lang="en-CA" sz="2400" b="0" i="1" smtClean="0">
                          <a:latin typeface="Cambria Math"/>
                          <a:ea typeface="Cambria Math"/>
                        </a:rPr>
                        <m:t>=</m:t>
                      </m:r>
                      <m:d>
                        <m:dPr>
                          <m:begChr m:val="|"/>
                          <m:endChr m:val="|"/>
                          <m:ctrlPr>
                            <a:rPr lang="en-CA" sz="2400" b="0" i="1" smtClean="0">
                              <a:latin typeface="Cambria Math" panose="02040503050406030204" pitchFamily="18" charset="0"/>
                              <a:ea typeface="Cambria Math"/>
                            </a:rPr>
                          </m:ctrlPr>
                        </m:dPr>
                        <m:e>
                          <m:r>
                            <a:rPr lang="en-CA" sz="2400" b="0" i="1" smtClean="0">
                              <a:latin typeface="Cambria Math"/>
                              <a:ea typeface="Cambria Math"/>
                            </a:rPr>
                            <m:t>|</m:t>
                          </m:r>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𝑓</m:t>
                              </m:r>
                            </m:e>
                            <m:sup>
                              <m:r>
                                <a:rPr lang="en-CA" sz="2400" b="0" i="1" smtClean="0">
                                  <a:latin typeface="Cambria Math"/>
                                  <a:ea typeface="Cambria Math"/>
                                </a:rPr>
                                <m:t>′′</m:t>
                              </m:r>
                            </m:sup>
                          </m:sSup>
                          <m:d>
                            <m:dPr>
                              <m:ctrlPr>
                                <a:rPr lang="en-CA" sz="2400" b="0" i="1" smtClean="0">
                                  <a:latin typeface="Cambria Math" panose="02040503050406030204" pitchFamily="18" charset="0"/>
                                  <a:ea typeface="Cambria Math"/>
                                </a:rPr>
                              </m:ctrlPr>
                            </m:dPr>
                            <m:e>
                              <m:r>
                                <a:rPr lang="en-CA" sz="2400" b="0" i="1" smtClean="0">
                                  <a:latin typeface="Cambria Math"/>
                                  <a:ea typeface="Cambria Math"/>
                                </a:rPr>
                                <m:t>𝑢</m:t>
                              </m:r>
                            </m:e>
                          </m:d>
                        </m:e>
                      </m:d>
                      <m:r>
                        <a:rPr lang="en-CA" sz="2400" b="0" i="1" smtClean="0">
                          <a:latin typeface="Cambria Math"/>
                          <a:ea typeface="Cambria Math"/>
                        </a:rPr>
                        <m:t>|</m:t>
                      </m:r>
                    </m:oMath>
                  </m:oMathPara>
                </a14:m>
                <a:endParaRPr lang="en-CA" sz="2400" dirty="0"/>
              </a:p>
              <a:p>
                <a:r>
                  <a:rPr lang="en-CA" dirty="0"/>
                  <a:t>The larger the curvature the faster the curve is changing and the more line segments we need</a:t>
                </a:r>
              </a:p>
              <a:p>
                <a:r>
                  <a:rPr lang="en-CA" dirty="0"/>
                  <a:t>Thus, the three things we need are tangent, normal and curvature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815"/>
                </a:stretch>
              </a:blipFill>
            </p:spPr>
            <p:txBody>
              <a:bodyPr/>
              <a:lstStyle/>
              <a:p>
                <a:r>
                  <a:rPr lang="en-CA">
                    <a:noFill/>
                  </a:rPr>
                  <a:t> </a:t>
                </a:r>
              </a:p>
            </p:txBody>
          </p:sp>
        </mc:Fallback>
      </mc:AlternateContent>
    </p:spTree>
    <p:extLst>
      <p:ext uri="{BB962C8B-B14F-4D97-AF65-F5344CB8AC3E}">
        <p14:creationId xmlns:p14="http://schemas.microsoft.com/office/powerpoint/2010/main" val="1810743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Differential Geometry</a:t>
            </a:r>
          </a:p>
        </p:txBody>
      </p:sp>
      <p:sp>
        <p:nvSpPr>
          <p:cNvPr id="3" name="Content Placeholder 2"/>
          <p:cNvSpPr>
            <a:spLocks noGrp="1"/>
          </p:cNvSpPr>
          <p:nvPr>
            <p:ph idx="1"/>
          </p:nvPr>
        </p:nvSpPr>
        <p:spPr/>
        <p:txBody>
          <a:bodyPr/>
          <a:lstStyle/>
          <a:p>
            <a:r>
              <a:rPr lang="en-CA" dirty="0"/>
              <a:t>With surfaces things become more complicated</a:t>
            </a:r>
          </a:p>
          <a:p>
            <a:r>
              <a:rPr lang="en-CA" dirty="0"/>
              <a:t>We now have two parameters u, v and the surface points are given by:</a:t>
            </a:r>
          </a:p>
          <a:p>
            <a:pPr marL="457200" lvl="1" indent="0">
              <a:buNone/>
            </a:pPr>
            <a:r>
              <a:rPr lang="en-CA" sz="2400" dirty="0"/>
              <a:t>f(</a:t>
            </a:r>
            <a:r>
              <a:rPr lang="en-CA" sz="2400" dirty="0" err="1"/>
              <a:t>u,v</a:t>
            </a:r>
            <a:r>
              <a:rPr lang="en-CA" sz="2400" dirty="0"/>
              <a:t>) = ( x(</a:t>
            </a:r>
            <a:r>
              <a:rPr lang="en-CA" sz="2400" dirty="0" err="1"/>
              <a:t>u,v</a:t>
            </a:r>
            <a:r>
              <a:rPr lang="en-CA" sz="2400" dirty="0"/>
              <a:t>), y(</a:t>
            </a:r>
            <a:r>
              <a:rPr lang="en-CA" sz="2400" dirty="0" err="1"/>
              <a:t>u,v</a:t>
            </a:r>
            <a:r>
              <a:rPr lang="en-CA" sz="2400" dirty="0"/>
              <a:t>), z(</a:t>
            </a:r>
            <a:r>
              <a:rPr lang="en-CA" sz="2400" dirty="0" err="1"/>
              <a:t>u,v</a:t>
            </a:r>
            <a:r>
              <a:rPr lang="en-CA" sz="2400" dirty="0"/>
              <a:t>) )</a:t>
            </a:r>
          </a:p>
          <a:p>
            <a:r>
              <a:rPr lang="en-CA" dirty="0"/>
              <a:t>We can still get a tangent vector by differentiation, but there are now two obvious choices:</a:t>
            </a:r>
          </a:p>
          <a:p>
            <a:pPr marL="457200" lvl="1" indent="0">
              <a:buNone/>
            </a:pPr>
            <a:r>
              <a:rPr lang="en-CA" sz="2400" dirty="0" err="1"/>
              <a:t>f</a:t>
            </a:r>
            <a:r>
              <a:rPr lang="en-CA" sz="2400" baseline="-25000" dirty="0" err="1"/>
              <a:t>u</a:t>
            </a:r>
            <a:r>
              <a:rPr lang="en-CA" sz="2400" dirty="0"/>
              <a:t>(</a:t>
            </a:r>
            <a:r>
              <a:rPr lang="en-CA" sz="2400" dirty="0" err="1"/>
              <a:t>u,v</a:t>
            </a:r>
            <a:r>
              <a:rPr lang="en-CA" sz="2400" dirty="0"/>
              <a:t>)</a:t>
            </a:r>
          </a:p>
          <a:p>
            <a:pPr marL="457200" lvl="1" indent="0">
              <a:buNone/>
            </a:pPr>
            <a:r>
              <a:rPr lang="en-CA" sz="2400" dirty="0" err="1"/>
              <a:t>f</a:t>
            </a:r>
            <a:r>
              <a:rPr lang="en-CA" sz="2400" baseline="-25000" dirty="0" err="1"/>
              <a:t>v</a:t>
            </a:r>
            <a:r>
              <a:rPr lang="en-CA" sz="2400" dirty="0"/>
              <a:t>((</a:t>
            </a:r>
            <a:r>
              <a:rPr lang="en-CA" sz="2400" dirty="0" err="1"/>
              <a:t>u,v</a:t>
            </a:r>
            <a:r>
              <a:rPr lang="en-CA" sz="2400" dirty="0"/>
              <a:t>)</a:t>
            </a:r>
          </a:p>
          <a:p>
            <a:r>
              <a:rPr lang="en-CA" dirty="0"/>
              <a:t>These two vectors define a tangent plane, all the tangent vectors lie in this plane</a:t>
            </a:r>
          </a:p>
        </p:txBody>
      </p:sp>
    </p:spTree>
    <p:extLst>
      <p:ext uri="{BB962C8B-B14F-4D97-AF65-F5344CB8AC3E}">
        <p14:creationId xmlns:p14="http://schemas.microsoft.com/office/powerpoint/2010/main" val="3779371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Differential Geometry</a:t>
            </a:r>
          </a:p>
        </p:txBody>
      </p:sp>
      <p:sp>
        <p:nvSpPr>
          <p:cNvPr id="3" name="Content Placeholder 2"/>
          <p:cNvSpPr>
            <a:spLocks noGrp="1"/>
          </p:cNvSpPr>
          <p:nvPr>
            <p:ph idx="1"/>
          </p:nvPr>
        </p:nvSpPr>
        <p:spPr/>
        <p:txBody>
          <a:bodyPr/>
          <a:lstStyle/>
          <a:p>
            <a:r>
              <a:rPr lang="en-CA" dirty="0"/>
              <a:t>The normal vector is now relatively easy to compute:</a:t>
            </a:r>
          </a:p>
          <a:p>
            <a:pPr marL="457200" lvl="1" indent="0">
              <a:buNone/>
            </a:pPr>
            <a:r>
              <a:rPr lang="en-CA" sz="2400" dirty="0"/>
              <a:t>N = (</a:t>
            </a:r>
            <a:r>
              <a:rPr lang="en-CA" sz="2400" dirty="0" err="1"/>
              <a:t>f</a:t>
            </a:r>
            <a:r>
              <a:rPr lang="en-CA" sz="2400" baseline="-25000" dirty="0" err="1"/>
              <a:t>u</a:t>
            </a:r>
            <a:r>
              <a:rPr lang="en-CA" sz="2400" dirty="0"/>
              <a:t> x </a:t>
            </a:r>
            <a:r>
              <a:rPr lang="en-CA" sz="2400" dirty="0" err="1"/>
              <a:t>f</a:t>
            </a:r>
            <a:r>
              <a:rPr lang="en-CA" sz="2400" baseline="-25000" dirty="0" err="1"/>
              <a:t>v</a:t>
            </a:r>
            <a:r>
              <a:rPr lang="en-CA" sz="2400" dirty="0"/>
              <a:t>) /||</a:t>
            </a:r>
            <a:r>
              <a:rPr lang="en-CA" sz="2400" dirty="0" err="1"/>
              <a:t>f</a:t>
            </a:r>
            <a:r>
              <a:rPr lang="en-CA" sz="2400" baseline="-25000" dirty="0" err="1"/>
              <a:t>u</a:t>
            </a:r>
            <a:r>
              <a:rPr lang="en-CA" sz="2400" dirty="0"/>
              <a:t> x </a:t>
            </a:r>
            <a:r>
              <a:rPr lang="en-CA" sz="2400" dirty="0" err="1"/>
              <a:t>f</a:t>
            </a:r>
            <a:r>
              <a:rPr lang="en-CA" sz="2400" baseline="-25000" dirty="0" err="1"/>
              <a:t>v</a:t>
            </a:r>
            <a:r>
              <a:rPr lang="en-CA" sz="2400" dirty="0"/>
              <a:t> ||</a:t>
            </a:r>
          </a:p>
          <a:p>
            <a:r>
              <a:rPr lang="en-CA" dirty="0"/>
              <a:t>The problem comes with curvature, where there are multiple definitions</a:t>
            </a:r>
          </a:p>
          <a:p>
            <a:r>
              <a:rPr lang="en-CA" dirty="0"/>
              <a:t>We could use </a:t>
            </a:r>
            <a:r>
              <a:rPr lang="en-CA" dirty="0" err="1"/>
              <a:t>f</a:t>
            </a:r>
            <a:r>
              <a:rPr lang="en-CA" baseline="-25000" dirty="0" err="1"/>
              <a:t>uu</a:t>
            </a:r>
            <a:r>
              <a:rPr lang="en-CA" dirty="0"/>
              <a:t> and </a:t>
            </a:r>
            <a:r>
              <a:rPr lang="en-CA" dirty="0" err="1"/>
              <a:t>f</a:t>
            </a:r>
            <a:r>
              <a:rPr lang="en-CA" baseline="-25000" dirty="0" err="1"/>
              <a:t>vv</a:t>
            </a:r>
            <a:r>
              <a:rPr lang="en-CA" dirty="0"/>
              <a:t> but they are not necessarily the maximum curvatures</a:t>
            </a:r>
          </a:p>
          <a:p>
            <a:r>
              <a:rPr lang="en-CA" dirty="0"/>
              <a:t>There is a unique maximum and minimum curvature and there are tangent vectors associated with them, they are relatively easy to compute</a:t>
            </a:r>
          </a:p>
        </p:txBody>
      </p:sp>
    </p:spTree>
    <p:extLst>
      <p:ext uri="{BB962C8B-B14F-4D97-AF65-F5344CB8AC3E}">
        <p14:creationId xmlns:p14="http://schemas.microsoft.com/office/powerpoint/2010/main" val="4182886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Differential Geometry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Everything so far depends on continuous differentiation, but this isn’t possible with polygons</a:t>
                </a:r>
              </a:p>
              <a:p>
                <a:r>
                  <a:rPr lang="en-CA" dirty="0"/>
                  <a:t>If we have a polygonal model we can easily compute </a:t>
                </a:r>
                <a:r>
                  <a:rPr lang="en-CA" dirty="0" err="1"/>
                  <a:t>normals</a:t>
                </a:r>
                <a:r>
                  <a:rPr lang="en-CA" dirty="0"/>
                  <a:t> for faces, but what about vertices?</a:t>
                </a:r>
              </a:p>
              <a:p>
                <a:r>
                  <a:rPr lang="en-CA" dirty="0"/>
                  <a:t>A vertex belongs to multiple polygons, so it must somehow be a combination of these </a:t>
                </a:r>
                <a:r>
                  <a:rPr lang="en-CA" dirty="0" err="1"/>
                  <a:t>normals</a:t>
                </a:r>
                <a:r>
                  <a:rPr lang="en-CA" dirty="0"/>
                  <a:t>:</a:t>
                </a:r>
              </a:p>
              <a:p>
                <a:pPr marL="457200" lvl="1" indent="0">
                  <a:buNone/>
                </a:pPr>
                <a14:m>
                  <m:oMathPara xmlns:m="http://schemas.openxmlformats.org/officeDocument/2006/math">
                    <m:oMathParaPr>
                      <m:jc m:val="left"/>
                    </m:oMathParaPr>
                    <m:oMath xmlns:m="http://schemas.openxmlformats.org/officeDocument/2006/math">
                      <m:r>
                        <a:rPr lang="en-CA" sz="2400" b="0" i="1" smtClean="0">
                          <a:latin typeface="Cambria Math"/>
                        </a:rPr>
                        <m:t>𝑛</m:t>
                      </m:r>
                      <m:d>
                        <m:dPr>
                          <m:ctrlPr>
                            <a:rPr lang="en-CA" sz="2400" b="0" i="1" smtClean="0">
                              <a:latin typeface="Cambria Math" panose="02040503050406030204" pitchFamily="18" charset="0"/>
                            </a:rPr>
                          </m:ctrlPr>
                        </m:dPr>
                        <m:e>
                          <m:r>
                            <a:rPr lang="en-CA" sz="2400" b="0" i="1" smtClean="0">
                              <a:latin typeface="Cambria Math"/>
                            </a:rPr>
                            <m:t>𝑣</m:t>
                          </m:r>
                        </m:e>
                      </m:d>
                      <m:r>
                        <a:rPr lang="en-CA" sz="2400" b="0" i="1" smtClean="0">
                          <a:latin typeface="Cambria Math"/>
                        </a:rPr>
                        <m:t>= </m:t>
                      </m:r>
                      <m:f>
                        <m:fPr>
                          <m:ctrlPr>
                            <a:rPr lang="en-CA" sz="2400" b="0" i="1" smtClean="0">
                              <a:latin typeface="Cambria Math" panose="02040503050406030204" pitchFamily="18" charset="0"/>
                            </a:rPr>
                          </m:ctrlPr>
                        </m:fPr>
                        <m:num>
                          <m:nary>
                            <m:naryPr>
                              <m:chr m:val="∑"/>
                              <m:supHide m:val="on"/>
                              <m:ctrlPr>
                                <a:rPr lang="en-CA" sz="2400" b="0" i="1" smtClean="0">
                                  <a:latin typeface="Cambria Math" panose="02040503050406030204" pitchFamily="18" charset="0"/>
                                </a:rPr>
                              </m:ctrlPr>
                            </m:naryPr>
                            <m:sub>
                              <m:r>
                                <m:rPr>
                                  <m:brk m:alnAt="7"/>
                                </m:rPr>
                                <a:rPr lang="en-CA" sz="2400" b="0" i="1" smtClean="0">
                                  <a:latin typeface="Cambria Math"/>
                                </a:rPr>
                                <m:t>𝑇</m:t>
                              </m:r>
                              <m:r>
                                <a:rPr lang="en-CA" sz="2400" b="0" i="1" smtClean="0">
                                  <a:latin typeface="Cambria Math"/>
                                  <a:ea typeface="Cambria Math"/>
                                </a:rPr>
                                <m:t>∈</m:t>
                              </m:r>
                              <m:r>
                                <a:rPr lang="en-CA" sz="2400" b="0" i="1" smtClean="0">
                                  <a:latin typeface="Cambria Math"/>
                                  <a:ea typeface="Cambria Math"/>
                                </a:rPr>
                                <m:t>𝑁</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sub>
                            <m:sup/>
                            <m:e>
                              <m:sSub>
                                <m:sSubPr>
                                  <m:ctrlPr>
                                    <a:rPr lang="en-CA" sz="2400" b="0" i="1" smtClean="0">
                                      <a:latin typeface="Cambria Math" panose="02040503050406030204" pitchFamily="18" charset="0"/>
                                    </a:rPr>
                                  </m:ctrlPr>
                                </m:sSubPr>
                                <m:e>
                                  <m:r>
                                    <a:rPr lang="en-CA" sz="2400" b="0" i="1" smtClean="0">
                                      <a:latin typeface="Cambria Math"/>
                                      <a:ea typeface="Cambria Math"/>
                                    </a:rPr>
                                    <m:t>𝛼</m:t>
                                  </m:r>
                                </m:e>
                                <m:sub>
                                  <m:r>
                                    <a:rPr lang="en-CA" sz="2400" b="0" i="1" smtClean="0">
                                      <a:latin typeface="Cambria Math"/>
                                    </a:rPr>
                                    <m:t>𝑇</m:t>
                                  </m:r>
                                </m:sub>
                              </m:sSub>
                              <m:r>
                                <a:rPr lang="en-CA" sz="2400" b="0" i="1" smtClean="0">
                                  <a:latin typeface="Cambria Math"/>
                                  <a:ea typeface="Cambria Math"/>
                                </a:rPr>
                                <m:t>𝑁</m:t>
                              </m:r>
                              <m:r>
                                <a:rPr lang="en-CA" sz="2400" b="0" i="1" smtClean="0">
                                  <a:latin typeface="Cambria Math"/>
                                  <a:ea typeface="Cambria Math"/>
                                </a:rPr>
                                <m:t>(</m:t>
                              </m:r>
                              <m:r>
                                <a:rPr lang="en-CA" sz="2400" b="0" i="1" smtClean="0">
                                  <a:latin typeface="Cambria Math"/>
                                  <a:ea typeface="Cambria Math"/>
                                </a:rPr>
                                <m:t>𝑡</m:t>
                              </m:r>
                              <m:r>
                                <a:rPr lang="en-CA" sz="2400" b="0" i="1" smtClean="0">
                                  <a:latin typeface="Cambria Math"/>
                                  <a:ea typeface="Cambria Math"/>
                                </a:rPr>
                                <m:t>)</m:t>
                              </m:r>
                            </m:e>
                          </m:nary>
                        </m:num>
                        <m:den>
                          <m:r>
                            <a:rPr lang="en-CA" sz="2400" b="0" i="1" smtClean="0">
                              <a:latin typeface="Cambria Math"/>
                            </a:rPr>
                            <m:t>||</m:t>
                          </m:r>
                          <m:nary>
                            <m:naryPr>
                              <m:chr m:val="∑"/>
                              <m:supHide m:val="on"/>
                              <m:ctrlPr>
                                <a:rPr lang="en-CA" sz="2400" b="0" i="1" smtClean="0">
                                  <a:latin typeface="Cambria Math" panose="02040503050406030204" pitchFamily="18" charset="0"/>
                                </a:rPr>
                              </m:ctrlPr>
                            </m:naryPr>
                            <m:sub>
                              <m:r>
                                <m:rPr>
                                  <m:brk m:alnAt="7"/>
                                </m:rPr>
                                <a:rPr lang="en-CA" sz="2400" b="0" i="1" smtClean="0">
                                  <a:latin typeface="Cambria Math"/>
                                </a:rPr>
                                <m:t>𝑇</m:t>
                              </m:r>
                              <m:r>
                                <a:rPr lang="en-CA" sz="2400" b="0" i="1" smtClean="0">
                                  <a:latin typeface="Cambria Math"/>
                                  <a:ea typeface="Cambria Math"/>
                                </a:rPr>
                                <m:t>∈</m:t>
                              </m:r>
                              <m:r>
                                <a:rPr lang="en-CA" sz="2400" b="0" i="1" smtClean="0">
                                  <a:latin typeface="Cambria Math"/>
                                  <a:ea typeface="Cambria Math"/>
                                </a:rPr>
                                <m:t>𝑁</m:t>
                              </m:r>
                              <m:r>
                                <a:rPr lang="en-CA" sz="2400" b="0" i="1" smtClean="0">
                                  <a:latin typeface="Cambria Math"/>
                                  <a:ea typeface="Cambria Math"/>
                                </a:rPr>
                                <m:t>(</m:t>
                              </m:r>
                              <m:r>
                                <a:rPr lang="en-CA" sz="2400" b="0" i="1" smtClean="0">
                                  <a:latin typeface="Cambria Math"/>
                                  <a:ea typeface="Cambria Math"/>
                                </a:rPr>
                                <m:t>𝑣</m:t>
                              </m:r>
                              <m:r>
                                <a:rPr lang="en-CA" sz="2400" b="0" i="1" smtClean="0">
                                  <a:latin typeface="Cambria Math"/>
                                  <a:ea typeface="Cambria Math"/>
                                </a:rPr>
                                <m:t>)</m:t>
                              </m:r>
                            </m:sub>
                            <m:sup/>
                            <m:e>
                              <m:sSub>
                                <m:sSubPr>
                                  <m:ctrlPr>
                                    <a:rPr lang="en-CA" sz="2400" b="0" i="1" smtClean="0">
                                      <a:latin typeface="Cambria Math" panose="02040503050406030204" pitchFamily="18" charset="0"/>
                                    </a:rPr>
                                  </m:ctrlPr>
                                </m:sSubPr>
                                <m:e>
                                  <m:r>
                                    <a:rPr lang="en-CA" sz="2400" b="0" i="1" smtClean="0">
                                      <a:latin typeface="Cambria Math"/>
                                      <a:ea typeface="Cambria Math"/>
                                    </a:rPr>
                                    <m:t>𝛼</m:t>
                                  </m:r>
                                </m:e>
                                <m:sub>
                                  <m:r>
                                    <a:rPr lang="en-CA" sz="2400" b="0" i="1" smtClean="0">
                                      <a:latin typeface="Cambria Math"/>
                                    </a:rPr>
                                    <m:t>𝑇</m:t>
                                  </m:r>
                                </m:sub>
                              </m:sSub>
                              <m:r>
                                <a:rPr lang="en-CA" sz="2400" b="0" i="1" smtClean="0">
                                  <a:latin typeface="Cambria Math"/>
                                </a:rPr>
                                <m:t>𝑁</m:t>
                              </m:r>
                              <m:d>
                                <m:dPr>
                                  <m:ctrlPr>
                                    <a:rPr lang="en-CA" sz="2400" b="0" i="1" smtClean="0">
                                      <a:latin typeface="Cambria Math" panose="02040503050406030204" pitchFamily="18" charset="0"/>
                                    </a:rPr>
                                  </m:ctrlPr>
                                </m:dPr>
                                <m:e>
                                  <m:r>
                                    <a:rPr lang="en-CA" sz="2400" b="0" i="1" smtClean="0">
                                      <a:latin typeface="Cambria Math"/>
                                    </a:rPr>
                                    <m:t>𝑡</m:t>
                                  </m:r>
                                </m:e>
                              </m:d>
                              <m:r>
                                <a:rPr lang="en-CA" sz="2400" b="0" i="1" smtClean="0">
                                  <a:latin typeface="Cambria Math"/>
                                </a:rPr>
                                <m:t>||</m:t>
                              </m:r>
                            </m:e>
                          </m:nary>
                        </m:den>
                      </m:f>
                    </m:oMath>
                  </m:oMathPara>
                </a14:m>
                <a:endParaRPr lang="en-CA" sz="2400" dirty="0"/>
              </a:p>
              <a:p>
                <a:r>
                  <a:rPr lang="en-CA" dirty="0"/>
                  <a:t>N(v) is the neighbourhood of v, the triangles that it belongs 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b="-1887"/>
                </a:stretch>
              </a:blipFill>
            </p:spPr>
            <p:txBody>
              <a:bodyPr/>
              <a:lstStyle/>
              <a:p>
                <a:r>
                  <a:rPr lang="en-CA">
                    <a:noFill/>
                  </a:rPr>
                  <a:t> </a:t>
                </a:r>
              </a:p>
            </p:txBody>
          </p:sp>
        </mc:Fallback>
      </mc:AlternateContent>
    </p:spTree>
    <p:extLst>
      <p:ext uri="{BB962C8B-B14F-4D97-AF65-F5344CB8AC3E}">
        <p14:creationId xmlns:p14="http://schemas.microsoft.com/office/powerpoint/2010/main" val="160589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Differential Geometry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The </a:t>
                </a:r>
                <a14:m>
                  <m:oMath xmlns:m="http://schemas.openxmlformats.org/officeDocument/2006/math">
                    <m:sSub>
                      <m:sSubPr>
                        <m:ctrlPr>
                          <a:rPr lang="en-CA" i="1" smtClean="0">
                            <a:latin typeface="Cambria Math" panose="02040503050406030204" pitchFamily="18" charset="0"/>
                          </a:rPr>
                        </m:ctrlPr>
                      </m:sSubPr>
                      <m:e>
                        <m:r>
                          <a:rPr lang="en-CA" i="1" smtClean="0">
                            <a:latin typeface="Cambria Math"/>
                            <a:ea typeface="Cambria Math"/>
                          </a:rPr>
                          <m:t>𝛼</m:t>
                        </m:r>
                      </m:e>
                      <m:sub>
                        <m:r>
                          <a:rPr lang="en-CA" b="0" i="1" smtClean="0">
                            <a:latin typeface="Cambria Math"/>
                          </a:rPr>
                          <m:t>𝑇</m:t>
                        </m:r>
                      </m:sub>
                    </m:sSub>
                  </m:oMath>
                </a14:m>
                <a:r>
                  <a:rPr lang="en-CA" dirty="0"/>
                  <a:t> are weighting factors for the triangle </a:t>
                </a:r>
                <a:r>
                  <a:rPr lang="en-CA" dirty="0" err="1"/>
                  <a:t>normals</a:t>
                </a:r>
                <a:endParaRPr lang="en-CA" dirty="0"/>
              </a:p>
              <a:p>
                <a:r>
                  <a:rPr lang="en-CA" dirty="0"/>
                  <a:t>There are three common choices:</a:t>
                </a:r>
              </a:p>
              <a:p>
                <a:pPr lvl="1"/>
                <a:r>
                  <a:rPr lang="en-CA" sz="2400" dirty="0"/>
                  <a:t>A constant, usually 1</a:t>
                </a:r>
              </a:p>
              <a:p>
                <a:pPr lvl="1"/>
                <a:r>
                  <a:rPr lang="en-CA" sz="2400" dirty="0"/>
                  <a:t>The area of the triangle, this is easy to compute, it’s the magnitude of the cross product of the two vectors used to compute the normal</a:t>
                </a:r>
              </a:p>
              <a:p>
                <a:pPr lvl="1"/>
                <a:r>
                  <a:rPr lang="en-CA" sz="2400" dirty="0"/>
                  <a:t>The angle that the triangle makes at the vertex</a:t>
                </a:r>
              </a:p>
              <a:p>
                <a:r>
                  <a:rPr lang="en-CA" dirty="0"/>
                  <a:t>The last choice seems to work best for most models, but it is more expensive to compute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889"/>
                </a:stretch>
              </a:blipFill>
            </p:spPr>
            <p:txBody>
              <a:bodyPr/>
              <a:lstStyle/>
              <a:p>
                <a:r>
                  <a:rPr lang="en-CA">
                    <a:noFill/>
                  </a:rPr>
                  <a:t> </a:t>
                </a:r>
              </a:p>
            </p:txBody>
          </p:sp>
        </mc:Fallback>
      </mc:AlternateContent>
    </p:spTree>
    <p:extLst>
      <p:ext uri="{BB962C8B-B14F-4D97-AF65-F5344CB8AC3E}">
        <p14:creationId xmlns:p14="http://schemas.microsoft.com/office/powerpoint/2010/main" val="1524541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r>
              <a:rPr lang="en-CA" dirty="0"/>
              <a:t>Introduction to the operations we might want to perform on a model</a:t>
            </a:r>
          </a:p>
          <a:p>
            <a:r>
              <a:rPr lang="en-CA" dirty="0"/>
              <a:t>The different types of models: implicit and parametric</a:t>
            </a:r>
          </a:p>
          <a:p>
            <a:r>
              <a:rPr lang="en-CA" dirty="0"/>
              <a:t>Scheme for representing polygonal models</a:t>
            </a:r>
          </a:p>
          <a:p>
            <a:r>
              <a:rPr lang="en-CA" dirty="0"/>
              <a:t>Some basic differential geometry for curves and surfaces</a:t>
            </a:r>
          </a:p>
          <a:p>
            <a:endParaRPr lang="en-CA" dirty="0"/>
          </a:p>
        </p:txBody>
      </p:sp>
    </p:spTree>
    <p:extLst>
      <p:ext uri="{BB962C8B-B14F-4D97-AF65-F5344CB8AC3E}">
        <p14:creationId xmlns:p14="http://schemas.microsoft.com/office/powerpoint/2010/main" val="150688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Surface representations are the most common in computer graphics, this is what we draw</a:t>
            </a:r>
          </a:p>
          <a:p>
            <a:r>
              <a:rPr lang="en-CA" dirty="0"/>
              <a:t>We will be mainly interested in surface representations</a:t>
            </a:r>
          </a:p>
          <a:p>
            <a:r>
              <a:rPr lang="en-CA" dirty="0"/>
              <a:t>There are three main types of surface operations:</a:t>
            </a:r>
          </a:p>
          <a:p>
            <a:pPr lvl="1"/>
            <a:r>
              <a:rPr lang="en-CA" sz="2400" dirty="0"/>
              <a:t>Evaluation</a:t>
            </a:r>
          </a:p>
          <a:p>
            <a:pPr lvl="1"/>
            <a:r>
              <a:rPr lang="en-CA" sz="2400" dirty="0"/>
              <a:t>Query</a:t>
            </a:r>
          </a:p>
          <a:p>
            <a:pPr lvl="1"/>
            <a:r>
              <a:rPr lang="en-CA" sz="2400" dirty="0"/>
              <a:t>Modification</a:t>
            </a:r>
          </a:p>
        </p:txBody>
      </p:sp>
    </p:spTree>
    <p:extLst>
      <p:ext uri="{BB962C8B-B14F-4D97-AF65-F5344CB8AC3E}">
        <p14:creationId xmlns:p14="http://schemas.microsoft.com/office/powerpoint/2010/main" val="390049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Evaluation operations produce points on the surface, sampling the surface of the object</a:t>
            </a:r>
          </a:p>
          <a:p>
            <a:r>
              <a:rPr lang="en-CA" dirty="0"/>
              <a:t>This is important for rendering, usually the first operation we think of</a:t>
            </a:r>
          </a:p>
          <a:p>
            <a:r>
              <a:rPr lang="en-CA" dirty="0"/>
              <a:t>Query operations determine information about a surface or solid, for example if a point is inside, outside or on the surface of an object</a:t>
            </a:r>
          </a:p>
          <a:p>
            <a:r>
              <a:rPr lang="en-CA" dirty="0"/>
              <a:t>The distance from a point to an object, collisions</a:t>
            </a:r>
          </a:p>
          <a:p>
            <a:r>
              <a:rPr lang="en-CA" dirty="0"/>
              <a:t>Useful in some animation algorithms</a:t>
            </a:r>
          </a:p>
        </p:txBody>
      </p:sp>
    </p:spTree>
    <p:extLst>
      <p:ext uri="{BB962C8B-B14F-4D97-AF65-F5344CB8AC3E}">
        <p14:creationId xmlns:p14="http://schemas.microsoft.com/office/powerpoint/2010/main" val="394357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Modification operations are used to change the shape of an object</a:t>
            </a:r>
          </a:p>
          <a:p>
            <a:r>
              <a:rPr lang="en-CA" dirty="0"/>
              <a:t>Important in the design and construction of objects</a:t>
            </a:r>
          </a:p>
          <a:p>
            <a:r>
              <a:rPr lang="en-CA" dirty="0"/>
              <a:t>The ability to interactively edit or modify the shape of an object</a:t>
            </a:r>
          </a:p>
          <a:p>
            <a:r>
              <a:rPr lang="en-CA" dirty="0"/>
              <a:t>Used in animation for objects that change shape during the animation</a:t>
            </a:r>
          </a:p>
          <a:p>
            <a:r>
              <a:rPr lang="en-CA" dirty="0"/>
              <a:t>Some of the most difficult and challenging operations</a:t>
            </a:r>
          </a:p>
        </p:txBody>
      </p:sp>
    </p:spTree>
    <p:extLst>
      <p:ext uri="{BB962C8B-B14F-4D97-AF65-F5344CB8AC3E}">
        <p14:creationId xmlns:p14="http://schemas.microsoft.com/office/powerpoint/2010/main" val="193448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Surfaces</a:t>
            </a:r>
          </a:p>
        </p:txBody>
      </p:sp>
      <p:sp>
        <p:nvSpPr>
          <p:cNvPr id="3" name="Content Placeholder 2"/>
          <p:cNvSpPr>
            <a:spLocks noGrp="1"/>
          </p:cNvSpPr>
          <p:nvPr>
            <p:ph idx="1"/>
          </p:nvPr>
        </p:nvSpPr>
        <p:spPr/>
        <p:txBody>
          <a:bodyPr/>
          <a:lstStyle/>
          <a:p>
            <a:r>
              <a:rPr lang="en-CA" dirty="0"/>
              <a:t>Definition:</a:t>
            </a:r>
          </a:p>
          <a:p>
            <a:pPr marL="457200" lvl="1" indent="0">
              <a:buNone/>
            </a:pPr>
            <a:r>
              <a:rPr lang="en-CA" sz="2400" dirty="0"/>
              <a:t>An </a:t>
            </a:r>
            <a:r>
              <a:rPr lang="en-CA" sz="2400" dirty="0" err="1"/>
              <a:t>orientable</a:t>
            </a:r>
            <a:r>
              <a:rPr lang="en-CA" sz="2400" dirty="0"/>
              <a:t> continuous 2D manifold embedded in </a:t>
            </a:r>
            <a:r>
              <a:rPr lang="en-CA" sz="2400" b="1" dirty="0"/>
              <a:t>R</a:t>
            </a:r>
            <a:r>
              <a:rPr lang="en-CA" sz="2400" baseline="30000" dirty="0"/>
              <a:t>3</a:t>
            </a:r>
          </a:p>
          <a:p>
            <a:pPr marL="400050"/>
            <a:r>
              <a:rPr lang="en-CA" dirty="0"/>
              <a:t>What does this mean?</a:t>
            </a:r>
          </a:p>
          <a:p>
            <a:pPr marL="400050"/>
            <a:r>
              <a:rPr lang="en-CA" dirty="0"/>
              <a:t>Basically the surface of a non-degenerate solid, one that has no infinitely thin parts and is not divided into separate pieces</a:t>
            </a:r>
          </a:p>
          <a:p>
            <a:pPr marL="400050"/>
            <a:r>
              <a:rPr lang="en-CA" dirty="0"/>
              <a:t>For parameterized surfaces, the parameter space is continuous, and all points within a sufficiently small sphere on the surface are generated by a similar small surface in parameter space</a:t>
            </a:r>
          </a:p>
        </p:txBody>
      </p:sp>
    </p:spTree>
    <p:extLst>
      <p:ext uri="{BB962C8B-B14F-4D97-AF65-F5344CB8AC3E}">
        <p14:creationId xmlns:p14="http://schemas.microsoft.com/office/powerpoint/2010/main" val="218158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Surfaces</a:t>
            </a:r>
          </a:p>
        </p:txBody>
      </p:sp>
      <p:sp>
        <p:nvSpPr>
          <p:cNvPr id="3" name="Content Placeholder 2"/>
          <p:cNvSpPr>
            <a:spLocks noGrp="1"/>
          </p:cNvSpPr>
          <p:nvPr>
            <p:ph idx="1"/>
          </p:nvPr>
        </p:nvSpPr>
        <p:spPr/>
        <p:txBody>
          <a:bodyPr/>
          <a:lstStyle/>
          <a:p>
            <a:r>
              <a:rPr lang="en-CA" dirty="0"/>
              <a:t>Why is this important?</a:t>
            </a:r>
          </a:p>
          <a:p>
            <a:r>
              <a:rPr lang="en-CA" dirty="0"/>
              <a:t>We can construct non-manifold representations, some of our data structures allow this</a:t>
            </a:r>
          </a:p>
          <a:p>
            <a:r>
              <a:rPr lang="en-CA" dirty="0"/>
              <a:t>Problem: some algorithms cannot deal with these surfaces</a:t>
            </a:r>
          </a:p>
          <a:p>
            <a:r>
              <a:rPr lang="en-CA" dirty="0"/>
              <a:t>Algorithms that need to visit the locality of a particular point can break down, since locality may not be well defined</a:t>
            </a:r>
          </a:p>
          <a:p>
            <a:r>
              <a:rPr lang="en-CA" dirty="0"/>
              <a:t>Usually not a problem for display, but can be a problem for query and manipulation </a:t>
            </a:r>
          </a:p>
        </p:txBody>
      </p:sp>
    </p:spTree>
    <p:extLst>
      <p:ext uri="{BB962C8B-B14F-4D97-AF65-F5344CB8AC3E}">
        <p14:creationId xmlns:p14="http://schemas.microsoft.com/office/powerpoint/2010/main" val="394406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448</TotalTime>
  <Words>2758</Words>
  <Application>Microsoft Office PowerPoint</Application>
  <PresentationFormat>On-screen Show (4:3)</PresentationFormat>
  <Paragraphs>294</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Cambria Math</vt:lpstr>
      <vt:lpstr>Century Gothic</vt:lpstr>
      <vt:lpstr>Courier New</vt:lpstr>
      <vt:lpstr>Palatino Linotype</vt:lpstr>
      <vt:lpstr>Executive</vt:lpstr>
      <vt:lpstr>CSCI 4110 Modeling The Basics</vt:lpstr>
      <vt:lpstr>Introduction</vt:lpstr>
      <vt:lpstr>Introduction</vt:lpstr>
      <vt:lpstr>Introduction</vt:lpstr>
      <vt:lpstr>Introduction</vt:lpstr>
      <vt:lpstr>Introduction</vt:lpstr>
      <vt:lpstr>Introduction</vt:lpstr>
      <vt:lpstr>Surfaces</vt:lpstr>
      <vt:lpstr>Surfaces</vt:lpstr>
      <vt:lpstr>Surfaces</vt:lpstr>
      <vt:lpstr>Surfaces</vt:lpstr>
      <vt:lpstr>Surfaces</vt:lpstr>
      <vt:lpstr>Surfaces</vt:lpstr>
      <vt:lpstr>Surfaces</vt:lpstr>
      <vt:lpstr>Surfaces</vt:lpstr>
      <vt:lpstr>Example</vt:lpstr>
      <vt:lpstr>Polygons</vt:lpstr>
      <vt:lpstr>Polygons</vt:lpstr>
      <vt:lpstr>Polygons</vt:lpstr>
      <vt:lpstr>Polygons</vt:lpstr>
      <vt:lpstr>Polygons</vt:lpstr>
      <vt:lpstr>Polygons</vt:lpstr>
      <vt:lpstr>Polygons</vt:lpstr>
      <vt:lpstr>Winged Edge</vt:lpstr>
      <vt:lpstr>Winged Edge</vt:lpstr>
      <vt:lpstr>Polygons</vt:lpstr>
      <vt:lpstr>Polygons</vt:lpstr>
      <vt:lpstr>Half Edge</vt:lpstr>
      <vt:lpstr>Half Edge</vt:lpstr>
      <vt:lpstr>Polygons</vt:lpstr>
      <vt:lpstr>Polygons</vt:lpstr>
      <vt:lpstr>Triangles</vt:lpstr>
      <vt:lpstr>Triangles</vt:lpstr>
      <vt:lpstr>Triangles</vt:lpstr>
      <vt:lpstr>Triangles</vt:lpstr>
      <vt:lpstr>Triangles</vt:lpstr>
      <vt:lpstr>Software</vt:lpstr>
      <vt:lpstr>Resources</vt:lpstr>
      <vt:lpstr>Differential Geometry</vt:lpstr>
      <vt:lpstr>Differential Geometry</vt:lpstr>
      <vt:lpstr>Differential Geometry</vt:lpstr>
      <vt:lpstr>Differential Geometry</vt:lpstr>
      <vt:lpstr>Differential Geometry</vt:lpstr>
      <vt:lpstr>Differential Geometry</vt:lpstr>
      <vt:lpstr>Differential Geometry</vt:lpstr>
      <vt:lpstr>Summary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4110 Modeling The Basics</dc:title>
  <dc:creator>Mark</dc:creator>
  <cp:lastModifiedBy>Mark Green</cp:lastModifiedBy>
  <cp:revision>6</cp:revision>
  <dcterms:created xsi:type="dcterms:W3CDTF">2014-09-05T20:55:33Z</dcterms:created>
  <dcterms:modified xsi:type="dcterms:W3CDTF">2019-07-22T21:20:05Z</dcterms:modified>
</cp:coreProperties>
</file>