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29" r:id="rId5"/>
    <p:sldId id="259" r:id="rId6"/>
    <p:sldId id="330"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331"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10" r:id="rId57"/>
    <p:sldId id="311" r:id="rId58"/>
    <p:sldId id="312" r:id="rId59"/>
    <p:sldId id="313" r:id="rId60"/>
    <p:sldId id="314" r:id="rId61"/>
    <p:sldId id="315" r:id="rId62"/>
    <p:sldId id="316" r:id="rId63"/>
    <p:sldId id="317" r:id="rId64"/>
    <p:sldId id="319" r:id="rId65"/>
    <p:sldId id="318" r:id="rId66"/>
    <p:sldId id="320" r:id="rId67"/>
    <p:sldId id="321" r:id="rId68"/>
    <p:sldId id="322" r:id="rId69"/>
    <p:sldId id="332" r:id="rId70"/>
    <p:sldId id="325" r:id="rId71"/>
    <p:sldId id="323" r:id="rId72"/>
    <p:sldId id="324" r:id="rId73"/>
    <p:sldId id="326" r:id="rId74"/>
    <p:sldId id="327" r:id="rId75"/>
    <p:sldId id="328" r:id="rId76"/>
    <p:sldId id="308" r:id="rId77"/>
    <p:sldId id="309"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EE597CC-0133-4719-842D-99BF09DDD450}" type="datetimeFigureOut">
              <a:rPr lang="en-CA" smtClean="0"/>
              <a:t>2019-07-22</a:t>
            </a:fld>
            <a:endParaRPr lang="en-CA"/>
          </a:p>
        </p:txBody>
      </p:sp>
      <p:sp>
        <p:nvSpPr>
          <p:cNvPr id="8" name="Slide Number Placeholder 7"/>
          <p:cNvSpPr>
            <a:spLocks noGrp="1"/>
          </p:cNvSpPr>
          <p:nvPr>
            <p:ph type="sldNum" sz="quarter" idx="11"/>
          </p:nvPr>
        </p:nvSpPr>
        <p:spPr/>
        <p:txBody>
          <a:bodyPr/>
          <a:lstStyle/>
          <a:p>
            <a:fld id="{70F2085F-3B4F-4713-91F6-BCED9D853DBB}" type="slidenum">
              <a:rPr lang="en-CA" smtClean="0"/>
              <a:t>‹#›</a:t>
            </a:fld>
            <a:endParaRPr lang="en-CA"/>
          </a:p>
        </p:txBody>
      </p:sp>
      <p:sp>
        <p:nvSpPr>
          <p:cNvPr id="9" name="Footer Placeholder 8"/>
          <p:cNvSpPr>
            <a:spLocks noGrp="1"/>
          </p:cNvSpPr>
          <p:nvPr>
            <p:ph type="ftr" sz="quarter" idx="12"/>
          </p:nvPr>
        </p:nvSpPr>
        <p:spPr/>
        <p:txBody>
          <a:bodyPr/>
          <a:lstStyle/>
          <a:p>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E597CC-0133-4719-842D-99BF09DDD450}" type="datetimeFigureOut">
              <a:rPr lang="en-CA" smtClean="0"/>
              <a:t>2019-07-22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F2085F-3B4F-4713-91F6-BCED9D853DB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E597CC-0133-4719-842D-99BF09DDD450}" type="datetimeFigureOut">
              <a:rPr lang="en-CA" smtClean="0"/>
              <a:t>2019-07-22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F2085F-3B4F-4713-91F6-BCED9D853DB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597CC-0133-4719-842D-99BF09DDD450}" type="datetimeFigureOut">
              <a:rPr lang="en-CA" smtClean="0"/>
              <a:t>2019-07-22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F2085F-3B4F-4713-91F6-BCED9D853DB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E597CC-0133-4719-842D-99BF09DDD450}" type="datetimeFigureOut">
              <a:rPr lang="en-CA" smtClean="0"/>
              <a:t>2019-07-22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F2085F-3B4F-4713-91F6-BCED9D853DBB}" type="slidenum">
              <a:rPr lang="en-CA" smtClean="0"/>
              <a:t>‹#›</a:t>
            </a:fld>
            <a:endParaRPr lang="en-CA"/>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E597CC-0133-4719-842D-99BF09DDD450}" type="datetimeFigureOut">
              <a:rPr lang="en-CA" smtClean="0"/>
              <a:t>2019-07-22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F2085F-3B4F-4713-91F6-BCED9D853DBB}" type="slidenum">
              <a:rPr lang="en-CA" smtClean="0"/>
              <a:t>‹#›</a:t>
            </a:fld>
            <a:endParaRPr lang="en-CA"/>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EE597CC-0133-4719-842D-99BF09DDD450}" type="datetimeFigureOut">
              <a:rPr lang="en-CA" smtClean="0"/>
              <a:t>2019-07-22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0F2085F-3B4F-4713-91F6-BCED9D853DBB}" type="slidenum">
              <a:rPr lang="en-CA" smtClean="0"/>
              <a:t>‹#›</a:t>
            </a:fld>
            <a:endParaRPr lang="en-CA"/>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E597CC-0133-4719-842D-99BF09DDD450}" type="datetimeFigureOut">
              <a:rPr lang="en-CA" smtClean="0"/>
              <a:t>2019-07-22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0F2085F-3B4F-4713-91F6-BCED9D853DBB}"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597CC-0133-4719-842D-99BF09DDD450}" type="datetimeFigureOut">
              <a:rPr lang="en-CA" smtClean="0"/>
              <a:t>2019-07-22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0F2085F-3B4F-4713-91F6-BCED9D853DBB}"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E597CC-0133-4719-842D-99BF09DDD450}" type="datetimeFigureOut">
              <a:rPr lang="en-CA" smtClean="0"/>
              <a:t>2019-07-22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F2085F-3B4F-4713-91F6-BCED9D853DB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E597CC-0133-4719-842D-99BF09DDD450}" type="datetimeFigureOut">
              <a:rPr lang="en-CA" smtClean="0"/>
              <a:t>2019-07-22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F2085F-3B4F-4713-91F6-BCED9D853DB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8EE597CC-0133-4719-842D-99BF09DDD450}" type="datetimeFigureOut">
              <a:rPr lang="en-CA" smtClean="0"/>
              <a:t>2019-07-22</a:t>
            </a:fld>
            <a:endParaRPr lang="en-CA"/>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CA"/>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0F2085F-3B4F-4713-91F6-BCED9D853DBB}" type="slidenum">
              <a:rPr lang="en-CA" smtClean="0"/>
              <a:t>‹#›</a:t>
            </a:fld>
            <a:endParaRPr lang="en-CA"/>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graphics.pixar.com/opensubdiv/docs/intro.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en.wikipedia.org/wiki/File:KochFlake.svg" TargetMode="Externa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en.wikipedia.org/wiki/File:FractalLandscape.jpg" TargetMode="External"/><Relationship Id="rId1" Type="http://schemas.openxmlformats.org/officeDocument/2006/relationships/slideLayout" Target="../slideLayouts/slideLayout6.xml"/><Relationship Id="rId5" Type="http://schemas.openxmlformats.org/officeDocument/2006/relationships/image" Target="../media/image15.jpeg"/><Relationship Id="rId4" Type="http://schemas.openxmlformats.org/officeDocument/2006/relationships/hyperlink" Target="http://en.wikipedia.org/wiki/File:Fractal_terrain_texture.jp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D:\Courses\CSCI%203090\CSCI%203090%20-%20Graphics\Videos\wrath%20of%20khan.mp4" TargetMode="External"/><Relationship Id="rId1" Type="http://schemas.microsoft.com/office/2007/relationships/media" Target="file:///D:\Courses\CSCI%203090\CSCI%203090%20-%20Graphics\Videos\wrath%20of%20khan.mp4" TargetMode="Externa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6000" dirty="0"/>
              <a:t>CSCI 4110</a:t>
            </a:r>
            <a:br>
              <a:rPr lang="en-CA" sz="6000" dirty="0"/>
            </a:br>
            <a:r>
              <a:rPr lang="en-CA" sz="6000" dirty="0"/>
              <a:t>Modeling</a:t>
            </a:r>
            <a:br>
              <a:rPr lang="en-CA" sz="6000" dirty="0"/>
            </a:br>
            <a:r>
              <a:rPr lang="en-CA" sz="6000" dirty="0"/>
              <a:t>Advanced Techniques</a:t>
            </a:r>
          </a:p>
        </p:txBody>
      </p:sp>
      <p:sp>
        <p:nvSpPr>
          <p:cNvPr id="3" name="Subtitle 2"/>
          <p:cNvSpPr>
            <a:spLocks noGrp="1"/>
          </p:cNvSpPr>
          <p:nvPr>
            <p:ph type="subTitle" idx="1"/>
          </p:nvPr>
        </p:nvSpPr>
        <p:spPr/>
        <p:txBody>
          <a:bodyPr>
            <a:normAutofit fontScale="92500" lnSpcReduction="10000"/>
          </a:bodyPr>
          <a:lstStyle/>
          <a:p>
            <a:r>
              <a:rPr lang="en-CA" dirty="0"/>
              <a:t>Mark Green</a:t>
            </a:r>
          </a:p>
          <a:p>
            <a:r>
              <a:rPr lang="en-CA" dirty="0"/>
              <a:t>Faculty of Science</a:t>
            </a:r>
          </a:p>
          <a:p>
            <a:r>
              <a:rPr lang="en-CA" dirty="0"/>
              <a:t>UOIT</a:t>
            </a:r>
          </a:p>
        </p:txBody>
      </p:sp>
    </p:spTree>
    <p:extLst>
      <p:ext uri="{BB962C8B-B14F-4D97-AF65-F5344CB8AC3E}">
        <p14:creationId xmlns:p14="http://schemas.microsoft.com/office/powerpoint/2010/main" val="2850510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Subdivision Surfaces</a:t>
            </a:r>
          </a:p>
        </p:txBody>
      </p:sp>
      <p:sp>
        <p:nvSpPr>
          <p:cNvPr id="4" name="Content Placeholder 3"/>
          <p:cNvSpPr>
            <a:spLocks noGrp="1"/>
          </p:cNvSpPr>
          <p:nvPr>
            <p:ph idx="1"/>
          </p:nvPr>
        </p:nvSpPr>
        <p:spPr/>
        <p:txBody>
          <a:bodyPr/>
          <a:lstStyle/>
          <a:p>
            <a:r>
              <a:rPr lang="en-CA" dirty="0"/>
              <a:t>Subdivision surfaces are a powerful modeling tool that is used extensively in the animation and special effects industry</a:t>
            </a:r>
          </a:p>
          <a:p>
            <a:r>
              <a:rPr lang="en-CA" dirty="0"/>
              <a:t>They are found in many high end modeling programs</a:t>
            </a:r>
          </a:p>
          <a:p>
            <a:r>
              <a:rPr lang="en-CA" dirty="0"/>
              <a:t>They first appeared in 1978 in a paper by </a:t>
            </a:r>
            <a:r>
              <a:rPr lang="en-CA" dirty="0" err="1"/>
              <a:t>Catmull</a:t>
            </a:r>
            <a:r>
              <a:rPr lang="en-CA" dirty="0"/>
              <a:t> and Clark and this is still a very active research area</a:t>
            </a:r>
          </a:p>
          <a:p>
            <a:r>
              <a:rPr lang="en-CA" dirty="0"/>
              <a:t>Required knowledge for research in the geometrical modeling area</a:t>
            </a:r>
          </a:p>
        </p:txBody>
      </p:sp>
    </p:spTree>
    <p:extLst>
      <p:ext uri="{BB962C8B-B14F-4D97-AF65-F5344CB8AC3E}">
        <p14:creationId xmlns:p14="http://schemas.microsoft.com/office/powerpoint/2010/main" val="3065478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Subdivision Surfaces</a:t>
            </a:r>
          </a:p>
        </p:txBody>
      </p:sp>
      <p:sp>
        <p:nvSpPr>
          <p:cNvPr id="3" name="Content Placeholder 2"/>
          <p:cNvSpPr>
            <a:spLocks noGrp="1"/>
          </p:cNvSpPr>
          <p:nvPr>
            <p:ph idx="1"/>
          </p:nvPr>
        </p:nvSpPr>
        <p:spPr/>
        <p:txBody>
          <a:bodyPr/>
          <a:lstStyle/>
          <a:p>
            <a:r>
              <a:rPr lang="en-CA" dirty="0"/>
              <a:t>The basic idea comes from the subdivision algorithms used for curve and surface display</a:t>
            </a:r>
          </a:p>
          <a:p>
            <a:r>
              <a:rPr lang="en-CA" dirty="0"/>
              <a:t>For Bezier curves we had a technique that split one curve piece into two pieces, or a surface patch into four surface patches</a:t>
            </a:r>
          </a:p>
          <a:p>
            <a:r>
              <a:rPr lang="en-CA" dirty="0"/>
              <a:t>In that case we were careful to generate points on the curve or surface, but now we will relax that restriction</a:t>
            </a:r>
          </a:p>
          <a:p>
            <a:r>
              <a:rPr lang="en-CA" dirty="0"/>
              <a:t>We start with a polygonal mesh and apply a subdivision scheme to produce a refined mesh</a:t>
            </a:r>
          </a:p>
          <a:p>
            <a:r>
              <a:rPr lang="en-CA" dirty="0"/>
              <a:t>The next slide shows two steps of this process</a:t>
            </a:r>
          </a:p>
        </p:txBody>
      </p:sp>
    </p:spTree>
    <p:extLst>
      <p:ext uri="{BB962C8B-B14F-4D97-AF65-F5344CB8AC3E}">
        <p14:creationId xmlns:p14="http://schemas.microsoft.com/office/powerpoint/2010/main" val="121914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Subdivision Surfaces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219574"/>
            <a:ext cx="7968382" cy="351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608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Subdivision Surfaces</a:t>
            </a:r>
          </a:p>
        </p:txBody>
      </p:sp>
      <p:sp>
        <p:nvSpPr>
          <p:cNvPr id="4" name="Content Placeholder 3"/>
          <p:cNvSpPr>
            <a:spLocks noGrp="1"/>
          </p:cNvSpPr>
          <p:nvPr>
            <p:ph idx="1"/>
          </p:nvPr>
        </p:nvSpPr>
        <p:spPr/>
        <p:txBody>
          <a:bodyPr/>
          <a:lstStyle/>
          <a:p>
            <a:r>
              <a:rPr lang="en-CA" dirty="0"/>
              <a:t>In this case we started with a triangular mesh, each refinement step replaces a triangle with 4 sub triangles</a:t>
            </a:r>
          </a:p>
          <a:p>
            <a:r>
              <a:rPr lang="en-CA" dirty="0"/>
              <a:t>We apply this process until we get a fine enough grid</a:t>
            </a:r>
          </a:p>
          <a:p>
            <a:r>
              <a:rPr lang="en-CA" dirty="0"/>
              <a:t>This could be a uniform subdivision over the entire object, or different parts of the object can be refined to different levels</a:t>
            </a:r>
          </a:p>
          <a:p>
            <a:r>
              <a:rPr lang="en-CA" dirty="0"/>
              <a:t>This can be useful in display and editing</a:t>
            </a:r>
          </a:p>
        </p:txBody>
      </p:sp>
    </p:spTree>
    <p:extLst>
      <p:ext uri="{BB962C8B-B14F-4D97-AF65-F5344CB8AC3E}">
        <p14:creationId xmlns:p14="http://schemas.microsoft.com/office/powerpoint/2010/main" val="4076248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Subdivision Surfaces</a:t>
            </a:r>
          </a:p>
        </p:txBody>
      </p:sp>
      <p:sp>
        <p:nvSpPr>
          <p:cNvPr id="3" name="Content Placeholder 2"/>
          <p:cNvSpPr>
            <a:spLocks noGrp="1"/>
          </p:cNvSpPr>
          <p:nvPr>
            <p:ph idx="1"/>
          </p:nvPr>
        </p:nvSpPr>
        <p:spPr/>
        <p:txBody>
          <a:bodyPr/>
          <a:lstStyle/>
          <a:p>
            <a:r>
              <a:rPr lang="en-CA" dirty="0"/>
              <a:t>This is a very large topic, we could devote a whole course to it!  We will only look at the basics</a:t>
            </a:r>
          </a:p>
          <a:p>
            <a:r>
              <a:rPr lang="en-CA" dirty="0"/>
              <a:t>Considerable mathematical background, used for continuity and generalized algorithms, we will not look at this in any detail</a:t>
            </a:r>
          </a:p>
          <a:p>
            <a:r>
              <a:rPr lang="en-CA" dirty="0"/>
              <a:t>Concentrate on a few of the basic schemes and terminology used in the field</a:t>
            </a:r>
          </a:p>
          <a:p>
            <a:r>
              <a:rPr lang="en-CA" dirty="0"/>
              <a:t>The tools that you need to read the literature, sometimes difficult to find summarized on one place</a:t>
            </a:r>
          </a:p>
        </p:txBody>
      </p:sp>
    </p:spTree>
    <p:extLst>
      <p:ext uri="{BB962C8B-B14F-4D97-AF65-F5344CB8AC3E}">
        <p14:creationId xmlns:p14="http://schemas.microsoft.com/office/powerpoint/2010/main" val="3832386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Subdivision Surfaces</a:t>
            </a:r>
          </a:p>
        </p:txBody>
      </p:sp>
      <p:sp>
        <p:nvSpPr>
          <p:cNvPr id="3" name="Content Placeholder 2"/>
          <p:cNvSpPr>
            <a:spLocks noGrp="1"/>
          </p:cNvSpPr>
          <p:nvPr>
            <p:ph idx="1"/>
          </p:nvPr>
        </p:nvSpPr>
        <p:spPr/>
        <p:txBody>
          <a:bodyPr/>
          <a:lstStyle/>
          <a:p>
            <a:r>
              <a:rPr lang="en-CA" dirty="0"/>
              <a:t>Subdivision schemes are divided into two broad classes:</a:t>
            </a:r>
          </a:p>
          <a:p>
            <a:pPr lvl="1"/>
            <a:r>
              <a:rPr lang="en-CA" sz="2400" dirty="0"/>
              <a:t>Interpolating: the original points on the surface are preserved, produce a finer grid the matches the original data</a:t>
            </a:r>
          </a:p>
          <a:p>
            <a:pPr lvl="1"/>
            <a:r>
              <a:rPr lang="en-CA" sz="2400" dirty="0"/>
              <a:t>Approximating: the original points can move as the surface is refined, for example refining the convex hull of a Bezier surface</a:t>
            </a:r>
          </a:p>
          <a:p>
            <a:r>
              <a:rPr lang="en-CA" dirty="0"/>
              <a:t>In computer graphics we are mainly interesting in approximating schemes, as long as it looks good we are happy</a:t>
            </a:r>
          </a:p>
        </p:txBody>
      </p:sp>
    </p:spTree>
    <p:extLst>
      <p:ext uri="{BB962C8B-B14F-4D97-AF65-F5344CB8AC3E}">
        <p14:creationId xmlns:p14="http://schemas.microsoft.com/office/powerpoint/2010/main" val="2549718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Subdivision Surfaces</a:t>
            </a:r>
          </a:p>
        </p:txBody>
      </p:sp>
      <p:sp>
        <p:nvSpPr>
          <p:cNvPr id="3" name="Content Placeholder 2"/>
          <p:cNvSpPr>
            <a:spLocks noGrp="1"/>
          </p:cNvSpPr>
          <p:nvPr>
            <p:ph idx="1"/>
          </p:nvPr>
        </p:nvSpPr>
        <p:spPr/>
        <p:txBody>
          <a:bodyPr/>
          <a:lstStyle/>
          <a:p>
            <a:r>
              <a:rPr lang="en-CA" dirty="0"/>
              <a:t>A subdivision scheme can be divided into two parts:</a:t>
            </a:r>
          </a:p>
          <a:p>
            <a:pPr lvl="1"/>
            <a:r>
              <a:rPr lang="en-CA" sz="2400" dirty="0"/>
              <a:t>topology: the insertion of new points into the mesh</a:t>
            </a:r>
          </a:p>
          <a:p>
            <a:pPr lvl="1"/>
            <a:r>
              <a:rPr lang="en-CA" sz="2400" dirty="0"/>
              <a:t>Geometry: computing the position of the new points, and possibly the old points</a:t>
            </a:r>
          </a:p>
          <a:p>
            <a:r>
              <a:rPr lang="en-CA" dirty="0"/>
              <a:t>These two parts are largely independent, but are quite often packaged together under the same name, which can be confusing</a:t>
            </a:r>
          </a:p>
          <a:p>
            <a:r>
              <a:rPr lang="en-CA" dirty="0"/>
              <a:t>The most basic topological technique is </a:t>
            </a:r>
            <a:r>
              <a:rPr lang="en-CA" dirty="0" err="1"/>
              <a:t>Catmull</a:t>
            </a:r>
            <a:r>
              <a:rPr lang="en-CA" dirty="0"/>
              <a:t>-Clark, which is shown on the next slide</a:t>
            </a:r>
          </a:p>
        </p:txBody>
      </p:sp>
    </p:spTree>
    <p:extLst>
      <p:ext uri="{BB962C8B-B14F-4D97-AF65-F5344CB8AC3E}">
        <p14:creationId xmlns:p14="http://schemas.microsoft.com/office/powerpoint/2010/main" val="3289277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Subdivision Surfaces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453119"/>
            <a:ext cx="5832648" cy="2363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771800" y="5137168"/>
            <a:ext cx="3825086" cy="369332"/>
          </a:xfrm>
          <a:prstGeom prst="rect">
            <a:avLst/>
          </a:prstGeom>
          <a:noFill/>
        </p:spPr>
        <p:txBody>
          <a:bodyPr wrap="none" rtlCol="0">
            <a:spAutoFit/>
          </a:bodyPr>
          <a:lstStyle/>
          <a:p>
            <a:r>
              <a:rPr lang="en-CA" dirty="0" err="1"/>
              <a:t>Catmull</a:t>
            </a:r>
            <a:r>
              <a:rPr lang="en-CA" dirty="0"/>
              <a:t>-Clark or Quad subdivision</a:t>
            </a:r>
          </a:p>
        </p:txBody>
      </p:sp>
    </p:spTree>
    <p:extLst>
      <p:ext uri="{BB962C8B-B14F-4D97-AF65-F5344CB8AC3E}">
        <p14:creationId xmlns:p14="http://schemas.microsoft.com/office/powerpoint/2010/main" val="1321835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Subdivision Surfaces</a:t>
            </a:r>
          </a:p>
        </p:txBody>
      </p:sp>
      <p:sp>
        <p:nvSpPr>
          <p:cNvPr id="3" name="Content Placeholder 2"/>
          <p:cNvSpPr>
            <a:spLocks noGrp="1"/>
          </p:cNvSpPr>
          <p:nvPr>
            <p:ph idx="1"/>
          </p:nvPr>
        </p:nvSpPr>
        <p:spPr/>
        <p:txBody>
          <a:bodyPr/>
          <a:lstStyle/>
          <a:p>
            <a:r>
              <a:rPr lang="en-CA" dirty="0"/>
              <a:t>In this scheme each quad is divided into four sub quads, new points:</a:t>
            </a:r>
          </a:p>
          <a:p>
            <a:pPr lvl="1"/>
            <a:r>
              <a:rPr lang="en-CA" sz="2400" dirty="0"/>
              <a:t>One point in the middle of the quad</a:t>
            </a:r>
          </a:p>
          <a:p>
            <a:pPr lvl="1"/>
            <a:r>
              <a:rPr lang="en-CA" sz="2400" dirty="0"/>
              <a:t>Four points at the middle of each edge</a:t>
            </a:r>
          </a:p>
          <a:p>
            <a:r>
              <a:rPr lang="en-CA" dirty="0"/>
              <a:t>Given an initial quad mesh, this will always result in a quad mesh</a:t>
            </a:r>
          </a:p>
          <a:p>
            <a:r>
              <a:rPr lang="en-CA" dirty="0"/>
              <a:t>Note that each internal vertex has four edges incident on it, called the valance of the edge, these are called ordinary vertices</a:t>
            </a:r>
          </a:p>
          <a:p>
            <a:r>
              <a:rPr lang="en-CA" dirty="0"/>
              <a:t>All other vertices are called extraordinary vertices, an example is shown on the next slide</a:t>
            </a:r>
          </a:p>
        </p:txBody>
      </p:sp>
    </p:spTree>
    <p:extLst>
      <p:ext uri="{BB962C8B-B14F-4D97-AF65-F5344CB8AC3E}">
        <p14:creationId xmlns:p14="http://schemas.microsoft.com/office/powerpoint/2010/main" val="3598977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Subdivision Surfaces</a:t>
            </a:r>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800036"/>
            <a:ext cx="3142852" cy="4443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1018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sp>
        <p:nvSpPr>
          <p:cNvPr id="3" name="Content Placeholder 2"/>
          <p:cNvSpPr>
            <a:spLocks noGrp="1"/>
          </p:cNvSpPr>
          <p:nvPr>
            <p:ph idx="1"/>
          </p:nvPr>
        </p:nvSpPr>
        <p:spPr/>
        <p:txBody>
          <a:bodyPr/>
          <a:lstStyle/>
          <a:p>
            <a:r>
              <a:rPr lang="en-CA" dirty="0"/>
              <a:t>Polygons and curved surfaces cover many of our modeling needs, but there are other techniques</a:t>
            </a:r>
          </a:p>
          <a:p>
            <a:r>
              <a:rPr lang="en-CA" dirty="0"/>
              <a:t>Both of these techniques can be very laborious, each primitive is a small amount of geometry, so we need a large number of them</a:t>
            </a:r>
          </a:p>
          <a:p>
            <a:r>
              <a:rPr lang="en-CA" dirty="0"/>
              <a:t>This can be very hard to construct by hand, we need techniques for producing large amounts of geometry without a large amount of work</a:t>
            </a:r>
          </a:p>
          <a:p>
            <a:r>
              <a:rPr lang="en-CA" dirty="0"/>
              <a:t>There are a number of techniques that have been developed for this</a:t>
            </a:r>
          </a:p>
        </p:txBody>
      </p:sp>
    </p:spTree>
    <p:extLst>
      <p:ext uri="{BB962C8B-B14F-4D97-AF65-F5344CB8AC3E}">
        <p14:creationId xmlns:p14="http://schemas.microsoft.com/office/powerpoint/2010/main" val="3979350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Subdivision Surfaces</a:t>
            </a:r>
          </a:p>
        </p:txBody>
      </p:sp>
      <p:sp>
        <p:nvSpPr>
          <p:cNvPr id="4" name="Content Placeholder 3"/>
          <p:cNvSpPr>
            <a:spLocks noGrp="1"/>
          </p:cNvSpPr>
          <p:nvPr>
            <p:ph idx="1"/>
          </p:nvPr>
        </p:nvSpPr>
        <p:spPr/>
        <p:txBody>
          <a:bodyPr/>
          <a:lstStyle/>
          <a:p>
            <a:r>
              <a:rPr lang="en-CA" dirty="0"/>
              <a:t>The vertex in the center has valance 3, which makes it an extraordinary vertex</a:t>
            </a:r>
          </a:p>
          <a:p>
            <a:r>
              <a:rPr lang="en-CA" dirty="0"/>
              <a:t>This vertex will never disappear and will always be part of the mesh</a:t>
            </a:r>
          </a:p>
          <a:p>
            <a:r>
              <a:rPr lang="en-CA" dirty="0"/>
              <a:t>Several subsequent subdivisions are shown on the next slide that show this</a:t>
            </a:r>
          </a:p>
          <a:p>
            <a:r>
              <a:rPr lang="en-CA" dirty="0"/>
              <a:t>Why do we care?</a:t>
            </a:r>
          </a:p>
          <a:p>
            <a:r>
              <a:rPr lang="en-CA" dirty="0"/>
              <a:t>The extraordinary vertices cause continuity problems for the surface, usually the continuity drops by one</a:t>
            </a:r>
          </a:p>
          <a:p>
            <a:r>
              <a:rPr lang="en-CA" dirty="0"/>
              <a:t>Most of the mathematical analysis deals with this</a:t>
            </a:r>
          </a:p>
        </p:txBody>
      </p:sp>
    </p:spTree>
    <p:extLst>
      <p:ext uri="{BB962C8B-B14F-4D97-AF65-F5344CB8AC3E}">
        <p14:creationId xmlns:p14="http://schemas.microsoft.com/office/powerpoint/2010/main" val="995041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Subdivision Surfaces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76872"/>
            <a:ext cx="6441318" cy="27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7939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Subdivision Surfaces</a:t>
            </a:r>
          </a:p>
        </p:txBody>
      </p:sp>
      <p:sp>
        <p:nvSpPr>
          <p:cNvPr id="4" name="Content Placeholder 3"/>
          <p:cNvSpPr>
            <a:spLocks noGrp="1"/>
          </p:cNvSpPr>
          <p:nvPr>
            <p:ph idx="1"/>
          </p:nvPr>
        </p:nvSpPr>
        <p:spPr/>
        <p:txBody>
          <a:bodyPr/>
          <a:lstStyle/>
          <a:p>
            <a:r>
              <a:rPr lang="en-CA" dirty="0"/>
              <a:t>We can have a similar subdivision scheme for triangular meshes as shown on the next slide</a:t>
            </a:r>
          </a:p>
          <a:p>
            <a:r>
              <a:rPr lang="en-CA" dirty="0"/>
              <a:t>In this case each triangle is divided into four sub triangles by inserting vertices at the mid points of each edge</a:t>
            </a:r>
          </a:p>
          <a:p>
            <a:r>
              <a:rPr lang="en-CA" dirty="0"/>
              <a:t>Each vertex has 6 incident edges, so its ordinary vertices have a valance of 6, all other vertices are extraordinary</a:t>
            </a:r>
          </a:p>
          <a:p>
            <a:r>
              <a:rPr lang="en-CA" dirty="0"/>
              <a:t>This is called the Loop subdivision scheme</a:t>
            </a:r>
          </a:p>
        </p:txBody>
      </p:sp>
    </p:spTree>
    <p:extLst>
      <p:ext uri="{BB962C8B-B14F-4D97-AF65-F5344CB8AC3E}">
        <p14:creationId xmlns:p14="http://schemas.microsoft.com/office/powerpoint/2010/main" val="563079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Subdivision Surfaces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276872"/>
            <a:ext cx="6855162"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91638" y="5003884"/>
            <a:ext cx="2791149" cy="369332"/>
          </a:xfrm>
          <a:prstGeom prst="rect">
            <a:avLst/>
          </a:prstGeom>
          <a:noFill/>
        </p:spPr>
        <p:txBody>
          <a:bodyPr wrap="none" rtlCol="0">
            <a:spAutoFit/>
          </a:bodyPr>
          <a:lstStyle/>
          <a:p>
            <a:r>
              <a:rPr lang="en-CA" dirty="0"/>
              <a:t>Loop subdivision scheme</a:t>
            </a:r>
          </a:p>
        </p:txBody>
      </p:sp>
    </p:spTree>
    <p:extLst>
      <p:ext uri="{BB962C8B-B14F-4D97-AF65-F5344CB8AC3E}">
        <p14:creationId xmlns:p14="http://schemas.microsoft.com/office/powerpoint/2010/main" val="1737036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Subdivision Surfaces</a:t>
            </a:r>
          </a:p>
        </p:txBody>
      </p:sp>
      <p:sp>
        <p:nvSpPr>
          <p:cNvPr id="3" name="Content Placeholder 2"/>
          <p:cNvSpPr>
            <a:spLocks noGrp="1"/>
          </p:cNvSpPr>
          <p:nvPr>
            <p:ph idx="1"/>
          </p:nvPr>
        </p:nvSpPr>
        <p:spPr/>
        <p:txBody>
          <a:bodyPr/>
          <a:lstStyle/>
          <a:p>
            <a:r>
              <a:rPr lang="en-CA" dirty="0"/>
              <a:t>Next we will look at the geometric side of one of the subdivision schemes</a:t>
            </a:r>
          </a:p>
          <a:p>
            <a:r>
              <a:rPr lang="en-CA" dirty="0"/>
              <a:t>We will look at the </a:t>
            </a:r>
            <a:r>
              <a:rPr lang="en-CA" dirty="0" err="1"/>
              <a:t>Catmull</a:t>
            </a:r>
            <a:r>
              <a:rPr lang="en-CA" dirty="0"/>
              <a:t>-Clark scheme, for this scheme we have 5 new vertices and 4 old vertices for each quad</a:t>
            </a:r>
          </a:p>
          <a:p>
            <a:r>
              <a:rPr lang="en-CA" dirty="0"/>
              <a:t>For the new vertex at the center of the quad, set its position to the centroid of the original four points for the quad, this is the average of the coordinates of the four vertices</a:t>
            </a:r>
          </a:p>
          <a:p>
            <a:r>
              <a:rPr lang="en-CA" dirty="0"/>
              <a:t>This is called a face point</a:t>
            </a:r>
          </a:p>
        </p:txBody>
      </p:sp>
    </p:spTree>
    <p:extLst>
      <p:ext uri="{BB962C8B-B14F-4D97-AF65-F5344CB8AC3E}">
        <p14:creationId xmlns:p14="http://schemas.microsoft.com/office/powerpoint/2010/main" val="1916363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Subdivision Surfaces</a:t>
            </a:r>
          </a:p>
        </p:txBody>
      </p:sp>
      <p:sp>
        <p:nvSpPr>
          <p:cNvPr id="3" name="Content Placeholder 2"/>
          <p:cNvSpPr>
            <a:spLocks noGrp="1"/>
          </p:cNvSpPr>
          <p:nvPr>
            <p:ph idx="1"/>
          </p:nvPr>
        </p:nvSpPr>
        <p:spPr/>
        <p:txBody>
          <a:bodyPr/>
          <a:lstStyle/>
          <a:p>
            <a:r>
              <a:rPr lang="en-CA" dirty="0"/>
              <a:t>Next we compute the positions of the four new edge vertices, there are two components to this:</a:t>
            </a:r>
          </a:p>
          <a:p>
            <a:pPr lvl="1"/>
            <a:r>
              <a:rPr lang="en-CA" sz="2400" dirty="0"/>
              <a:t>The average of the original vertices at the ends of the edge</a:t>
            </a:r>
          </a:p>
          <a:p>
            <a:pPr lvl="1"/>
            <a:r>
              <a:rPr lang="en-CA" sz="2400" dirty="0"/>
              <a:t>The average of the two face points on either side of the edge</a:t>
            </a:r>
          </a:p>
          <a:p>
            <a:r>
              <a:rPr lang="en-CA" dirty="0"/>
              <a:t>These two averages are then averaged together</a:t>
            </a:r>
          </a:p>
        </p:txBody>
      </p:sp>
    </p:spTree>
    <p:extLst>
      <p:ext uri="{BB962C8B-B14F-4D97-AF65-F5344CB8AC3E}">
        <p14:creationId xmlns:p14="http://schemas.microsoft.com/office/powerpoint/2010/main" val="3529709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Subdivision Surfaces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a:t>For each of the four original vertices, P, with valance n the new position of the vertex is given by:</a:t>
                </a:r>
              </a:p>
              <a:p>
                <a:pPr marL="0" indent="0">
                  <a:buNone/>
                </a:pPr>
                <a14:m>
                  <m:oMathPara xmlns:m="http://schemas.openxmlformats.org/officeDocument/2006/math">
                    <m:oMathParaPr>
                      <m:jc m:val="centerGroup"/>
                    </m:oMathParaPr>
                    <m:oMath xmlns:m="http://schemas.openxmlformats.org/officeDocument/2006/math">
                      <m:f>
                        <m:fPr>
                          <m:ctrlPr>
                            <a:rPr lang="en-CA" i="1" smtClean="0">
                              <a:latin typeface="Cambria Math" panose="02040503050406030204" pitchFamily="18" charset="0"/>
                            </a:rPr>
                          </m:ctrlPr>
                        </m:fPr>
                        <m:num>
                          <m:r>
                            <a:rPr lang="en-CA" b="0" i="1" smtClean="0">
                              <a:latin typeface="Cambria Math"/>
                            </a:rPr>
                            <m:t>𝐹</m:t>
                          </m:r>
                          <m:r>
                            <a:rPr lang="en-CA" b="0" i="1" smtClean="0">
                              <a:latin typeface="Cambria Math"/>
                            </a:rPr>
                            <m:t>+2</m:t>
                          </m:r>
                          <m:r>
                            <a:rPr lang="en-CA" b="0" i="1" smtClean="0">
                              <a:latin typeface="Cambria Math"/>
                            </a:rPr>
                            <m:t>𝑅</m:t>
                          </m:r>
                          <m:r>
                            <a:rPr lang="en-CA" b="0" i="1" smtClean="0">
                              <a:latin typeface="Cambria Math"/>
                            </a:rPr>
                            <m:t>+</m:t>
                          </m:r>
                          <m:d>
                            <m:dPr>
                              <m:ctrlPr>
                                <a:rPr lang="en-CA" b="0" i="1" smtClean="0">
                                  <a:latin typeface="Cambria Math" panose="02040503050406030204" pitchFamily="18" charset="0"/>
                                </a:rPr>
                              </m:ctrlPr>
                            </m:dPr>
                            <m:e>
                              <m:r>
                                <a:rPr lang="en-CA" b="0" i="1" smtClean="0">
                                  <a:latin typeface="Cambria Math"/>
                                </a:rPr>
                                <m:t>𝑛</m:t>
                              </m:r>
                              <m:r>
                                <a:rPr lang="en-CA" b="0" i="1" smtClean="0">
                                  <a:latin typeface="Cambria Math"/>
                                </a:rPr>
                                <m:t>−3</m:t>
                              </m:r>
                            </m:e>
                          </m:d>
                          <m:r>
                            <a:rPr lang="en-CA" b="0" i="1" smtClean="0">
                              <a:latin typeface="Cambria Math"/>
                            </a:rPr>
                            <m:t>𝑃</m:t>
                          </m:r>
                        </m:num>
                        <m:den>
                          <m:r>
                            <a:rPr lang="en-CA" b="0" i="1" smtClean="0">
                              <a:latin typeface="Cambria Math"/>
                            </a:rPr>
                            <m:t>𝑛</m:t>
                          </m:r>
                        </m:den>
                      </m:f>
                    </m:oMath>
                  </m:oMathPara>
                </a14:m>
                <a:endParaRPr lang="en-CA" dirty="0"/>
              </a:p>
              <a:p>
                <a:r>
                  <a:rPr lang="en-CA" dirty="0"/>
                  <a:t>F is the average of the n face points for the faces that touch P</a:t>
                </a:r>
              </a:p>
              <a:p>
                <a:r>
                  <a:rPr lang="en-CA" dirty="0"/>
                  <a:t>R is the average of the n edge midpoints that are incident on P</a:t>
                </a:r>
              </a:p>
              <a:p>
                <a:r>
                  <a:rPr lang="en-CA" dirty="0"/>
                  <a:t>Most of the time n=4, but it will be different for the extraordinary vertices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r="-444"/>
                </a:stretch>
              </a:blipFill>
            </p:spPr>
            <p:txBody>
              <a:bodyPr/>
              <a:lstStyle/>
              <a:p>
                <a:r>
                  <a:rPr lang="en-CA">
                    <a:noFill/>
                  </a:rPr>
                  <a:t> </a:t>
                </a:r>
              </a:p>
            </p:txBody>
          </p:sp>
        </mc:Fallback>
      </mc:AlternateContent>
    </p:spTree>
    <p:extLst>
      <p:ext uri="{BB962C8B-B14F-4D97-AF65-F5344CB8AC3E}">
        <p14:creationId xmlns:p14="http://schemas.microsoft.com/office/powerpoint/2010/main" val="3954494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Subdivision Surfaces</a:t>
            </a:r>
          </a:p>
        </p:txBody>
      </p:sp>
      <p:pic>
        <p:nvPicPr>
          <p:cNvPr id="4" name="Content Placeholder 3"/>
          <p:cNvPicPr>
            <a:picLocks noGrp="1" noChangeAspect="1"/>
          </p:cNvPicPr>
          <p:nvPr>
            <p:ph idx="1"/>
          </p:nvPr>
        </p:nvPicPr>
        <p:blipFill>
          <a:blip r:embed="rId2"/>
          <a:stretch>
            <a:fillRect/>
          </a:stretch>
        </p:blipFill>
        <p:spPr>
          <a:xfrm>
            <a:off x="1907704" y="2348880"/>
            <a:ext cx="5185744" cy="3318876"/>
          </a:xfrm>
          <a:prstGeom prst="rect">
            <a:avLst/>
          </a:prstGeom>
        </p:spPr>
      </p:pic>
    </p:spTree>
    <p:extLst>
      <p:ext uri="{BB962C8B-B14F-4D97-AF65-F5344CB8AC3E}">
        <p14:creationId xmlns:p14="http://schemas.microsoft.com/office/powerpoint/2010/main" val="1174470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Subdivision Surfaces</a:t>
            </a:r>
          </a:p>
        </p:txBody>
      </p:sp>
      <p:sp>
        <p:nvSpPr>
          <p:cNvPr id="3" name="Content Placeholder 2"/>
          <p:cNvSpPr>
            <a:spLocks noGrp="1"/>
          </p:cNvSpPr>
          <p:nvPr>
            <p:ph idx="1"/>
          </p:nvPr>
        </p:nvSpPr>
        <p:spPr/>
        <p:txBody>
          <a:bodyPr/>
          <a:lstStyle/>
          <a:p>
            <a:r>
              <a:rPr lang="en-CA" dirty="0"/>
              <a:t>These expressions can be used to construct a matrix, S, that transforms the original vertices into the vertices for the 4 new quads</a:t>
            </a:r>
          </a:p>
          <a:p>
            <a:r>
              <a:rPr lang="en-CA" dirty="0"/>
              <a:t>This matrix is used in the theoretical analysis of the surface</a:t>
            </a:r>
          </a:p>
          <a:p>
            <a:r>
              <a:rPr lang="en-CA" dirty="0"/>
              <a:t>The </a:t>
            </a:r>
            <a:r>
              <a:rPr lang="en-CA" dirty="0" err="1"/>
              <a:t>Catmull</a:t>
            </a:r>
            <a:r>
              <a:rPr lang="en-CA" dirty="0"/>
              <a:t>-Clark subdivision surface is C</a:t>
            </a:r>
            <a:r>
              <a:rPr lang="en-CA" baseline="30000" dirty="0"/>
              <a:t>2</a:t>
            </a:r>
            <a:r>
              <a:rPr lang="en-CA" dirty="0"/>
              <a:t> continuous everywhere except at the extraordinary points where it is C</a:t>
            </a:r>
            <a:r>
              <a:rPr lang="en-CA" baseline="30000" dirty="0"/>
              <a:t>1</a:t>
            </a:r>
            <a:endParaRPr lang="en-CA" dirty="0"/>
          </a:p>
          <a:p>
            <a:r>
              <a:rPr lang="en-CA" dirty="0"/>
              <a:t>It is an approximation scheme that basically constructs a B-spline surface</a:t>
            </a:r>
          </a:p>
        </p:txBody>
      </p:sp>
    </p:spTree>
    <p:extLst>
      <p:ext uri="{BB962C8B-B14F-4D97-AF65-F5344CB8AC3E}">
        <p14:creationId xmlns:p14="http://schemas.microsoft.com/office/powerpoint/2010/main" val="1921824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Subdivision Surfaces</a:t>
            </a:r>
          </a:p>
        </p:txBody>
      </p:sp>
      <p:sp>
        <p:nvSpPr>
          <p:cNvPr id="3" name="Content Placeholder 2"/>
          <p:cNvSpPr>
            <a:spLocks noGrp="1"/>
          </p:cNvSpPr>
          <p:nvPr>
            <p:ph idx="1"/>
          </p:nvPr>
        </p:nvSpPr>
        <p:spPr/>
        <p:txBody>
          <a:bodyPr/>
          <a:lstStyle/>
          <a:p>
            <a:r>
              <a:rPr lang="en-CA" dirty="0"/>
              <a:t>For implementation a edge based data structure is the natural choice, since we need to find the neighbours of vertices</a:t>
            </a:r>
          </a:p>
          <a:p>
            <a:r>
              <a:rPr lang="en-CA" dirty="0"/>
              <a:t>Some implementations use indexed face sets, but they need an extra hash table to track the new edge vertices as they are constructed</a:t>
            </a:r>
          </a:p>
          <a:p>
            <a:r>
              <a:rPr lang="en-CA" dirty="0"/>
              <a:t>There are some more sophisticated data structures, but we won’t look at them</a:t>
            </a:r>
          </a:p>
        </p:txBody>
      </p:sp>
    </p:spTree>
    <p:extLst>
      <p:ext uri="{BB962C8B-B14F-4D97-AF65-F5344CB8AC3E}">
        <p14:creationId xmlns:p14="http://schemas.microsoft.com/office/powerpoint/2010/main" val="395794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Extrusion</a:t>
            </a:r>
          </a:p>
        </p:txBody>
      </p:sp>
      <p:sp>
        <p:nvSpPr>
          <p:cNvPr id="3" name="Content Placeholder 2"/>
          <p:cNvSpPr>
            <a:spLocks noGrp="1"/>
          </p:cNvSpPr>
          <p:nvPr>
            <p:ph idx="1"/>
          </p:nvPr>
        </p:nvSpPr>
        <p:spPr/>
        <p:txBody>
          <a:bodyPr>
            <a:normAutofit lnSpcReduction="10000"/>
          </a:bodyPr>
          <a:lstStyle/>
          <a:p>
            <a:r>
              <a:rPr lang="en-CA" dirty="0"/>
              <a:t>Many geometrical modellers have extrusion and sweep operations that generate more complex shapes from simple shapes</a:t>
            </a:r>
          </a:p>
          <a:p>
            <a:r>
              <a:rPr lang="en-CA" dirty="0"/>
              <a:t>An extrusion starts with a simple polygon and then moves this polygon along a 3D path constructing a mesh in the process</a:t>
            </a:r>
          </a:p>
          <a:p>
            <a:r>
              <a:rPr lang="en-CA" dirty="0"/>
              <a:t>That is start the polygon at its original position, move it slightly along the path and then connect the old and new polygons with a mesh, like a cylinder</a:t>
            </a:r>
          </a:p>
          <a:p>
            <a:r>
              <a:rPr lang="en-CA" dirty="0"/>
              <a:t>This is good for generating pipe-like shapes</a:t>
            </a:r>
          </a:p>
          <a:p>
            <a:r>
              <a:rPr lang="en-CA" dirty="0"/>
              <a:t>The polygon can be scaled as it moves along the path to produce slightly more complicated shapes</a:t>
            </a:r>
          </a:p>
        </p:txBody>
      </p:sp>
    </p:spTree>
    <p:extLst>
      <p:ext uri="{BB962C8B-B14F-4D97-AF65-F5344CB8AC3E}">
        <p14:creationId xmlns:p14="http://schemas.microsoft.com/office/powerpoint/2010/main" val="3403666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Subdivision Surfaces</a:t>
            </a:r>
          </a:p>
        </p:txBody>
      </p:sp>
      <p:sp>
        <p:nvSpPr>
          <p:cNvPr id="3" name="Content Placeholder 2"/>
          <p:cNvSpPr>
            <a:spLocks noGrp="1"/>
          </p:cNvSpPr>
          <p:nvPr>
            <p:ph idx="1"/>
          </p:nvPr>
        </p:nvSpPr>
        <p:spPr/>
        <p:txBody>
          <a:bodyPr>
            <a:normAutofit/>
          </a:bodyPr>
          <a:lstStyle/>
          <a:p>
            <a:r>
              <a:rPr lang="en-CA" sz="2000" dirty="0"/>
              <a:t>Pixar has produced an open source library for subdivision surfaces: </a:t>
            </a:r>
            <a:r>
              <a:rPr lang="en-CA" sz="2000" dirty="0">
                <a:hlinkClick r:id="rId2"/>
              </a:rPr>
              <a:t>http://graphics.pixar.com/opensubdiv/docs/intro.html</a:t>
            </a:r>
            <a:endParaRPr lang="en-CA" sz="2000" dirty="0"/>
          </a:p>
          <a:p>
            <a:r>
              <a:rPr lang="en-CA" sz="2000" dirty="0"/>
              <a:t>This is a fairly complex package and take some time to build</a:t>
            </a:r>
          </a:p>
        </p:txBody>
      </p:sp>
      <p:pic>
        <p:nvPicPr>
          <p:cNvPr id="4" name="Picture 3"/>
          <p:cNvPicPr>
            <a:picLocks noChangeAspect="1"/>
          </p:cNvPicPr>
          <p:nvPr/>
        </p:nvPicPr>
        <p:blipFill>
          <a:blip r:embed="rId3"/>
          <a:stretch>
            <a:fillRect/>
          </a:stretch>
        </p:blipFill>
        <p:spPr>
          <a:xfrm>
            <a:off x="1979712" y="3200400"/>
            <a:ext cx="4896544" cy="3185227"/>
          </a:xfrm>
          <a:prstGeom prst="rect">
            <a:avLst/>
          </a:prstGeom>
        </p:spPr>
      </p:pic>
    </p:spTree>
    <p:extLst>
      <p:ext uri="{BB962C8B-B14F-4D97-AF65-F5344CB8AC3E}">
        <p14:creationId xmlns:p14="http://schemas.microsoft.com/office/powerpoint/2010/main" val="608938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Fractals</a:t>
            </a:r>
          </a:p>
        </p:txBody>
      </p:sp>
      <p:sp>
        <p:nvSpPr>
          <p:cNvPr id="3" name="Content Placeholder 2"/>
          <p:cNvSpPr>
            <a:spLocks noGrp="1"/>
          </p:cNvSpPr>
          <p:nvPr>
            <p:ph idx="1"/>
          </p:nvPr>
        </p:nvSpPr>
        <p:spPr/>
        <p:txBody>
          <a:bodyPr/>
          <a:lstStyle/>
          <a:p>
            <a:r>
              <a:rPr lang="en-CA" dirty="0"/>
              <a:t>Fractals are a broad class of techniques that are based on the notion of self similarity</a:t>
            </a:r>
          </a:p>
          <a:p>
            <a:r>
              <a:rPr lang="en-CA" dirty="0"/>
              <a:t>An object is self similar if it appears the same as we scale it up or down, as the object is magnified the pattern repeats at a smaller scale</a:t>
            </a:r>
          </a:p>
          <a:p>
            <a:r>
              <a:rPr lang="en-CA" dirty="0"/>
              <a:t>Exact self similarity only appears in mathematical objects, such as the Koch or Hilbert curves</a:t>
            </a:r>
          </a:p>
          <a:p>
            <a:r>
              <a:rPr lang="en-CA" dirty="0"/>
              <a:t>This doesn’t produce very interesting objects, so we need to relax the definition of self similarity to include some randomness</a:t>
            </a:r>
          </a:p>
        </p:txBody>
      </p:sp>
    </p:spTree>
    <p:extLst>
      <p:ext uri="{BB962C8B-B14F-4D97-AF65-F5344CB8AC3E}">
        <p14:creationId xmlns:p14="http://schemas.microsoft.com/office/powerpoint/2010/main" val="622359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Fractals</a:t>
            </a:r>
          </a:p>
        </p:txBody>
      </p:sp>
      <p:pic>
        <p:nvPicPr>
          <p:cNvPr id="1026" name="Picture 2" descr="http://upload.wikimedia.org/wikipedia/commons/thumb/d/d9/KochFlake.svg/280px-KochFlake.svg.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888" y="2132856"/>
            <a:ext cx="26670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upload.wikimedia.org/wikipedia/commons/thumb/1/13/Hilbert3d-step3.png/119px-Hilbert3d-step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2281" y="2348881"/>
            <a:ext cx="2487991" cy="25089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59632" y="4838845"/>
            <a:ext cx="1848583" cy="369332"/>
          </a:xfrm>
          <a:prstGeom prst="rect">
            <a:avLst/>
          </a:prstGeom>
          <a:noFill/>
        </p:spPr>
        <p:txBody>
          <a:bodyPr wrap="none" rtlCol="0">
            <a:spAutoFit/>
          </a:bodyPr>
          <a:lstStyle/>
          <a:p>
            <a:r>
              <a:rPr lang="en-CA" dirty="0"/>
              <a:t>Koch Snowflake</a:t>
            </a:r>
          </a:p>
        </p:txBody>
      </p:sp>
      <p:sp>
        <p:nvSpPr>
          <p:cNvPr id="5" name="TextBox 4"/>
          <p:cNvSpPr txBox="1"/>
          <p:nvPr/>
        </p:nvSpPr>
        <p:spPr>
          <a:xfrm>
            <a:off x="5034675" y="5239009"/>
            <a:ext cx="1956818" cy="369332"/>
          </a:xfrm>
          <a:prstGeom prst="rect">
            <a:avLst/>
          </a:prstGeom>
          <a:noFill/>
        </p:spPr>
        <p:txBody>
          <a:bodyPr wrap="none" rtlCol="0">
            <a:spAutoFit/>
          </a:bodyPr>
          <a:lstStyle/>
          <a:p>
            <a:r>
              <a:rPr lang="en-CA" dirty="0"/>
              <a:t>3D Hilbert Curve</a:t>
            </a:r>
          </a:p>
        </p:txBody>
      </p:sp>
    </p:spTree>
    <p:extLst>
      <p:ext uri="{BB962C8B-B14F-4D97-AF65-F5344CB8AC3E}">
        <p14:creationId xmlns:p14="http://schemas.microsoft.com/office/powerpoint/2010/main" val="1099041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Fractals</a:t>
            </a:r>
          </a:p>
        </p:txBody>
      </p:sp>
      <p:sp>
        <p:nvSpPr>
          <p:cNvPr id="4" name="Content Placeholder 3"/>
          <p:cNvSpPr>
            <a:spLocks noGrp="1"/>
          </p:cNvSpPr>
          <p:nvPr>
            <p:ph idx="1"/>
          </p:nvPr>
        </p:nvSpPr>
        <p:spPr/>
        <p:txBody>
          <a:bodyPr/>
          <a:lstStyle/>
          <a:p>
            <a:r>
              <a:rPr lang="en-CA" dirty="0"/>
              <a:t>An object is statistically self similar if its statistical properties are stationary as the object scales</a:t>
            </a:r>
          </a:p>
          <a:p>
            <a:r>
              <a:rPr lang="en-CA" dirty="0"/>
              <a:t>Typically the statistical properties scale as the object scales</a:t>
            </a:r>
          </a:p>
          <a:p>
            <a:r>
              <a:rPr lang="en-CA" dirty="0"/>
              <a:t>One of the statistical processes with this property is fractional Brownian motion  or </a:t>
            </a:r>
            <a:r>
              <a:rPr lang="en-CA" dirty="0" err="1"/>
              <a:t>fBm</a:t>
            </a:r>
            <a:endParaRPr lang="en-CA" dirty="0"/>
          </a:p>
          <a:p>
            <a:r>
              <a:rPr lang="en-CA" dirty="0"/>
              <a:t>This is a process that scales by h</a:t>
            </a:r>
            <a:r>
              <a:rPr lang="en-CA" baseline="30000" dirty="0"/>
              <a:t>-H</a:t>
            </a:r>
            <a:r>
              <a:rPr lang="en-CA" dirty="0"/>
              <a:t> as the process is scaled by h</a:t>
            </a:r>
          </a:p>
          <a:p>
            <a:r>
              <a:rPr lang="en-CA" dirty="0"/>
              <a:t>H is the fractal dimension and varies from 0 to 1</a:t>
            </a:r>
          </a:p>
        </p:txBody>
      </p:sp>
    </p:spTree>
    <p:extLst>
      <p:ext uri="{BB962C8B-B14F-4D97-AF65-F5344CB8AC3E}">
        <p14:creationId xmlns:p14="http://schemas.microsoft.com/office/powerpoint/2010/main" val="1992916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Fractals</a:t>
            </a:r>
          </a:p>
        </p:txBody>
      </p:sp>
      <p:pic>
        <p:nvPicPr>
          <p:cNvPr id="2050" name="Picture 2" descr="http://upload.wikimedia.org/wikipedia/commons/thumb/6/6e/FractalLandscape.jpg/220px-FractalLandscape.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7" y="1988840"/>
            <a:ext cx="3987381" cy="26642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upload.wikimedia.org/wikipedia/commons/thumb/8/8b/Fractal_terrain_texture.jpg/220px-Fractal_terrain_texture.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3119619"/>
            <a:ext cx="3574316" cy="2680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69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Fractals</a:t>
            </a:r>
          </a:p>
        </p:txBody>
      </p:sp>
      <p:sp>
        <p:nvSpPr>
          <p:cNvPr id="4" name="Content Placeholder 3"/>
          <p:cNvSpPr>
            <a:spLocks noGrp="1"/>
          </p:cNvSpPr>
          <p:nvPr>
            <p:ph idx="1"/>
          </p:nvPr>
        </p:nvSpPr>
        <p:spPr/>
        <p:txBody>
          <a:bodyPr/>
          <a:lstStyle/>
          <a:p>
            <a:r>
              <a:rPr lang="en-CA" dirty="0"/>
              <a:t>This is a big topic, we will just look at some of the basic algorithms to give a taste for how it works</a:t>
            </a:r>
          </a:p>
          <a:p>
            <a:r>
              <a:rPr lang="en-CA" dirty="0"/>
              <a:t>One of the simplest algorithms is based on subdivision and is due to Fournier, </a:t>
            </a:r>
            <a:r>
              <a:rPr lang="en-CA" dirty="0" err="1"/>
              <a:t>Fussell</a:t>
            </a:r>
            <a:r>
              <a:rPr lang="en-CA" dirty="0"/>
              <a:t> and Carpenter in 1980, this was the first practical fractal algorithm in computer graphics</a:t>
            </a:r>
          </a:p>
          <a:p>
            <a:r>
              <a:rPr lang="en-CA" dirty="0"/>
              <a:t>We start with a line, and compute its mid point, this line is then displaced by a random amount</a:t>
            </a:r>
          </a:p>
          <a:p>
            <a:r>
              <a:rPr lang="en-CA" dirty="0"/>
              <a:t>This is the first level of the fractal construction process, see the next slide</a:t>
            </a:r>
          </a:p>
        </p:txBody>
      </p:sp>
    </p:spTree>
    <p:extLst>
      <p:ext uri="{BB962C8B-B14F-4D97-AF65-F5344CB8AC3E}">
        <p14:creationId xmlns:p14="http://schemas.microsoft.com/office/powerpoint/2010/main" val="2823415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Fractals</a:t>
            </a:r>
          </a:p>
        </p:txBody>
      </p:sp>
      <p:cxnSp>
        <p:nvCxnSpPr>
          <p:cNvPr id="5" name="Straight Connector 4"/>
          <p:cNvCxnSpPr/>
          <p:nvPr/>
        </p:nvCxnSpPr>
        <p:spPr>
          <a:xfrm flipV="1">
            <a:off x="1475656" y="2492896"/>
            <a:ext cx="5832648" cy="1440160"/>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211960" y="3140968"/>
            <a:ext cx="180020"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p:cNvCxnSpPr/>
          <p:nvPr/>
        </p:nvCxnSpPr>
        <p:spPr>
          <a:xfrm flipV="1">
            <a:off x="1691680" y="4437112"/>
            <a:ext cx="2520280" cy="1152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11960" y="4437112"/>
            <a:ext cx="3024336"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211960" y="4581128"/>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71232" y="5404574"/>
            <a:ext cx="2483372" cy="369332"/>
          </a:xfrm>
          <a:prstGeom prst="rect">
            <a:avLst/>
          </a:prstGeom>
          <a:noFill/>
        </p:spPr>
        <p:txBody>
          <a:bodyPr wrap="none" rtlCol="0">
            <a:spAutoFit/>
          </a:bodyPr>
          <a:lstStyle/>
          <a:p>
            <a:r>
              <a:rPr lang="en-CA" dirty="0"/>
              <a:t>Random displacement</a:t>
            </a:r>
          </a:p>
        </p:txBody>
      </p:sp>
    </p:spTree>
    <p:extLst>
      <p:ext uri="{BB962C8B-B14F-4D97-AF65-F5344CB8AC3E}">
        <p14:creationId xmlns:p14="http://schemas.microsoft.com/office/powerpoint/2010/main" val="3532534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Fractals</a:t>
            </a:r>
          </a:p>
        </p:txBody>
      </p:sp>
      <p:sp>
        <p:nvSpPr>
          <p:cNvPr id="4" name="Content Placeholder 3"/>
          <p:cNvSpPr>
            <a:spLocks noGrp="1"/>
          </p:cNvSpPr>
          <p:nvPr>
            <p:ph idx="1"/>
          </p:nvPr>
        </p:nvSpPr>
        <p:spPr/>
        <p:txBody>
          <a:bodyPr/>
          <a:lstStyle/>
          <a:p>
            <a:r>
              <a:rPr lang="en-CA" dirty="0"/>
              <a:t>We then apply this process recursively to the two line segments until we get enough points</a:t>
            </a:r>
          </a:p>
          <a:p>
            <a:r>
              <a:rPr lang="en-CA" dirty="0"/>
              <a:t>This next slide shows some examples of the lines that can be constructed in this way</a:t>
            </a:r>
          </a:p>
          <a:p>
            <a:r>
              <a:rPr lang="en-CA" dirty="0"/>
              <a:t>This is the basic outline, now we need to fill in the details</a:t>
            </a:r>
          </a:p>
          <a:p>
            <a:r>
              <a:rPr lang="en-CA" dirty="0"/>
              <a:t>What random process do we use?</a:t>
            </a:r>
          </a:p>
          <a:p>
            <a:r>
              <a:rPr lang="en-CA" dirty="0"/>
              <a:t>We are going to use a Gaussian process that is scaled with the subdivision of the curve, more specifically we will base the process on N(0,1)</a:t>
            </a:r>
          </a:p>
        </p:txBody>
      </p:sp>
    </p:spTree>
    <p:extLst>
      <p:ext uri="{BB962C8B-B14F-4D97-AF65-F5344CB8AC3E}">
        <p14:creationId xmlns:p14="http://schemas.microsoft.com/office/powerpoint/2010/main" val="4234885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Fractals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628800"/>
            <a:ext cx="5196465" cy="4968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6598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Fractals</a:t>
            </a:r>
          </a:p>
        </p:txBody>
      </p:sp>
      <p:sp>
        <p:nvSpPr>
          <p:cNvPr id="3" name="Content Placeholder 2"/>
          <p:cNvSpPr>
            <a:spLocks noGrp="1"/>
          </p:cNvSpPr>
          <p:nvPr>
            <p:ph idx="1"/>
          </p:nvPr>
        </p:nvSpPr>
        <p:spPr/>
        <p:txBody>
          <a:bodyPr/>
          <a:lstStyle/>
          <a:p>
            <a:r>
              <a:rPr lang="en-CA" dirty="0"/>
              <a:t>This can’t be just use any random process, it must satisfy two important properties:</a:t>
            </a:r>
          </a:p>
          <a:p>
            <a:pPr marL="857250" lvl="1" indent="-457200">
              <a:buFont typeface="+mj-lt"/>
              <a:buAutoNum type="arabicPeriod"/>
            </a:pPr>
            <a:r>
              <a:rPr lang="en-CA" sz="2400" dirty="0"/>
              <a:t>The process must be fractal, it must be statistically self similar</a:t>
            </a:r>
          </a:p>
          <a:p>
            <a:pPr marL="857250" lvl="1" indent="-457200">
              <a:buFont typeface="+mj-lt"/>
              <a:buAutoNum type="arabicPeriod"/>
            </a:pPr>
            <a:r>
              <a:rPr lang="en-CA" sz="2400" dirty="0"/>
              <a:t>For a given point in space we must always get the same random number</a:t>
            </a:r>
          </a:p>
          <a:p>
            <a:r>
              <a:rPr lang="en-CA" dirty="0"/>
              <a:t>The first property we can satisfy by scaling the standard deviation by 2</a:t>
            </a:r>
            <a:r>
              <a:rPr lang="en-CA" baseline="30000" dirty="0"/>
              <a:t>-H</a:t>
            </a:r>
            <a:r>
              <a:rPr lang="en-CA" dirty="0"/>
              <a:t> on each level of subdivision, where H is the fractal dimension of the process</a:t>
            </a:r>
          </a:p>
        </p:txBody>
      </p:sp>
    </p:spTree>
    <p:extLst>
      <p:ext uri="{BB962C8B-B14F-4D97-AF65-F5344CB8AC3E}">
        <p14:creationId xmlns:p14="http://schemas.microsoft.com/office/powerpoint/2010/main" val="1583037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Extrusion</a:t>
            </a:r>
          </a:p>
        </p:txBody>
      </p:sp>
      <p:pic>
        <p:nvPicPr>
          <p:cNvPr id="4" name="Content Placeholder 3"/>
          <p:cNvPicPr>
            <a:picLocks noGrp="1" noChangeAspect="1"/>
          </p:cNvPicPr>
          <p:nvPr>
            <p:ph idx="1"/>
          </p:nvPr>
        </p:nvPicPr>
        <p:blipFill>
          <a:blip r:embed="rId2"/>
          <a:stretch>
            <a:fillRect/>
          </a:stretch>
        </p:blipFill>
        <p:spPr>
          <a:xfrm>
            <a:off x="457200" y="2856348"/>
            <a:ext cx="8229600" cy="2013666"/>
          </a:xfrm>
          <a:prstGeom prst="rect">
            <a:avLst/>
          </a:prstGeom>
        </p:spPr>
      </p:pic>
    </p:spTree>
    <p:extLst>
      <p:ext uri="{BB962C8B-B14F-4D97-AF65-F5344CB8AC3E}">
        <p14:creationId xmlns:p14="http://schemas.microsoft.com/office/powerpoint/2010/main" val="5456600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Fractals</a:t>
            </a:r>
          </a:p>
        </p:txBody>
      </p:sp>
      <p:sp>
        <p:nvSpPr>
          <p:cNvPr id="3" name="Content Placeholder 2"/>
          <p:cNvSpPr>
            <a:spLocks noGrp="1"/>
          </p:cNvSpPr>
          <p:nvPr>
            <p:ph idx="1"/>
          </p:nvPr>
        </p:nvSpPr>
        <p:spPr/>
        <p:txBody>
          <a:bodyPr/>
          <a:lstStyle/>
          <a:p>
            <a:r>
              <a:rPr lang="en-CA" dirty="0"/>
              <a:t>Why do we need the second property?</a:t>
            </a:r>
          </a:p>
          <a:p>
            <a:r>
              <a:rPr lang="en-CA" dirty="0"/>
              <a:t>We want to be able to display a fractal at any scale, that is zoom into it</a:t>
            </a:r>
          </a:p>
          <a:p>
            <a:r>
              <a:rPr lang="en-CA" dirty="0"/>
              <a:t>This requires regenerating the fractal at a higher resolution, when we do this we want the existing points on the fractal to stay the same, they shouldn’t move</a:t>
            </a:r>
          </a:p>
          <a:p>
            <a:r>
              <a:rPr lang="en-CA" dirty="0"/>
              <a:t>We only want to add extra points, so for the original points we need to get the same random number</a:t>
            </a:r>
          </a:p>
          <a:p>
            <a:r>
              <a:rPr lang="en-CA" dirty="0"/>
              <a:t>This will also make it easier to do surfaces later</a:t>
            </a:r>
          </a:p>
        </p:txBody>
      </p:sp>
    </p:spTree>
    <p:extLst>
      <p:ext uri="{BB962C8B-B14F-4D97-AF65-F5344CB8AC3E}">
        <p14:creationId xmlns:p14="http://schemas.microsoft.com/office/powerpoint/2010/main" val="3432886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Fractals</a:t>
            </a:r>
          </a:p>
        </p:txBody>
      </p:sp>
      <p:sp>
        <p:nvSpPr>
          <p:cNvPr id="3" name="Content Placeholder 2"/>
          <p:cNvSpPr>
            <a:spLocks noGrp="1"/>
          </p:cNvSpPr>
          <p:nvPr>
            <p:ph idx="1"/>
          </p:nvPr>
        </p:nvSpPr>
        <p:spPr/>
        <p:txBody>
          <a:bodyPr/>
          <a:lstStyle/>
          <a:p>
            <a:r>
              <a:rPr lang="en-CA" dirty="0"/>
              <a:t>Our random number generator needs to be a function of the point we are displacing, deterministic random numbers??</a:t>
            </a:r>
          </a:p>
          <a:p>
            <a:r>
              <a:rPr lang="en-CA" dirty="0"/>
              <a:t>There is a way to do this (in fact there are several)</a:t>
            </a:r>
          </a:p>
          <a:p>
            <a:r>
              <a:rPr lang="en-CA" dirty="0"/>
              <a:t>We start by constructing a large table of N(0,1) random numbers, the table size is usually a prime number</a:t>
            </a:r>
          </a:p>
          <a:p>
            <a:r>
              <a:rPr lang="en-CA" dirty="0"/>
              <a:t>We then hash into this table to get our random number</a:t>
            </a:r>
          </a:p>
          <a:p>
            <a:r>
              <a:rPr lang="en-CA" dirty="0"/>
              <a:t>Example: construct a hash function from point’s coordinates to give table index</a:t>
            </a:r>
          </a:p>
        </p:txBody>
      </p:sp>
    </p:spTree>
    <p:extLst>
      <p:ext uri="{BB962C8B-B14F-4D97-AF65-F5344CB8AC3E}">
        <p14:creationId xmlns:p14="http://schemas.microsoft.com/office/powerpoint/2010/main" val="40082992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Fractals</a:t>
            </a:r>
          </a:p>
        </p:txBody>
      </p:sp>
      <p:sp>
        <p:nvSpPr>
          <p:cNvPr id="3" name="Content Placeholder 2"/>
          <p:cNvSpPr>
            <a:spLocks noGrp="1"/>
          </p:cNvSpPr>
          <p:nvPr>
            <p:ph idx="1"/>
          </p:nvPr>
        </p:nvSpPr>
        <p:spPr/>
        <p:txBody>
          <a:bodyPr/>
          <a:lstStyle/>
          <a:p>
            <a:r>
              <a:rPr lang="en-CA" dirty="0"/>
              <a:t>Using the point’s coordinate isn’t always a good idea</a:t>
            </a:r>
          </a:p>
          <a:p>
            <a:r>
              <a:rPr lang="en-CA" dirty="0"/>
              <a:t>If we transform the fractal, the coordinates will change and we will get a different set of random numbers</a:t>
            </a:r>
          </a:p>
          <a:p>
            <a:r>
              <a:rPr lang="en-CA" dirty="0"/>
              <a:t>One standard solution is to use parameter space, which doesn’t change on transformation</a:t>
            </a:r>
          </a:p>
          <a:p>
            <a:r>
              <a:rPr lang="en-CA" dirty="0"/>
              <a:t>That is, for a surface we use the (</a:t>
            </a:r>
            <a:r>
              <a:rPr lang="en-CA" dirty="0" err="1"/>
              <a:t>u,v</a:t>
            </a:r>
            <a:r>
              <a:rPr lang="en-CA" dirty="0"/>
              <a:t>) coordinates of the point not its geometrical coordinates</a:t>
            </a:r>
          </a:p>
        </p:txBody>
      </p:sp>
    </p:spTree>
    <p:extLst>
      <p:ext uri="{BB962C8B-B14F-4D97-AF65-F5344CB8AC3E}">
        <p14:creationId xmlns:p14="http://schemas.microsoft.com/office/powerpoint/2010/main" val="3860149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Fractals</a:t>
            </a:r>
          </a:p>
        </p:txBody>
      </p:sp>
      <p:sp>
        <p:nvSpPr>
          <p:cNvPr id="3" name="Content Placeholder 2"/>
          <p:cNvSpPr>
            <a:spLocks noGrp="1"/>
          </p:cNvSpPr>
          <p:nvPr>
            <p:ph idx="1"/>
          </p:nvPr>
        </p:nvSpPr>
        <p:spPr/>
        <p:txBody>
          <a:bodyPr/>
          <a:lstStyle/>
          <a:p>
            <a:r>
              <a:rPr lang="en-CA" dirty="0"/>
              <a:t>The next thing is how do we compute the displacement?</a:t>
            </a:r>
          </a:p>
          <a:p>
            <a:r>
              <a:rPr lang="en-CA" dirty="0"/>
              <a:t>For a 2D approximately horizontal line the displacement can be in the y direction</a:t>
            </a:r>
          </a:p>
          <a:p>
            <a:r>
              <a:rPr lang="en-CA" dirty="0"/>
              <a:t>If the line is vertical this won’t work, we won’t see the displacements</a:t>
            </a:r>
          </a:p>
          <a:p>
            <a:r>
              <a:rPr lang="en-CA" dirty="0"/>
              <a:t>Instead we displace in the normal direction</a:t>
            </a:r>
          </a:p>
          <a:p>
            <a:r>
              <a:rPr lang="en-CA" dirty="0"/>
              <a:t>Both approaches are used depending upon the object we are modeling</a:t>
            </a:r>
          </a:p>
        </p:txBody>
      </p:sp>
    </p:spTree>
    <p:extLst>
      <p:ext uri="{BB962C8B-B14F-4D97-AF65-F5344CB8AC3E}">
        <p14:creationId xmlns:p14="http://schemas.microsoft.com/office/powerpoint/2010/main" val="914578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Fractals</a:t>
            </a:r>
          </a:p>
        </p:txBody>
      </p:sp>
      <p:sp>
        <p:nvSpPr>
          <p:cNvPr id="3" name="Content Placeholder 2"/>
          <p:cNvSpPr>
            <a:spLocks noGrp="1"/>
          </p:cNvSpPr>
          <p:nvPr>
            <p:ph idx="1"/>
          </p:nvPr>
        </p:nvSpPr>
        <p:spPr/>
        <p:txBody>
          <a:bodyPr/>
          <a:lstStyle/>
          <a:p>
            <a:r>
              <a:rPr lang="en-CA" dirty="0"/>
              <a:t>We now have fractal lines, which are a useful modeling primitive</a:t>
            </a:r>
          </a:p>
          <a:p>
            <a:r>
              <a:rPr lang="en-CA" dirty="0"/>
              <a:t>They can be used to model coast lines, see the next slide</a:t>
            </a:r>
          </a:p>
          <a:p>
            <a:r>
              <a:rPr lang="en-CA" dirty="0"/>
              <a:t>They can also be used to model the path of rivers or sometimes highways through hilly regions</a:t>
            </a:r>
          </a:p>
          <a:p>
            <a:r>
              <a:rPr lang="en-CA" dirty="0"/>
              <a:t>This can also be used to model lightening, in this case we can transform parameter space with time to get the motion of the lightening bolt</a:t>
            </a:r>
          </a:p>
        </p:txBody>
      </p:sp>
    </p:spTree>
    <p:extLst>
      <p:ext uri="{BB962C8B-B14F-4D97-AF65-F5344CB8AC3E}">
        <p14:creationId xmlns:p14="http://schemas.microsoft.com/office/powerpoint/2010/main" val="7655944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Fractals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67094"/>
            <a:ext cx="4464496" cy="2964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005" y="3573016"/>
            <a:ext cx="4334680" cy="2898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6348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Fractals</a:t>
            </a:r>
          </a:p>
        </p:txBody>
      </p:sp>
      <p:sp>
        <p:nvSpPr>
          <p:cNvPr id="4" name="Content Placeholder 3"/>
          <p:cNvSpPr>
            <a:spLocks noGrp="1"/>
          </p:cNvSpPr>
          <p:nvPr>
            <p:ph idx="1"/>
          </p:nvPr>
        </p:nvSpPr>
        <p:spPr/>
        <p:txBody>
          <a:bodyPr/>
          <a:lstStyle/>
          <a:p>
            <a:r>
              <a:rPr lang="en-CA" dirty="0"/>
              <a:t>The same scheme can be used with surfaces, anything that we can subdivide</a:t>
            </a:r>
          </a:p>
          <a:p>
            <a:r>
              <a:rPr lang="en-CA" dirty="0"/>
              <a:t>For a triangle we compute the midpoints of its three sides, displace the midpoints and then construct 4 new triangles</a:t>
            </a:r>
          </a:p>
          <a:p>
            <a:r>
              <a:rPr lang="en-CA" dirty="0"/>
              <a:t>For quads we compute the midpoints of the four sides and displace them, we then connect opposing new points with a line, and displace their midpoints, finally we average the two midpoints to get the point in the center of the quad</a:t>
            </a:r>
          </a:p>
        </p:txBody>
      </p:sp>
    </p:spTree>
    <p:extLst>
      <p:ext uri="{BB962C8B-B14F-4D97-AF65-F5344CB8AC3E}">
        <p14:creationId xmlns:p14="http://schemas.microsoft.com/office/powerpoint/2010/main" val="1295753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Fractals</a:t>
            </a:r>
          </a:p>
        </p:txBody>
      </p:sp>
      <p:sp>
        <p:nvSpPr>
          <p:cNvPr id="3" name="Content Placeholder 2"/>
          <p:cNvSpPr>
            <a:spLocks noGrp="1"/>
          </p:cNvSpPr>
          <p:nvPr>
            <p:ph idx="1"/>
          </p:nvPr>
        </p:nvSpPr>
        <p:spPr/>
        <p:txBody>
          <a:bodyPr/>
          <a:lstStyle/>
          <a:p>
            <a:r>
              <a:rPr lang="en-CA" dirty="0"/>
              <a:t>With meshes we need to be careful, since an edge will belong to two polygons</a:t>
            </a:r>
          </a:p>
          <a:p>
            <a:r>
              <a:rPr lang="en-CA" dirty="0"/>
              <a:t>If we use an edge based data structure there are no problems since the edge will be subdivided once at each level</a:t>
            </a:r>
          </a:p>
          <a:p>
            <a:r>
              <a:rPr lang="en-CA" dirty="0"/>
              <a:t>With polygon soup or indexed face sets the edge will be subdivided twice, once for each side of the edge</a:t>
            </a:r>
          </a:p>
          <a:p>
            <a:r>
              <a:rPr lang="en-CA" dirty="0"/>
              <a:t>We want the same point both times, otherwise the mesh will start coming apart!</a:t>
            </a:r>
          </a:p>
        </p:txBody>
      </p:sp>
    </p:spTree>
    <p:extLst>
      <p:ext uri="{BB962C8B-B14F-4D97-AF65-F5344CB8AC3E}">
        <p14:creationId xmlns:p14="http://schemas.microsoft.com/office/powerpoint/2010/main" val="4149257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Fractals</a:t>
            </a:r>
          </a:p>
        </p:txBody>
      </p:sp>
      <p:sp>
        <p:nvSpPr>
          <p:cNvPr id="3" name="Content Placeholder 2"/>
          <p:cNvSpPr>
            <a:spLocks noGrp="1"/>
          </p:cNvSpPr>
          <p:nvPr>
            <p:ph idx="1"/>
          </p:nvPr>
        </p:nvSpPr>
        <p:spPr/>
        <p:txBody>
          <a:bodyPr/>
          <a:lstStyle/>
          <a:p>
            <a:r>
              <a:rPr lang="en-CA" dirty="0"/>
              <a:t>Hashing for the random number guarantees that both sides will get the same random number, but what about the displacement direction?</a:t>
            </a:r>
          </a:p>
          <a:p>
            <a:r>
              <a:rPr lang="en-CA" dirty="0"/>
              <a:t>If we displace in the normal direction the two sides will have different normal directions giving two different displacements</a:t>
            </a:r>
          </a:p>
          <a:p>
            <a:r>
              <a:rPr lang="en-CA" dirty="0"/>
              <a:t>Solution: store </a:t>
            </a:r>
            <a:r>
              <a:rPr lang="en-CA" dirty="0" err="1"/>
              <a:t>normals</a:t>
            </a:r>
            <a:r>
              <a:rPr lang="en-CA" dirty="0"/>
              <a:t> with the vertices, normal for the midpoint is average of </a:t>
            </a:r>
            <a:r>
              <a:rPr lang="en-CA" dirty="0" err="1"/>
              <a:t>normals</a:t>
            </a:r>
            <a:r>
              <a:rPr lang="en-CA" dirty="0"/>
              <a:t> at the two end points</a:t>
            </a:r>
          </a:p>
        </p:txBody>
      </p:sp>
    </p:spTree>
    <p:extLst>
      <p:ext uri="{BB962C8B-B14F-4D97-AF65-F5344CB8AC3E}">
        <p14:creationId xmlns:p14="http://schemas.microsoft.com/office/powerpoint/2010/main" val="41093785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Fractals</a:t>
            </a:r>
          </a:p>
        </p:txBody>
      </p:sp>
      <p:sp>
        <p:nvSpPr>
          <p:cNvPr id="3" name="Content Placeholder 2"/>
          <p:cNvSpPr>
            <a:spLocks noGrp="1"/>
          </p:cNvSpPr>
          <p:nvPr>
            <p:ph idx="1"/>
          </p:nvPr>
        </p:nvSpPr>
        <p:spPr/>
        <p:txBody>
          <a:bodyPr/>
          <a:lstStyle/>
          <a:p>
            <a:r>
              <a:rPr lang="en-CA" dirty="0"/>
              <a:t>Algorithm is stated recursively, but it is usually not implemented that way, too expensive in space and time</a:t>
            </a:r>
          </a:p>
          <a:p>
            <a:r>
              <a:rPr lang="en-CA" dirty="0"/>
              <a:t>An iterative algorithm is used instead, all the subdivisions at one level are done at the same time, and then go on to the next level</a:t>
            </a:r>
          </a:p>
          <a:p>
            <a:r>
              <a:rPr lang="en-CA" dirty="0"/>
              <a:t>There are a large number of variations on this basic approach</a:t>
            </a:r>
          </a:p>
          <a:p>
            <a:r>
              <a:rPr lang="en-CA" dirty="0"/>
              <a:t>In the 1980s there was a lot of controversy, but this has largely mellowed out</a:t>
            </a:r>
          </a:p>
        </p:txBody>
      </p:sp>
    </p:spTree>
    <p:extLst>
      <p:ext uri="{BB962C8B-B14F-4D97-AF65-F5344CB8AC3E}">
        <p14:creationId xmlns:p14="http://schemas.microsoft.com/office/powerpoint/2010/main" val="2283214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Sweep</a:t>
            </a:r>
          </a:p>
        </p:txBody>
      </p:sp>
      <p:sp>
        <p:nvSpPr>
          <p:cNvPr id="3" name="Content Placeholder 2"/>
          <p:cNvSpPr>
            <a:spLocks noGrp="1"/>
          </p:cNvSpPr>
          <p:nvPr>
            <p:ph idx="1"/>
          </p:nvPr>
        </p:nvSpPr>
        <p:spPr/>
        <p:txBody>
          <a:bodyPr/>
          <a:lstStyle/>
          <a:p>
            <a:r>
              <a:rPr lang="en-CA" dirty="0"/>
              <a:t>A sweep is a rotational technique, it is based on a curve and an axis of rotation</a:t>
            </a:r>
          </a:p>
          <a:p>
            <a:r>
              <a:rPr lang="en-CA" dirty="0"/>
              <a:t>As the curve is rotated around the axis a polygonal mesh is constructed</a:t>
            </a:r>
          </a:p>
          <a:p>
            <a:r>
              <a:rPr lang="en-CA" dirty="0"/>
              <a:t>Both of these techniques have been used for many decades and can quickly produce interesting shapes</a:t>
            </a:r>
          </a:p>
          <a:p>
            <a:r>
              <a:rPr lang="en-CA" dirty="0"/>
              <a:t>They are also fairly easy to implement</a:t>
            </a:r>
          </a:p>
          <a:p>
            <a:r>
              <a:rPr lang="en-CA" dirty="0"/>
              <a:t>But, they only produce regular shapes, and not with a large number of polygons</a:t>
            </a:r>
          </a:p>
        </p:txBody>
      </p:sp>
    </p:spTree>
    <p:extLst>
      <p:ext uri="{BB962C8B-B14F-4D97-AF65-F5344CB8AC3E}">
        <p14:creationId xmlns:p14="http://schemas.microsoft.com/office/powerpoint/2010/main" val="9163497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Terrain</a:t>
            </a:r>
          </a:p>
        </p:txBody>
      </p:sp>
      <p:sp>
        <p:nvSpPr>
          <p:cNvPr id="3" name="Content Placeholder 2"/>
          <p:cNvSpPr>
            <a:spLocks noGrp="1"/>
          </p:cNvSpPr>
          <p:nvPr>
            <p:ph idx="1"/>
          </p:nvPr>
        </p:nvSpPr>
        <p:spPr/>
        <p:txBody>
          <a:bodyPr/>
          <a:lstStyle/>
          <a:p>
            <a:r>
              <a:rPr lang="en-CA" dirty="0"/>
              <a:t>Fractals are used extensively in terrain modeling, so we will look at this separately</a:t>
            </a:r>
          </a:p>
          <a:p>
            <a:r>
              <a:rPr lang="en-CA" dirty="0"/>
              <a:t>Terrain has some interesting properties that impact how its modelled</a:t>
            </a:r>
          </a:p>
          <a:p>
            <a:r>
              <a:rPr lang="en-CA" dirty="0"/>
              <a:t>We could use a polygon mesh, but this is not the most efficient approach</a:t>
            </a:r>
          </a:p>
          <a:p>
            <a:r>
              <a:rPr lang="en-CA" dirty="0"/>
              <a:t>Terrain is usually viewed as flat, at least in parameter space, so we can view it as a 2D grid with a height value at each grid point</a:t>
            </a:r>
          </a:p>
          <a:p>
            <a:r>
              <a:rPr lang="en-CA" dirty="0"/>
              <a:t>We only need to store the height value, called a height field</a:t>
            </a:r>
          </a:p>
        </p:txBody>
      </p:sp>
    </p:spTree>
    <p:extLst>
      <p:ext uri="{BB962C8B-B14F-4D97-AF65-F5344CB8AC3E}">
        <p14:creationId xmlns:p14="http://schemas.microsoft.com/office/powerpoint/2010/main" val="17266218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Terrain</a:t>
            </a:r>
          </a:p>
        </p:txBody>
      </p:sp>
      <p:sp>
        <p:nvSpPr>
          <p:cNvPr id="3" name="Content Placeholder 2"/>
          <p:cNvSpPr>
            <a:spLocks noGrp="1"/>
          </p:cNvSpPr>
          <p:nvPr>
            <p:ph idx="1"/>
          </p:nvPr>
        </p:nvSpPr>
        <p:spPr/>
        <p:txBody>
          <a:bodyPr/>
          <a:lstStyle/>
          <a:p>
            <a:r>
              <a:rPr lang="en-CA" dirty="0"/>
              <a:t>For small terrain samples can be viewed as flat, grid points are evenly spaced, so can easily compute (</a:t>
            </a:r>
            <a:r>
              <a:rPr lang="en-CA" dirty="0" err="1"/>
              <a:t>x,y</a:t>
            </a:r>
            <a:r>
              <a:rPr lang="en-CA" dirty="0"/>
              <a:t>) coordinates of point, read z from height field</a:t>
            </a:r>
          </a:p>
          <a:p>
            <a:r>
              <a:rPr lang="en-CA" dirty="0"/>
              <a:t>For larger terrains use polar coordinates, grid points are at constant latitude and longitude increments</a:t>
            </a:r>
          </a:p>
          <a:p>
            <a:r>
              <a:rPr lang="en-CA" dirty="0"/>
              <a:t>Assume constant radius, can compute point on sphere and height field value displaces in normal direction</a:t>
            </a:r>
          </a:p>
          <a:p>
            <a:r>
              <a:rPr lang="en-CA" dirty="0"/>
              <a:t>Terrain data is very important in many applications, flight simulators, military planning, navigation, city planning, etc.</a:t>
            </a:r>
          </a:p>
        </p:txBody>
      </p:sp>
    </p:spTree>
    <p:extLst>
      <p:ext uri="{BB962C8B-B14F-4D97-AF65-F5344CB8AC3E}">
        <p14:creationId xmlns:p14="http://schemas.microsoft.com/office/powerpoint/2010/main" val="27989225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Terrain</a:t>
            </a:r>
          </a:p>
        </p:txBody>
      </p:sp>
      <p:sp>
        <p:nvSpPr>
          <p:cNvPr id="3" name="Content Placeholder 2"/>
          <p:cNvSpPr>
            <a:spLocks noGrp="1"/>
          </p:cNvSpPr>
          <p:nvPr>
            <p:ph idx="1"/>
          </p:nvPr>
        </p:nvSpPr>
        <p:spPr/>
        <p:txBody>
          <a:bodyPr/>
          <a:lstStyle/>
          <a:p>
            <a:r>
              <a:rPr lang="en-CA" dirty="0"/>
              <a:t>There are many sources of accurate terrain data for most places on earth and parts of other planets</a:t>
            </a:r>
          </a:p>
          <a:p>
            <a:r>
              <a:rPr lang="en-CA" dirty="0"/>
              <a:t>We can use fractals to construct virtual terrain</a:t>
            </a:r>
          </a:p>
          <a:p>
            <a:r>
              <a:rPr lang="en-CA" dirty="0"/>
              <a:t>Start with a rough height field and then use fractals to fill in the details</a:t>
            </a:r>
          </a:p>
          <a:p>
            <a:r>
              <a:rPr lang="en-CA" dirty="0"/>
              <a:t>Minimum: values at 4 corners of the height field, but could have more values</a:t>
            </a:r>
          </a:p>
          <a:p>
            <a:r>
              <a:rPr lang="en-CA" dirty="0"/>
              <a:t>This can be used to give more control over the terrain that is constructed</a:t>
            </a:r>
          </a:p>
        </p:txBody>
      </p:sp>
    </p:spTree>
    <p:extLst>
      <p:ext uri="{BB962C8B-B14F-4D97-AF65-F5344CB8AC3E}">
        <p14:creationId xmlns:p14="http://schemas.microsoft.com/office/powerpoint/2010/main" val="40098554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Terrain</a:t>
            </a:r>
          </a:p>
        </p:txBody>
      </p:sp>
      <p:sp>
        <p:nvSpPr>
          <p:cNvPr id="3" name="Content Placeholder 2"/>
          <p:cNvSpPr>
            <a:spLocks noGrp="1"/>
          </p:cNvSpPr>
          <p:nvPr>
            <p:ph idx="1"/>
          </p:nvPr>
        </p:nvSpPr>
        <p:spPr/>
        <p:txBody>
          <a:bodyPr/>
          <a:lstStyle/>
          <a:p>
            <a:r>
              <a:rPr lang="en-CA" dirty="0"/>
              <a:t>One approach is to use two passes over the height field for each level of the fractal</a:t>
            </a:r>
          </a:p>
          <a:p>
            <a:r>
              <a:rPr lang="en-CA" dirty="0"/>
              <a:t>On the first pass we compute the center of each of the existing quads, the average of the four corners, plus the random displacement</a:t>
            </a:r>
          </a:p>
          <a:p>
            <a:r>
              <a:rPr lang="en-CA" dirty="0"/>
              <a:t>In the second pass the points computed in the first pass are used to compute the edge points, again average four first pass points and add a random displacement</a:t>
            </a:r>
          </a:p>
          <a:p>
            <a:r>
              <a:rPr lang="en-CA" dirty="0"/>
              <a:t>This has been called the diamond-square algorithm and is shown on the next slide</a:t>
            </a:r>
          </a:p>
        </p:txBody>
      </p:sp>
    </p:spTree>
    <p:extLst>
      <p:ext uri="{BB962C8B-B14F-4D97-AF65-F5344CB8AC3E}">
        <p14:creationId xmlns:p14="http://schemas.microsoft.com/office/powerpoint/2010/main" val="14414659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Terrain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844824"/>
            <a:ext cx="472440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29914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Terrain</a:t>
            </a:r>
          </a:p>
        </p:txBody>
      </p:sp>
      <p:sp>
        <p:nvSpPr>
          <p:cNvPr id="3" name="Content Placeholder 2"/>
          <p:cNvSpPr>
            <a:spLocks noGrp="1"/>
          </p:cNvSpPr>
          <p:nvPr>
            <p:ph idx="1"/>
          </p:nvPr>
        </p:nvSpPr>
        <p:spPr/>
        <p:txBody>
          <a:bodyPr/>
          <a:lstStyle/>
          <a:p>
            <a:r>
              <a:rPr lang="en-CA" dirty="0"/>
              <a:t>There are other approaches to doing terrain, this is still an active research area</a:t>
            </a:r>
          </a:p>
          <a:p>
            <a:r>
              <a:rPr lang="en-CA" dirty="0"/>
              <a:t>Musgrave describes a different approach in the book </a:t>
            </a:r>
            <a:r>
              <a:rPr lang="en-CA" i="1" dirty="0"/>
              <a:t>Texturing and Modeling: A Procedural Approach</a:t>
            </a:r>
            <a:r>
              <a:rPr lang="en-CA" dirty="0"/>
              <a:t>, which is based on a different algorithm for computing the random perturbation</a:t>
            </a:r>
          </a:p>
          <a:p>
            <a:r>
              <a:rPr lang="en-CA" dirty="0"/>
              <a:t>This approach uses </a:t>
            </a:r>
            <a:r>
              <a:rPr lang="en-CA" dirty="0" err="1"/>
              <a:t>Perlin’s</a:t>
            </a:r>
            <a:r>
              <a:rPr lang="en-CA" dirty="0"/>
              <a:t> noise and computes the displacement directly at each point instead of using a recursive or iterative algorithm</a:t>
            </a:r>
          </a:p>
        </p:txBody>
      </p:sp>
    </p:spTree>
    <p:extLst>
      <p:ext uri="{BB962C8B-B14F-4D97-AF65-F5344CB8AC3E}">
        <p14:creationId xmlns:p14="http://schemas.microsoft.com/office/powerpoint/2010/main" val="29032393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L-Systems</a:t>
            </a:r>
          </a:p>
        </p:txBody>
      </p:sp>
      <p:sp>
        <p:nvSpPr>
          <p:cNvPr id="3" name="Content Placeholder 2"/>
          <p:cNvSpPr>
            <a:spLocks noGrp="1"/>
          </p:cNvSpPr>
          <p:nvPr>
            <p:ph idx="1"/>
          </p:nvPr>
        </p:nvSpPr>
        <p:spPr/>
        <p:txBody>
          <a:bodyPr/>
          <a:lstStyle/>
          <a:p>
            <a:r>
              <a:rPr lang="en-CA" dirty="0"/>
              <a:t>Used to model plants, trees and other botanical objects (see next slide)</a:t>
            </a:r>
          </a:p>
          <a:p>
            <a:r>
              <a:rPr lang="en-CA" dirty="0"/>
              <a:t>Named after </a:t>
            </a:r>
            <a:r>
              <a:rPr lang="en-CA" dirty="0" err="1"/>
              <a:t>Lindenmayer</a:t>
            </a:r>
            <a:r>
              <a:rPr lang="en-CA" dirty="0"/>
              <a:t> who developed the original mathematics </a:t>
            </a:r>
          </a:p>
          <a:p>
            <a:r>
              <a:rPr lang="en-CA" dirty="0" err="1"/>
              <a:t>Alvy</a:t>
            </a:r>
            <a:r>
              <a:rPr lang="en-CA" dirty="0"/>
              <a:t> Ray Smith was probably the first person to use them for computer graphics, 1984</a:t>
            </a:r>
          </a:p>
          <a:p>
            <a:r>
              <a:rPr lang="en-CA" dirty="0"/>
              <a:t>The standard technique that is used to model plants in computer graphics, number of software packages that use it</a:t>
            </a:r>
          </a:p>
        </p:txBody>
      </p:sp>
    </p:spTree>
    <p:extLst>
      <p:ext uri="{BB962C8B-B14F-4D97-AF65-F5344CB8AC3E}">
        <p14:creationId xmlns:p14="http://schemas.microsoft.com/office/powerpoint/2010/main" val="8961551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L-Systems</a:t>
            </a: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327" y="2708920"/>
            <a:ext cx="428625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895" y="3036573"/>
            <a:ext cx="24669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7"/>
          <p:cNvSpPr>
            <a:spLocks noGrp="1"/>
          </p:cNvSpPr>
          <p:nvPr>
            <p:ph idx="1"/>
          </p:nvPr>
        </p:nvSpPr>
        <p:spPr/>
        <p:txBody>
          <a:bodyPr/>
          <a:lstStyle/>
          <a:p>
            <a:endParaRPr lang="en-CA" dirty="0"/>
          </a:p>
        </p:txBody>
      </p:sp>
    </p:spTree>
    <p:extLst>
      <p:ext uri="{BB962C8B-B14F-4D97-AF65-F5344CB8AC3E}">
        <p14:creationId xmlns:p14="http://schemas.microsoft.com/office/powerpoint/2010/main" val="12589921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L-Systems</a:t>
            </a:r>
          </a:p>
        </p:txBody>
      </p:sp>
      <p:sp>
        <p:nvSpPr>
          <p:cNvPr id="3" name="Content Placeholder 2"/>
          <p:cNvSpPr>
            <a:spLocks noGrp="1"/>
          </p:cNvSpPr>
          <p:nvPr>
            <p:ph idx="1"/>
          </p:nvPr>
        </p:nvSpPr>
        <p:spPr/>
        <p:txBody>
          <a:bodyPr/>
          <a:lstStyle/>
          <a:p>
            <a:r>
              <a:rPr lang="en-CA" dirty="0"/>
              <a:t>In graphics an L-system consists of two parts:</a:t>
            </a:r>
          </a:p>
          <a:p>
            <a:pPr lvl="1"/>
            <a:r>
              <a:rPr lang="en-CA" sz="2400" dirty="0"/>
              <a:t>A special type of grammar</a:t>
            </a:r>
          </a:p>
          <a:p>
            <a:pPr lvl="1"/>
            <a:r>
              <a:rPr lang="en-CA" sz="2400" dirty="0"/>
              <a:t>An interpretation of the strings in the grammar</a:t>
            </a:r>
          </a:p>
          <a:p>
            <a:r>
              <a:rPr lang="en-CA" dirty="0"/>
              <a:t>In practice the two parts are usually combined</a:t>
            </a:r>
          </a:p>
          <a:p>
            <a:r>
              <a:rPr lang="en-CA" dirty="0"/>
              <a:t>The grammar consists of one or more productions and an initiator, which is the original string</a:t>
            </a:r>
          </a:p>
          <a:p>
            <a:r>
              <a:rPr lang="en-CA" dirty="0"/>
              <a:t>Unlike normal grammars the productions are applied in parallel</a:t>
            </a:r>
          </a:p>
          <a:p>
            <a:r>
              <a:rPr lang="en-CA" dirty="0"/>
              <a:t>In each step all of the symbols are replaced</a:t>
            </a:r>
          </a:p>
        </p:txBody>
      </p:sp>
    </p:spTree>
    <p:extLst>
      <p:ext uri="{BB962C8B-B14F-4D97-AF65-F5344CB8AC3E}">
        <p14:creationId xmlns:p14="http://schemas.microsoft.com/office/powerpoint/2010/main" val="20486647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L-Systems</a:t>
            </a:r>
          </a:p>
        </p:txBody>
      </p:sp>
      <p:sp>
        <p:nvSpPr>
          <p:cNvPr id="3" name="Content Placeholder 2"/>
          <p:cNvSpPr>
            <a:spLocks noGrp="1"/>
          </p:cNvSpPr>
          <p:nvPr>
            <p:ph idx="1"/>
          </p:nvPr>
        </p:nvSpPr>
        <p:spPr/>
        <p:txBody>
          <a:bodyPr/>
          <a:lstStyle/>
          <a:p>
            <a:r>
              <a:rPr lang="en-CA" dirty="0"/>
              <a:t>One of the common interpretations  that is used is turtle graphics</a:t>
            </a:r>
          </a:p>
          <a:p>
            <a:r>
              <a:rPr lang="en-CA" dirty="0"/>
              <a:t>Imagine a pen attached the tail of a turtle, it draws as the turtle moves</a:t>
            </a:r>
          </a:p>
          <a:p>
            <a:r>
              <a:rPr lang="en-CA" dirty="0"/>
              <a:t>The symbol F is interpreted as moving forward, + as turn left and – as turn right</a:t>
            </a:r>
          </a:p>
          <a:p>
            <a:r>
              <a:rPr lang="en-CA" dirty="0"/>
              <a:t>This is enough to get us started, there are many other commands</a:t>
            </a:r>
          </a:p>
          <a:p>
            <a:r>
              <a:rPr lang="en-CA" dirty="0"/>
              <a:t>We can now turn to a simple example</a:t>
            </a:r>
          </a:p>
        </p:txBody>
      </p:sp>
    </p:spTree>
    <p:extLst>
      <p:ext uri="{BB962C8B-B14F-4D97-AF65-F5344CB8AC3E}">
        <p14:creationId xmlns:p14="http://schemas.microsoft.com/office/powerpoint/2010/main" val="159618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Sweep</a:t>
            </a:r>
          </a:p>
        </p:txBody>
      </p:sp>
      <p:pic>
        <p:nvPicPr>
          <p:cNvPr id="4" name="Content Placeholder 3"/>
          <p:cNvPicPr>
            <a:picLocks noGrp="1" noChangeAspect="1"/>
          </p:cNvPicPr>
          <p:nvPr>
            <p:ph idx="1"/>
          </p:nvPr>
        </p:nvPicPr>
        <p:blipFill>
          <a:blip r:embed="rId2"/>
          <a:stretch>
            <a:fillRect/>
          </a:stretch>
        </p:blipFill>
        <p:spPr>
          <a:xfrm>
            <a:off x="1547664" y="2154431"/>
            <a:ext cx="5976664" cy="3376815"/>
          </a:xfrm>
          <a:prstGeom prst="rect">
            <a:avLst/>
          </a:prstGeom>
        </p:spPr>
      </p:pic>
    </p:spTree>
    <p:extLst>
      <p:ext uri="{BB962C8B-B14F-4D97-AF65-F5344CB8AC3E}">
        <p14:creationId xmlns:p14="http://schemas.microsoft.com/office/powerpoint/2010/main" val="27308149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5816" y="1556792"/>
            <a:ext cx="3793708" cy="3539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5301208"/>
            <a:ext cx="36861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6341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L-Systems</a:t>
            </a:r>
          </a:p>
        </p:txBody>
      </p:sp>
      <p:sp>
        <p:nvSpPr>
          <p:cNvPr id="3" name="Content Placeholder 2"/>
          <p:cNvSpPr>
            <a:spLocks noGrp="1"/>
          </p:cNvSpPr>
          <p:nvPr>
            <p:ph idx="1"/>
          </p:nvPr>
        </p:nvSpPr>
        <p:spPr/>
        <p:txBody>
          <a:bodyPr/>
          <a:lstStyle/>
          <a:p>
            <a:r>
              <a:rPr lang="en-CA" dirty="0"/>
              <a:t>Unlike normal grammars L-systems tend to run forever, they don’t terminate</a:t>
            </a:r>
          </a:p>
          <a:p>
            <a:r>
              <a:rPr lang="en-CA" dirty="0"/>
              <a:t>Thus we need to stop them after a fixed number of generations</a:t>
            </a:r>
          </a:p>
          <a:p>
            <a:r>
              <a:rPr lang="en-CA" dirty="0"/>
              <a:t>The next two slides show how a simple branching pattern can be produced</a:t>
            </a:r>
          </a:p>
          <a:p>
            <a:r>
              <a:rPr lang="en-CA" dirty="0"/>
              <a:t>The [ and ] symbols are used to push and pop the turtle state on a stack</a:t>
            </a:r>
          </a:p>
          <a:p>
            <a:r>
              <a:rPr lang="en-CA" dirty="0"/>
              <a:t>Turtle can return to a branch point and continue with the next branch</a:t>
            </a:r>
          </a:p>
        </p:txBody>
      </p:sp>
    </p:spTree>
    <p:extLst>
      <p:ext uri="{BB962C8B-B14F-4D97-AF65-F5344CB8AC3E}">
        <p14:creationId xmlns:p14="http://schemas.microsoft.com/office/powerpoint/2010/main" val="36874651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L-Systems</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4687" y="2809081"/>
            <a:ext cx="6854626"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4284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L-Systems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8178" y="1600200"/>
            <a:ext cx="420764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82320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L-Systems</a:t>
            </a:r>
          </a:p>
        </p:txBody>
      </p:sp>
      <p:sp>
        <p:nvSpPr>
          <p:cNvPr id="3" name="Content Placeholder 2"/>
          <p:cNvSpPr>
            <a:spLocks noGrp="1"/>
          </p:cNvSpPr>
          <p:nvPr>
            <p:ph idx="1"/>
          </p:nvPr>
        </p:nvSpPr>
        <p:spPr/>
        <p:txBody>
          <a:bodyPr/>
          <a:lstStyle/>
          <a:p>
            <a:r>
              <a:rPr lang="en-CA" dirty="0"/>
              <a:t>To move to 3D we need to add 4 more turtle commands that produce rotations about the other two axis</a:t>
            </a:r>
          </a:p>
          <a:p>
            <a:r>
              <a:rPr lang="en-CA" dirty="0"/>
              <a:t>An example of this is on the next slide</a:t>
            </a:r>
          </a:p>
          <a:p>
            <a:r>
              <a:rPr lang="en-CA" dirty="0"/>
              <a:t>Usually the branches are converted into tapered cylinders and then texture mapped with bark</a:t>
            </a:r>
          </a:p>
          <a:p>
            <a:r>
              <a:rPr lang="en-CA" dirty="0"/>
              <a:t>Leaves can either be generated by the L-system or added later using a standard modeller</a:t>
            </a:r>
          </a:p>
        </p:txBody>
      </p:sp>
    </p:spTree>
    <p:extLst>
      <p:ext uri="{BB962C8B-B14F-4D97-AF65-F5344CB8AC3E}">
        <p14:creationId xmlns:p14="http://schemas.microsoft.com/office/powerpoint/2010/main" val="4677865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L-Systems</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7250" y="1600200"/>
            <a:ext cx="482949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0800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L-Systems</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4474" y="1600200"/>
            <a:ext cx="513505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90221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L-Systems</a:t>
            </a:r>
          </a:p>
        </p:txBody>
      </p:sp>
      <p:sp>
        <p:nvSpPr>
          <p:cNvPr id="3" name="Content Placeholder 2"/>
          <p:cNvSpPr>
            <a:spLocks noGrp="1"/>
          </p:cNvSpPr>
          <p:nvPr>
            <p:ph idx="1"/>
          </p:nvPr>
        </p:nvSpPr>
        <p:spPr/>
        <p:txBody>
          <a:bodyPr/>
          <a:lstStyle/>
          <a:p>
            <a:r>
              <a:rPr lang="en-CA" dirty="0"/>
              <a:t>Reference:</a:t>
            </a:r>
          </a:p>
          <a:p>
            <a:pPr marL="457200" lvl="1" indent="0">
              <a:buNone/>
            </a:pPr>
            <a:r>
              <a:rPr lang="en-CA" sz="2400" dirty="0" err="1"/>
              <a:t>Przemyslaw</a:t>
            </a:r>
            <a:r>
              <a:rPr lang="en-CA" sz="2400" dirty="0"/>
              <a:t> </a:t>
            </a:r>
            <a:r>
              <a:rPr lang="en-CA" sz="2400" dirty="0" err="1"/>
              <a:t>Prusinkiewicz</a:t>
            </a:r>
            <a:r>
              <a:rPr lang="en-CA" sz="2400" dirty="0"/>
              <a:t>, </a:t>
            </a:r>
            <a:r>
              <a:rPr lang="en-CA" sz="2400" dirty="0" err="1"/>
              <a:t>Aristid</a:t>
            </a:r>
            <a:r>
              <a:rPr lang="en-CA" sz="2400" dirty="0"/>
              <a:t> </a:t>
            </a:r>
            <a:r>
              <a:rPr lang="en-CA" sz="2400" dirty="0" err="1"/>
              <a:t>LindenMayer</a:t>
            </a:r>
            <a:r>
              <a:rPr lang="en-CA" sz="2400" dirty="0"/>
              <a:t>, The Algorithmic Beauty of Plants, Springer-</a:t>
            </a:r>
            <a:r>
              <a:rPr lang="en-CA" sz="2400" dirty="0" err="1"/>
              <a:t>Verlag</a:t>
            </a:r>
            <a:r>
              <a:rPr lang="en-CA" sz="2400" dirty="0"/>
              <a:t>, 1990</a:t>
            </a:r>
          </a:p>
          <a:p>
            <a:r>
              <a:rPr lang="en-CA" dirty="0"/>
              <a:t>This is available as a free download online from </a:t>
            </a:r>
            <a:r>
              <a:rPr lang="en-CA" dirty="0" err="1"/>
              <a:t>Prusinkiewicz’s</a:t>
            </a:r>
            <a:r>
              <a:rPr lang="en-CA" dirty="0"/>
              <a:t> web site at the University of Calgary</a:t>
            </a:r>
          </a:p>
        </p:txBody>
      </p:sp>
    </p:spTree>
    <p:extLst>
      <p:ext uri="{BB962C8B-B14F-4D97-AF65-F5344CB8AC3E}">
        <p14:creationId xmlns:p14="http://schemas.microsoft.com/office/powerpoint/2010/main" val="13096764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Particle Systems</a:t>
            </a:r>
          </a:p>
        </p:txBody>
      </p:sp>
      <p:sp>
        <p:nvSpPr>
          <p:cNvPr id="3" name="Content Placeholder 2"/>
          <p:cNvSpPr>
            <a:spLocks noGrp="1"/>
          </p:cNvSpPr>
          <p:nvPr>
            <p:ph idx="1"/>
          </p:nvPr>
        </p:nvSpPr>
        <p:spPr/>
        <p:txBody>
          <a:bodyPr/>
          <a:lstStyle/>
          <a:p>
            <a:r>
              <a:rPr lang="en-CA" dirty="0"/>
              <a:t>Particle systems can be viewed as both a modeling and an animation technique</a:t>
            </a:r>
          </a:p>
          <a:p>
            <a:r>
              <a:rPr lang="en-CA" dirty="0"/>
              <a:t>Show the power of using many simple objects to model complex objects</a:t>
            </a:r>
          </a:p>
          <a:p>
            <a:r>
              <a:rPr lang="en-CA" dirty="0"/>
              <a:t>Proposed by Bill Reeves in 1983, used to model fire and similar phenomena</a:t>
            </a:r>
          </a:p>
          <a:p>
            <a:r>
              <a:rPr lang="en-CA" dirty="0"/>
              <a:t>Based on simple particles, have no real shape, a pixel in size</a:t>
            </a:r>
          </a:p>
          <a:p>
            <a:r>
              <a:rPr lang="en-CA" dirty="0"/>
              <a:t>Simple ballistic motion, rendering typically contributes to a pixel, or the path can be drawn</a:t>
            </a:r>
          </a:p>
        </p:txBody>
      </p:sp>
    </p:spTree>
    <p:extLst>
      <p:ext uri="{BB962C8B-B14F-4D97-AF65-F5344CB8AC3E}">
        <p14:creationId xmlns:p14="http://schemas.microsoft.com/office/powerpoint/2010/main" val="11289311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Beginning</a:t>
            </a:r>
          </a:p>
        </p:txBody>
      </p:sp>
      <p:pic>
        <p:nvPicPr>
          <p:cNvPr id="4" name="wrath of khan">
            <a:hlinkClick r:id="" action="ppaction://media"/>
          </p:cNvPr>
          <p:cNvPicPr>
            <a:picLocks noGrp="1" noChangeAspect="1"/>
          </p:cNvPicPr>
          <p:nvPr>
            <p:ph idx="1"/>
            <a:videoFile r:link="rId2"/>
            <p:extLst>
              <p:ext uri="{DAA4B4D4-6D71-4841-9C94-3DE7FCFB9230}">
                <p14:media xmlns:p14="http://schemas.microsoft.com/office/powerpoint/2010/main" r:link="rId1"/>
              </p:ext>
            </p:extLst>
          </p:nvPr>
        </p:nvPicPr>
        <p:blipFill>
          <a:blip r:embed="rId4"/>
          <a:stretch>
            <a:fillRect/>
          </a:stretch>
        </p:blipFill>
        <p:spPr>
          <a:xfrm>
            <a:off x="1555750" y="1600200"/>
            <a:ext cx="6034088" cy="4525963"/>
          </a:xfrm>
        </p:spPr>
      </p:pic>
    </p:spTree>
    <p:extLst>
      <p:ext uri="{BB962C8B-B14F-4D97-AF65-F5344CB8AC3E}">
        <p14:creationId xmlns:p14="http://schemas.microsoft.com/office/powerpoint/2010/main" val="382036950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Procedural Models</a:t>
            </a:r>
          </a:p>
        </p:txBody>
      </p:sp>
      <p:sp>
        <p:nvSpPr>
          <p:cNvPr id="3" name="Content Placeholder 2"/>
          <p:cNvSpPr>
            <a:spLocks noGrp="1"/>
          </p:cNvSpPr>
          <p:nvPr>
            <p:ph idx="1"/>
          </p:nvPr>
        </p:nvSpPr>
        <p:spPr/>
        <p:txBody>
          <a:bodyPr/>
          <a:lstStyle/>
          <a:p>
            <a:r>
              <a:rPr lang="en-CA" dirty="0"/>
              <a:t>The basic idea behind procedure models is to use procedures (or computations) to produce the model</a:t>
            </a:r>
          </a:p>
          <a:p>
            <a:r>
              <a:rPr lang="en-CA" dirty="0"/>
              <a:t>The idea is to start with a small number of primitives and use them to generate a very large number of primitives</a:t>
            </a:r>
          </a:p>
          <a:p>
            <a:r>
              <a:rPr lang="en-CA" dirty="0"/>
              <a:t>This has been called database amplification by </a:t>
            </a:r>
            <a:r>
              <a:rPr lang="en-CA" dirty="0" err="1"/>
              <a:t>Alvy</a:t>
            </a:r>
            <a:r>
              <a:rPr lang="en-CA" dirty="0"/>
              <a:t> Ray Smith, you start with a small database of primitives and one or more procedures generates many more primitives</a:t>
            </a:r>
          </a:p>
        </p:txBody>
      </p:sp>
    </p:spTree>
    <p:extLst>
      <p:ext uri="{BB962C8B-B14F-4D97-AF65-F5344CB8AC3E}">
        <p14:creationId xmlns:p14="http://schemas.microsoft.com/office/powerpoint/2010/main" val="5756886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Particle Systems</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492896"/>
            <a:ext cx="229552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15616" y="2458324"/>
            <a:ext cx="260985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9183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Particle Systems</a:t>
            </a:r>
          </a:p>
        </p:txBody>
      </p:sp>
      <p:sp>
        <p:nvSpPr>
          <p:cNvPr id="3" name="Content Placeholder 2"/>
          <p:cNvSpPr>
            <a:spLocks noGrp="1"/>
          </p:cNvSpPr>
          <p:nvPr>
            <p:ph idx="1"/>
          </p:nvPr>
        </p:nvSpPr>
        <p:spPr/>
        <p:txBody>
          <a:bodyPr/>
          <a:lstStyle/>
          <a:p>
            <a:r>
              <a:rPr lang="en-CA" dirty="0"/>
              <a:t>A particle starts with an initial position p and velocity v, at each time step we compute:</a:t>
            </a:r>
          </a:p>
          <a:p>
            <a:pPr marL="457200" lvl="1" indent="0">
              <a:buNone/>
            </a:pPr>
            <a:r>
              <a:rPr lang="en-CA" sz="2400" dirty="0"/>
              <a:t>p = p + </a:t>
            </a:r>
            <a:r>
              <a:rPr lang="el-GR" sz="2400" dirty="0"/>
              <a:t>Δ</a:t>
            </a:r>
            <a:r>
              <a:rPr lang="en-CA" sz="2400" dirty="0"/>
              <a:t>t * v</a:t>
            </a:r>
          </a:p>
          <a:p>
            <a:pPr marL="457200" lvl="1" indent="0">
              <a:buNone/>
            </a:pPr>
            <a:r>
              <a:rPr lang="en-CA" sz="2400" dirty="0"/>
              <a:t>v = v + </a:t>
            </a:r>
            <a:r>
              <a:rPr lang="el-GR" sz="2400" dirty="0"/>
              <a:t>Δ</a:t>
            </a:r>
            <a:r>
              <a:rPr lang="en-CA" sz="2400" dirty="0"/>
              <a:t>t * a</a:t>
            </a:r>
          </a:p>
          <a:p>
            <a:r>
              <a:rPr lang="en-CA" dirty="0"/>
              <a:t>Where </a:t>
            </a:r>
            <a:r>
              <a:rPr lang="el-GR" dirty="0"/>
              <a:t>Δ</a:t>
            </a:r>
            <a:r>
              <a:rPr lang="en-CA" dirty="0"/>
              <a:t>t is the length of the time step and a is usually the acceleration of gravity</a:t>
            </a:r>
          </a:p>
          <a:p>
            <a:r>
              <a:rPr lang="en-CA" dirty="0"/>
              <a:t>A particle may be assigned a random lifetime when its created, or can be terminated when it reaches a particular level, example ground level</a:t>
            </a:r>
          </a:p>
          <a:p>
            <a:r>
              <a:rPr lang="en-CA" dirty="0"/>
              <a:t>Particles typically have a number of randomly generated properties</a:t>
            </a:r>
          </a:p>
        </p:txBody>
      </p:sp>
    </p:spTree>
    <p:extLst>
      <p:ext uri="{BB962C8B-B14F-4D97-AF65-F5344CB8AC3E}">
        <p14:creationId xmlns:p14="http://schemas.microsoft.com/office/powerpoint/2010/main" val="33002886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Particle Systems</a:t>
            </a:r>
          </a:p>
        </p:txBody>
      </p:sp>
      <p:sp>
        <p:nvSpPr>
          <p:cNvPr id="3" name="Content Placeholder 2"/>
          <p:cNvSpPr>
            <a:spLocks noGrp="1"/>
          </p:cNvSpPr>
          <p:nvPr>
            <p:ph idx="1"/>
          </p:nvPr>
        </p:nvSpPr>
        <p:spPr/>
        <p:txBody>
          <a:bodyPr/>
          <a:lstStyle/>
          <a:p>
            <a:r>
              <a:rPr lang="en-CA" dirty="0"/>
              <a:t>The power of particle systems is in their numbers, usually thousands</a:t>
            </a:r>
          </a:p>
          <a:p>
            <a:r>
              <a:rPr lang="en-CA" dirty="0"/>
              <a:t>The particles are usually generated from a source, a simple shape in 3D space, circle, square, rectangle, etc.</a:t>
            </a:r>
          </a:p>
          <a:p>
            <a:r>
              <a:rPr lang="en-CA" dirty="0"/>
              <a:t>The initial positions are randomly distributed over the source</a:t>
            </a:r>
          </a:p>
          <a:p>
            <a:r>
              <a:rPr lang="en-CA" dirty="0"/>
              <a:t>The initial velocity is also random, usually a mean velocity and some sort of variance is specified</a:t>
            </a:r>
          </a:p>
        </p:txBody>
      </p:sp>
    </p:spTree>
    <p:extLst>
      <p:ext uri="{BB962C8B-B14F-4D97-AF65-F5344CB8AC3E}">
        <p14:creationId xmlns:p14="http://schemas.microsoft.com/office/powerpoint/2010/main" val="13246225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Particle Systems</a:t>
            </a:r>
          </a:p>
        </p:txBody>
      </p:sp>
      <p:sp>
        <p:nvSpPr>
          <p:cNvPr id="3" name="Content Placeholder 2"/>
          <p:cNvSpPr>
            <a:spLocks noGrp="1"/>
          </p:cNvSpPr>
          <p:nvPr>
            <p:ph idx="1"/>
          </p:nvPr>
        </p:nvSpPr>
        <p:spPr/>
        <p:txBody>
          <a:bodyPr/>
          <a:lstStyle/>
          <a:p>
            <a:r>
              <a:rPr lang="en-CA" dirty="0"/>
              <a:t>General algorithm:</a:t>
            </a:r>
          </a:p>
          <a:p>
            <a:pPr lvl="1"/>
            <a:r>
              <a:rPr lang="en-CA" sz="2400" dirty="0"/>
              <a:t>Move existing particles</a:t>
            </a:r>
          </a:p>
          <a:p>
            <a:pPr lvl="1"/>
            <a:r>
              <a:rPr lang="en-CA" sz="2400" dirty="0"/>
              <a:t>Remove dead particles</a:t>
            </a:r>
          </a:p>
          <a:p>
            <a:pPr lvl="1"/>
            <a:r>
              <a:rPr lang="en-CA" sz="2400" dirty="0"/>
              <a:t>Generate new particles</a:t>
            </a:r>
          </a:p>
          <a:p>
            <a:pPr lvl="1"/>
            <a:r>
              <a:rPr lang="en-CA" sz="2400" dirty="0"/>
              <a:t>Draw particles</a:t>
            </a:r>
          </a:p>
          <a:p>
            <a:r>
              <a:rPr lang="en-CA" dirty="0"/>
              <a:t>There is one problem with this algorithm, if all the particles are generated at the same time point they will bunch together</a:t>
            </a:r>
          </a:p>
          <a:p>
            <a:r>
              <a:rPr lang="en-CA" dirty="0"/>
              <a:t>Solution: generated random birth time, move particle by this amount</a:t>
            </a:r>
          </a:p>
        </p:txBody>
      </p:sp>
    </p:spTree>
    <p:extLst>
      <p:ext uri="{BB962C8B-B14F-4D97-AF65-F5344CB8AC3E}">
        <p14:creationId xmlns:p14="http://schemas.microsoft.com/office/powerpoint/2010/main" val="28855806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Particle Systems</a:t>
            </a:r>
          </a:p>
        </p:txBody>
      </p:sp>
      <p:sp>
        <p:nvSpPr>
          <p:cNvPr id="3" name="Content Placeholder 2"/>
          <p:cNvSpPr>
            <a:spLocks noGrp="1"/>
          </p:cNvSpPr>
          <p:nvPr>
            <p:ph idx="1"/>
          </p:nvPr>
        </p:nvSpPr>
        <p:spPr/>
        <p:txBody>
          <a:bodyPr/>
          <a:lstStyle/>
          <a:p>
            <a:r>
              <a:rPr lang="en-CA" dirty="0"/>
              <a:t>How the particle is drawn depends upon what we are simulating</a:t>
            </a:r>
          </a:p>
          <a:p>
            <a:r>
              <a:rPr lang="en-CA" dirty="0"/>
              <a:t>In the case of fire, each particle adds colour to the pixel it covers, particle colour is reduced over time</a:t>
            </a:r>
          </a:p>
          <a:p>
            <a:r>
              <a:rPr lang="en-CA" dirty="0"/>
              <a:t>For grass, each particle is a blade of grass, draw the complete particle path once the system is complete</a:t>
            </a:r>
          </a:p>
          <a:p>
            <a:r>
              <a:rPr lang="en-CA" dirty="0"/>
              <a:t>Fireworks can be done in a similar way, can draw the path as the particle moves</a:t>
            </a:r>
          </a:p>
        </p:txBody>
      </p:sp>
    </p:spTree>
    <p:extLst>
      <p:ext uri="{BB962C8B-B14F-4D97-AF65-F5344CB8AC3E}">
        <p14:creationId xmlns:p14="http://schemas.microsoft.com/office/powerpoint/2010/main" val="33180991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Particle Systems</a:t>
            </a:r>
          </a:p>
        </p:txBody>
      </p:sp>
      <p:sp>
        <p:nvSpPr>
          <p:cNvPr id="3" name="Content Placeholder 2"/>
          <p:cNvSpPr>
            <a:spLocks noGrp="1"/>
          </p:cNvSpPr>
          <p:nvPr>
            <p:ph idx="1"/>
          </p:nvPr>
        </p:nvSpPr>
        <p:spPr/>
        <p:txBody>
          <a:bodyPr/>
          <a:lstStyle/>
          <a:p>
            <a:r>
              <a:rPr lang="en-CA" dirty="0"/>
              <a:t>Note: there is a lot of parallelism here, makes it ideal for a GPU implementation</a:t>
            </a:r>
          </a:p>
          <a:p>
            <a:r>
              <a:rPr lang="en-CA" dirty="0"/>
              <a:t>Produces a very efficient effect, included in many game engines</a:t>
            </a:r>
          </a:p>
          <a:p>
            <a:r>
              <a:rPr lang="en-CA" dirty="0"/>
              <a:t>Considerable amount of information on the web, can find open source implementations</a:t>
            </a:r>
          </a:p>
          <a:p>
            <a:r>
              <a:rPr lang="en-CA" dirty="0"/>
              <a:t>Usually some custom programming is required to get </a:t>
            </a:r>
            <a:r>
              <a:rPr lang="en-CA"/>
              <a:t>special effects</a:t>
            </a:r>
            <a:endParaRPr lang="en-CA" dirty="0"/>
          </a:p>
        </p:txBody>
      </p:sp>
    </p:spTree>
    <p:extLst>
      <p:ext uri="{BB962C8B-B14F-4D97-AF65-F5344CB8AC3E}">
        <p14:creationId xmlns:p14="http://schemas.microsoft.com/office/powerpoint/2010/main" val="5302397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Other Approaches</a:t>
            </a:r>
          </a:p>
        </p:txBody>
      </p:sp>
      <p:sp>
        <p:nvSpPr>
          <p:cNvPr id="3" name="Content Placeholder 2"/>
          <p:cNvSpPr>
            <a:spLocks noGrp="1"/>
          </p:cNvSpPr>
          <p:nvPr>
            <p:ph idx="1"/>
          </p:nvPr>
        </p:nvSpPr>
        <p:spPr/>
        <p:txBody>
          <a:bodyPr/>
          <a:lstStyle/>
          <a:p>
            <a:r>
              <a:rPr lang="en-CA" dirty="0"/>
              <a:t>There are a number of interesting techniques that we don’t have time to look at</a:t>
            </a:r>
          </a:p>
          <a:p>
            <a:r>
              <a:rPr lang="en-CA" dirty="0"/>
              <a:t>There are a number of techniques that are based on implicit surfaces, they give very interesting blobby shapes</a:t>
            </a:r>
          </a:p>
          <a:p>
            <a:r>
              <a:rPr lang="en-CA" dirty="0"/>
              <a:t>Point based modeling is a new technique using points as the basic modeling primitive</a:t>
            </a:r>
          </a:p>
          <a:p>
            <a:r>
              <a:rPr lang="en-CA" dirty="0"/>
              <a:t>As polygonal models get larger the average size of a polygon is approaching a pixel, they have essentially become points, so model directly with points</a:t>
            </a:r>
          </a:p>
        </p:txBody>
      </p:sp>
    </p:spTree>
    <p:extLst>
      <p:ext uri="{BB962C8B-B14F-4D97-AF65-F5344CB8AC3E}">
        <p14:creationId xmlns:p14="http://schemas.microsoft.com/office/powerpoint/2010/main" val="8651902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p:txBody>
          <a:bodyPr/>
          <a:lstStyle/>
          <a:p>
            <a:r>
              <a:rPr lang="en-CA" dirty="0"/>
              <a:t>First examine two different modeling techniques, both based on subdivision</a:t>
            </a:r>
          </a:p>
          <a:p>
            <a:r>
              <a:rPr lang="en-CA" dirty="0"/>
              <a:t>One gives us smoother shapes, while the other gives us rougher shapes</a:t>
            </a:r>
          </a:p>
          <a:p>
            <a:r>
              <a:rPr lang="en-CA" dirty="0"/>
              <a:t>Both amplify our database by producing many more primitives from a simple seed</a:t>
            </a:r>
          </a:p>
          <a:p>
            <a:r>
              <a:rPr lang="en-CA" dirty="0"/>
              <a:t>Then examined L-Systems and particle systems, both of these techniques are used for a particular type of object</a:t>
            </a:r>
          </a:p>
        </p:txBody>
      </p:sp>
    </p:spTree>
    <p:extLst>
      <p:ext uri="{BB962C8B-B14F-4D97-AF65-F5344CB8AC3E}">
        <p14:creationId xmlns:p14="http://schemas.microsoft.com/office/powerpoint/2010/main" val="84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Procedural Models</a:t>
            </a:r>
          </a:p>
        </p:txBody>
      </p:sp>
      <p:sp>
        <p:nvSpPr>
          <p:cNvPr id="3" name="Content Placeholder 2"/>
          <p:cNvSpPr>
            <a:spLocks noGrp="1"/>
          </p:cNvSpPr>
          <p:nvPr>
            <p:ph idx="1"/>
          </p:nvPr>
        </p:nvSpPr>
        <p:spPr/>
        <p:txBody>
          <a:bodyPr/>
          <a:lstStyle/>
          <a:p>
            <a:r>
              <a:rPr lang="en-CA" dirty="0"/>
              <a:t>One way of quickly building very large models with a considerable amount of detail</a:t>
            </a:r>
          </a:p>
          <a:p>
            <a:r>
              <a:rPr lang="en-CA" dirty="0"/>
              <a:t>The primitives produced can be stored for display later, or they can be displayed dynamically as they are generated</a:t>
            </a:r>
          </a:p>
          <a:p>
            <a:r>
              <a:rPr lang="en-CA" dirty="0"/>
              <a:t>Second approach can tune the number of primitives to object size on screen, or as the object is scaled – dynamically generate the number of primitives that are required at the moment</a:t>
            </a:r>
          </a:p>
          <a:p>
            <a:r>
              <a:rPr lang="en-CA" dirty="0"/>
              <a:t>Similar to the subdivision techniques used to draw curves and surfaces</a:t>
            </a:r>
          </a:p>
        </p:txBody>
      </p:sp>
    </p:spTree>
    <p:extLst>
      <p:ext uri="{BB962C8B-B14F-4D97-AF65-F5344CB8AC3E}">
        <p14:creationId xmlns:p14="http://schemas.microsoft.com/office/powerpoint/2010/main" val="242686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Subdivision Surfaces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772816"/>
            <a:ext cx="5832648" cy="3499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71600" y="5695551"/>
            <a:ext cx="7178055" cy="369332"/>
          </a:xfrm>
          <a:prstGeom prst="rect">
            <a:avLst/>
          </a:prstGeom>
          <a:noFill/>
        </p:spPr>
        <p:txBody>
          <a:bodyPr wrap="none" rtlCol="0">
            <a:spAutoFit/>
          </a:bodyPr>
          <a:lstStyle/>
          <a:p>
            <a:r>
              <a:rPr lang="en-CA" dirty="0"/>
              <a:t>Pixar’s Geri: One of the first commercial uses of subdivision surfaces</a:t>
            </a:r>
          </a:p>
        </p:txBody>
      </p:sp>
    </p:spTree>
    <p:extLst>
      <p:ext uri="{BB962C8B-B14F-4D97-AF65-F5344CB8AC3E}">
        <p14:creationId xmlns:p14="http://schemas.microsoft.com/office/powerpoint/2010/main" val="2298953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Introduction</Template>
  <TotalTime>2188</TotalTime>
  <Words>3846</Words>
  <Application>Microsoft Office PowerPoint</Application>
  <PresentationFormat>On-screen Show (4:3)</PresentationFormat>
  <Paragraphs>317</Paragraphs>
  <Slides>77</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Cambria Math</vt:lpstr>
      <vt:lpstr>Century Gothic</vt:lpstr>
      <vt:lpstr>Courier New</vt:lpstr>
      <vt:lpstr>Palatino Linotype</vt:lpstr>
      <vt:lpstr>Executive</vt:lpstr>
      <vt:lpstr>CSCI 4110 Modeling Advanced Techniques</vt:lpstr>
      <vt:lpstr>Introduction</vt:lpstr>
      <vt:lpstr>Extrusion</vt:lpstr>
      <vt:lpstr>Extrusion</vt:lpstr>
      <vt:lpstr>Sweep</vt:lpstr>
      <vt:lpstr>Sweep</vt:lpstr>
      <vt:lpstr>Procedural Models</vt:lpstr>
      <vt:lpstr>Procedural Models</vt:lpstr>
      <vt:lpstr>Subdivision Surfaces</vt:lpstr>
      <vt:lpstr>Subdivision Surfaces</vt:lpstr>
      <vt:lpstr>Subdivision Surfaces</vt:lpstr>
      <vt:lpstr>Subdivision Surfaces</vt:lpstr>
      <vt:lpstr>Subdivision Surfaces</vt:lpstr>
      <vt:lpstr>Subdivision Surfaces</vt:lpstr>
      <vt:lpstr>Subdivision Surfaces</vt:lpstr>
      <vt:lpstr>Subdivision Surfaces</vt:lpstr>
      <vt:lpstr>Subdivision Surfaces</vt:lpstr>
      <vt:lpstr>Subdivision Surfaces</vt:lpstr>
      <vt:lpstr>Subdivision Surfaces</vt:lpstr>
      <vt:lpstr>Subdivision Surfaces</vt:lpstr>
      <vt:lpstr>Subdivision Surfaces</vt:lpstr>
      <vt:lpstr>Subdivision Surfaces</vt:lpstr>
      <vt:lpstr>Subdivision Surfaces</vt:lpstr>
      <vt:lpstr>Subdivision Surfaces</vt:lpstr>
      <vt:lpstr>Subdivision Surfaces</vt:lpstr>
      <vt:lpstr>Subdivision Surfaces</vt:lpstr>
      <vt:lpstr>Subdivision Surfaces</vt:lpstr>
      <vt:lpstr>Subdivision Surfaces</vt:lpstr>
      <vt:lpstr>Subdivision Surfaces</vt:lpstr>
      <vt:lpstr>Subdivision Surfaces</vt:lpstr>
      <vt:lpstr>Fractals</vt:lpstr>
      <vt:lpstr>Fractals</vt:lpstr>
      <vt:lpstr>Fractals</vt:lpstr>
      <vt:lpstr>Fractals</vt:lpstr>
      <vt:lpstr>Fractals</vt:lpstr>
      <vt:lpstr>Fractals</vt:lpstr>
      <vt:lpstr>Fractals</vt:lpstr>
      <vt:lpstr>Fractals</vt:lpstr>
      <vt:lpstr>Fractals</vt:lpstr>
      <vt:lpstr>Fractals</vt:lpstr>
      <vt:lpstr>Fractals</vt:lpstr>
      <vt:lpstr>Fractals</vt:lpstr>
      <vt:lpstr>Fractals</vt:lpstr>
      <vt:lpstr>Fractals</vt:lpstr>
      <vt:lpstr>Fractals</vt:lpstr>
      <vt:lpstr>Fractals</vt:lpstr>
      <vt:lpstr>Fractals</vt:lpstr>
      <vt:lpstr>Fractals</vt:lpstr>
      <vt:lpstr>Fractals</vt:lpstr>
      <vt:lpstr>Terrain</vt:lpstr>
      <vt:lpstr>Terrain</vt:lpstr>
      <vt:lpstr>Terrain</vt:lpstr>
      <vt:lpstr>Terrain</vt:lpstr>
      <vt:lpstr>Terrain</vt:lpstr>
      <vt:lpstr>Terrain</vt:lpstr>
      <vt:lpstr>L-Systems</vt:lpstr>
      <vt:lpstr>L-Systems</vt:lpstr>
      <vt:lpstr>L-Systems</vt:lpstr>
      <vt:lpstr>L-Systems</vt:lpstr>
      <vt:lpstr>Example</vt:lpstr>
      <vt:lpstr>L-Systems</vt:lpstr>
      <vt:lpstr>L-Systems</vt:lpstr>
      <vt:lpstr>L-Systems</vt:lpstr>
      <vt:lpstr>L-Systems</vt:lpstr>
      <vt:lpstr>L-Systems</vt:lpstr>
      <vt:lpstr>L-Systems</vt:lpstr>
      <vt:lpstr>L-Systems</vt:lpstr>
      <vt:lpstr>Particle Systems</vt:lpstr>
      <vt:lpstr>The Beginning</vt:lpstr>
      <vt:lpstr>Particle Systems</vt:lpstr>
      <vt:lpstr>Particle Systems</vt:lpstr>
      <vt:lpstr>Particle Systems</vt:lpstr>
      <vt:lpstr>Particle Systems</vt:lpstr>
      <vt:lpstr>Particle Systems</vt:lpstr>
      <vt:lpstr>Particle Systems</vt:lpstr>
      <vt:lpstr>Other Approaches</vt:lpstr>
      <vt:lpstr>Summary</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4110 Modeling Advanced Techniques</dc:title>
  <dc:creator>Mark</dc:creator>
  <cp:lastModifiedBy>Mark Green</cp:lastModifiedBy>
  <cp:revision>27</cp:revision>
  <dcterms:created xsi:type="dcterms:W3CDTF">2014-09-12T01:33:36Z</dcterms:created>
  <dcterms:modified xsi:type="dcterms:W3CDTF">2019-07-24T00:01:21Z</dcterms:modified>
</cp:coreProperties>
</file>