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B5C0F8D-4C9A-42DA-8B87-7DE6323DB284}" type="datetimeFigureOut">
              <a:rPr lang="en-CA" smtClean="0"/>
              <a:t>2019-07-22</a:t>
            </a:fld>
            <a:endParaRPr lang="en-CA"/>
          </a:p>
        </p:txBody>
      </p:sp>
      <p:sp>
        <p:nvSpPr>
          <p:cNvPr id="8" name="Slide Number Placeholder 7"/>
          <p:cNvSpPr>
            <a:spLocks noGrp="1"/>
          </p:cNvSpPr>
          <p:nvPr>
            <p:ph type="sldNum" sz="quarter" idx="11"/>
          </p:nvPr>
        </p:nvSpPr>
        <p:spPr/>
        <p:txBody>
          <a:bodyPr/>
          <a:lstStyle/>
          <a:p>
            <a:fld id="{7A8514DB-3DBA-43B2-94FF-441133470FFD}" type="slidenum">
              <a:rPr lang="en-CA" smtClean="0"/>
              <a:t>‹#›</a:t>
            </a:fld>
            <a:endParaRPr lang="en-CA"/>
          </a:p>
        </p:txBody>
      </p:sp>
      <p:sp>
        <p:nvSpPr>
          <p:cNvPr id="9" name="Footer Placeholder 8"/>
          <p:cNvSpPr>
            <a:spLocks noGrp="1"/>
          </p:cNvSpPr>
          <p:nvPr>
            <p:ph type="ftr" sz="quarter" idx="12"/>
          </p:nvPr>
        </p:nvSpPr>
        <p:spPr/>
        <p:txBody>
          <a:bodyPr/>
          <a:lstStyle/>
          <a:p>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5C0F8D-4C9A-42DA-8B87-7DE6323DB284}"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8514DB-3DBA-43B2-94FF-441133470FFD}"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5C0F8D-4C9A-42DA-8B87-7DE6323DB284}"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8514DB-3DBA-43B2-94FF-441133470FFD}" type="slidenum">
              <a:rPr lang="en-CA" smtClean="0"/>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CA"/>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endParaRPr lang="en-US"/>
          </a:p>
        </p:txBody>
      </p:sp>
      <p:sp>
        <p:nvSpPr>
          <p:cNvPr id="7" name="Rectangle 71"/>
          <p:cNvSpPr>
            <a:spLocks noGrp="1" noChangeArrowheads="1"/>
          </p:cNvSpPr>
          <p:nvPr>
            <p:ph type="sldNum" sz="quarter" idx="12"/>
          </p:nvPr>
        </p:nvSpPr>
        <p:spPr>
          <a:ln/>
        </p:spPr>
        <p:txBody>
          <a:bodyPr/>
          <a:lstStyle>
            <a:lvl1pPr>
              <a:defRPr/>
            </a:lvl1pPr>
          </a:lstStyle>
          <a:p>
            <a:pPr>
              <a:defRPr/>
            </a:pPr>
            <a:fld id="{A7704D9B-BDA6-46AF-896E-313455EF709A}" type="slidenum">
              <a:rPr lang="en-US"/>
              <a:pPr>
                <a:defRPr/>
              </a:pPr>
              <a:t>‹#›</a:t>
            </a:fld>
            <a:endParaRPr lang="en-US"/>
          </a:p>
        </p:txBody>
      </p:sp>
    </p:spTree>
    <p:extLst>
      <p:ext uri="{BB962C8B-B14F-4D97-AF65-F5344CB8AC3E}">
        <p14:creationId xmlns:p14="http://schemas.microsoft.com/office/powerpoint/2010/main" val="502075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CA"/>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Rectangle 69"/>
          <p:cNvSpPr>
            <a:spLocks noGrp="1" noChangeArrowheads="1"/>
          </p:cNvSpPr>
          <p:nvPr>
            <p:ph type="dt" sz="half" idx="10"/>
          </p:nvPr>
        </p:nvSpPr>
        <p:spPr>
          <a:ln/>
        </p:spPr>
        <p:txBody>
          <a:bodyPr/>
          <a:lstStyle>
            <a:lvl1pPr>
              <a:defRPr/>
            </a:lvl1pPr>
          </a:lstStyle>
          <a:p>
            <a:pPr>
              <a:defRPr/>
            </a:pPr>
            <a:endParaRPr lang="en-US"/>
          </a:p>
        </p:txBody>
      </p:sp>
      <p:sp>
        <p:nvSpPr>
          <p:cNvPr id="7" name="Rectangle 70"/>
          <p:cNvSpPr>
            <a:spLocks noGrp="1" noChangeArrowheads="1"/>
          </p:cNvSpPr>
          <p:nvPr>
            <p:ph type="ftr" sz="quarter" idx="11"/>
          </p:nvPr>
        </p:nvSpPr>
        <p:spPr>
          <a:ln/>
        </p:spPr>
        <p:txBody>
          <a:bodyPr/>
          <a:lstStyle>
            <a:lvl1pPr>
              <a:defRPr/>
            </a:lvl1pPr>
          </a:lstStyle>
          <a:p>
            <a:pPr>
              <a:defRPr/>
            </a:pPr>
            <a:endParaRPr lang="en-US"/>
          </a:p>
        </p:txBody>
      </p:sp>
      <p:sp>
        <p:nvSpPr>
          <p:cNvPr id="8" name="Rectangle 71"/>
          <p:cNvSpPr>
            <a:spLocks noGrp="1" noChangeArrowheads="1"/>
          </p:cNvSpPr>
          <p:nvPr>
            <p:ph type="sldNum" sz="quarter" idx="12"/>
          </p:nvPr>
        </p:nvSpPr>
        <p:spPr>
          <a:ln/>
        </p:spPr>
        <p:txBody>
          <a:bodyPr/>
          <a:lstStyle>
            <a:lvl1pPr>
              <a:defRPr/>
            </a:lvl1pPr>
          </a:lstStyle>
          <a:p>
            <a:pPr>
              <a:defRPr/>
            </a:pPr>
            <a:fld id="{DEB451AE-AA45-42BA-A97D-6923C38BA1A1}" type="slidenum">
              <a:rPr lang="en-US"/>
              <a:pPr>
                <a:defRPr/>
              </a:pPr>
              <a:t>‹#›</a:t>
            </a:fld>
            <a:endParaRPr lang="en-US"/>
          </a:p>
        </p:txBody>
      </p:sp>
    </p:spTree>
    <p:extLst>
      <p:ext uri="{BB962C8B-B14F-4D97-AF65-F5344CB8AC3E}">
        <p14:creationId xmlns:p14="http://schemas.microsoft.com/office/powerpoint/2010/main" val="79577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C0F8D-4C9A-42DA-8B87-7DE6323DB284}"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8514DB-3DBA-43B2-94FF-441133470FFD}"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5C0F8D-4C9A-42DA-8B87-7DE6323DB284}"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8514DB-3DBA-43B2-94FF-441133470FFD}" type="slidenum">
              <a:rPr lang="en-CA" smtClean="0"/>
              <a:t>‹#›</a:t>
            </a:fld>
            <a:endParaRPr lang="en-CA"/>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5C0F8D-4C9A-42DA-8B87-7DE6323DB284}" type="datetimeFigureOut">
              <a:rPr lang="en-CA" smtClean="0"/>
              <a:t>2019-07-22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8514DB-3DBA-43B2-94FF-441133470FFD}" type="slidenum">
              <a:rPr lang="en-CA" smtClean="0"/>
              <a:t>‹#›</a:t>
            </a:fld>
            <a:endParaRPr lang="en-CA"/>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B5C0F8D-4C9A-42DA-8B87-7DE6323DB284}" type="datetimeFigureOut">
              <a:rPr lang="en-CA" smtClean="0"/>
              <a:t>2019-07-22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A8514DB-3DBA-43B2-94FF-441133470FFD}" type="slidenum">
              <a:rPr lang="en-CA" smtClean="0"/>
              <a:t>‹#›</a:t>
            </a:fld>
            <a:endParaRPr lang="en-CA"/>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5C0F8D-4C9A-42DA-8B87-7DE6323DB284}" type="datetimeFigureOut">
              <a:rPr lang="en-CA" smtClean="0"/>
              <a:t>2019-07-22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A8514DB-3DBA-43B2-94FF-441133470FFD}"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C0F8D-4C9A-42DA-8B87-7DE6323DB284}" type="datetimeFigureOut">
              <a:rPr lang="en-CA" smtClean="0"/>
              <a:t>2019-07-22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A8514DB-3DBA-43B2-94FF-441133470FFD}"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5C0F8D-4C9A-42DA-8B87-7DE6323DB284}" type="datetimeFigureOut">
              <a:rPr lang="en-CA" smtClean="0"/>
              <a:t>2019-07-22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8514DB-3DBA-43B2-94FF-441133470FFD}"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5C0F8D-4C9A-42DA-8B87-7DE6323DB284}" type="datetimeFigureOut">
              <a:rPr lang="en-CA" smtClean="0"/>
              <a:t>2019-07-22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8514DB-3DBA-43B2-94FF-441133470FFD}"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B5C0F8D-4C9A-42DA-8B87-7DE6323DB284}" type="datetimeFigureOut">
              <a:rPr lang="en-CA" smtClean="0"/>
              <a:t>2019-07-22</a:t>
            </a:fld>
            <a:endParaRPr lang="en-CA"/>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CA"/>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A8514DB-3DBA-43B2-94FF-441133470FFD}" type="slidenum">
              <a:rPr lang="en-CA" smtClean="0"/>
              <a:t>‹#›</a:t>
            </a:fld>
            <a:endParaRPr lang="en-CA"/>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22.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25.wmf"/></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27.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28.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6000" dirty="0"/>
              <a:t>CSCI 4110</a:t>
            </a:r>
            <a:br>
              <a:rPr lang="en-CA" sz="6000" dirty="0"/>
            </a:br>
            <a:r>
              <a:rPr lang="en-CA" sz="6000" dirty="0"/>
              <a:t>Modeling – Part Two</a:t>
            </a:r>
            <a:br>
              <a:rPr lang="en-CA" sz="6000" dirty="0"/>
            </a:br>
            <a:r>
              <a:rPr lang="en-CA" sz="6000" dirty="0"/>
              <a:t>Curves and Surfaces</a:t>
            </a:r>
          </a:p>
        </p:txBody>
      </p:sp>
      <p:sp>
        <p:nvSpPr>
          <p:cNvPr id="3" name="Subtitle 2"/>
          <p:cNvSpPr>
            <a:spLocks noGrp="1"/>
          </p:cNvSpPr>
          <p:nvPr>
            <p:ph type="subTitle" idx="1"/>
          </p:nvPr>
        </p:nvSpPr>
        <p:spPr/>
        <p:txBody>
          <a:bodyPr>
            <a:normAutofit fontScale="92500" lnSpcReduction="10000"/>
          </a:bodyPr>
          <a:lstStyle/>
          <a:p>
            <a:r>
              <a:rPr lang="en-CA" dirty="0"/>
              <a:t>Mark Green</a:t>
            </a:r>
          </a:p>
          <a:p>
            <a:r>
              <a:rPr lang="en-CA" dirty="0"/>
              <a:t>Faculty of Science</a:t>
            </a:r>
          </a:p>
          <a:p>
            <a:r>
              <a:rPr lang="en-CA" dirty="0"/>
              <a:t>UOIT</a:t>
            </a:r>
          </a:p>
        </p:txBody>
      </p:sp>
    </p:spTree>
    <p:extLst>
      <p:ext uri="{BB962C8B-B14F-4D97-AF65-F5344CB8AC3E}">
        <p14:creationId xmlns:p14="http://schemas.microsoft.com/office/powerpoint/2010/main" val="58953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a:defRPr/>
            </a:pPr>
            <a:r>
              <a:rPr lang="en-US" dirty="0"/>
              <a:t>Polynomials</a:t>
            </a:r>
          </a:p>
        </p:txBody>
      </p:sp>
      <p:sp>
        <p:nvSpPr>
          <p:cNvPr id="107523" name="Rectangle 3"/>
          <p:cNvSpPr>
            <a:spLocks noGrp="1" noChangeArrowheads="1"/>
          </p:cNvSpPr>
          <p:nvPr>
            <p:ph type="body" sz="half" idx="1"/>
          </p:nvPr>
        </p:nvSpPr>
        <p:spPr>
          <a:xfrm>
            <a:off x="457200" y="1600200"/>
            <a:ext cx="7931150" cy="4525963"/>
          </a:xfrm>
        </p:spPr>
        <p:txBody>
          <a:bodyPr>
            <a:normAutofit/>
          </a:bodyPr>
          <a:lstStyle/>
          <a:p>
            <a:pPr eaLnBrk="1" hangingPunct="1">
              <a:lnSpc>
                <a:spcPct val="90000"/>
              </a:lnSpc>
              <a:defRPr/>
            </a:pPr>
            <a:r>
              <a:rPr lang="en-US" dirty="0"/>
              <a:t>This form of the polynomial is called the canonical form</a:t>
            </a:r>
          </a:p>
          <a:p>
            <a:pPr eaLnBrk="1" hangingPunct="1">
              <a:lnSpc>
                <a:spcPct val="90000"/>
              </a:lnSpc>
              <a:defRPr/>
            </a:pPr>
            <a:r>
              <a:rPr lang="en-US" dirty="0"/>
              <a:t>There is a second form that is quite useful:</a:t>
            </a:r>
          </a:p>
          <a:p>
            <a:pPr eaLnBrk="1" hangingPunct="1">
              <a:lnSpc>
                <a:spcPct val="90000"/>
              </a:lnSpc>
              <a:defRPr/>
            </a:pPr>
            <a:endParaRPr lang="en-US" sz="2800" dirty="0"/>
          </a:p>
          <a:p>
            <a:pPr eaLnBrk="1" hangingPunct="1">
              <a:lnSpc>
                <a:spcPct val="90000"/>
              </a:lnSpc>
              <a:defRPr/>
            </a:pPr>
            <a:endParaRPr lang="en-US" sz="2800" dirty="0"/>
          </a:p>
          <a:p>
            <a:pPr eaLnBrk="1" hangingPunct="1">
              <a:lnSpc>
                <a:spcPct val="90000"/>
              </a:lnSpc>
              <a:defRPr/>
            </a:pPr>
            <a:r>
              <a:rPr lang="en-US" dirty="0"/>
              <a:t>Here the c</a:t>
            </a:r>
            <a:r>
              <a:rPr lang="en-US" baseline="-25000" dirty="0"/>
              <a:t>i</a:t>
            </a:r>
            <a:r>
              <a:rPr lang="en-US" dirty="0"/>
              <a:t> are still vectors, and the b</a:t>
            </a:r>
            <a:r>
              <a:rPr lang="en-US" baseline="-25000" dirty="0"/>
              <a:t>i</a:t>
            </a:r>
            <a:r>
              <a:rPr lang="en-US" dirty="0"/>
              <a:t>(t) are polynomials called basis or blending functions</a:t>
            </a:r>
          </a:p>
          <a:p>
            <a:pPr eaLnBrk="1" hangingPunct="1">
              <a:lnSpc>
                <a:spcPct val="90000"/>
              </a:lnSpc>
              <a:defRPr/>
            </a:pPr>
            <a:r>
              <a:rPr lang="en-US" dirty="0"/>
              <a:t>We can choose the b</a:t>
            </a:r>
            <a:r>
              <a:rPr lang="en-US" baseline="-25000" dirty="0"/>
              <a:t>i</a:t>
            </a:r>
            <a:r>
              <a:rPr lang="en-US" dirty="0"/>
              <a:t>(t) in any way that’s convenient to us, in particular to make it easy to fit the curve</a:t>
            </a:r>
          </a:p>
        </p:txBody>
      </p:sp>
      <p:graphicFrame>
        <p:nvGraphicFramePr>
          <p:cNvPr id="18434" name="Object 4"/>
          <p:cNvGraphicFramePr>
            <a:graphicFrameLocks noGrp="1" noChangeAspect="1"/>
          </p:cNvGraphicFramePr>
          <p:nvPr>
            <p:ph sz="half" idx="2"/>
            <p:extLst>
              <p:ext uri="{D42A27DB-BD31-4B8C-83A1-F6EECF244321}">
                <p14:modId xmlns:p14="http://schemas.microsoft.com/office/powerpoint/2010/main" val="506396744"/>
              </p:ext>
            </p:extLst>
          </p:nvPr>
        </p:nvGraphicFramePr>
        <p:xfrm>
          <a:off x="3059832" y="2708920"/>
          <a:ext cx="2216150" cy="954088"/>
        </p:xfrm>
        <a:graphic>
          <a:graphicData uri="http://schemas.openxmlformats.org/presentationml/2006/ole">
            <mc:AlternateContent xmlns:mc="http://schemas.openxmlformats.org/markup-compatibility/2006">
              <mc:Choice xmlns:v="urn:schemas-microsoft-com:vml" Requires="v">
                <p:oleObj spid="_x0000_s2068" name="Equation" r:id="rId3" imgW="1002960" imgH="431640" progId="Equation.3">
                  <p:embed/>
                </p:oleObj>
              </mc:Choice>
              <mc:Fallback>
                <p:oleObj name="Equation" r:id="rId3" imgW="10029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2708920"/>
                        <a:ext cx="221615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3683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defRPr/>
            </a:pPr>
            <a:r>
              <a:rPr lang="en-US" dirty="0"/>
              <a:t>Polynomials</a:t>
            </a:r>
          </a:p>
        </p:txBody>
      </p:sp>
      <p:sp>
        <p:nvSpPr>
          <p:cNvPr id="109571" name="Rectangle 3"/>
          <p:cNvSpPr>
            <a:spLocks noGrp="1" noChangeArrowheads="1"/>
          </p:cNvSpPr>
          <p:nvPr>
            <p:ph type="body" idx="1"/>
          </p:nvPr>
        </p:nvSpPr>
        <p:spPr/>
        <p:txBody>
          <a:bodyPr/>
          <a:lstStyle/>
          <a:p>
            <a:pPr eaLnBrk="1" hangingPunct="1">
              <a:lnSpc>
                <a:spcPct val="90000"/>
              </a:lnSpc>
              <a:defRPr/>
            </a:pPr>
            <a:r>
              <a:rPr lang="en-US" dirty="0"/>
              <a:t>The simplest form of polynomial is the linear one:</a:t>
            </a:r>
          </a:p>
          <a:p>
            <a:pPr marL="457200" lvl="1" indent="0" eaLnBrk="1" hangingPunct="1">
              <a:lnSpc>
                <a:spcPct val="90000"/>
              </a:lnSpc>
              <a:buNone/>
              <a:defRPr/>
            </a:pPr>
            <a:r>
              <a:rPr lang="en-US" sz="2400" dirty="0"/>
              <a:t>f(u) = a</a:t>
            </a:r>
            <a:r>
              <a:rPr lang="en-US" sz="2400" baseline="-25000" dirty="0"/>
              <a:t>0</a:t>
            </a:r>
            <a:r>
              <a:rPr lang="en-US" sz="2400" dirty="0"/>
              <a:t> + ua</a:t>
            </a:r>
            <a:r>
              <a:rPr lang="en-US" sz="2400" baseline="-25000" dirty="0"/>
              <a:t>1</a:t>
            </a:r>
          </a:p>
          <a:p>
            <a:pPr eaLnBrk="1" hangingPunct="1">
              <a:lnSpc>
                <a:spcPct val="90000"/>
              </a:lnSpc>
              <a:defRPr/>
            </a:pPr>
            <a:r>
              <a:rPr lang="en-US" dirty="0"/>
              <a:t>Now let’s look at how we can get the </a:t>
            </a:r>
            <a:r>
              <a:rPr lang="en-US" dirty="0" err="1"/>
              <a:t>a</a:t>
            </a:r>
            <a:r>
              <a:rPr lang="en-US" baseline="-25000" dirty="0" err="1"/>
              <a:t>i</a:t>
            </a:r>
            <a:endParaRPr lang="en-US" dirty="0"/>
          </a:p>
          <a:p>
            <a:pPr eaLnBrk="1" hangingPunct="1">
              <a:lnSpc>
                <a:spcPct val="90000"/>
              </a:lnSpc>
              <a:defRPr/>
            </a:pPr>
            <a:r>
              <a:rPr lang="en-US" dirty="0"/>
              <a:t>If p</a:t>
            </a:r>
            <a:r>
              <a:rPr lang="en-US" baseline="-25000" dirty="0"/>
              <a:t>0</a:t>
            </a:r>
            <a:r>
              <a:rPr lang="en-US" dirty="0"/>
              <a:t> and p</a:t>
            </a:r>
            <a:r>
              <a:rPr lang="en-US" baseline="-25000" dirty="0"/>
              <a:t>1</a:t>
            </a:r>
            <a:r>
              <a:rPr lang="en-US" dirty="0"/>
              <a:t> are the end points, then we can also write the line as:</a:t>
            </a:r>
          </a:p>
          <a:p>
            <a:pPr marL="457200" lvl="1" indent="0" eaLnBrk="1" hangingPunct="1">
              <a:lnSpc>
                <a:spcPct val="90000"/>
              </a:lnSpc>
              <a:buNone/>
              <a:defRPr/>
            </a:pPr>
            <a:r>
              <a:rPr lang="en-US" sz="2400" dirty="0"/>
              <a:t>f(u) = (1-u)p</a:t>
            </a:r>
            <a:r>
              <a:rPr lang="en-US" sz="2400" baseline="-25000" dirty="0"/>
              <a:t>0</a:t>
            </a:r>
            <a:r>
              <a:rPr lang="en-US" sz="2400" dirty="0"/>
              <a:t> + up</a:t>
            </a:r>
            <a:r>
              <a:rPr lang="en-US" sz="2400" baseline="-25000" dirty="0"/>
              <a:t>1</a:t>
            </a:r>
            <a:endParaRPr lang="en-US" sz="2400" dirty="0"/>
          </a:p>
          <a:p>
            <a:pPr marL="457200" lvl="1" indent="0" eaLnBrk="1" hangingPunct="1">
              <a:lnSpc>
                <a:spcPct val="90000"/>
              </a:lnSpc>
              <a:buNone/>
              <a:defRPr/>
            </a:pPr>
            <a:r>
              <a:rPr lang="en-US" sz="2400" dirty="0"/>
              <a:t>f(u) = p</a:t>
            </a:r>
            <a:r>
              <a:rPr lang="en-US" sz="2400" baseline="-25000" dirty="0"/>
              <a:t>0</a:t>
            </a:r>
            <a:r>
              <a:rPr lang="en-US" sz="2400" dirty="0"/>
              <a:t> + (p</a:t>
            </a:r>
            <a:r>
              <a:rPr lang="en-US" sz="2400" baseline="-25000" dirty="0"/>
              <a:t>1</a:t>
            </a:r>
            <a:r>
              <a:rPr lang="en-US" sz="2400" dirty="0"/>
              <a:t>-p</a:t>
            </a:r>
            <a:r>
              <a:rPr lang="en-US" sz="2400" baseline="-25000" dirty="0"/>
              <a:t>0</a:t>
            </a:r>
            <a:r>
              <a:rPr lang="en-US" sz="2400" dirty="0"/>
              <a:t>)u</a:t>
            </a:r>
          </a:p>
          <a:p>
            <a:pPr eaLnBrk="1" hangingPunct="1">
              <a:lnSpc>
                <a:spcPct val="90000"/>
              </a:lnSpc>
              <a:defRPr/>
            </a:pPr>
            <a:r>
              <a:rPr lang="en-US" dirty="0"/>
              <a:t>Thus 1 and u are our blending functions</a:t>
            </a:r>
          </a:p>
        </p:txBody>
      </p:sp>
    </p:spTree>
    <p:extLst>
      <p:ext uri="{BB962C8B-B14F-4D97-AF65-F5344CB8AC3E}">
        <p14:creationId xmlns:p14="http://schemas.microsoft.com/office/powerpoint/2010/main" val="144651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en-US" dirty="0"/>
              <a:t>Control Points</a:t>
            </a:r>
          </a:p>
        </p:txBody>
      </p:sp>
      <p:sp>
        <p:nvSpPr>
          <p:cNvPr id="110595" name="Rectangle 3"/>
          <p:cNvSpPr>
            <a:spLocks noGrp="1" noChangeArrowheads="1"/>
          </p:cNvSpPr>
          <p:nvPr>
            <p:ph type="body" idx="1"/>
          </p:nvPr>
        </p:nvSpPr>
        <p:spPr/>
        <p:txBody>
          <a:bodyPr>
            <a:normAutofit fontScale="92500"/>
          </a:bodyPr>
          <a:lstStyle/>
          <a:p>
            <a:pPr eaLnBrk="1" hangingPunct="1">
              <a:lnSpc>
                <a:spcPct val="90000"/>
              </a:lnSpc>
              <a:defRPr/>
            </a:pPr>
            <a:r>
              <a:rPr lang="en-US" sz="2600" dirty="0"/>
              <a:t>In this representation we call p</a:t>
            </a:r>
            <a:r>
              <a:rPr lang="en-US" sz="2600" baseline="-25000" dirty="0"/>
              <a:t>0</a:t>
            </a:r>
            <a:r>
              <a:rPr lang="en-US" sz="2600" dirty="0"/>
              <a:t> and p</a:t>
            </a:r>
            <a:r>
              <a:rPr lang="en-US" sz="2600" baseline="-25000" dirty="0"/>
              <a:t>1</a:t>
            </a:r>
            <a:r>
              <a:rPr lang="en-US" sz="2600" dirty="0"/>
              <a:t> control points, since they control the shape of the curve</a:t>
            </a:r>
          </a:p>
          <a:p>
            <a:pPr eaLnBrk="1" hangingPunct="1">
              <a:lnSpc>
                <a:spcPct val="90000"/>
              </a:lnSpc>
              <a:defRPr/>
            </a:pPr>
            <a:r>
              <a:rPr lang="en-US" sz="2600" dirty="0"/>
              <a:t>Note that we could choose many different kinds of control points for a line:</a:t>
            </a:r>
          </a:p>
          <a:p>
            <a:pPr lvl="1" eaLnBrk="1" hangingPunct="1">
              <a:lnSpc>
                <a:spcPct val="90000"/>
              </a:lnSpc>
              <a:defRPr/>
            </a:pPr>
            <a:r>
              <a:rPr lang="en-US" sz="2600" dirty="0"/>
              <a:t>The mid point and one end point</a:t>
            </a:r>
          </a:p>
          <a:p>
            <a:pPr lvl="1" eaLnBrk="1" hangingPunct="1">
              <a:lnSpc>
                <a:spcPct val="90000"/>
              </a:lnSpc>
              <a:defRPr/>
            </a:pPr>
            <a:r>
              <a:rPr lang="en-US" sz="2600" dirty="0"/>
              <a:t>One end point and the vector to the other end point</a:t>
            </a:r>
          </a:p>
          <a:p>
            <a:pPr lvl="1" eaLnBrk="1" hangingPunct="1">
              <a:lnSpc>
                <a:spcPct val="90000"/>
              </a:lnSpc>
              <a:defRPr/>
            </a:pPr>
            <a:r>
              <a:rPr lang="en-US" sz="2600" dirty="0"/>
              <a:t>The mid point, slope and distance to one of the end points</a:t>
            </a:r>
          </a:p>
          <a:p>
            <a:pPr eaLnBrk="1" hangingPunct="1">
              <a:lnSpc>
                <a:spcPct val="90000"/>
              </a:lnSpc>
              <a:defRPr/>
            </a:pPr>
            <a:r>
              <a:rPr lang="en-US" sz="2600" dirty="0"/>
              <a:t>For each choice of control points we will have different blending functions, but the same canonical representation</a:t>
            </a:r>
          </a:p>
        </p:txBody>
      </p:sp>
    </p:spTree>
    <p:extLst>
      <p:ext uri="{BB962C8B-B14F-4D97-AF65-F5344CB8AC3E}">
        <p14:creationId xmlns:p14="http://schemas.microsoft.com/office/powerpoint/2010/main" val="110697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dirty="0"/>
              <a:t>Control Points</a:t>
            </a:r>
          </a:p>
        </p:txBody>
      </p:sp>
      <p:sp>
        <p:nvSpPr>
          <p:cNvPr id="111619" name="Rectangle 3"/>
          <p:cNvSpPr>
            <a:spLocks noGrp="1" noChangeArrowheads="1"/>
          </p:cNvSpPr>
          <p:nvPr>
            <p:ph type="body" idx="1"/>
          </p:nvPr>
        </p:nvSpPr>
        <p:spPr/>
        <p:txBody>
          <a:bodyPr>
            <a:normAutofit/>
          </a:bodyPr>
          <a:lstStyle/>
          <a:p>
            <a:pPr eaLnBrk="1" hangingPunct="1">
              <a:lnSpc>
                <a:spcPct val="90000"/>
              </a:lnSpc>
              <a:defRPr/>
            </a:pPr>
            <a:r>
              <a:rPr lang="en-US" dirty="0"/>
              <a:t>Now that we have two representations of the curve we can just equate them to get </a:t>
            </a:r>
            <a:r>
              <a:rPr lang="en-US" dirty="0" err="1"/>
              <a:t>a</a:t>
            </a:r>
            <a:r>
              <a:rPr lang="en-US" baseline="-25000" dirty="0" err="1"/>
              <a:t>i</a:t>
            </a:r>
            <a:r>
              <a:rPr lang="en-US" dirty="0"/>
              <a:t>:</a:t>
            </a:r>
          </a:p>
          <a:p>
            <a:pPr marL="457200" lvl="1" indent="0" eaLnBrk="1" hangingPunct="1">
              <a:lnSpc>
                <a:spcPct val="90000"/>
              </a:lnSpc>
              <a:buNone/>
              <a:defRPr/>
            </a:pPr>
            <a:r>
              <a:rPr lang="en-US" sz="2400" dirty="0"/>
              <a:t>a</a:t>
            </a:r>
            <a:r>
              <a:rPr lang="en-US" sz="2400" baseline="-25000" dirty="0"/>
              <a:t>0</a:t>
            </a:r>
            <a:r>
              <a:rPr lang="en-US" sz="2400" dirty="0"/>
              <a:t> = p</a:t>
            </a:r>
            <a:r>
              <a:rPr lang="en-US" sz="2400" baseline="-25000" dirty="0"/>
              <a:t>0</a:t>
            </a:r>
            <a:endParaRPr lang="en-US" sz="2400" dirty="0"/>
          </a:p>
          <a:p>
            <a:pPr marL="457200" lvl="1" indent="0" eaLnBrk="1" hangingPunct="1">
              <a:lnSpc>
                <a:spcPct val="90000"/>
              </a:lnSpc>
              <a:buNone/>
              <a:defRPr/>
            </a:pPr>
            <a:r>
              <a:rPr lang="en-US" sz="2400" dirty="0"/>
              <a:t>a</a:t>
            </a:r>
            <a:r>
              <a:rPr lang="en-US" sz="2400" baseline="-25000" dirty="0"/>
              <a:t>1 </a:t>
            </a:r>
            <a:r>
              <a:rPr lang="en-US" sz="2400" dirty="0"/>
              <a:t>= p</a:t>
            </a:r>
            <a:r>
              <a:rPr lang="en-US" sz="2400" baseline="-25000" dirty="0"/>
              <a:t>1</a:t>
            </a:r>
            <a:r>
              <a:rPr lang="en-US" sz="2400" dirty="0"/>
              <a:t> – p</a:t>
            </a:r>
            <a:r>
              <a:rPr lang="en-US" sz="2400" baseline="-25000" dirty="0"/>
              <a:t>0</a:t>
            </a:r>
            <a:endParaRPr lang="en-US" sz="2400" dirty="0"/>
          </a:p>
          <a:p>
            <a:pPr eaLnBrk="1" hangingPunct="1">
              <a:lnSpc>
                <a:spcPct val="90000"/>
              </a:lnSpc>
              <a:defRPr/>
            </a:pPr>
            <a:r>
              <a:rPr lang="en-US" dirty="0"/>
              <a:t>This is easy in this case, but in general the relationship is not as easy to determine, so we need a general technique</a:t>
            </a:r>
          </a:p>
          <a:p>
            <a:pPr eaLnBrk="1" hangingPunct="1">
              <a:lnSpc>
                <a:spcPct val="90000"/>
              </a:lnSpc>
              <a:defRPr/>
            </a:pPr>
            <a:r>
              <a:rPr lang="en-US" dirty="0"/>
              <a:t>We have that p</a:t>
            </a:r>
            <a:r>
              <a:rPr lang="en-US" baseline="-25000" dirty="0"/>
              <a:t>0</a:t>
            </a:r>
            <a:r>
              <a:rPr lang="en-US" dirty="0"/>
              <a:t> is the value of f(0) and p</a:t>
            </a:r>
            <a:r>
              <a:rPr lang="en-US" baseline="-25000" dirty="0"/>
              <a:t>1</a:t>
            </a:r>
            <a:r>
              <a:rPr lang="en-US" dirty="0"/>
              <a:t> is the value of f(1)</a:t>
            </a:r>
          </a:p>
          <a:p>
            <a:pPr eaLnBrk="1" hangingPunct="1">
              <a:lnSpc>
                <a:spcPct val="90000"/>
              </a:lnSpc>
              <a:defRPr/>
            </a:pPr>
            <a:r>
              <a:rPr lang="en-US" dirty="0"/>
              <a:t>This is the basis of our general technique</a:t>
            </a:r>
          </a:p>
        </p:txBody>
      </p:sp>
    </p:spTree>
    <p:extLst>
      <p:ext uri="{BB962C8B-B14F-4D97-AF65-F5344CB8AC3E}">
        <p14:creationId xmlns:p14="http://schemas.microsoft.com/office/powerpoint/2010/main" val="100764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defRPr/>
            </a:pPr>
            <a:r>
              <a:rPr lang="en-US" dirty="0"/>
              <a:t>Control Points</a:t>
            </a:r>
          </a:p>
        </p:txBody>
      </p:sp>
      <p:sp>
        <p:nvSpPr>
          <p:cNvPr id="112643" name="Rectangle 3"/>
          <p:cNvSpPr>
            <a:spLocks noGrp="1" noChangeArrowheads="1"/>
          </p:cNvSpPr>
          <p:nvPr>
            <p:ph type="body" sz="half" idx="1"/>
          </p:nvPr>
        </p:nvSpPr>
        <p:spPr>
          <a:xfrm>
            <a:off x="457200" y="1600200"/>
            <a:ext cx="8291513" cy="4525963"/>
          </a:xfrm>
        </p:spPr>
        <p:txBody>
          <a:bodyPr>
            <a:normAutofit fontScale="92500"/>
          </a:bodyPr>
          <a:lstStyle/>
          <a:p>
            <a:pPr eaLnBrk="1" hangingPunct="1">
              <a:defRPr/>
            </a:pPr>
            <a:r>
              <a:rPr lang="en-US" sz="2400" dirty="0"/>
              <a:t>We use the known values to set up a set of equations:</a:t>
            </a:r>
          </a:p>
          <a:p>
            <a:pPr marL="457200" lvl="1" indent="0" eaLnBrk="1" hangingPunct="1">
              <a:buNone/>
              <a:defRPr/>
            </a:pPr>
            <a:r>
              <a:rPr lang="en-US" sz="2400" dirty="0"/>
              <a:t>p</a:t>
            </a:r>
            <a:r>
              <a:rPr lang="en-US" sz="2400" baseline="-25000" dirty="0"/>
              <a:t>0</a:t>
            </a:r>
            <a:r>
              <a:rPr lang="en-US" sz="2400" dirty="0"/>
              <a:t> = f(0) = a</a:t>
            </a:r>
            <a:r>
              <a:rPr lang="en-US" sz="2400" baseline="-25000" dirty="0"/>
              <a:t>0</a:t>
            </a:r>
            <a:r>
              <a:rPr lang="en-US" sz="2400" dirty="0"/>
              <a:t> + 0a</a:t>
            </a:r>
            <a:r>
              <a:rPr lang="en-US" sz="2400" baseline="-25000" dirty="0"/>
              <a:t>1</a:t>
            </a:r>
            <a:endParaRPr lang="en-US" sz="2400" dirty="0"/>
          </a:p>
          <a:p>
            <a:pPr marL="457200" lvl="1" indent="0" eaLnBrk="1" hangingPunct="1">
              <a:buNone/>
              <a:defRPr/>
            </a:pPr>
            <a:r>
              <a:rPr lang="en-US" sz="2400" dirty="0"/>
              <a:t>p</a:t>
            </a:r>
            <a:r>
              <a:rPr lang="en-US" sz="2400" baseline="-25000" dirty="0"/>
              <a:t>1</a:t>
            </a:r>
            <a:r>
              <a:rPr lang="en-US" sz="2400" dirty="0"/>
              <a:t> = f(1) = a</a:t>
            </a:r>
            <a:r>
              <a:rPr lang="en-US" sz="2400" baseline="-25000" dirty="0"/>
              <a:t>0</a:t>
            </a:r>
            <a:r>
              <a:rPr lang="en-US" sz="2400" dirty="0"/>
              <a:t> + 1a</a:t>
            </a:r>
            <a:r>
              <a:rPr lang="en-US" sz="2400" baseline="-25000" dirty="0"/>
              <a:t>1</a:t>
            </a:r>
            <a:endParaRPr lang="en-US" sz="2400" dirty="0"/>
          </a:p>
          <a:p>
            <a:pPr eaLnBrk="1" hangingPunct="1">
              <a:defRPr/>
            </a:pPr>
            <a:r>
              <a:rPr lang="en-US" sz="2400" dirty="0"/>
              <a:t>We can put this into matrix form:</a:t>
            </a:r>
          </a:p>
          <a:p>
            <a:pPr eaLnBrk="1" hangingPunct="1">
              <a:buFont typeface="Wingdings" pitchFamily="2" charset="2"/>
              <a:buNone/>
              <a:defRPr/>
            </a:pPr>
            <a:endParaRPr lang="en-US" sz="2400" dirty="0"/>
          </a:p>
          <a:p>
            <a:pPr eaLnBrk="1" hangingPunct="1">
              <a:defRPr/>
            </a:pPr>
            <a:endParaRPr lang="en-US" sz="2400" dirty="0"/>
          </a:p>
          <a:p>
            <a:pPr eaLnBrk="1" hangingPunct="1">
              <a:defRPr/>
            </a:pPr>
            <a:endParaRPr lang="en-US" sz="2400" dirty="0"/>
          </a:p>
          <a:p>
            <a:pPr eaLnBrk="1" hangingPunct="1">
              <a:defRPr/>
            </a:pPr>
            <a:endParaRPr lang="en-US" sz="2400" dirty="0"/>
          </a:p>
          <a:p>
            <a:pPr eaLnBrk="1" hangingPunct="1">
              <a:defRPr/>
            </a:pPr>
            <a:r>
              <a:rPr lang="en-US" sz="2400" dirty="0"/>
              <a:t>C is called the constraint matrix, we need to invert this matrix to give B = C</a:t>
            </a:r>
            <a:r>
              <a:rPr lang="en-US" sz="2400" baseline="30000" dirty="0"/>
              <a:t>-1</a:t>
            </a:r>
            <a:r>
              <a:rPr lang="en-US" sz="2400" dirty="0"/>
              <a:t>, which is called the blending matrix</a:t>
            </a:r>
          </a:p>
        </p:txBody>
      </p:sp>
      <p:graphicFrame>
        <p:nvGraphicFramePr>
          <p:cNvPr id="19458" name="Object 4"/>
          <p:cNvGraphicFramePr>
            <a:graphicFrameLocks noGrp="1" noChangeAspect="1"/>
          </p:cNvGraphicFramePr>
          <p:nvPr>
            <p:ph sz="half" idx="2"/>
          </p:nvPr>
        </p:nvGraphicFramePr>
        <p:xfrm>
          <a:off x="2700338" y="3357563"/>
          <a:ext cx="2376487" cy="1409700"/>
        </p:xfrm>
        <a:graphic>
          <a:graphicData uri="http://schemas.openxmlformats.org/presentationml/2006/ole">
            <mc:AlternateContent xmlns:mc="http://schemas.openxmlformats.org/markup-compatibility/2006">
              <mc:Choice xmlns:v="urn:schemas-microsoft-com:vml" Requires="v">
                <p:oleObj spid="_x0000_s3092" name="Equation" r:id="rId3" imgW="1155600" imgH="685800" progId="Equation.3">
                  <p:embed/>
                </p:oleObj>
              </mc:Choice>
              <mc:Fallback>
                <p:oleObj name="Equation" r:id="rId3" imgW="11556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357563"/>
                        <a:ext cx="2376487"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09289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en-US" dirty="0"/>
              <a:t>Control Points</a:t>
            </a:r>
          </a:p>
        </p:txBody>
      </p:sp>
      <p:sp>
        <p:nvSpPr>
          <p:cNvPr id="114691" name="Rectangle 3"/>
          <p:cNvSpPr>
            <a:spLocks noGrp="1" noChangeArrowheads="1"/>
          </p:cNvSpPr>
          <p:nvPr>
            <p:ph type="body" idx="1"/>
          </p:nvPr>
        </p:nvSpPr>
        <p:spPr/>
        <p:txBody>
          <a:bodyPr>
            <a:normAutofit/>
          </a:bodyPr>
          <a:lstStyle/>
          <a:p>
            <a:pPr eaLnBrk="1" hangingPunct="1">
              <a:defRPr/>
            </a:pPr>
            <a:r>
              <a:rPr lang="en-US" dirty="0"/>
              <a:t>Thus we have the following relationship:</a:t>
            </a:r>
          </a:p>
          <a:p>
            <a:pPr marL="457200" lvl="1" indent="0" eaLnBrk="1" hangingPunct="1">
              <a:buNone/>
              <a:defRPr/>
            </a:pPr>
            <a:r>
              <a:rPr lang="en-US" sz="2400" dirty="0"/>
              <a:t>a = </a:t>
            </a:r>
            <a:r>
              <a:rPr lang="en-US" sz="2400" dirty="0" err="1"/>
              <a:t>Bp</a:t>
            </a:r>
            <a:endParaRPr lang="en-US" sz="2400" dirty="0"/>
          </a:p>
          <a:p>
            <a:pPr eaLnBrk="1" hangingPunct="1">
              <a:defRPr/>
            </a:pPr>
            <a:r>
              <a:rPr lang="en-US" dirty="0"/>
              <a:t>And the canonical representation becomes</a:t>
            </a:r>
          </a:p>
          <a:p>
            <a:pPr marL="457200" lvl="1" indent="0" eaLnBrk="1" hangingPunct="1">
              <a:buNone/>
              <a:defRPr/>
            </a:pPr>
            <a:r>
              <a:rPr lang="en-US" sz="2400" dirty="0"/>
              <a:t>f(u) = </a:t>
            </a:r>
            <a:r>
              <a:rPr lang="en-US" sz="2400" b="1" dirty="0" err="1"/>
              <a:t>u</a:t>
            </a:r>
            <a:r>
              <a:rPr lang="en-US" sz="2400" dirty="0" err="1"/>
              <a:t>Bp</a:t>
            </a:r>
            <a:endParaRPr lang="en-US" sz="2400" dirty="0"/>
          </a:p>
          <a:p>
            <a:pPr marL="457200" lvl="1" indent="0" eaLnBrk="1" hangingPunct="1">
              <a:buNone/>
              <a:defRPr/>
            </a:pPr>
            <a:r>
              <a:rPr lang="en-US" sz="2400" b="1" dirty="0"/>
              <a:t>u</a:t>
            </a:r>
            <a:r>
              <a:rPr lang="en-US" sz="2400" dirty="0"/>
              <a:t> = [1 u u</a:t>
            </a:r>
            <a:r>
              <a:rPr lang="en-US" sz="2400" baseline="30000" dirty="0"/>
              <a:t>2</a:t>
            </a:r>
            <a:r>
              <a:rPr lang="en-US" sz="2400" dirty="0"/>
              <a:t> u</a:t>
            </a:r>
            <a:r>
              <a:rPr lang="en-US" sz="2400" baseline="30000" dirty="0"/>
              <a:t>3</a:t>
            </a:r>
            <a:r>
              <a:rPr lang="en-US" sz="2400" dirty="0"/>
              <a:t> … u</a:t>
            </a:r>
            <a:r>
              <a:rPr lang="en-US" sz="2400" baseline="30000" dirty="0"/>
              <a:t>n</a:t>
            </a:r>
            <a:r>
              <a:rPr lang="en-US" sz="2400" dirty="0"/>
              <a:t>]</a:t>
            </a:r>
          </a:p>
          <a:p>
            <a:pPr eaLnBrk="1" hangingPunct="1">
              <a:defRPr/>
            </a:pPr>
            <a:r>
              <a:rPr lang="en-US" dirty="0"/>
              <a:t>We now have a completely general technique that is independent of the polynomial degree</a:t>
            </a:r>
          </a:p>
          <a:p>
            <a:pPr eaLnBrk="1" hangingPunct="1">
              <a:defRPr/>
            </a:pPr>
            <a:r>
              <a:rPr lang="en-US" dirty="0"/>
              <a:t>All we need is B and the control points and we can produce the canonical polynomial</a:t>
            </a:r>
          </a:p>
        </p:txBody>
      </p:sp>
    </p:spTree>
    <p:extLst>
      <p:ext uri="{BB962C8B-B14F-4D97-AF65-F5344CB8AC3E}">
        <p14:creationId xmlns:p14="http://schemas.microsoft.com/office/powerpoint/2010/main" val="1617641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dirty="0"/>
              <a:t>Cubic Curves</a:t>
            </a:r>
          </a:p>
        </p:txBody>
      </p:sp>
      <p:sp>
        <p:nvSpPr>
          <p:cNvPr id="115715" name="Rectangle 3"/>
          <p:cNvSpPr>
            <a:spLocks noGrp="1" noChangeArrowheads="1"/>
          </p:cNvSpPr>
          <p:nvPr>
            <p:ph type="body" idx="1"/>
          </p:nvPr>
        </p:nvSpPr>
        <p:spPr/>
        <p:txBody>
          <a:bodyPr/>
          <a:lstStyle/>
          <a:p>
            <a:pPr eaLnBrk="1" hangingPunct="1">
              <a:defRPr/>
            </a:pPr>
            <a:r>
              <a:rPr lang="en-US" dirty="0"/>
              <a:t>While linear polynomials got us started, we really want something that’s curved</a:t>
            </a:r>
          </a:p>
          <a:p>
            <a:pPr eaLnBrk="1" hangingPunct="1">
              <a:defRPr/>
            </a:pPr>
            <a:r>
              <a:rPr lang="en-US" dirty="0"/>
              <a:t>Most of the curves we use in graphics are cubic for the following reasons:</a:t>
            </a:r>
          </a:p>
          <a:p>
            <a:pPr lvl="1" eaLnBrk="1" hangingPunct="1">
              <a:defRPr/>
            </a:pPr>
            <a:r>
              <a:rPr lang="en-US" sz="2400" dirty="0"/>
              <a:t>High enough degree to produce smooth curves</a:t>
            </a:r>
          </a:p>
          <a:p>
            <a:pPr lvl="1" eaLnBrk="1" hangingPunct="1">
              <a:defRPr/>
            </a:pPr>
            <a:r>
              <a:rPr lang="en-US" sz="2400" dirty="0"/>
              <a:t>Low enough degree to be controllable</a:t>
            </a:r>
          </a:p>
          <a:p>
            <a:pPr eaLnBrk="1" hangingPunct="1">
              <a:defRPr/>
            </a:pPr>
            <a:r>
              <a:rPr lang="en-US" dirty="0"/>
              <a:t>The mathematics is basically the same for any degree polynomial, but it turns out that the cubic works out best most of the time</a:t>
            </a:r>
          </a:p>
        </p:txBody>
      </p:sp>
    </p:spTree>
    <p:extLst>
      <p:ext uri="{BB962C8B-B14F-4D97-AF65-F5344CB8AC3E}">
        <p14:creationId xmlns:p14="http://schemas.microsoft.com/office/powerpoint/2010/main" val="294749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lang="en-US" dirty="0" err="1"/>
              <a:t>Hermite</a:t>
            </a:r>
            <a:r>
              <a:rPr lang="en-US" dirty="0"/>
              <a:t> Curves</a:t>
            </a:r>
          </a:p>
        </p:txBody>
      </p:sp>
      <p:sp>
        <p:nvSpPr>
          <p:cNvPr id="116739" name="Rectangle 3"/>
          <p:cNvSpPr>
            <a:spLocks noGrp="1" noChangeArrowheads="1"/>
          </p:cNvSpPr>
          <p:nvPr>
            <p:ph type="body" idx="1"/>
          </p:nvPr>
        </p:nvSpPr>
        <p:spPr/>
        <p:txBody>
          <a:bodyPr>
            <a:normAutofit/>
          </a:bodyPr>
          <a:lstStyle/>
          <a:p>
            <a:pPr eaLnBrk="1" hangingPunct="1">
              <a:defRPr/>
            </a:pPr>
            <a:r>
              <a:rPr lang="en-US" dirty="0"/>
              <a:t>Note that once we have evaluated </a:t>
            </a:r>
            <a:r>
              <a:rPr lang="en-US" b="1" dirty="0" err="1"/>
              <a:t>u</a:t>
            </a:r>
            <a:r>
              <a:rPr lang="en-US" dirty="0" err="1"/>
              <a:t>B</a:t>
            </a:r>
            <a:r>
              <a:rPr lang="en-US" dirty="0"/>
              <a:t>, we are just multiplying the control points by constants, that is we have a linear combination of the control points, we will see more of this later</a:t>
            </a:r>
          </a:p>
          <a:p>
            <a:pPr eaLnBrk="1" hangingPunct="1">
              <a:defRPr/>
            </a:pPr>
            <a:r>
              <a:rPr lang="en-US" dirty="0"/>
              <a:t>To see how this works for cubic curves we will look at the </a:t>
            </a:r>
            <a:r>
              <a:rPr lang="en-US" dirty="0" err="1"/>
              <a:t>Hermite</a:t>
            </a:r>
            <a:r>
              <a:rPr lang="en-US" dirty="0"/>
              <a:t>  curve, in this case we specify the position and derivatives at the two end points, that is we have f(0), f’(0), f(1) and f’(1) and we want to find the polynomial coefficients</a:t>
            </a:r>
          </a:p>
        </p:txBody>
      </p:sp>
    </p:spTree>
    <p:extLst>
      <p:ext uri="{BB962C8B-B14F-4D97-AF65-F5344CB8AC3E}">
        <p14:creationId xmlns:p14="http://schemas.microsoft.com/office/powerpoint/2010/main" val="180545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defRPr/>
            </a:pPr>
            <a:r>
              <a:rPr lang="en-US" dirty="0" err="1"/>
              <a:t>Hermite</a:t>
            </a:r>
            <a:r>
              <a:rPr lang="en-US" dirty="0"/>
              <a:t> Curves</a:t>
            </a:r>
          </a:p>
        </p:txBody>
      </p:sp>
      <p:sp>
        <p:nvSpPr>
          <p:cNvPr id="117763" name="Rectangle 3"/>
          <p:cNvSpPr>
            <a:spLocks noGrp="1" noChangeArrowheads="1"/>
          </p:cNvSpPr>
          <p:nvPr>
            <p:ph type="body" sz="half" idx="1"/>
          </p:nvPr>
        </p:nvSpPr>
        <p:spPr>
          <a:xfrm>
            <a:off x="457200" y="1600200"/>
            <a:ext cx="8147050" cy="4525963"/>
          </a:xfrm>
        </p:spPr>
        <p:txBody>
          <a:bodyPr/>
          <a:lstStyle/>
          <a:p>
            <a:pPr eaLnBrk="1" hangingPunct="1">
              <a:defRPr/>
            </a:pPr>
            <a:r>
              <a:rPr lang="en-US" dirty="0"/>
              <a:t>We can construct the equations in the following way:</a:t>
            </a:r>
          </a:p>
          <a:p>
            <a:pPr eaLnBrk="1" hangingPunct="1">
              <a:defRPr/>
            </a:pPr>
            <a:endParaRPr lang="en-US" sz="2800" dirty="0"/>
          </a:p>
          <a:p>
            <a:pPr eaLnBrk="1" hangingPunct="1">
              <a:defRPr/>
            </a:pPr>
            <a:endParaRPr lang="en-US" sz="2800" dirty="0"/>
          </a:p>
          <a:p>
            <a:pPr eaLnBrk="1" hangingPunct="1">
              <a:buFont typeface="Wingdings" pitchFamily="2" charset="2"/>
              <a:buNone/>
              <a:defRPr/>
            </a:pPr>
            <a:endParaRPr lang="en-US" sz="2800" dirty="0"/>
          </a:p>
          <a:p>
            <a:pPr eaLnBrk="1" hangingPunct="1">
              <a:defRPr/>
            </a:pPr>
            <a:r>
              <a:rPr lang="en-US" dirty="0"/>
              <a:t>Which gives us the following:</a:t>
            </a:r>
          </a:p>
        </p:txBody>
      </p:sp>
      <p:graphicFrame>
        <p:nvGraphicFramePr>
          <p:cNvPr id="20482" name="Object 4"/>
          <p:cNvGraphicFramePr>
            <a:graphicFrameLocks noGrp="1" noChangeAspect="1"/>
          </p:cNvGraphicFramePr>
          <p:nvPr>
            <p:ph sz="quarter" idx="2"/>
            <p:extLst>
              <p:ext uri="{D42A27DB-BD31-4B8C-83A1-F6EECF244321}">
                <p14:modId xmlns:p14="http://schemas.microsoft.com/office/powerpoint/2010/main" val="2042439465"/>
              </p:ext>
            </p:extLst>
          </p:nvPr>
        </p:nvGraphicFramePr>
        <p:xfrm>
          <a:off x="2123728" y="2204864"/>
          <a:ext cx="3529013" cy="1677988"/>
        </p:xfrm>
        <a:graphic>
          <a:graphicData uri="http://schemas.openxmlformats.org/presentationml/2006/ole">
            <mc:AlternateContent xmlns:mc="http://schemas.openxmlformats.org/markup-compatibility/2006">
              <mc:Choice xmlns:v="urn:schemas-microsoft-com:vml" Requires="v">
                <p:oleObj spid="_x0000_s4134" name="Equation" r:id="rId3" imgW="2082600" imgH="990360" progId="Equation.3">
                  <p:embed/>
                </p:oleObj>
              </mc:Choice>
              <mc:Fallback>
                <p:oleObj name="Equation" r:id="rId3" imgW="2082600" imgH="990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204864"/>
                        <a:ext cx="3529013" cy="167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6"/>
          <p:cNvGraphicFramePr>
            <a:graphicFrameLocks noGrp="1" noChangeAspect="1"/>
          </p:cNvGraphicFramePr>
          <p:nvPr>
            <p:ph sz="quarter" idx="3"/>
          </p:nvPr>
        </p:nvGraphicFramePr>
        <p:xfrm>
          <a:off x="1619250" y="4724400"/>
          <a:ext cx="4751388" cy="1533525"/>
        </p:xfrm>
        <a:graphic>
          <a:graphicData uri="http://schemas.openxmlformats.org/presentationml/2006/ole">
            <mc:AlternateContent xmlns:mc="http://schemas.openxmlformats.org/markup-compatibility/2006">
              <mc:Choice xmlns:v="urn:schemas-microsoft-com:vml" Requires="v">
                <p:oleObj spid="_x0000_s4135" name="Equation" r:id="rId5" imgW="2831760" imgH="914400" progId="Equation.3">
                  <p:embed/>
                </p:oleObj>
              </mc:Choice>
              <mc:Fallback>
                <p:oleObj name="Equation" r:id="rId5" imgW="2831760" imgH="914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724400"/>
                        <a:ext cx="4751388"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90174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dirty="0"/>
              <a:t>Continuity</a:t>
            </a:r>
          </a:p>
        </p:txBody>
      </p:sp>
      <p:sp>
        <p:nvSpPr>
          <p:cNvPr id="120835" name="Rectangle 3"/>
          <p:cNvSpPr>
            <a:spLocks noGrp="1" noChangeArrowheads="1"/>
          </p:cNvSpPr>
          <p:nvPr>
            <p:ph type="body" idx="1"/>
          </p:nvPr>
        </p:nvSpPr>
        <p:spPr/>
        <p:txBody>
          <a:bodyPr>
            <a:normAutofit/>
          </a:bodyPr>
          <a:lstStyle/>
          <a:p>
            <a:pPr eaLnBrk="1" hangingPunct="1">
              <a:lnSpc>
                <a:spcPct val="90000"/>
              </a:lnSpc>
              <a:defRPr/>
            </a:pPr>
            <a:r>
              <a:rPr lang="en-US" dirty="0"/>
              <a:t>Now let's come back to the problem of putting curve segments together to produce a piecewise curve</a:t>
            </a:r>
          </a:p>
          <a:p>
            <a:pPr eaLnBrk="1" hangingPunct="1">
              <a:lnSpc>
                <a:spcPct val="90000"/>
              </a:lnSpc>
              <a:defRPr/>
            </a:pPr>
            <a:r>
              <a:rPr lang="en-US" dirty="0"/>
              <a:t>Each piece of the curve will have a range of parameter values, we will usually use 0 thru 1 as this range</a:t>
            </a:r>
          </a:p>
          <a:p>
            <a:pPr eaLnBrk="1" hangingPunct="1">
              <a:lnSpc>
                <a:spcPct val="90000"/>
              </a:lnSpc>
              <a:defRPr/>
            </a:pPr>
            <a:r>
              <a:rPr lang="en-US" dirty="0"/>
              <a:t>Similarly there will be a range of parameter values that cover the complete curve, typically this will range from 0 to n, where there are n pieces</a:t>
            </a:r>
          </a:p>
          <a:p>
            <a:pPr eaLnBrk="1" hangingPunct="1">
              <a:lnSpc>
                <a:spcPct val="90000"/>
              </a:lnSpc>
              <a:defRPr/>
            </a:pPr>
            <a:r>
              <a:rPr lang="en-US" dirty="0"/>
              <a:t>We have one global parameter space and n local parameter spaces</a:t>
            </a:r>
          </a:p>
        </p:txBody>
      </p:sp>
    </p:spTree>
    <p:extLst>
      <p:ext uri="{BB962C8B-B14F-4D97-AF65-F5344CB8AC3E}">
        <p14:creationId xmlns:p14="http://schemas.microsoft.com/office/powerpoint/2010/main" val="362794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p:txBody>
          <a:bodyPr/>
          <a:lstStyle/>
          <a:p>
            <a:r>
              <a:rPr lang="en-CA" dirty="0"/>
              <a:t>Polygons give us flat objects, but many real world objects aren’t flat, so we need some way of representing curved surfaces</a:t>
            </a:r>
          </a:p>
          <a:p>
            <a:r>
              <a:rPr lang="en-CA" dirty="0"/>
              <a:t>There are many functions that produce curves, so there are many representation that we could use</a:t>
            </a:r>
          </a:p>
          <a:p>
            <a:r>
              <a:rPr lang="en-CA" dirty="0"/>
              <a:t>We want something that is simple, yet at the same time general enough to model a wide range of surfaces</a:t>
            </a:r>
          </a:p>
          <a:p>
            <a:r>
              <a:rPr lang="en-CA" dirty="0"/>
              <a:t>Low degree polynomials fit the bill, but like polygons we will need to use many of them to represent a complete surface</a:t>
            </a:r>
          </a:p>
        </p:txBody>
      </p:sp>
    </p:spTree>
    <p:extLst>
      <p:ext uri="{BB962C8B-B14F-4D97-AF65-F5344CB8AC3E}">
        <p14:creationId xmlns:p14="http://schemas.microsoft.com/office/powerpoint/2010/main" val="3735857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defRPr/>
            </a:pPr>
            <a:r>
              <a:rPr lang="en-US" dirty="0"/>
              <a:t>Continuity</a:t>
            </a:r>
          </a:p>
        </p:txBody>
      </p:sp>
      <p:sp>
        <p:nvSpPr>
          <p:cNvPr id="121859" name="Rectangle 3"/>
          <p:cNvSpPr>
            <a:spLocks noGrp="1" noChangeArrowheads="1"/>
          </p:cNvSpPr>
          <p:nvPr>
            <p:ph type="body" idx="1"/>
          </p:nvPr>
        </p:nvSpPr>
        <p:spPr/>
        <p:txBody>
          <a:bodyPr>
            <a:normAutofit/>
          </a:bodyPr>
          <a:lstStyle/>
          <a:p>
            <a:pPr eaLnBrk="1" hangingPunct="1">
              <a:defRPr/>
            </a:pPr>
            <a:r>
              <a:rPr lang="en-US" dirty="0"/>
              <a:t>We can perform a simple translation from the global parameter space to the local parameter space of each piece</a:t>
            </a:r>
          </a:p>
          <a:p>
            <a:pPr eaLnBrk="1" hangingPunct="1">
              <a:defRPr/>
            </a:pPr>
            <a:r>
              <a:rPr lang="en-US" dirty="0"/>
              <a:t>In the global parameter space there are parameter values where one curve segment stops and the next curve segments starts</a:t>
            </a:r>
          </a:p>
          <a:p>
            <a:pPr eaLnBrk="1" hangingPunct="1">
              <a:defRPr/>
            </a:pPr>
            <a:r>
              <a:rPr lang="en-US" dirty="0"/>
              <a:t>These places are called knots, and for simple curves they have the values: 0, 1, 2, … n</a:t>
            </a:r>
          </a:p>
          <a:p>
            <a:pPr eaLnBrk="1" hangingPunct="1">
              <a:defRPr/>
            </a:pPr>
            <a:r>
              <a:rPr lang="en-US" dirty="0"/>
              <a:t>These are parameter values, not positions</a:t>
            </a:r>
          </a:p>
        </p:txBody>
      </p:sp>
    </p:spTree>
    <p:extLst>
      <p:ext uri="{BB962C8B-B14F-4D97-AF65-F5344CB8AC3E}">
        <p14:creationId xmlns:p14="http://schemas.microsoft.com/office/powerpoint/2010/main" val="3651856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defRPr/>
            </a:pPr>
            <a:r>
              <a:rPr lang="en-US" dirty="0"/>
              <a:t>Continuity</a:t>
            </a:r>
          </a:p>
        </p:txBody>
      </p:sp>
      <p:sp>
        <p:nvSpPr>
          <p:cNvPr id="122883" name="Rectangle 3"/>
          <p:cNvSpPr>
            <a:spLocks noGrp="1" noChangeArrowheads="1"/>
          </p:cNvSpPr>
          <p:nvPr>
            <p:ph type="body" idx="1"/>
          </p:nvPr>
        </p:nvSpPr>
        <p:spPr/>
        <p:txBody>
          <a:bodyPr>
            <a:normAutofit/>
          </a:bodyPr>
          <a:lstStyle/>
          <a:p>
            <a:pPr eaLnBrk="1" hangingPunct="1">
              <a:lnSpc>
                <a:spcPct val="80000"/>
              </a:lnSpc>
              <a:defRPr/>
            </a:pPr>
            <a:r>
              <a:rPr lang="en-US" dirty="0"/>
              <a:t>We know that we have the problem of continuity as we move from one piece to the next</a:t>
            </a:r>
          </a:p>
          <a:p>
            <a:pPr eaLnBrk="1" hangingPunct="1">
              <a:lnSpc>
                <a:spcPct val="80000"/>
              </a:lnSpc>
              <a:defRPr/>
            </a:pPr>
            <a:r>
              <a:rPr lang="en-US" dirty="0"/>
              <a:t>If the pieces are independent how do we maintain this continuity?</a:t>
            </a:r>
          </a:p>
          <a:p>
            <a:pPr eaLnBrk="1" hangingPunct="1">
              <a:lnSpc>
                <a:spcPct val="80000"/>
              </a:lnSpc>
              <a:defRPr/>
            </a:pPr>
            <a:r>
              <a:rPr lang="en-US" dirty="0"/>
              <a:t>There are several approaches to this problem, the easiest is to share control points, called a shared point scheme</a:t>
            </a:r>
          </a:p>
          <a:p>
            <a:pPr eaLnBrk="1" hangingPunct="1">
              <a:lnSpc>
                <a:spcPct val="80000"/>
              </a:lnSpc>
              <a:defRPr/>
            </a:pPr>
            <a:r>
              <a:rPr lang="en-US" dirty="0"/>
              <a:t>That is, the control point at the end of one piece is the control point at the start of the next piece</a:t>
            </a:r>
          </a:p>
          <a:p>
            <a:pPr eaLnBrk="1" hangingPunct="1">
              <a:lnSpc>
                <a:spcPct val="80000"/>
              </a:lnSpc>
              <a:defRPr/>
            </a:pPr>
            <a:r>
              <a:rPr lang="en-US" dirty="0"/>
              <a:t>This assumes that the pieces are defined in terms of values at their end points</a:t>
            </a:r>
          </a:p>
        </p:txBody>
      </p:sp>
    </p:spTree>
    <p:extLst>
      <p:ext uri="{BB962C8B-B14F-4D97-AF65-F5344CB8AC3E}">
        <p14:creationId xmlns:p14="http://schemas.microsoft.com/office/powerpoint/2010/main" val="1847553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defRPr/>
            </a:pPr>
            <a:r>
              <a:rPr lang="en-US" dirty="0"/>
              <a:t>Continuity</a:t>
            </a:r>
          </a:p>
        </p:txBody>
      </p:sp>
      <p:sp>
        <p:nvSpPr>
          <p:cNvPr id="123907" name="Rectangle 3"/>
          <p:cNvSpPr>
            <a:spLocks noGrp="1" noChangeArrowheads="1"/>
          </p:cNvSpPr>
          <p:nvPr>
            <p:ph type="body" idx="1"/>
          </p:nvPr>
        </p:nvSpPr>
        <p:spPr/>
        <p:txBody>
          <a:bodyPr>
            <a:normAutofit/>
          </a:bodyPr>
          <a:lstStyle/>
          <a:p>
            <a:pPr eaLnBrk="1" hangingPunct="1">
              <a:defRPr/>
            </a:pPr>
            <a:r>
              <a:rPr lang="en-US" dirty="0"/>
              <a:t>In general this is too restrictive</a:t>
            </a:r>
          </a:p>
          <a:p>
            <a:pPr eaLnBrk="1" hangingPunct="1">
              <a:defRPr/>
            </a:pPr>
            <a:r>
              <a:rPr lang="en-US" dirty="0"/>
              <a:t>Another approach is to copy the values at the end of one piece to the start of the next piece, called a dependency scheme</a:t>
            </a:r>
          </a:p>
          <a:p>
            <a:pPr eaLnBrk="1" hangingPunct="1">
              <a:defRPr/>
            </a:pPr>
            <a:r>
              <a:rPr lang="en-US" dirty="0"/>
              <a:t>This doesn’t force us to have a control point at the end of each piece, we can just evaluate the curve at that point and pass this value on to the next piece</a:t>
            </a:r>
          </a:p>
        </p:txBody>
      </p:sp>
    </p:spTree>
    <p:extLst>
      <p:ext uri="{BB962C8B-B14F-4D97-AF65-F5344CB8AC3E}">
        <p14:creationId xmlns:p14="http://schemas.microsoft.com/office/powerpoint/2010/main" val="3357144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defRPr/>
            </a:pPr>
            <a:r>
              <a:rPr lang="en-US" dirty="0"/>
              <a:t>Continuity</a:t>
            </a:r>
          </a:p>
        </p:txBody>
      </p:sp>
      <p:sp>
        <p:nvSpPr>
          <p:cNvPr id="124931" name="Rectangle 3"/>
          <p:cNvSpPr>
            <a:spLocks noGrp="1" noChangeArrowheads="1"/>
          </p:cNvSpPr>
          <p:nvPr>
            <p:ph type="body" idx="1"/>
          </p:nvPr>
        </p:nvSpPr>
        <p:spPr/>
        <p:txBody>
          <a:bodyPr/>
          <a:lstStyle/>
          <a:p>
            <a:pPr eaLnBrk="1" hangingPunct="1">
              <a:lnSpc>
                <a:spcPct val="90000"/>
              </a:lnSpc>
              <a:defRPr/>
            </a:pPr>
            <a:r>
              <a:rPr lang="en-US" dirty="0"/>
              <a:t>The third approach is to use an explicit equation to connect the two pieces</a:t>
            </a:r>
          </a:p>
          <a:p>
            <a:pPr eaLnBrk="1" hangingPunct="1">
              <a:lnSpc>
                <a:spcPct val="90000"/>
              </a:lnSpc>
              <a:defRPr/>
            </a:pPr>
            <a:r>
              <a:rPr lang="en-US" dirty="0"/>
              <a:t>This could be a constraint on the control points, or on the curve value at particular points</a:t>
            </a:r>
          </a:p>
          <a:p>
            <a:pPr eaLnBrk="1" hangingPunct="1">
              <a:lnSpc>
                <a:spcPct val="90000"/>
              </a:lnSpc>
              <a:defRPr/>
            </a:pPr>
            <a:r>
              <a:rPr lang="en-US" dirty="0"/>
              <a:t>Note that all three of these schemes introduce constraints or connections between the pieces, so a change in one piece can propagate along the curve</a:t>
            </a:r>
          </a:p>
        </p:txBody>
      </p:sp>
    </p:spTree>
    <p:extLst>
      <p:ext uri="{BB962C8B-B14F-4D97-AF65-F5344CB8AC3E}">
        <p14:creationId xmlns:p14="http://schemas.microsoft.com/office/powerpoint/2010/main" val="411236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en-US" dirty="0"/>
              <a:t>Local Control</a:t>
            </a:r>
          </a:p>
        </p:txBody>
      </p:sp>
      <p:sp>
        <p:nvSpPr>
          <p:cNvPr id="125955" name="Rectangle 3"/>
          <p:cNvSpPr>
            <a:spLocks noGrp="1" noChangeArrowheads="1"/>
          </p:cNvSpPr>
          <p:nvPr>
            <p:ph type="body" idx="1"/>
          </p:nvPr>
        </p:nvSpPr>
        <p:spPr/>
        <p:txBody>
          <a:bodyPr>
            <a:normAutofit/>
          </a:bodyPr>
          <a:lstStyle/>
          <a:p>
            <a:pPr eaLnBrk="1" hangingPunct="1">
              <a:lnSpc>
                <a:spcPct val="90000"/>
              </a:lnSpc>
              <a:defRPr/>
            </a:pPr>
            <a:r>
              <a:rPr lang="en-US" dirty="0"/>
              <a:t>This introduces the idea of local control</a:t>
            </a:r>
          </a:p>
          <a:p>
            <a:pPr eaLnBrk="1" hangingPunct="1">
              <a:lnSpc>
                <a:spcPct val="90000"/>
              </a:lnSpc>
              <a:defRPr/>
            </a:pPr>
            <a:r>
              <a:rPr lang="en-US" dirty="0"/>
              <a:t>A curve has local control if a change in a control point only effects a small number of pieces</a:t>
            </a:r>
          </a:p>
          <a:p>
            <a:pPr eaLnBrk="1" hangingPunct="1">
              <a:lnSpc>
                <a:spcPct val="90000"/>
              </a:lnSpc>
              <a:defRPr/>
            </a:pPr>
            <a:r>
              <a:rPr lang="en-US" dirty="0"/>
              <a:t>That is, changing a control point only effects the local shape of the curve, it has no impact on the parts of the curve that are far away</a:t>
            </a:r>
          </a:p>
          <a:p>
            <a:pPr eaLnBrk="1" hangingPunct="1">
              <a:lnSpc>
                <a:spcPct val="90000"/>
              </a:lnSpc>
              <a:defRPr/>
            </a:pPr>
            <a:r>
              <a:rPr lang="en-US" dirty="0"/>
              <a:t>Locality is important in design, we don’t want a small change to have a big impact on the curve</a:t>
            </a:r>
          </a:p>
          <a:p>
            <a:pPr eaLnBrk="1" hangingPunct="1">
              <a:lnSpc>
                <a:spcPct val="90000"/>
              </a:lnSpc>
              <a:defRPr/>
            </a:pPr>
            <a:r>
              <a:rPr lang="en-US" dirty="0"/>
              <a:t>We want to be able to work on one part of the curve at a time</a:t>
            </a:r>
          </a:p>
        </p:txBody>
      </p:sp>
    </p:spTree>
    <p:extLst>
      <p:ext uri="{BB962C8B-B14F-4D97-AF65-F5344CB8AC3E}">
        <p14:creationId xmlns:p14="http://schemas.microsoft.com/office/powerpoint/2010/main" val="2504497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defRPr/>
            </a:pPr>
            <a:r>
              <a:rPr lang="en-US" dirty="0"/>
              <a:t>Local Control</a:t>
            </a:r>
          </a:p>
        </p:txBody>
      </p:sp>
      <p:pic>
        <p:nvPicPr>
          <p:cNvPr id="111619" name="Picture 4" descr="pic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513" y="1457325"/>
            <a:ext cx="43053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4006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defRPr/>
            </a:pPr>
            <a:r>
              <a:rPr lang="en-US" dirty="0"/>
              <a:t>Natural Spline</a:t>
            </a:r>
          </a:p>
        </p:txBody>
      </p:sp>
      <p:sp>
        <p:nvSpPr>
          <p:cNvPr id="126979" name="Rectangle 3"/>
          <p:cNvSpPr>
            <a:spLocks noGrp="1" noChangeArrowheads="1"/>
          </p:cNvSpPr>
          <p:nvPr>
            <p:ph type="body" idx="1"/>
          </p:nvPr>
        </p:nvSpPr>
        <p:spPr/>
        <p:txBody>
          <a:bodyPr/>
          <a:lstStyle/>
          <a:p>
            <a:pPr eaLnBrk="1" hangingPunct="1">
              <a:lnSpc>
                <a:spcPct val="90000"/>
              </a:lnSpc>
              <a:defRPr/>
            </a:pPr>
            <a:r>
              <a:rPr lang="en-US" sz="2400" dirty="0"/>
              <a:t>To see how this works we will develop the natural cubic or natural spline</a:t>
            </a:r>
          </a:p>
          <a:p>
            <a:pPr eaLnBrk="1" hangingPunct="1">
              <a:lnSpc>
                <a:spcPct val="90000"/>
              </a:lnSpc>
              <a:defRPr/>
            </a:pPr>
            <a:r>
              <a:rPr lang="en-US" sz="2400" dirty="0"/>
              <a:t>With a cubic we can produce a C</a:t>
            </a:r>
            <a:r>
              <a:rPr lang="en-US" sz="2400" baseline="30000" dirty="0"/>
              <a:t>2 </a:t>
            </a:r>
            <a:r>
              <a:rPr lang="en-US" sz="2400" dirty="0"/>
              <a:t>curve</a:t>
            </a:r>
          </a:p>
          <a:p>
            <a:pPr eaLnBrk="1" hangingPunct="1">
              <a:lnSpc>
                <a:spcPct val="90000"/>
              </a:lnSpc>
              <a:defRPr/>
            </a:pPr>
            <a:r>
              <a:rPr lang="en-US" sz="2400" dirty="0"/>
              <a:t>To do this we specify the position and the first two derivatives at the start of the piece, which are the values from the end point of the previous piece</a:t>
            </a:r>
          </a:p>
          <a:p>
            <a:pPr eaLnBrk="1" hangingPunct="1">
              <a:lnSpc>
                <a:spcPct val="90000"/>
              </a:lnSpc>
              <a:defRPr/>
            </a:pPr>
            <a:r>
              <a:rPr lang="en-US" sz="2400" dirty="0"/>
              <a:t>The only independent value we have is the position at the end of the curve</a:t>
            </a:r>
          </a:p>
          <a:p>
            <a:pPr eaLnBrk="1" hangingPunct="1">
              <a:lnSpc>
                <a:spcPct val="90000"/>
              </a:lnSpc>
              <a:defRPr/>
            </a:pPr>
            <a:r>
              <a:rPr lang="en-US" sz="2400" dirty="0"/>
              <a:t>Note that this is a dependency scheme, with the values at the start of the piece dependent on the values at the end of the previous piece</a:t>
            </a:r>
          </a:p>
        </p:txBody>
      </p:sp>
    </p:spTree>
    <p:extLst>
      <p:ext uri="{BB962C8B-B14F-4D97-AF65-F5344CB8AC3E}">
        <p14:creationId xmlns:p14="http://schemas.microsoft.com/office/powerpoint/2010/main" val="1677431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defRPr/>
            </a:pPr>
            <a:r>
              <a:rPr lang="en-US" dirty="0"/>
              <a:t>Natural Spline</a:t>
            </a:r>
          </a:p>
        </p:txBody>
      </p:sp>
      <p:sp>
        <p:nvSpPr>
          <p:cNvPr id="128003" name="Rectangle 3"/>
          <p:cNvSpPr>
            <a:spLocks noGrp="1" noChangeArrowheads="1"/>
          </p:cNvSpPr>
          <p:nvPr>
            <p:ph type="body" sz="half" idx="1"/>
          </p:nvPr>
        </p:nvSpPr>
        <p:spPr>
          <a:xfrm>
            <a:off x="457200" y="1600200"/>
            <a:ext cx="7643813" cy="4525963"/>
          </a:xfrm>
        </p:spPr>
        <p:txBody>
          <a:bodyPr>
            <a:normAutofit/>
          </a:bodyPr>
          <a:lstStyle/>
          <a:p>
            <a:pPr eaLnBrk="1" hangingPunct="1">
              <a:defRPr/>
            </a:pPr>
            <a:r>
              <a:rPr lang="en-US" dirty="0"/>
              <a:t>We can set up the equations and their solution in the following way:</a:t>
            </a:r>
          </a:p>
        </p:txBody>
      </p:sp>
      <p:graphicFrame>
        <p:nvGraphicFramePr>
          <p:cNvPr id="21506" name="Object 4"/>
          <p:cNvGraphicFramePr>
            <a:graphicFrameLocks noGrp="1" noChangeAspect="1"/>
          </p:cNvGraphicFramePr>
          <p:nvPr>
            <p:ph sz="half" idx="2"/>
            <p:extLst>
              <p:ext uri="{D42A27DB-BD31-4B8C-83A1-F6EECF244321}">
                <p14:modId xmlns:p14="http://schemas.microsoft.com/office/powerpoint/2010/main" val="4264293246"/>
              </p:ext>
            </p:extLst>
          </p:nvPr>
        </p:nvGraphicFramePr>
        <p:xfrm>
          <a:off x="2267744" y="2636912"/>
          <a:ext cx="4513263" cy="3349625"/>
        </p:xfrm>
        <a:graphic>
          <a:graphicData uri="http://schemas.openxmlformats.org/presentationml/2006/ole">
            <mc:AlternateContent xmlns:mc="http://schemas.openxmlformats.org/markup-compatibility/2006">
              <mc:Choice xmlns:v="urn:schemas-microsoft-com:vml" Requires="v">
                <p:oleObj spid="_x0000_s5140" name="Equation" r:id="rId3" imgW="2806560" imgH="2082600" progId="Equation.3">
                  <p:embed/>
                </p:oleObj>
              </mc:Choice>
              <mc:Fallback>
                <p:oleObj name="Equation" r:id="rId3" imgW="2806560" imgH="20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636912"/>
                        <a:ext cx="4513263" cy="334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69614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dirty="0"/>
              <a:t>Natural Spline</a:t>
            </a:r>
          </a:p>
        </p:txBody>
      </p:sp>
      <p:sp>
        <p:nvSpPr>
          <p:cNvPr id="130051" name="Rectangle 3"/>
          <p:cNvSpPr>
            <a:spLocks noGrp="1" noChangeArrowheads="1"/>
          </p:cNvSpPr>
          <p:nvPr>
            <p:ph type="body" idx="1"/>
          </p:nvPr>
        </p:nvSpPr>
        <p:spPr/>
        <p:txBody>
          <a:bodyPr/>
          <a:lstStyle/>
          <a:p>
            <a:pPr eaLnBrk="1" hangingPunct="1">
              <a:lnSpc>
                <a:spcPct val="90000"/>
              </a:lnSpc>
              <a:defRPr/>
            </a:pPr>
            <a:r>
              <a:rPr lang="en-US"/>
              <a:t>This curve gives us the maximum degree of continuity for a cubic curve, but there is a price to be paid</a:t>
            </a:r>
          </a:p>
          <a:p>
            <a:pPr eaLnBrk="1" hangingPunct="1">
              <a:lnSpc>
                <a:spcPct val="90000"/>
              </a:lnSpc>
              <a:defRPr/>
            </a:pPr>
            <a:r>
              <a:rPr lang="en-US"/>
              <a:t>This curve doesn’t have local control</a:t>
            </a:r>
          </a:p>
          <a:p>
            <a:pPr eaLnBrk="1" hangingPunct="1">
              <a:lnSpc>
                <a:spcPct val="90000"/>
              </a:lnSpc>
              <a:defRPr/>
            </a:pPr>
            <a:r>
              <a:rPr lang="en-US"/>
              <a:t>If we make a change to any of the control points the change has an impact on all of the pieces after the control point</a:t>
            </a:r>
          </a:p>
          <a:p>
            <a:pPr eaLnBrk="1" hangingPunct="1">
              <a:lnSpc>
                <a:spcPct val="90000"/>
              </a:lnSpc>
              <a:defRPr/>
            </a:pPr>
            <a:r>
              <a:rPr lang="en-US"/>
              <a:t>Making a change at the start of the curve effects the shape of the entire curve</a:t>
            </a:r>
          </a:p>
        </p:txBody>
      </p:sp>
    </p:spTree>
    <p:extLst>
      <p:ext uri="{BB962C8B-B14F-4D97-AF65-F5344CB8AC3E}">
        <p14:creationId xmlns:p14="http://schemas.microsoft.com/office/powerpoint/2010/main" val="3809091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defRPr/>
            </a:pPr>
            <a:r>
              <a:rPr lang="en-US" dirty="0" err="1"/>
              <a:t>Hermite</a:t>
            </a:r>
            <a:r>
              <a:rPr lang="en-US" dirty="0"/>
              <a:t> Curve</a:t>
            </a:r>
          </a:p>
        </p:txBody>
      </p:sp>
      <p:sp>
        <p:nvSpPr>
          <p:cNvPr id="131075" name="Rectangle 3"/>
          <p:cNvSpPr>
            <a:spLocks noGrp="1" noChangeArrowheads="1"/>
          </p:cNvSpPr>
          <p:nvPr>
            <p:ph type="body" idx="1"/>
          </p:nvPr>
        </p:nvSpPr>
        <p:spPr/>
        <p:txBody>
          <a:bodyPr/>
          <a:lstStyle/>
          <a:p>
            <a:pPr eaLnBrk="1" hangingPunct="1">
              <a:lnSpc>
                <a:spcPct val="90000"/>
              </a:lnSpc>
              <a:defRPr/>
            </a:pPr>
            <a:r>
              <a:rPr lang="en-US" dirty="0"/>
              <a:t>The </a:t>
            </a:r>
            <a:r>
              <a:rPr lang="en-US" dirty="0" err="1"/>
              <a:t>Hermite</a:t>
            </a:r>
            <a:r>
              <a:rPr lang="en-US" dirty="0"/>
              <a:t> curve can be used to produce C</a:t>
            </a:r>
            <a:r>
              <a:rPr lang="en-US" baseline="30000" dirty="0"/>
              <a:t>1 </a:t>
            </a:r>
            <a:r>
              <a:rPr lang="en-US" dirty="0"/>
              <a:t>continuity in the following way</a:t>
            </a:r>
          </a:p>
          <a:p>
            <a:pPr eaLnBrk="1" hangingPunct="1">
              <a:lnSpc>
                <a:spcPct val="90000"/>
              </a:lnSpc>
              <a:defRPr/>
            </a:pPr>
            <a:r>
              <a:rPr lang="en-US" dirty="0"/>
              <a:t>For a </a:t>
            </a:r>
            <a:r>
              <a:rPr lang="en-US" dirty="0" err="1"/>
              <a:t>Hermite</a:t>
            </a:r>
            <a:r>
              <a:rPr lang="en-US" dirty="0"/>
              <a:t> piece we specify both the positions and first derivatives at each end of the curve</a:t>
            </a:r>
          </a:p>
          <a:p>
            <a:pPr eaLnBrk="1" hangingPunct="1">
              <a:lnSpc>
                <a:spcPct val="90000"/>
              </a:lnSpc>
              <a:defRPr/>
            </a:pPr>
            <a:r>
              <a:rPr lang="en-US" dirty="0"/>
              <a:t>By equating the position and derivative at the start of a piece with the position and derivative at the end of the previous piece we produce a C</a:t>
            </a:r>
            <a:r>
              <a:rPr lang="en-US" baseline="30000" dirty="0"/>
              <a:t>1</a:t>
            </a:r>
            <a:r>
              <a:rPr lang="en-US" dirty="0"/>
              <a:t> curve</a:t>
            </a:r>
          </a:p>
        </p:txBody>
      </p:sp>
    </p:spTree>
    <p:extLst>
      <p:ext uri="{BB962C8B-B14F-4D97-AF65-F5344CB8AC3E}">
        <p14:creationId xmlns:p14="http://schemas.microsoft.com/office/powerpoint/2010/main" val="57952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p:txBody>
          <a:bodyPr/>
          <a:lstStyle/>
          <a:p>
            <a:r>
              <a:rPr lang="en-CA" dirty="0"/>
              <a:t>We will start by examining curves, which have a single parameter</a:t>
            </a:r>
          </a:p>
          <a:p>
            <a:r>
              <a:rPr lang="en-CA" dirty="0"/>
              <a:t>This simplifies the mathematics, and most of it generalizes to surfaces</a:t>
            </a:r>
          </a:p>
          <a:p>
            <a:r>
              <a:rPr lang="en-CA" dirty="0"/>
              <a:t>Like polygons, we will piece together multiple curve segments, but there is a complication here</a:t>
            </a:r>
          </a:p>
          <a:p>
            <a:r>
              <a:rPr lang="en-CA" dirty="0"/>
              <a:t>We don’t want the joins between curve segments to be visible, it should look like one continuous curve</a:t>
            </a:r>
          </a:p>
          <a:p>
            <a:r>
              <a:rPr lang="en-CA" dirty="0"/>
              <a:t>Thus, there are extra constraints that we need to impose at the joins</a:t>
            </a:r>
          </a:p>
        </p:txBody>
      </p:sp>
    </p:spTree>
    <p:extLst>
      <p:ext uri="{BB962C8B-B14F-4D97-AF65-F5344CB8AC3E}">
        <p14:creationId xmlns:p14="http://schemas.microsoft.com/office/powerpoint/2010/main" val="2592668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a:defRPr/>
            </a:pPr>
            <a:r>
              <a:rPr lang="en-US" dirty="0" err="1"/>
              <a:t>Hermite</a:t>
            </a:r>
            <a:r>
              <a:rPr lang="en-US" dirty="0"/>
              <a:t> Curve</a:t>
            </a:r>
          </a:p>
        </p:txBody>
      </p:sp>
      <p:sp>
        <p:nvSpPr>
          <p:cNvPr id="132099" name="Rectangle 3"/>
          <p:cNvSpPr>
            <a:spLocks noGrp="1" noChangeArrowheads="1"/>
          </p:cNvSpPr>
          <p:nvPr>
            <p:ph type="body" idx="1"/>
          </p:nvPr>
        </p:nvSpPr>
        <p:spPr/>
        <p:txBody>
          <a:bodyPr>
            <a:normAutofit/>
          </a:bodyPr>
          <a:lstStyle/>
          <a:p>
            <a:pPr eaLnBrk="1" hangingPunct="1">
              <a:defRPr/>
            </a:pPr>
            <a:r>
              <a:rPr lang="en-US" dirty="0"/>
              <a:t>We can manipulate the derivatives, but we must make sure that the derivative at the end of one piece is connected to the derivative at the start of the next</a:t>
            </a:r>
          </a:p>
          <a:p>
            <a:pPr eaLnBrk="1" hangingPunct="1">
              <a:defRPr/>
            </a:pPr>
            <a:r>
              <a:rPr lang="en-US" dirty="0"/>
              <a:t>That is, we cannot manipulate the two derivatives independently</a:t>
            </a:r>
          </a:p>
          <a:p>
            <a:pPr eaLnBrk="1" hangingPunct="1">
              <a:defRPr/>
            </a:pPr>
            <a:r>
              <a:rPr lang="en-US" dirty="0"/>
              <a:t>One of the benefits of this approach is that it gives us local control over the curve shape, changing a derivative only effects two pieces</a:t>
            </a:r>
          </a:p>
        </p:txBody>
      </p:sp>
    </p:spTree>
    <p:extLst>
      <p:ext uri="{BB962C8B-B14F-4D97-AF65-F5344CB8AC3E}">
        <p14:creationId xmlns:p14="http://schemas.microsoft.com/office/powerpoint/2010/main" val="2982758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a:defRPr/>
            </a:pPr>
            <a:r>
              <a:rPr lang="en-US" dirty="0"/>
              <a:t>Cardinal Spline</a:t>
            </a:r>
          </a:p>
        </p:txBody>
      </p:sp>
      <p:sp>
        <p:nvSpPr>
          <p:cNvPr id="133123" name="Rectangle 3"/>
          <p:cNvSpPr>
            <a:spLocks noGrp="1" noChangeArrowheads="1"/>
          </p:cNvSpPr>
          <p:nvPr>
            <p:ph type="body" idx="1"/>
          </p:nvPr>
        </p:nvSpPr>
        <p:spPr/>
        <p:txBody>
          <a:bodyPr/>
          <a:lstStyle/>
          <a:p>
            <a:pPr eaLnBrk="1" hangingPunct="1">
              <a:lnSpc>
                <a:spcPct val="80000"/>
              </a:lnSpc>
              <a:defRPr/>
            </a:pPr>
            <a:r>
              <a:rPr lang="en-US" sz="2400" dirty="0"/>
              <a:t>The Cardinal spline is also a C</a:t>
            </a:r>
            <a:r>
              <a:rPr lang="en-US" sz="2400" baseline="30000" dirty="0"/>
              <a:t>1</a:t>
            </a:r>
            <a:r>
              <a:rPr lang="en-US" sz="2400" dirty="0"/>
              <a:t> curve, but it uses its control points in a different way</a:t>
            </a:r>
          </a:p>
          <a:p>
            <a:pPr eaLnBrk="1" hangingPunct="1">
              <a:lnSpc>
                <a:spcPct val="80000"/>
              </a:lnSpc>
              <a:defRPr/>
            </a:pPr>
            <a:r>
              <a:rPr lang="en-US" sz="2400" dirty="0"/>
              <a:t>If we have n control points there are n-2 pieces, with piece </a:t>
            </a:r>
            <a:r>
              <a:rPr lang="en-US" sz="2400" dirty="0" err="1"/>
              <a:t>i</a:t>
            </a:r>
            <a:r>
              <a:rPr lang="en-US" sz="2400" dirty="0"/>
              <a:t> using control points </a:t>
            </a:r>
            <a:r>
              <a:rPr lang="en-US" sz="2400" dirty="0" err="1"/>
              <a:t>i</a:t>
            </a:r>
            <a:r>
              <a:rPr lang="en-US" sz="2400" dirty="0"/>
              <a:t>, i+1, i+2, and i+3</a:t>
            </a:r>
          </a:p>
          <a:p>
            <a:pPr eaLnBrk="1" hangingPunct="1">
              <a:lnSpc>
                <a:spcPct val="80000"/>
              </a:lnSpc>
              <a:defRPr/>
            </a:pPr>
            <a:r>
              <a:rPr lang="en-US" sz="2400" dirty="0"/>
              <a:t>For piece </a:t>
            </a:r>
            <a:r>
              <a:rPr lang="en-US" sz="2400" dirty="0" err="1"/>
              <a:t>i</a:t>
            </a:r>
            <a:r>
              <a:rPr lang="en-US" sz="2400" dirty="0"/>
              <a:t> the curve is drawn between control points i+1 and i+2, which is different from what we have seen before</a:t>
            </a:r>
          </a:p>
          <a:p>
            <a:pPr eaLnBrk="1" hangingPunct="1">
              <a:lnSpc>
                <a:spcPct val="80000"/>
              </a:lnSpc>
              <a:defRPr/>
            </a:pPr>
            <a:r>
              <a:rPr lang="en-US" sz="2400" dirty="0"/>
              <a:t>The derivative at the start of the curve is given by the vector between the first and third control points, and the derivative at the end is given by the vector from the second to the fourth control point</a:t>
            </a:r>
          </a:p>
          <a:p>
            <a:pPr eaLnBrk="1" hangingPunct="1">
              <a:lnSpc>
                <a:spcPct val="80000"/>
              </a:lnSpc>
              <a:defRPr/>
            </a:pPr>
            <a:r>
              <a:rPr lang="en-US" sz="2400" dirty="0"/>
              <a:t>This ensures that the derivatives between pieces are linked</a:t>
            </a:r>
          </a:p>
        </p:txBody>
      </p:sp>
    </p:spTree>
    <p:extLst>
      <p:ext uri="{BB962C8B-B14F-4D97-AF65-F5344CB8AC3E}">
        <p14:creationId xmlns:p14="http://schemas.microsoft.com/office/powerpoint/2010/main" val="1341385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a:defRPr/>
            </a:pPr>
            <a:r>
              <a:rPr lang="en-US" dirty="0"/>
              <a:t>Cardinal Spline</a:t>
            </a:r>
          </a:p>
        </p:txBody>
      </p:sp>
      <p:pic>
        <p:nvPicPr>
          <p:cNvPr id="117763" name="Picture 4" descr="pic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00213"/>
            <a:ext cx="6840537"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2816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defRPr/>
            </a:pPr>
            <a:r>
              <a:rPr lang="en-US" dirty="0"/>
              <a:t>Cardinal Spline</a:t>
            </a:r>
          </a:p>
        </p:txBody>
      </p:sp>
      <p:sp>
        <p:nvSpPr>
          <p:cNvPr id="134147" name="Rectangle 3"/>
          <p:cNvSpPr>
            <a:spLocks noGrp="1" noChangeArrowheads="1"/>
          </p:cNvSpPr>
          <p:nvPr>
            <p:ph type="body" idx="1"/>
          </p:nvPr>
        </p:nvSpPr>
        <p:spPr/>
        <p:txBody>
          <a:bodyPr/>
          <a:lstStyle/>
          <a:p>
            <a:pPr eaLnBrk="1" hangingPunct="1">
              <a:lnSpc>
                <a:spcPct val="90000"/>
              </a:lnSpc>
              <a:defRPr/>
            </a:pPr>
            <a:r>
              <a:rPr lang="en-US" dirty="0"/>
              <a:t>Cardinal splines have a parameter called the tension, t, that controls how tight the curve is between control points</a:t>
            </a:r>
          </a:p>
          <a:p>
            <a:pPr eaLnBrk="1" hangingPunct="1">
              <a:lnSpc>
                <a:spcPct val="90000"/>
              </a:lnSpc>
              <a:defRPr/>
            </a:pPr>
            <a:r>
              <a:rPr lang="en-US" dirty="0"/>
              <a:t>Tension is a number between 0 and 1 and scales the derivatives:</a:t>
            </a:r>
          </a:p>
          <a:p>
            <a:pPr marL="457200" lvl="1" indent="0" eaLnBrk="1" hangingPunct="1">
              <a:lnSpc>
                <a:spcPct val="90000"/>
              </a:lnSpc>
              <a:buNone/>
              <a:defRPr/>
            </a:pPr>
            <a:r>
              <a:rPr lang="en-US" sz="2400" dirty="0"/>
              <a:t>f(0) = p</a:t>
            </a:r>
            <a:r>
              <a:rPr lang="en-US" sz="2400" baseline="-25000" dirty="0"/>
              <a:t>2</a:t>
            </a:r>
            <a:endParaRPr lang="en-US" sz="2400" dirty="0"/>
          </a:p>
          <a:p>
            <a:pPr marL="457200" lvl="1" indent="0" eaLnBrk="1" hangingPunct="1">
              <a:lnSpc>
                <a:spcPct val="90000"/>
              </a:lnSpc>
              <a:buNone/>
              <a:defRPr/>
            </a:pPr>
            <a:r>
              <a:rPr lang="en-US" sz="2400" dirty="0"/>
              <a:t>f(1) = p</a:t>
            </a:r>
            <a:r>
              <a:rPr lang="en-US" sz="2400" baseline="-25000" dirty="0"/>
              <a:t>3</a:t>
            </a:r>
            <a:endParaRPr lang="en-US" sz="2400" dirty="0"/>
          </a:p>
          <a:p>
            <a:pPr marL="457200" lvl="1" indent="0" eaLnBrk="1" hangingPunct="1">
              <a:lnSpc>
                <a:spcPct val="90000"/>
              </a:lnSpc>
              <a:buNone/>
              <a:defRPr/>
            </a:pPr>
            <a:r>
              <a:rPr lang="en-US" sz="2400" dirty="0"/>
              <a:t>f’(0) = ½(1-t)(p</a:t>
            </a:r>
            <a:r>
              <a:rPr lang="en-US" sz="2400" baseline="-25000" dirty="0"/>
              <a:t>3</a:t>
            </a:r>
            <a:r>
              <a:rPr lang="en-US" sz="2400" dirty="0"/>
              <a:t>-p</a:t>
            </a:r>
            <a:r>
              <a:rPr lang="en-US" sz="2400" baseline="-25000" dirty="0"/>
              <a:t>1</a:t>
            </a:r>
            <a:r>
              <a:rPr lang="en-US" sz="2400" dirty="0"/>
              <a:t>)</a:t>
            </a:r>
          </a:p>
          <a:p>
            <a:pPr marL="457200" lvl="1" indent="0" eaLnBrk="1" hangingPunct="1">
              <a:lnSpc>
                <a:spcPct val="90000"/>
              </a:lnSpc>
              <a:buNone/>
              <a:defRPr/>
            </a:pPr>
            <a:r>
              <a:rPr lang="en-US" sz="2400" dirty="0"/>
              <a:t>f’(1) = ½(1-t)(p</a:t>
            </a:r>
            <a:r>
              <a:rPr lang="en-US" sz="2400" baseline="-25000" dirty="0"/>
              <a:t>4</a:t>
            </a:r>
            <a:r>
              <a:rPr lang="en-US" sz="2400" dirty="0"/>
              <a:t>-p</a:t>
            </a:r>
            <a:r>
              <a:rPr lang="en-US" sz="2400" baseline="-25000" dirty="0"/>
              <a:t>2</a:t>
            </a:r>
            <a:r>
              <a:rPr lang="en-US" sz="2400" dirty="0"/>
              <a:t>)</a:t>
            </a:r>
          </a:p>
          <a:p>
            <a:pPr marL="400050">
              <a:lnSpc>
                <a:spcPct val="90000"/>
              </a:lnSpc>
              <a:defRPr/>
            </a:pPr>
            <a:r>
              <a:rPr lang="en-US" dirty="0"/>
              <a:t>We usually set s = (1-t)/2 to simplify the equations</a:t>
            </a:r>
          </a:p>
          <a:p>
            <a:pPr marL="57150" indent="0">
              <a:lnSpc>
                <a:spcPct val="90000"/>
              </a:lnSpc>
              <a:buNone/>
              <a:defRPr/>
            </a:pPr>
            <a:endParaRPr lang="en-US" sz="3200" dirty="0"/>
          </a:p>
        </p:txBody>
      </p:sp>
    </p:spTree>
    <p:extLst>
      <p:ext uri="{BB962C8B-B14F-4D97-AF65-F5344CB8AC3E}">
        <p14:creationId xmlns:p14="http://schemas.microsoft.com/office/powerpoint/2010/main" val="2600839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defRPr/>
            </a:pPr>
            <a:r>
              <a:rPr lang="en-US" dirty="0"/>
              <a:t>Cardinal Spline</a:t>
            </a:r>
          </a:p>
        </p:txBody>
      </p:sp>
      <p:sp>
        <p:nvSpPr>
          <p:cNvPr id="135171" name="Rectangle 3"/>
          <p:cNvSpPr>
            <a:spLocks noGrp="1" noChangeArrowheads="1"/>
          </p:cNvSpPr>
          <p:nvPr>
            <p:ph type="body" sz="half" idx="1"/>
          </p:nvPr>
        </p:nvSpPr>
        <p:spPr>
          <a:xfrm>
            <a:off x="457200" y="1600200"/>
            <a:ext cx="8075613" cy="4525963"/>
          </a:xfrm>
        </p:spPr>
        <p:txBody>
          <a:bodyPr/>
          <a:lstStyle/>
          <a:p>
            <a:pPr eaLnBrk="1" hangingPunct="1">
              <a:defRPr/>
            </a:pPr>
            <a:r>
              <a:rPr lang="en-US" sz="2400" dirty="0"/>
              <a:t>For the Cardinal splines we have (note change of indices for p</a:t>
            </a:r>
            <a:r>
              <a:rPr lang="en-US" sz="2400" baseline="-25000" dirty="0"/>
              <a:t>1</a:t>
            </a:r>
            <a:r>
              <a:rPr lang="en-US" sz="2400" dirty="0"/>
              <a:t> to p</a:t>
            </a:r>
            <a:r>
              <a:rPr lang="en-US" sz="2400" baseline="-25000" dirty="0"/>
              <a:t>4</a:t>
            </a:r>
            <a:r>
              <a:rPr lang="en-US" sz="2400" dirty="0"/>
              <a:t>):</a:t>
            </a:r>
          </a:p>
        </p:txBody>
      </p:sp>
      <p:graphicFrame>
        <p:nvGraphicFramePr>
          <p:cNvPr id="22530" name="Object 4"/>
          <p:cNvGraphicFramePr>
            <a:graphicFrameLocks noGrp="1" noChangeAspect="1"/>
          </p:cNvGraphicFramePr>
          <p:nvPr>
            <p:ph sz="half" idx="2"/>
            <p:extLst>
              <p:ext uri="{D42A27DB-BD31-4B8C-83A1-F6EECF244321}">
                <p14:modId xmlns:p14="http://schemas.microsoft.com/office/powerpoint/2010/main" val="3939452984"/>
              </p:ext>
            </p:extLst>
          </p:nvPr>
        </p:nvGraphicFramePr>
        <p:xfrm>
          <a:off x="2339752" y="2586237"/>
          <a:ext cx="4032448" cy="3704176"/>
        </p:xfrm>
        <a:graphic>
          <a:graphicData uri="http://schemas.openxmlformats.org/presentationml/2006/ole">
            <mc:AlternateContent xmlns:mc="http://schemas.openxmlformats.org/markup-compatibility/2006">
              <mc:Choice xmlns:v="urn:schemas-microsoft-com:vml" Requires="v">
                <p:oleObj spid="_x0000_s6164" name="Equation" r:id="rId3" imgW="2654280" imgH="2438280" progId="Equation.3">
                  <p:embed/>
                </p:oleObj>
              </mc:Choice>
              <mc:Fallback>
                <p:oleObj name="Equation" r:id="rId3" imgW="2654280" imgH="2438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586237"/>
                        <a:ext cx="4032448" cy="370417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672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dirty="0"/>
              <a:t>Cardinal Spline</a:t>
            </a:r>
          </a:p>
        </p:txBody>
      </p:sp>
      <p:sp>
        <p:nvSpPr>
          <p:cNvPr id="137219" name="Rectangle 3"/>
          <p:cNvSpPr>
            <a:spLocks noGrp="1" noChangeArrowheads="1"/>
          </p:cNvSpPr>
          <p:nvPr>
            <p:ph type="body" idx="1"/>
          </p:nvPr>
        </p:nvSpPr>
        <p:spPr/>
        <p:txBody>
          <a:bodyPr/>
          <a:lstStyle/>
          <a:p>
            <a:pPr eaLnBrk="1" hangingPunct="1">
              <a:lnSpc>
                <a:spcPct val="90000"/>
              </a:lnSpc>
              <a:defRPr/>
            </a:pPr>
            <a:r>
              <a:rPr lang="en-US"/>
              <a:t>Note that the curve starts at the second control point and ends at the n-1 control point</a:t>
            </a:r>
          </a:p>
          <a:p>
            <a:pPr eaLnBrk="1" hangingPunct="1">
              <a:lnSpc>
                <a:spcPct val="90000"/>
              </a:lnSpc>
              <a:defRPr/>
            </a:pPr>
            <a:r>
              <a:rPr lang="en-US"/>
              <a:t>We can solve this problem by adding two extra points at the two ends of the curves</a:t>
            </a:r>
          </a:p>
          <a:p>
            <a:pPr eaLnBrk="1" hangingPunct="1">
              <a:lnSpc>
                <a:spcPct val="90000"/>
              </a:lnSpc>
              <a:defRPr/>
            </a:pPr>
            <a:r>
              <a:rPr lang="en-US"/>
              <a:t>The Cardinal spline does a good job of interpolating points with C</a:t>
            </a:r>
            <a:r>
              <a:rPr lang="en-US" baseline="30000"/>
              <a:t>1</a:t>
            </a:r>
            <a:r>
              <a:rPr lang="en-US"/>
              <a:t> continuity</a:t>
            </a:r>
          </a:p>
          <a:p>
            <a:pPr eaLnBrk="1" hangingPunct="1">
              <a:lnSpc>
                <a:spcPct val="90000"/>
              </a:lnSpc>
              <a:defRPr/>
            </a:pPr>
            <a:r>
              <a:rPr lang="en-US"/>
              <a:t>The tension parameter gives us a way of controlling the curve’s shape</a:t>
            </a:r>
          </a:p>
        </p:txBody>
      </p:sp>
    </p:spTree>
    <p:extLst>
      <p:ext uri="{BB962C8B-B14F-4D97-AF65-F5344CB8AC3E}">
        <p14:creationId xmlns:p14="http://schemas.microsoft.com/office/powerpoint/2010/main" val="1653378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defRPr/>
            </a:pPr>
            <a:r>
              <a:rPr lang="en-US" dirty="0"/>
              <a:t>Cardinal Spline</a:t>
            </a:r>
          </a:p>
        </p:txBody>
      </p:sp>
      <p:pic>
        <p:nvPicPr>
          <p:cNvPr id="120835" name="Picture 4" descr="pic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916113"/>
            <a:ext cx="7777162"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4842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dirty="0"/>
              <a:t>Bezier Curve</a:t>
            </a:r>
          </a:p>
        </p:txBody>
      </p:sp>
      <p:sp>
        <p:nvSpPr>
          <p:cNvPr id="148483" name="Rectangle 3"/>
          <p:cNvSpPr>
            <a:spLocks noGrp="1" noChangeArrowheads="1"/>
          </p:cNvSpPr>
          <p:nvPr>
            <p:ph type="body" idx="1"/>
          </p:nvPr>
        </p:nvSpPr>
        <p:spPr/>
        <p:txBody>
          <a:bodyPr/>
          <a:lstStyle/>
          <a:p>
            <a:pPr eaLnBrk="1" hangingPunct="1">
              <a:defRPr/>
            </a:pPr>
            <a:r>
              <a:rPr lang="en-US" dirty="0"/>
              <a:t>The Bezier curve is one of the most common curves used in computer graphics</a:t>
            </a:r>
          </a:p>
          <a:p>
            <a:pPr eaLnBrk="1" hangingPunct="1">
              <a:defRPr/>
            </a:pPr>
            <a:r>
              <a:rPr lang="en-US" dirty="0"/>
              <a:t>The main feature of this curve is the amount of control it gives the user over its shape</a:t>
            </a:r>
          </a:p>
          <a:p>
            <a:pPr eaLnBrk="1" hangingPunct="1">
              <a:defRPr/>
            </a:pPr>
            <a:r>
              <a:rPr lang="en-US" dirty="0"/>
              <a:t>It has very good local control properties, with changes effecting at most two pieces</a:t>
            </a:r>
          </a:p>
          <a:p>
            <a:pPr>
              <a:defRPr/>
            </a:pPr>
            <a:r>
              <a:rPr lang="en-US" dirty="0"/>
              <a:t>In addition, manipulating the control points has an intuitive impact on the curve’s shape</a:t>
            </a:r>
          </a:p>
          <a:p>
            <a:pPr>
              <a:defRPr/>
            </a:pPr>
            <a:r>
              <a:rPr lang="en-US" dirty="0"/>
              <a:t>It is very easy to design with Bezier curves</a:t>
            </a:r>
          </a:p>
        </p:txBody>
      </p:sp>
    </p:spTree>
    <p:extLst>
      <p:ext uri="{BB962C8B-B14F-4D97-AF65-F5344CB8AC3E}">
        <p14:creationId xmlns:p14="http://schemas.microsoft.com/office/powerpoint/2010/main" val="3021074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defRPr/>
            </a:pPr>
            <a:r>
              <a:rPr lang="en-US" dirty="0"/>
              <a:t>Bezier Curve</a:t>
            </a:r>
          </a:p>
        </p:txBody>
      </p:sp>
      <p:sp>
        <p:nvSpPr>
          <p:cNvPr id="150531" name="Rectangle 3"/>
          <p:cNvSpPr>
            <a:spLocks noGrp="1" noChangeArrowheads="1"/>
          </p:cNvSpPr>
          <p:nvPr>
            <p:ph type="body" idx="1"/>
          </p:nvPr>
        </p:nvSpPr>
        <p:spPr/>
        <p:txBody>
          <a:bodyPr>
            <a:normAutofit/>
          </a:bodyPr>
          <a:lstStyle/>
          <a:p>
            <a:pPr>
              <a:lnSpc>
                <a:spcPct val="90000"/>
              </a:lnSpc>
              <a:defRPr/>
            </a:pPr>
            <a:r>
              <a:rPr lang="en-US" dirty="0"/>
              <a:t>The main disadvantage is they only guarantee C</a:t>
            </a:r>
            <a:r>
              <a:rPr lang="en-US" baseline="30000" dirty="0"/>
              <a:t>0</a:t>
            </a:r>
            <a:r>
              <a:rPr lang="en-US" dirty="0"/>
              <a:t> continuity and if some constraints are placed on the control points C</a:t>
            </a:r>
            <a:r>
              <a:rPr lang="en-US" baseline="30000" dirty="0"/>
              <a:t>1</a:t>
            </a:r>
            <a:r>
              <a:rPr lang="en-US" dirty="0"/>
              <a:t> continuity can be achieved</a:t>
            </a:r>
          </a:p>
          <a:p>
            <a:pPr eaLnBrk="1" hangingPunct="1">
              <a:lnSpc>
                <a:spcPct val="90000"/>
              </a:lnSpc>
              <a:defRPr/>
            </a:pPr>
            <a:r>
              <a:rPr lang="en-US" dirty="0"/>
              <a:t>The Bezier curve interpolates its first and fourth control points</a:t>
            </a:r>
          </a:p>
          <a:p>
            <a:pPr eaLnBrk="1" hangingPunct="1">
              <a:lnSpc>
                <a:spcPct val="90000"/>
              </a:lnSpc>
              <a:defRPr/>
            </a:pPr>
            <a:r>
              <a:rPr lang="en-US" dirty="0"/>
              <a:t>The derivative at u=0 is three times the vector from the first to the second control point</a:t>
            </a:r>
          </a:p>
          <a:p>
            <a:pPr eaLnBrk="1" hangingPunct="1">
              <a:lnSpc>
                <a:spcPct val="90000"/>
              </a:lnSpc>
              <a:defRPr/>
            </a:pPr>
            <a:r>
              <a:rPr lang="en-US" dirty="0"/>
              <a:t>The derivative at u=1 is three times the vector from the third to the fourth control point</a:t>
            </a:r>
          </a:p>
          <a:p>
            <a:pPr eaLnBrk="1" hangingPunct="1">
              <a:lnSpc>
                <a:spcPct val="90000"/>
              </a:lnSpc>
              <a:defRPr/>
            </a:pPr>
            <a:r>
              <a:rPr lang="en-US" dirty="0"/>
              <a:t>Thus, the shape of the curve is controlled by moving the second and third control points, while the position is controlled by the first and fourth</a:t>
            </a:r>
          </a:p>
        </p:txBody>
      </p:sp>
    </p:spTree>
    <p:extLst>
      <p:ext uri="{BB962C8B-B14F-4D97-AF65-F5344CB8AC3E}">
        <p14:creationId xmlns:p14="http://schemas.microsoft.com/office/powerpoint/2010/main" val="4234944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Grp="1" noChangeArrowheads="1"/>
          </p:cNvSpPr>
          <p:nvPr>
            <p:ph type="title"/>
          </p:nvPr>
        </p:nvSpPr>
        <p:spPr/>
        <p:txBody>
          <a:bodyPr/>
          <a:lstStyle/>
          <a:p>
            <a:pPr>
              <a:defRPr/>
            </a:pPr>
            <a:r>
              <a:rPr lang="en-US" dirty="0"/>
              <a:t>Bezier Curve</a:t>
            </a:r>
          </a:p>
        </p:txBody>
      </p:sp>
      <p:pic>
        <p:nvPicPr>
          <p:cNvPr id="1249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844675"/>
            <a:ext cx="8961437"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2212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dirty="0"/>
              <a:t>Continuity</a:t>
            </a:r>
          </a:p>
        </p:txBody>
      </p:sp>
      <p:sp>
        <p:nvSpPr>
          <p:cNvPr id="100355" name="Rectangle 3"/>
          <p:cNvSpPr>
            <a:spLocks noGrp="1" noChangeArrowheads="1"/>
          </p:cNvSpPr>
          <p:nvPr>
            <p:ph type="body" idx="1"/>
          </p:nvPr>
        </p:nvSpPr>
        <p:spPr/>
        <p:txBody>
          <a:bodyPr/>
          <a:lstStyle/>
          <a:p>
            <a:pPr eaLnBrk="1" hangingPunct="1">
              <a:lnSpc>
                <a:spcPct val="90000"/>
              </a:lnSpc>
              <a:defRPr/>
            </a:pPr>
            <a:r>
              <a:rPr lang="en-US" dirty="0"/>
              <a:t>Continuity deals with how the curve segments are joined together</a:t>
            </a:r>
          </a:p>
          <a:p>
            <a:pPr eaLnBrk="1" hangingPunct="1">
              <a:lnSpc>
                <a:spcPct val="90000"/>
              </a:lnSpc>
              <a:defRPr/>
            </a:pPr>
            <a:r>
              <a:rPr lang="en-US" dirty="0"/>
              <a:t>We say that a curve is C</a:t>
            </a:r>
            <a:r>
              <a:rPr lang="en-US" baseline="30000" dirty="0"/>
              <a:t>0</a:t>
            </a:r>
            <a:r>
              <a:rPr lang="en-US" dirty="0"/>
              <a:t> continuous if all the pieces match up at their boundaries</a:t>
            </a:r>
          </a:p>
          <a:p>
            <a:pPr eaLnBrk="1" hangingPunct="1">
              <a:lnSpc>
                <a:spcPct val="90000"/>
              </a:lnSpc>
              <a:defRPr/>
            </a:pPr>
            <a:r>
              <a:rPr lang="en-US" dirty="0"/>
              <a:t>Consider two curve pieces f1(t) and f2(t), they are C</a:t>
            </a:r>
            <a:r>
              <a:rPr lang="en-US" baseline="30000" dirty="0"/>
              <a:t>0</a:t>
            </a:r>
            <a:r>
              <a:rPr lang="en-US" dirty="0"/>
              <a:t> continuous if:</a:t>
            </a:r>
          </a:p>
          <a:p>
            <a:pPr marL="457200" lvl="1" indent="0" eaLnBrk="1" hangingPunct="1">
              <a:lnSpc>
                <a:spcPct val="90000"/>
              </a:lnSpc>
              <a:buNone/>
              <a:defRPr/>
            </a:pPr>
            <a:r>
              <a:rPr lang="en-US" sz="2400" dirty="0"/>
              <a:t>f1(1) = f2(0)</a:t>
            </a:r>
            <a:endParaRPr lang="en-US" dirty="0"/>
          </a:p>
          <a:p>
            <a:pPr marL="400050">
              <a:lnSpc>
                <a:spcPct val="90000"/>
              </a:lnSpc>
              <a:defRPr/>
            </a:pPr>
            <a:r>
              <a:rPr lang="en-US" dirty="0"/>
              <a:t>If a curve is C</a:t>
            </a:r>
            <a:r>
              <a:rPr lang="en-US" baseline="30000" dirty="0"/>
              <a:t>0</a:t>
            </a:r>
            <a:r>
              <a:rPr lang="en-US" dirty="0"/>
              <a:t> there are no gaps in the curve, but it may not be smooth</a:t>
            </a:r>
          </a:p>
          <a:p>
            <a:pPr marL="400050">
              <a:lnSpc>
                <a:spcPct val="90000"/>
              </a:lnSpc>
              <a:defRPr/>
            </a:pPr>
            <a:endParaRPr lang="en-US" dirty="0"/>
          </a:p>
        </p:txBody>
      </p:sp>
    </p:spTree>
    <p:extLst>
      <p:ext uri="{BB962C8B-B14F-4D97-AF65-F5344CB8AC3E}">
        <p14:creationId xmlns:p14="http://schemas.microsoft.com/office/powerpoint/2010/main" val="500983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defRPr/>
            </a:pPr>
            <a:r>
              <a:rPr lang="en-US" dirty="0"/>
              <a:t>Bezier Curve</a:t>
            </a:r>
          </a:p>
        </p:txBody>
      </p:sp>
      <p:sp>
        <p:nvSpPr>
          <p:cNvPr id="151555" name="Rectangle 3"/>
          <p:cNvSpPr>
            <a:spLocks noGrp="1" noChangeArrowheads="1"/>
          </p:cNvSpPr>
          <p:nvPr>
            <p:ph type="body" sz="half" idx="1"/>
          </p:nvPr>
        </p:nvSpPr>
        <p:spPr>
          <a:xfrm>
            <a:off x="457200" y="1600200"/>
            <a:ext cx="7138988" cy="4525963"/>
          </a:xfrm>
        </p:spPr>
        <p:txBody>
          <a:bodyPr>
            <a:normAutofit/>
          </a:bodyPr>
          <a:lstStyle/>
          <a:p>
            <a:pPr eaLnBrk="1" hangingPunct="1">
              <a:defRPr/>
            </a:pPr>
            <a:r>
              <a:rPr lang="en-US" dirty="0"/>
              <a:t>Putting all of this information together we get the following:</a:t>
            </a:r>
          </a:p>
        </p:txBody>
      </p:sp>
      <p:graphicFrame>
        <p:nvGraphicFramePr>
          <p:cNvPr id="23554" name="Object 4"/>
          <p:cNvGraphicFramePr>
            <a:graphicFrameLocks noGrp="1" noChangeAspect="1"/>
          </p:cNvGraphicFramePr>
          <p:nvPr>
            <p:ph sz="half" idx="2"/>
            <p:extLst>
              <p:ext uri="{D42A27DB-BD31-4B8C-83A1-F6EECF244321}">
                <p14:modId xmlns:p14="http://schemas.microsoft.com/office/powerpoint/2010/main" val="1383988527"/>
              </p:ext>
            </p:extLst>
          </p:nvPr>
        </p:nvGraphicFramePr>
        <p:xfrm>
          <a:off x="1979712" y="2420888"/>
          <a:ext cx="3744912" cy="3724275"/>
        </p:xfrm>
        <a:graphic>
          <a:graphicData uri="http://schemas.openxmlformats.org/presentationml/2006/ole">
            <mc:AlternateContent xmlns:mc="http://schemas.openxmlformats.org/markup-compatibility/2006">
              <mc:Choice xmlns:v="urn:schemas-microsoft-com:vml" Requires="v">
                <p:oleObj spid="_x0000_s7188" name="Equation" r:id="rId3" imgW="2095200" imgH="2082600" progId="Equation.3">
                  <p:embed/>
                </p:oleObj>
              </mc:Choice>
              <mc:Fallback>
                <p:oleObj name="Equation" r:id="rId3" imgW="2095200" imgH="20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420888"/>
                        <a:ext cx="3744912" cy="372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10796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a:defRPr/>
            </a:pPr>
            <a:r>
              <a:rPr lang="en-US" dirty="0"/>
              <a:t>Bezier Curve</a:t>
            </a:r>
          </a:p>
        </p:txBody>
      </p:sp>
      <p:sp>
        <p:nvSpPr>
          <p:cNvPr id="153603" name="Rectangle 3"/>
          <p:cNvSpPr>
            <a:spLocks noGrp="1" noChangeArrowheads="1"/>
          </p:cNvSpPr>
          <p:nvPr>
            <p:ph type="body" sz="half" idx="1"/>
          </p:nvPr>
        </p:nvSpPr>
        <p:spPr>
          <a:xfrm>
            <a:off x="457200" y="1600200"/>
            <a:ext cx="7427913" cy="4525963"/>
          </a:xfrm>
        </p:spPr>
        <p:txBody>
          <a:bodyPr>
            <a:normAutofit lnSpcReduction="10000"/>
          </a:bodyPr>
          <a:lstStyle/>
          <a:p>
            <a:pPr eaLnBrk="1" hangingPunct="1">
              <a:defRPr/>
            </a:pPr>
            <a:r>
              <a:rPr lang="en-US" sz="2400" dirty="0"/>
              <a:t>If we multiply out </a:t>
            </a:r>
            <a:r>
              <a:rPr lang="en-US" sz="2400" b="1" dirty="0" err="1"/>
              <a:t>u</a:t>
            </a:r>
            <a:r>
              <a:rPr lang="en-US" sz="2400" dirty="0" err="1"/>
              <a:t>Bp</a:t>
            </a:r>
            <a:r>
              <a:rPr lang="en-US" sz="2400" dirty="0"/>
              <a:t> we get the following result:</a:t>
            </a:r>
          </a:p>
          <a:p>
            <a:pPr eaLnBrk="1" hangingPunct="1">
              <a:defRPr/>
            </a:pPr>
            <a:endParaRPr lang="en-US" sz="2400" dirty="0"/>
          </a:p>
          <a:p>
            <a:pPr eaLnBrk="1" hangingPunct="1">
              <a:defRPr/>
            </a:pPr>
            <a:endParaRPr lang="en-US" sz="2400" dirty="0"/>
          </a:p>
          <a:p>
            <a:pPr eaLnBrk="1" hangingPunct="1">
              <a:defRPr/>
            </a:pPr>
            <a:endParaRPr lang="en-US" sz="2400" dirty="0"/>
          </a:p>
          <a:p>
            <a:pPr eaLnBrk="1" hangingPunct="1">
              <a:buFont typeface="Wingdings" pitchFamily="2" charset="2"/>
              <a:buNone/>
              <a:defRPr/>
            </a:pPr>
            <a:endParaRPr lang="en-US" sz="2400" dirty="0"/>
          </a:p>
          <a:p>
            <a:pPr eaLnBrk="1" hangingPunct="1">
              <a:defRPr/>
            </a:pPr>
            <a:endParaRPr lang="en-US" sz="2400" dirty="0"/>
          </a:p>
          <a:p>
            <a:pPr eaLnBrk="1" hangingPunct="1">
              <a:defRPr/>
            </a:pPr>
            <a:endParaRPr lang="en-US" sz="2400" dirty="0"/>
          </a:p>
          <a:p>
            <a:pPr eaLnBrk="1" hangingPunct="1">
              <a:defRPr/>
            </a:pPr>
            <a:endParaRPr lang="en-US" sz="2400" dirty="0"/>
          </a:p>
          <a:p>
            <a:pPr eaLnBrk="1" hangingPunct="1">
              <a:defRPr/>
            </a:pPr>
            <a:r>
              <a:rPr lang="en-US" sz="2400" dirty="0"/>
              <a:t>The blending functions are called the Bernstein basis</a:t>
            </a:r>
          </a:p>
        </p:txBody>
      </p:sp>
      <p:graphicFrame>
        <p:nvGraphicFramePr>
          <p:cNvPr id="24578" name="Object 4"/>
          <p:cNvGraphicFramePr>
            <a:graphicFrameLocks noGrp="1" noChangeAspect="1"/>
          </p:cNvGraphicFramePr>
          <p:nvPr>
            <p:ph sz="half" idx="2"/>
          </p:nvPr>
        </p:nvGraphicFramePr>
        <p:xfrm>
          <a:off x="2771775" y="2060575"/>
          <a:ext cx="1946275" cy="2952750"/>
        </p:xfrm>
        <a:graphic>
          <a:graphicData uri="http://schemas.openxmlformats.org/presentationml/2006/ole">
            <mc:AlternateContent xmlns:mc="http://schemas.openxmlformats.org/markup-compatibility/2006">
              <mc:Choice xmlns:v="urn:schemas-microsoft-com:vml" Requires="v">
                <p:oleObj spid="_x0000_s8212" name="Equation" r:id="rId3" imgW="977760" imgH="1485720" progId="Equation.3">
                  <p:embed/>
                </p:oleObj>
              </mc:Choice>
              <mc:Fallback>
                <p:oleObj name="Equation" r:id="rId3" imgW="977760" imgH="1485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060575"/>
                        <a:ext cx="1946275" cy="295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35411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dirty="0"/>
              <a:t>Bezier Curve</a:t>
            </a:r>
          </a:p>
        </p:txBody>
      </p:sp>
      <p:sp>
        <p:nvSpPr>
          <p:cNvPr id="155651" name="Rectangle 3"/>
          <p:cNvSpPr>
            <a:spLocks noGrp="1" noChangeArrowheads="1"/>
          </p:cNvSpPr>
          <p:nvPr>
            <p:ph type="body" sz="half" idx="1"/>
          </p:nvPr>
        </p:nvSpPr>
        <p:spPr>
          <a:xfrm>
            <a:off x="457200" y="1600200"/>
            <a:ext cx="7859713" cy="4525963"/>
          </a:xfrm>
        </p:spPr>
        <p:txBody>
          <a:bodyPr/>
          <a:lstStyle/>
          <a:p>
            <a:pPr eaLnBrk="1" hangingPunct="1">
              <a:defRPr/>
            </a:pPr>
            <a:r>
              <a:rPr lang="en-US" dirty="0"/>
              <a:t>We can generalize this to any degree n, where the Bernstein basis are given by:</a:t>
            </a:r>
          </a:p>
          <a:p>
            <a:pPr eaLnBrk="1" hangingPunct="1">
              <a:defRPr/>
            </a:pPr>
            <a:endParaRPr lang="en-US" sz="2800" dirty="0"/>
          </a:p>
          <a:p>
            <a:pPr eaLnBrk="1" hangingPunct="1">
              <a:defRPr/>
            </a:pPr>
            <a:endParaRPr lang="en-US" sz="2800" dirty="0"/>
          </a:p>
          <a:p>
            <a:pPr eaLnBrk="1" hangingPunct="1">
              <a:defRPr/>
            </a:pPr>
            <a:r>
              <a:rPr lang="en-US" dirty="0"/>
              <a:t>While building an </a:t>
            </a:r>
            <a:r>
              <a:rPr lang="en-US" dirty="0" err="1"/>
              <a:t>n’th</a:t>
            </a:r>
            <a:r>
              <a:rPr lang="en-US" dirty="0"/>
              <a:t> degree Bezier curve is quite easy, we will stick to cubic ones</a:t>
            </a:r>
          </a:p>
          <a:p>
            <a:pPr eaLnBrk="1" hangingPunct="1">
              <a:defRPr/>
            </a:pPr>
            <a:r>
              <a:rPr lang="en-US" dirty="0"/>
              <a:t>Bezier curves have a number of interesting properties: they are bound by the convex hull of their control points</a:t>
            </a:r>
          </a:p>
        </p:txBody>
      </p:sp>
      <p:graphicFrame>
        <p:nvGraphicFramePr>
          <p:cNvPr id="25602" name="Object 4"/>
          <p:cNvGraphicFramePr>
            <a:graphicFrameLocks noGrp="1" noChangeAspect="1"/>
          </p:cNvGraphicFramePr>
          <p:nvPr>
            <p:ph sz="half" idx="2"/>
            <p:extLst>
              <p:ext uri="{D42A27DB-BD31-4B8C-83A1-F6EECF244321}">
                <p14:modId xmlns:p14="http://schemas.microsoft.com/office/powerpoint/2010/main" val="546504753"/>
              </p:ext>
            </p:extLst>
          </p:nvPr>
        </p:nvGraphicFramePr>
        <p:xfrm>
          <a:off x="2051720" y="2636912"/>
          <a:ext cx="4038600" cy="646113"/>
        </p:xfrm>
        <a:graphic>
          <a:graphicData uri="http://schemas.openxmlformats.org/presentationml/2006/ole">
            <mc:AlternateContent xmlns:mc="http://schemas.openxmlformats.org/markup-compatibility/2006">
              <mc:Choice xmlns:v="urn:schemas-microsoft-com:vml" Requires="v">
                <p:oleObj spid="_x0000_s9236" name="Equation" r:id="rId3" imgW="1587240" imgH="253800" progId="Equation.3">
                  <p:embed/>
                </p:oleObj>
              </mc:Choice>
              <mc:Fallback>
                <p:oleObj name="Equation" r:id="rId3" imgW="158724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636912"/>
                        <a:ext cx="403860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08727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defRPr/>
            </a:pPr>
            <a:r>
              <a:rPr lang="en-US" dirty="0"/>
              <a:t>Bezier Curve</a:t>
            </a:r>
          </a:p>
        </p:txBody>
      </p:sp>
      <p:sp>
        <p:nvSpPr>
          <p:cNvPr id="157699" name="Rectangle 3"/>
          <p:cNvSpPr>
            <a:spLocks noGrp="1" noChangeArrowheads="1"/>
          </p:cNvSpPr>
          <p:nvPr>
            <p:ph type="body" idx="1"/>
          </p:nvPr>
        </p:nvSpPr>
        <p:spPr/>
        <p:txBody>
          <a:bodyPr>
            <a:normAutofit/>
          </a:bodyPr>
          <a:lstStyle/>
          <a:p>
            <a:pPr eaLnBrk="1" hangingPunct="1">
              <a:lnSpc>
                <a:spcPct val="90000"/>
              </a:lnSpc>
              <a:defRPr/>
            </a:pPr>
            <a:r>
              <a:rPr lang="en-US" dirty="0"/>
              <a:t>The convex hull is the smallest polygon that contains the control points</a:t>
            </a:r>
          </a:p>
          <a:p>
            <a:pPr eaLnBrk="1" hangingPunct="1">
              <a:lnSpc>
                <a:spcPct val="90000"/>
              </a:lnSpc>
              <a:defRPr/>
            </a:pPr>
            <a:r>
              <a:rPr lang="en-US" dirty="0"/>
              <a:t>This means that we can bound the area where the curve can appear</a:t>
            </a:r>
          </a:p>
          <a:p>
            <a:pPr eaLnBrk="1" hangingPunct="1">
              <a:lnSpc>
                <a:spcPct val="90000"/>
              </a:lnSpc>
              <a:defRPr/>
            </a:pPr>
            <a:r>
              <a:rPr lang="en-US" dirty="0"/>
              <a:t>Another interesting property is that any line intersects the curve no more times than it intersects the lines connecting the control points</a:t>
            </a:r>
          </a:p>
          <a:p>
            <a:pPr eaLnBrk="1" hangingPunct="1">
              <a:lnSpc>
                <a:spcPct val="90000"/>
              </a:lnSpc>
              <a:defRPr/>
            </a:pPr>
            <a:r>
              <a:rPr lang="en-US" dirty="0"/>
              <a:t>This is called the variation diminishing property</a:t>
            </a:r>
          </a:p>
          <a:p>
            <a:pPr eaLnBrk="1" hangingPunct="1">
              <a:lnSpc>
                <a:spcPct val="90000"/>
              </a:lnSpc>
              <a:defRPr/>
            </a:pPr>
            <a:r>
              <a:rPr lang="en-US" dirty="0"/>
              <a:t>The curve wiggles no more than the lines connecting the control points</a:t>
            </a:r>
          </a:p>
        </p:txBody>
      </p:sp>
    </p:spTree>
    <p:extLst>
      <p:ext uri="{BB962C8B-B14F-4D97-AF65-F5344CB8AC3E}">
        <p14:creationId xmlns:p14="http://schemas.microsoft.com/office/powerpoint/2010/main" val="4275044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t>Bezier Curve</a:t>
            </a:r>
          </a:p>
        </p:txBody>
      </p:sp>
      <p:pic>
        <p:nvPicPr>
          <p:cNvPr id="1269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916113"/>
            <a:ext cx="87852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Text Box 5"/>
          <p:cNvSpPr txBox="1">
            <a:spLocks noChangeArrowheads="1"/>
          </p:cNvSpPr>
          <p:nvPr/>
        </p:nvSpPr>
        <p:spPr bwMode="auto">
          <a:xfrm>
            <a:off x="2411413" y="5300663"/>
            <a:ext cx="4976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800"/>
              <a:t>Variation Diminishing Property</a:t>
            </a:r>
          </a:p>
        </p:txBody>
      </p:sp>
    </p:spTree>
    <p:extLst>
      <p:ext uri="{BB962C8B-B14F-4D97-AF65-F5344CB8AC3E}">
        <p14:creationId xmlns:p14="http://schemas.microsoft.com/office/powerpoint/2010/main" val="3256917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en-US" dirty="0"/>
              <a:t>Bezier Curve</a:t>
            </a:r>
          </a:p>
        </p:txBody>
      </p:sp>
      <p:sp>
        <p:nvSpPr>
          <p:cNvPr id="160771" name="Rectangle 3"/>
          <p:cNvSpPr>
            <a:spLocks noGrp="1" noChangeArrowheads="1"/>
          </p:cNvSpPr>
          <p:nvPr>
            <p:ph type="body" idx="1"/>
          </p:nvPr>
        </p:nvSpPr>
        <p:spPr/>
        <p:txBody>
          <a:bodyPr>
            <a:normAutofit/>
          </a:bodyPr>
          <a:lstStyle/>
          <a:p>
            <a:pPr eaLnBrk="1" hangingPunct="1">
              <a:lnSpc>
                <a:spcPct val="90000"/>
              </a:lnSpc>
              <a:defRPr/>
            </a:pPr>
            <a:r>
              <a:rPr lang="en-US" dirty="0"/>
              <a:t>Bezier curves are affine invariant: we can translate, rotate, scale and skew the control points and the curve will be transformed in the same way</a:t>
            </a:r>
          </a:p>
          <a:p>
            <a:pPr eaLnBrk="1" hangingPunct="1">
              <a:lnSpc>
                <a:spcPct val="90000"/>
              </a:lnSpc>
              <a:defRPr/>
            </a:pPr>
            <a:r>
              <a:rPr lang="en-US" dirty="0"/>
              <a:t>Instead of trying to transform the curve, we just need to transform its control points</a:t>
            </a:r>
          </a:p>
          <a:p>
            <a:pPr eaLnBrk="1" hangingPunct="1">
              <a:lnSpc>
                <a:spcPct val="90000"/>
              </a:lnSpc>
              <a:defRPr/>
            </a:pPr>
            <a:r>
              <a:rPr lang="en-US" dirty="0"/>
              <a:t>In addition the curves are symmetric, we can reverse the order of the control points and the curve has the same shape</a:t>
            </a:r>
          </a:p>
          <a:p>
            <a:pPr>
              <a:defRPr/>
            </a:pPr>
            <a:r>
              <a:rPr lang="en-US" dirty="0"/>
              <a:t>Since Bezier curves have been used for many years a number of very efficient algorithms have been developed for them</a:t>
            </a:r>
          </a:p>
        </p:txBody>
      </p:sp>
    </p:spTree>
    <p:extLst>
      <p:ext uri="{BB962C8B-B14F-4D97-AF65-F5344CB8AC3E}">
        <p14:creationId xmlns:p14="http://schemas.microsoft.com/office/powerpoint/2010/main" val="1178576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a:defRPr/>
            </a:pPr>
            <a:r>
              <a:rPr lang="en-US" dirty="0"/>
              <a:t>Bezier Curve</a:t>
            </a:r>
          </a:p>
        </p:txBody>
      </p:sp>
      <p:sp>
        <p:nvSpPr>
          <p:cNvPr id="162819" name="Rectangle 3"/>
          <p:cNvSpPr>
            <a:spLocks noGrp="1" noChangeArrowheads="1"/>
          </p:cNvSpPr>
          <p:nvPr>
            <p:ph type="body" idx="1"/>
          </p:nvPr>
        </p:nvSpPr>
        <p:spPr/>
        <p:txBody>
          <a:bodyPr/>
          <a:lstStyle/>
          <a:p>
            <a:pPr eaLnBrk="1" hangingPunct="1">
              <a:defRPr/>
            </a:pPr>
            <a:r>
              <a:rPr lang="en-US"/>
              <a:t>When it comes to piecing together Bezier curves we need to be careful</a:t>
            </a:r>
          </a:p>
          <a:p>
            <a:pPr eaLnBrk="1" hangingPunct="1">
              <a:defRPr/>
            </a:pPr>
            <a:r>
              <a:rPr lang="en-US"/>
              <a:t>Usually a shared control point scheme is used where the last control point of one piece is the first control point of the next</a:t>
            </a:r>
          </a:p>
          <a:p>
            <a:pPr eaLnBrk="1" hangingPunct="1">
              <a:defRPr/>
            </a:pPr>
            <a:r>
              <a:rPr lang="en-US"/>
              <a:t>This only guarantees C</a:t>
            </a:r>
            <a:r>
              <a:rPr lang="en-US" baseline="30000"/>
              <a:t>0 </a:t>
            </a:r>
            <a:r>
              <a:rPr lang="en-US"/>
              <a:t>continuity since the curve derivatives are controlled by other control points</a:t>
            </a:r>
          </a:p>
        </p:txBody>
      </p:sp>
    </p:spTree>
    <p:extLst>
      <p:ext uri="{BB962C8B-B14F-4D97-AF65-F5344CB8AC3E}">
        <p14:creationId xmlns:p14="http://schemas.microsoft.com/office/powerpoint/2010/main" val="819642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lang="en-US" dirty="0"/>
              <a:t>Bezier Curve</a:t>
            </a:r>
          </a:p>
        </p:txBody>
      </p:sp>
      <p:sp>
        <p:nvSpPr>
          <p:cNvPr id="163843" name="Rectangle 3"/>
          <p:cNvSpPr>
            <a:spLocks noGrp="1" noChangeArrowheads="1"/>
          </p:cNvSpPr>
          <p:nvPr>
            <p:ph type="body" idx="1"/>
          </p:nvPr>
        </p:nvSpPr>
        <p:spPr/>
        <p:txBody>
          <a:bodyPr/>
          <a:lstStyle/>
          <a:p>
            <a:pPr eaLnBrk="1" hangingPunct="1">
              <a:defRPr/>
            </a:pPr>
            <a:r>
              <a:rPr lang="en-US"/>
              <a:t>If we want the curve to be G</a:t>
            </a:r>
            <a:r>
              <a:rPr lang="en-US" baseline="30000"/>
              <a:t>1</a:t>
            </a:r>
            <a:r>
              <a:rPr lang="en-US"/>
              <a:t> continuous the three control points at the join must be collinear, for C</a:t>
            </a:r>
            <a:r>
              <a:rPr lang="en-US" baseline="30000"/>
              <a:t>1</a:t>
            </a:r>
            <a:r>
              <a:rPr lang="en-US"/>
              <a:t> the two line segments must be of equal length</a:t>
            </a:r>
          </a:p>
        </p:txBody>
      </p:sp>
      <p:pic>
        <p:nvPicPr>
          <p:cNvPr id="131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097" y="3356992"/>
            <a:ext cx="5113337"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893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r>
              <a:rPr lang="en-US" dirty="0"/>
              <a:t>B-Spline</a:t>
            </a:r>
          </a:p>
        </p:txBody>
      </p:sp>
      <p:sp>
        <p:nvSpPr>
          <p:cNvPr id="164867" name="Rectangle 3"/>
          <p:cNvSpPr>
            <a:spLocks noGrp="1" noChangeArrowheads="1"/>
          </p:cNvSpPr>
          <p:nvPr>
            <p:ph type="body" idx="1"/>
          </p:nvPr>
        </p:nvSpPr>
        <p:spPr/>
        <p:txBody>
          <a:bodyPr/>
          <a:lstStyle/>
          <a:p>
            <a:pPr eaLnBrk="1" hangingPunct="1">
              <a:lnSpc>
                <a:spcPct val="90000"/>
              </a:lnSpc>
              <a:defRPr/>
            </a:pPr>
            <a:r>
              <a:rPr lang="en-US" dirty="0"/>
              <a:t>We now come to the most complicated curve that we will study, the B-spline</a:t>
            </a:r>
          </a:p>
          <a:p>
            <a:pPr eaLnBrk="1" hangingPunct="1">
              <a:lnSpc>
                <a:spcPct val="90000"/>
              </a:lnSpc>
              <a:defRPr/>
            </a:pPr>
            <a:r>
              <a:rPr lang="en-US" dirty="0"/>
              <a:t>The B-spline is a very general curve that gives us considerable control over the curve’s shape</a:t>
            </a:r>
          </a:p>
          <a:p>
            <a:pPr eaLnBrk="1" hangingPunct="1">
              <a:lnSpc>
                <a:spcPct val="90000"/>
              </a:lnSpc>
              <a:defRPr/>
            </a:pPr>
            <a:r>
              <a:rPr lang="en-US" dirty="0"/>
              <a:t>It is the only curve that can change its continuity along the length of the curve</a:t>
            </a:r>
          </a:p>
          <a:p>
            <a:pPr eaLnBrk="1" hangingPunct="1">
              <a:lnSpc>
                <a:spcPct val="90000"/>
              </a:lnSpc>
              <a:defRPr/>
            </a:pPr>
            <a:r>
              <a:rPr lang="en-US" dirty="0"/>
              <a:t>It also has many of the advantages of the Bezier curve</a:t>
            </a:r>
          </a:p>
          <a:p>
            <a:pPr eaLnBrk="1" hangingPunct="1">
              <a:lnSpc>
                <a:spcPct val="90000"/>
              </a:lnSpc>
              <a:defRPr/>
            </a:pPr>
            <a:r>
              <a:rPr lang="en-US" dirty="0"/>
              <a:t>There are multiple forms of B-splines and they are used extensively in other disciplines</a:t>
            </a:r>
          </a:p>
        </p:txBody>
      </p:sp>
    </p:spTree>
    <p:extLst>
      <p:ext uri="{BB962C8B-B14F-4D97-AF65-F5344CB8AC3E}">
        <p14:creationId xmlns:p14="http://schemas.microsoft.com/office/powerpoint/2010/main" val="474703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defRPr/>
            </a:pPr>
            <a:r>
              <a:rPr lang="en-US" dirty="0"/>
              <a:t>B-Spline</a:t>
            </a:r>
          </a:p>
        </p:txBody>
      </p:sp>
      <p:sp>
        <p:nvSpPr>
          <p:cNvPr id="165891" name="Rectangle 3"/>
          <p:cNvSpPr>
            <a:spLocks noGrp="1" noChangeArrowheads="1"/>
          </p:cNvSpPr>
          <p:nvPr>
            <p:ph type="body" sz="half" idx="1"/>
          </p:nvPr>
        </p:nvSpPr>
        <p:spPr>
          <a:xfrm>
            <a:off x="457200" y="1600200"/>
            <a:ext cx="7931150" cy="4525963"/>
          </a:xfrm>
        </p:spPr>
        <p:txBody>
          <a:bodyPr>
            <a:normAutofit/>
          </a:bodyPr>
          <a:lstStyle/>
          <a:p>
            <a:pPr eaLnBrk="1" hangingPunct="1">
              <a:defRPr/>
            </a:pPr>
            <a:r>
              <a:rPr lang="en-US" dirty="0"/>
              <a:t>The term B-spline is often used for both the basis function (the correct usage) and the overall curve, this just adds to the confusion over these curves</a:t>
            </a:r>
          </a:p>
          <a:p>
            <a:pPr eaLnBrk="1" hangingPunct="1">
              <a:defRPr/>
            </a:pPr>
            <a:r>
              <a:rPr lang="en-US" dirty="0"/>
              <a:t>In general the curve has the following form:</a:t>
            </a:r>
          </a:p>
        </p:txBody>
      </p:sp>
      <p:graphicFrame>
        <p:nvGraphicFramePr>
          <p:cNvPr id="26626" name="Object 4"/>
          <p:cNvGraphicFramePr>
            <a:graphicFrameLocks noGrp="1" noChangeAspect="1"/>
          </p:cNvGraphicFramePr>
          <p:nvPr>
            <p:ph sz="half" idx="2"/>
          </p:nvPr>
        </p:nvGraphicFramePr>
        <p:xfrm>
          <a:off x="2268538" y="4149725"/>
          <a:ext cx="4038600" cy="1674813"/>
        </p:xfrm>
        <a:graphic>
          <a:graphicData uri="http://schemas.openxmlformats.org/presentationml/2006/ole">
            <mc:AlternateContent xmlns:mc="http://schemas.openxmlformats.org/markup-compatibility/2006">
              <mc:Choice xmlns:v="urn:schemas-microsoft-com:vml" Requires="v">
                <p:oleObj spid="_x0000_s10260" name="Equation" r:id="rId3" imgW="1041120" imgH="431640" progId="Equation.3">
                  <p:embed/>
                </p:oleObj>
              </mc:Choice>
              <mc:Fallback>
                <p:oleObj name="Equation" r:id="rId3" imgW="104112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149725"/>
                        <a:ext cx="4038600" cy="167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652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dirty="0"/>
              <a:t>Continuity</a:t>
            </a:r>
          </a:p>
        </p:txBody>
      </p:sp>
      <p:sp>
        <p:nvSpPr>
          <p:cNvPr id="101379" name="Rectangle 3"/>
          <p:cNvSpPr>
            <a:spLocks noGrp="1" noChangeArrowheads="1"/>
          </p:cNvSpPr>
          <p:nvPr>
            <p:ph type="body" idx="1"/>
          </p:nvPr>
        </p:nvSpPr>
        <p:spPr/>
        <p:txBody>
          <a:bodyPr/>
          <a:lstStyle/>
          <a:p>
            <a:pPr eaLnBrk="1" hangingPunct="1">
              <a:lnSpc>
                <a:spcPct val="90000"/>
              </a:lnSpc>
              <a:defRPr/>
            </a:pPr>
            <a:r>
              <a:rPr lang="en-US" dirty="0"/>
              <a:t>A curve is C</a:t>
            </a:r>
            <a:r>
              <a:rPr lang="en-US" baseline="30000" dirty="0"/>
              <a:t>1</a:t>
            </a:r>
            <a:r>
              <a:rPr lang="en-US" dirty="0"/>
              <a:t> continuous if the first derivatives are equal across the joins</a:t>
            </a:r>
          </a:p>
          <a:p>
            <a:pPr eaLnBrk="1" hangingPunct="1">
              <a:lnSpc>
                <a:spcPct val="90000"/>
              </a:lnSpc>
              <a:defRPr/>
            </a:pPr>
            <a:r>
              <a:rPr lang="en-US" dirty="0"/>
              <a:t>In general a curve is </a:t>
            </a:r>
            <a:r>
              <a:rPr lang="en-US" dirty="0" err="1"/>
              <a:t>C</a:t>
            </a:r>
            <a:r>
              <a:rPr lang="en-US" baseline="30000" dirty="0" err="1"/>
              <a:t>n</a:t>
            </a:r>
            <a:r>
              <a:rPr lang="en-US" dirty="0"/>
              <a:t> continuous if all of the first n derivatives are equal across all of the joins</a:t>
            </a:r>
          </a:p>
          <a:p>
            <a:pPr eaLnBrk="1" hangingPunct="1">
              <a:lnSpc>
                <a:spcPct val="90000"/>
              </a:lnSpc>
              <a:defRPr/>
            </a:pPr>
            <a:r>
              <a:rPr lang="en-US" dirty="0"/>
              <a:t>We will usually be interested in C</a:t>
            </a:r>
            <a:r>
              <a:rPr lang="en-US" baseline="30000" dirty="0"/>
              <a:t>1</a:t>
            </a:r>
            <a:r>
              <a:rPr lang="en-US" dirty="0"/>
              <a:t> and C</a:t>
            </a:r>
            <a:r>
              <a:rPr lang="en-US" baseline="30000" dirty="0"/>
              <a:t>2</a:t>
            </a:r>
            <a:r>
              <a:rPr lang="en-US" dirty="0"/>
              <a:t> curves</a:t>
            </a:r>
          </a:p>
          <a:p>
            <a:pPr>
              <a:lnSpc>
                <a:spcPct val="90000"/>
              </a:lnSpc>
              <a:defRPr/>
            </a:pPr>
            <a:r>
              <a:rPr lang="en-US" dirty="0"/>
              <a:t>The parameterization can cause problems for continuity, particularly with the derivatives</a:t>
            </a:r>
          </a:p>
          <a:p>
            <a:pPr>
              <a:lnSpc>
                <a:spcPct val="90000"/>
              </a:lnSpc>
              <a:defRPr/>
            </a:pPr>
            <a:r>
              <a:rPr lang="en-US" dirty="0"/>
              <a:t>The derivatives might point in the same direction, but their magnitude might be different due to the parameterizations</a:t>
            </a:r>
          </a:p>
          <a:p>
            <a:pPr>
              <a:lnSpc>
                <a:spcPct val="90000"/>
              </a:lnSpc>
              <a:defRPr/>
            </a:pPr>
            <a:r>
              <a:rPr lang="en-US" dirty="0"/>
              <a:t>These leads to the idea of geometric continuity, which relies more on the geometry of the curve</a:t>
            </a:r>
          </a:p>
          <a:p>
            <a:pPr eaLnBrk="1" hangingPunct="1">
              <a:lnSpc>
                <a:spcPct val="90000"/>
              </a:lnSpc>
              <a:defRPr/>
            </a:pPr>
            <a:endParaRPr lang="en-US" dirty="0"/>
          </a:p>
        </p:txBody>
      </p:sp>
    </p:spTree>
    <p:extLst>
      <p:ext uri="{BB962C8B-B14F-4D97-AF65-F5344CB8AC3E}">
        <p14:creationId xmlns:p14="http://schemas.microsoft.com/office/powerpoint/2010/main" val="15485316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a:defRPr/>
            </a:pPr>
            <a:r>
              <a:rPr lang="en-US" dirty="0"/>
              <a:t>B-Spline</a:t>
            </a:r>
          </a:p>
        </p:txBody>
      </p:sp>
      <p:sp>
        <p:nvSpPr>
          <p:cNvPr id="167939" name="Rectangle 3"/>
          <p:cNvSpPr>
            <a:spLocks noGrp="1" noChangeArrowheads="1"/>
          </p:cNvSpPr>
          <p:nvPr>
            <p:ph type="body" idx="1"/>
          </p:nvPr>
        </p:nvSpPr>
        <p:spPr/>
        <p:txBody>
          <a:bodyPr>
            <a:normAutofit/>
          </a:bodyPr>
          <a:lstStyle/>
          <a:p>
            <a:pPr eaLnBrk="1" hangingPunct="1">
              <a:lnSpc>
                <a:spcPct val="90000"/>
              </a:lnSpc>
              <a:defRPr/>
            </a:pPr>
            <a:r>
              <a:rPr lang="en-US" dirty="0"/>
              <a:t>The b</a:t>
            </a:r>
            <a:r>
              <a:rPr lang="en-US" baseline="-25000" dirty="0"/>
              <a:t>i</a:t>
            </a:r>
            <a:r>
              <a:rPr lang="en-US" dirty="0"/>
              <a:t>(t) are the B-spline or blending functions and are polynomials of degree d</a:t>
            </a:r>
          </a:p>
          <a:p>
            <a:pPr eaLnBrk="1" hangingPunct="1">
              <a:lnSpc>
                <a:spcPct val="90000"/>
              </a:lnSpc>
              <a:defRPr/>
            </a:pPr>
            <a:r>
              <a:rPr lang="en-US" dirty="0"/>
              <a:t>Unlike previous curves there is no relationship between d and the number of control points n</a:t>
            </a:r>
          </a:p>
          <a:p>
            <a:pPr eaLnBrk="1" hangingPunct="1">
              <a:lnSpc>
                <a:spcPct val="90000"/>
              </a:lnSpc>
              <a:defRPr/>
            </a:pPr>
            <a:r>
              <a:rPr lang="en-US" dirty="0"/>
              <a:t>For all the previous curves if we increased the number of control points, we also increased the degree</a:t>
            </a:r>
          </a:p>
          <a:p>
            <a:pPr eaLnBrk="1" hangingPunct="1">
              <a:lnSpc>
                <a:spcPct val="90000"/>
              </a:lnSpc>
              <a:defRPr/>
            </a:pPr>
            <a:r>
              <a:rPr lang="en-US" dirty="0"/>
              <a:t>Alternatively, we can view the B-splines as providing their own piecewise representation scheme</a:t>
            </a:r>
          </a:p>
        </p:txBody>
      </p:sp>
    </p:spTree>
    <p:extLst>
      <p:ext uri="{BB962C8B-B14F-4D97-AF65-F5344CB8AC3E}">
        <p14:creationId xmlns:p14="http://schemas.microsoft.com/office/powerpoint/2010/main" val="2556754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a:defRPr/>
            </a:pPr>
            <a:r>
              <a:rPr lang="en-US" dirty="0"/>
              <a:t>B-Spline</a:t>
            </a:r>
          </a:p>
        </p:txBody>
      </p:sp>
      <p:sp>
        <p:nvSpPr>
          <p:cNvPr id="168963" name="Rectangle 3"/>
          <p:cNvSpPr>
            <a:spLocks noGrp="1" noChangeArrowheads="1"/>
          </p:cNvSpPr>
          <p:nvPr>
            <p:ph type="body" idx="1"/>
          </p:nvPr>
        </p:nvSpPr>
        <p:spPr/>
        <p:txBody>
          <a:bodyPr/>
          <a:lstStyle/>
          <a:p>
            <a:pPr eaLnBrk="1" hangingPunct="1">
              <a:defRPr/>
            </a:pPr>
            <a:r>
              <a:rPr lang="en-US" dirty="0"/>
              <a:t>B-splines have a parameter k, which is one greater than the degree of the blending functions</a:t>
            </a:r>
          </a:p>
          <a:p>
            <a:pPr eaLnBrk="1" hangingPunct="1">
              <a:defRPr/>
            </a:pPr>
            <a:r>
              <a:rPr lang="en-US" dirty="0"/>
              <a:t>The important properties of B-splines are:</a:t>
            </a:r>
          </a:p>
          <a:p>
            <a:pPr lvl="1" eaLnBrk="1" hangingPunct="1">
              <a:defRPr/>
            </a:pPr>
            <a:r>
              <a:rPr lang="en-US" sz="2400" dirty="0"/>
              <a:t>C</a:t>
            </a:r>
            <a:r>
              <a:rPr lang="en-US" sz="2400" baseline="30000" dirty="0"/>
              <a:t>(k-2)</a:t>
            </a:r>
            <a:r>
              <a:rPr lang="en-US" sz="2400" dirty="0"/>
              <a:t> continuous</a:t>
            </a:r>
          </a:p>
          <a:p>
            <a:pPr lvl="1" eaLnBrk="1" hangingPunct="1">
              <a:defRPr/>
            </a:pPr>
            <a:r>
              <a:rPr lang="en-US" sz="2400" dirty="0"/>
              <a:t>Made of polynomials of degree k-1</a:t>
            </a:r>
          </a:p>
          <a:p>
            <a:pPr lvl="1" eaLnBrk="1" hangingPunct="1">
              <a:defRPr/>
            </a:pPr>
            <a:r>
              <a:rPr lang="en-US" sz="2400" dirty="0"/>
              <a:t>Local control, any point on the curve depends on k control points</a:t>
            </a:r>
          </a:p>
          <a:p>
            <a:pPr lvl="1" eaLnBrk="1" hangingPunct="1">
              <a:defRPr/>
            </a:pPr>
            <a:r>
              <a:rPr lang="en-US" sz="2400" dirty="0"/>
              <a:t>Bounded by convex hull of control points</a:t>
            </a:r>
          </a:p>
          <a:p>
            <a:pPr lvl="1" eaLnBrk="1" hangingPunct="1">
              <a:defRPr/>
            </a:pPr>
            <a:r>
              <a:rPr lang="en-US" sz="2400" dirty="0"/>
              <a:t>Variation diminishing property</a:t>
            </a:r>
          </a:p>
        </p:txBody>
      </p:sp>
    </p:spTree>
    <p:extLst>
      <p:ext uri="{BB962C8B-B14F-4D97-AF65-F5344CB8AC3E}">
        <p14:creationId xmlns:p14="http://schemas.microsoft.com/office/powerpoint/2010/main" val="3949237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a:defRPr/>
            </a:pPr>
            <a:r>
              <a:rPr lang="en-US" dirty="0"/>
              <a:t>B-Spline</a:t>
            </a:r>
          </a:p>
        </p:txBody>
      </p:sp>
      <p:sp>
        <p:nvSpPr>
          <p:cNvPr id="169987" name="Rectangle 3"/>
          <p:cNvSpPr>
            <a:spLocks noGrp="1" noChangeArrowheads="1"/>
          </p:cNvSpPr>
          <p:nvPr>
            <p:ph type="body" sz="half" idx="1"/>
          </p:nvPr>
        </p:nvSpPr>
        <p:spPr>
          <a:xfrm>
            <a:off x="457200" y="1600200"/>
            <a:ext cx="7859713" cy="4525963"/>
          </a:xfrm>
        </p:spPr>
        <p:txBody>
          <a:bodyPr>
            <a:normAutofit/>
          </a:bodyPr>
          <a:lstStyle/>
          <a:p>
            <a:pPr eaLnBrk="1" hangingPunct="1">
              <a:defRPr/>
            </a:pPr>
            <a:r>
              <a:rPr lang="en-US" dirty="0"/>
              <a:t>We will start by looking at linear B-splines, that is k=2 and work our way up to the general case</a:t>
            </a:r>
          </a:p>
          <a:p>
            <a:pPr eaLnBrk="1" hangingPunct="1">
              <a:defRPr/>
            </a:pPr>
            <a:r>
              <a:rPr lang="en-US" dirty="0"/>
              <a:t>In this case the basis functions b</a:t>
            </a:r>
            <a:r>
              <a:rPr lang="en-US" baseline="-25000" dirty="0"/>
              <a:t>i,2</a:t>
            </a:r>
            <a:r>
              <a:rPr lang="en-US" dirty="0"/>
              <a:t>(t) are given by:</a:t>
            </a:r>
          </a:p>
        </p:txBody>
      </p:sp>
      <p:graphicFrame>
        <p:nvGraphicFramePr>
          <p:cNvPr id="27650" name="Object 4"/>
          <p:cNvGraphicFramePr>
            <a:graphicFrameLocks noGrp="1" noChangeAspect="1"/>
          </p:cNvGraphicFramePr>
          <p:nvPr>
            <p:ph sz="half" idx="2"/>
            <p:extLst>
              <p:ext uri="{D42A27DB-BD31-4B8C-83A1-F6EECF244321}">
                <p14:modId xmlns:p14="http://schemas.microsoft.com/office/powerpoint/2010/main" val="544043466"/>
              </p:ext>
            </p:extLst>
          </p:nvPr>
        </p:nvGraphicFramePr>
        <p:xfrm>
          <a:off x="1547664" y="3356992"/>
          <a:ext cx="6192838" cy="2039938"/>
        </p:xfrm>
        <a:graphic>
          <a:graphicData uri="http://schemas.openxmlformats.org/presentationml/2006/ole">
            <mc:AlternateContent xmlns:mc="http://schemas.openxmlformats.org/markup-compatibility/2006">
              <mc:Choice xmlns:v="urn:schemas-microsoft-com:vml" Requires="v">
                <p:oleObj spid="_x0000_s11284" name="Equation" r:id="rId3" imgW="2158920" imgH="711000" progId="Equation.3">
                  <p:embed/>
                </p:oleObj>
              </mc:Choice>
              <mc:Fallback>
                <p:oleObj name="Equation" r:id="rId3" imgW="2158920" imgH="71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356992"/>
                        <a:ext cx="6192838" cy="203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83810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dirty="0"/>
              <a:t>B-Spline</a:t>
            </a:r>
          </a:p>
        </p:txBody>
      </p:sp>
      <p:sp>
        <p:nvSpPr>
          <p:cNvPr id="172035" name="Rectangle 3"/>
          <p:cNvSpPr>
            <a:spLocks noGrp="1" noChangeArrowheads="1"/>
          </p:cNvSpPr>
          <p:nvPr>
            <p:ph type="body" idx="1"/>
          </p:nvPr>
        </p:nvSpPr>
        <p:spPr/>
        <p:txBody>
          <a:bodyPr/>
          <a:lstStyle/>
          <a:p>
            <a:pPr eaLnBrk="1" hangingPunct="1">
              <a:defRPr/>
            </a:pPr>
            <a:r>
              <a:rPr lang="en-US"/>
              <a:t>Two of the blending functions are shown below</a:t>
            </a:r>
          </a:p>
          <a:p>
            <a:pPr eaLnBrk="1" hangingPunct="1">
              <a:defRPr/>
            </a:pPr>
            <a:r>
              <a:rPr lang="en-US"/>
              <a:t>Note that each function only covers 3 knots: i, i+1, and i+2</a:t>
            </a:r>
          </a:p>
        </p:txBody>
      </p:sp>
      <p:pic>
        <p:nvPicPr>
          <p:cNvPr id="135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73016"/>
            <a:ext cx="625792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4051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defRPr/>
            </a:pPr>
            <a:r>
              <a:rPr lang="en-US" dirty="0"/>
              <a:t>B-Spline</a:t>
            </a:r>
          </a:p>
        </p:txBody>
      </p:sp>
      <p:sp>
        <p:nvSpPr>
          <p:cNvPr id="173059" name="Rectangle 3"/>
          <p:cNvSpPr>
            <a:spLocks noGrp="1" noChangeArrowheads="1"/>
          </p:cNvSpPr>
          <p:nvPr>
            <p:ph type="body" idx="1"/>
          </p:nvPr>
        </p:nvSpPr>
        <p:spPr/>
        <p:txBody>
          <a:bodyPr/>
          <a:lstStyle/>
          <a:p>
            <a:pPr eaLnBrk="1" hangingPunct="1">
              <a:lnSpc>
                <a:spcPct val="90000"/>
              </a:lnSpc>
              <a:defRPr/>
            </a:pPr>
            <a:r>
              <a:rPr lang="en-US" dirty="0"/>
              <a:t>Some of the properties of the blending functions are:</a:t>
            </a:r>
          </a:p>
          <a:p>
            <a:pPr lvl="1" eaLnBrk="1" hangingPunct="1">
              <a:lnSpc>
                <a:spcPct val="90000"/>
              </a:lnSpc>
              <a:defRPr/>
            </a:pPr>
            <a:r>
              <a:rPr lang="en-US" sz="2400" dirty="0"/>
              <a:t>Each one has k+1 knots</a:t>
            </a:r>
          </a:p>
          <a:p>
            <a:pPr lvl="1" eaLnBrk="1" hangingPunct="1">
              <a:lnSpc>
                <a:spcPct val="90000"/>
              </a:lnSpc>
              <a:defRPr/>
            </a:pPr>
            <a:r>
              <a:rPr lang="en-US" sz="2400" dirty="0"/>
              <a:t>Each one is zero before its first knot and after its last knot</a:t>
            </a:r>
          </a:p>
          <a:p>
            <a:pPr lvl="1" eaLnBrk="1" hangingPunct="1">
              <a:lnSpc>
                <a:spcPct val="90000"/>
              </a:lnSpc>
              <a:defRPr/>
            </a:pPr>
            <a:r>
              <a:rPr lang="en-US" sz="2400" dirty="0"/>
              <a:t>Local control, since each control point is multiplied by one blending function which is non-zero over a small range</a:t>
            </a:r>
          </a:p>
          <a:p>
            <a:pPr lvl="1" eaLnBrk="1" hangingPunct="1">
              <a:lnSpc>
                <a:spcPct val="90000"/>
              </a:lnSpc>
              <a:defRPr/>
            </a:pPr>
            <a:r>
              <a:rPr lang="en-US" sz="2400" dirty="0"/>
              <a:t>The complete curve has </a:t>
            </a:r>
            <a:r>
              <a:rPr lang="en-US" sz="2400" dirty="0" err="1"/>
              <a:t>n+k</a:t>
            </a:r>
            <a:r>
              <a:rPr lang="en-US" sz="2400" dirty="0"/>
              <a:t> knots</a:t>
            </a:r>
          </a:p>
          <a:p>
            <a:pPr lvl="1" eaLnBrk="1" hangingPunct="1">
              <a:lnSpc>
                <a:spcPct val="90000"/>
              </a:lnSpc>
              <a:defRPr/>
            </a:pPr>
            <a:r>
              <a:rPr lang="en-US" sz="2400" dirty="0"/>
              <a:t>The set of blending functions sum to 1 for all parameter values between knots k and n+1</a:t>
            </a:r>
          </a:p>
        </p:txBody>
      </p:sp>
    </p:spTree>
    <p:extLst>
      <p:ext uri="{BB962C8B-B14F-4D97-AF65-F5344CB8AC3E}">
        <p14:creationId xmlns:p14="http://schemas.microsoft.com/office/powerpoint/2010/main" val="22676936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a:defRPr/>
            </a:pPr>
            <a:r>
              <a:rPr lang="en-US" dirty="0"/>
              <a:t>B-Spline</a:t>
            </a:r>
          </a:p>
        </p:txBody>
      </p:sp>
      <p:sp>
        <p:nvSpPr>
          <p:cNvPr id="174083" name="Rectangle 3"/>
          <p:cNvSpPr>
            <a:spLocks noGrp="1" noChangeArrowheads="1"/>
          </p:cNvSpPr>
          <p:nvPr>
            <p:ph type="body" sz="half" idx="1"/>
          </p:nvPr>
        </p:nvSpPr>
        <p:spPr>
          <a:xfrm>
            <a:off x="457200" y="1600200"/>
            <a:ext cx="7786688" cy="4525963"/>
          </a:xfrm>
        </p:spPr>
        <p:txBody>
          <a:bodyPr>
            <a:normAutofit/>
          </a:bodyPr>
          <a:lstStyle/>
          <a:p>
            <a:pPr eaLnBrk="1" hangingPunct="1">
              <a:defRPr/>
            </a:pPr>
            <a:r>
              <a:rPr lang="en-US" dirty="0"/>
              <a:t>Next we will look at the quadratic or k=3 case</a:t>
            </a:r>
          </a:p>
          <a:p>
            <a:pPr eaLnBrk="1" hangingPunct="1">
              <a:defRPr/>
            </a:pPr>
            <a:r>
              <a:rPr lang="en-US" dirty="0"/>
              <a:t>In this case the blending functions are given by:</a:t>
            </a:r>
          </a:p>
        </p:txBody>
      </p:sp>
      <p:graphicFrame>
        <p:nvGraphicFramePr>
          <p:cNvPr id="28674" name="Object 4"/>
          <p:cNvGraphicFramePr>
            <a:graphicFrameLocks noGrp="1" noChangeAspect="1"/>
          </p:cNvGraphicFramePr>
          <p:nvPr>
            <p:ph sz="half" idx="2"/>
            <p:extLst>
              <p:ext uri="{D42A27DB-BD31-4B8C-83A1-F6EECF244321}">
                <p14:modId xmlns:p14="http://schemas.microsoft.com/office/powerpoint/2010/main" val="956706176"/>
              </p:ext>
            </p:extLst>
          </p:nvPr>
        </p:nvGraphicFramePr>
        <p:xfrm>
          <a:off x="1403648" y="2924944"/>
          <a:ext cx="6480175" cy="2346325"/>
        </p:xfrm>
        <a:graphic>
          <a:graphicData uri="http://schemas.openxmlformats.org/presentationml/2006/ole">
            <mc:AlternateContent xmlns:mc="http://schemas.openxmlformats.org/markup-compatibility/2006">
              <mc:Choice xmlns:v="urn:schemas-microsoft-com:vml" Requires="v">
                <p:oleObj spid="_x0000_s12308" name="Equation" r:id="rId3" imgW="3225600" imgH="1168200" progId="Equation.3">
                  <p:embed/>
                </p:oleObj>
              </mc:Choice>
              <mc:Fallback>
                <p:oleObj name="Equation" r:id="rId3" imgW="3225600" imgH="1168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924944"/>
                        <a:ext cx="6480175" cy="234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891388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a:defRPr/>
            </a:pPr>
            <a:r>
              <a:rPr lang="en-US" dirty="0"/>
              <a:t>B-Spline</a:t>
            </a:r>
          </a:p>
        </p:txBody>
      </p:sp>
      <p:sp>
        <p:nvSpPr>
          <p:cNvPr id="176131" name="Rectangle 3"/>
          <p:cNvSpPr>
            <a:spLocks noGrp="1" noChangeArrowheads="1"/>
          </p:cNvSpPr>
          <p:nvPr>
            <p:ph type="body" idx="1"/>
          </p:nvPr>
        </p:nvSpPr>
        <p:spPr/>
        <p:txBody>
          <a:bodyPr>
            <a:normAutofit/>
          </a:bodyPr>
          <a:lstStyle/>
          <a:p>
            <a:pPr eaLnBrk="1" hangingPunct="1">
              <a:lnSpc>
                <a:spcPct val="90000"/>
              </a:lnSpc>
              <a:defRPr/>
            </a:pPr>
            <a:r>
              <a:rPr lang="en-US" dirty="0"/>
              <a:t>At any parameter value only three of these blending functions will be non-zero, so at most 3 control points will influence the curve’s shape at any parameter value</a:t>
            </a:r>
          </a:p>
          <a:p>
            <a:pPr eaLnBrk="1" hangingPunct="1">
              <a:lnSpc>
                <a:spcPct val="90000"/>
              </a:lnSpc>
              <a:defRPr/>
            </a:pPr>
            <a:r>
              <a:rPr lang="en-US" dirty="0"/>
              <a:t>The next slide shows a single blending function and how seven of these functions align along a portion of the parameter range</a:t>
            </a:r>
          </a:p>
          <a:p>
            <a:pPr eaLnBrk="1" hangingPunct="1">
              <a:lnSpc>
                <a:spcPct val="90000"/>
              </a:lnSpc>
              <a:defRPr/>
            </a:pPr>
            <a:r>
              <a:rPr lang="en-US" dirty="0"/>
              <a:t>You can see from these figures how the blending functions sum to 1 at each parameter value</a:t>
            </a:r>
          </a:p>
        </p:txBody>
      </p:sp>
    </p:spTree>
    <p:extLst>
      <p:ext uri="{BB962C8B-B14F-4D97-AF65-F5344CB8AC3E}">
        <p14:creationId xmlns:p14="http://schemas.microsoft.com/office/powerpoint/2010/main" val="22857432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a:defRPr/>
            </a:pPr>
            <a:r>
              <a:rPr lang="en-US" dirty="0"/>
              <a:t>B-Spline</a:t>
            </a:r>
          </a:p>
        </p:txBody>
      </p:sp>
      <p:pic>
        <p:nvPicPr>
          <p:cNvPr id="138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12875"/>
            <a:ext cx="7129463"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076700"/>
            <a:ext cx="8424863"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8280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a:defRPr/>
            </a:pPr>
            <a:r>
              <a:rPr lang="en-US" dirty="0"/>
              <a:t>B-Spline</a:t>
            </a:r>
          </a:p>
        </p:txBody>
      </p:sp>
      <p:sp>
        <p:nvSpPr>
          <p:cNvPr id="179203" name="Rectangle 3"/>
          <p:cNvSpPr>
            <a:spLocks noGrp="1" noChangeArrowheads="1"/>
          </p:cNvSpPr>
          <p:nvPr>
            <p:ph type="body" sz="half" idx="1"/>
          </p:nvPr>
        </p:nvSpPr>
        <p:spPr>
          <a:xfrm>
            <a:off x="457200" y="1600200"/>
            <a:ext cx="7570788" cy="4525963"/>
          </a:xfrm>
        </p:spPr>
        <p:txBody>
          <a:bodyPr>
            <a:normAutofit/>
          </a:bodyPr>
          <a:lstStyle/>
          <a:p>
            <a:pPr eaLnBrk="1" hangingPunct="1">
              <a:defRPr/>
            </a:pPr>
            <a:r>
              <a:rPr lang="en-US" dirty="0"/>
              <a:t>Finally we get to the cubic case, in this case the blending functions are given by:</a:t>
            </a:r>
          </a:p>
        </p:txBody>
      </p:sp>
      <p:graphicFrame>
        <p:nvGraphicFramePr>
          <p:cNvPr id="29698" name="Object 4"/>
          <p:cNvGraphicFramePr>
            <a:graphicFrameLocks noGrp="1" noChangeAspect="1"/>
          </p:cNvGraphicFramePr>
          <p:nvPr>
            <p:ph sz="half" idx="2"/>
            <p:extLst>
              <p:ext uri="{D42A27DB-BD31-4B8C-83A1-F6EECF244321}">
                <p14:modId xmlns:p14="http://schemas.microsoft.com/office/powerpoint/2010/main" val="2348296223"/>
              </p:ext>
            </p:extLst>
          </p:nvPr>
        </p:nvGraphicFramePr>
        <p:xfrm>
          <a:off x="1043608" y="2780928"/>
          <a:ext cx="7056438" cy="3065462"/>
        </p:xfrm>
        <a:graphic>
          <a:graphicData uri="http://schemas.openxmlformats.org/presentationml/2006/ole">
            <mc:AlternateContent xmlns:mc="http://schemas.openxmlformats.org/markup-compatibility/2006">
              <mc:Choice xmlns:v="urn:schemas-microsoft-com:vml" Requires="v">
                <p:oleObj spid="_x0000_s13332" name="Equation" r:id="rId3" imgW="3860640" imgH="1676160" progId="Equation.3">
                  <p:embed/>
                </p:oleObj>
              </mc:Choice>
              <mc:Fallback>
                <p:oleObj name="Equation" r:id="rId3" imgW="3860640" imgH="1676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780928"/>
                        <a:ext cx="7056438" cy="306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409342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a:defRPr/>
            </a:pPr>
            <a:r>
              <a:rPr lang="en-US" dirty="0"/>
              <a:t>B-Spline</a:t>
            </a:r>
          </a:p>
        </p:txBody>
      </p:sp>
      <p:sp>
        <p:nvSpPr>
          <p:cNvPr id="181251" name="Rectangle 3"/>
          <p:cNvSpPr>
            <a:spLocks noGrp="1" noChangeArrowheads="1"/>
          </p:cNvSpPr>
          <p:nvPr>
            <p:ph type="body" idx="1"/>
          </p:nvPr>
        </p:nvSpPr>
        <p:spPr/>
        <p:txBody>
          <a:bodyPr/>
          <a:lstStyle/>
          <a:p>
            <a:pPr eaLnBrk="1" hangingPunct="1">
              <a:defRPr/>
            </a:pPr>
            <a:r>
              <a:rPr lang="en-US" dirty="0"/>
              <a:t>A typical cubic blending function is shown below</a:t>
            </a:r>
          </a:p>
          <a:p>
            <a:pPr eaLnBrk="1" hangingPunct="1">
              <a:defRPr/>
            </a:pPr>
            <a:r>
              <a:rPr lang="en-US" dirty="0"/>
              <a:t>This function is non-zero for only 5 knots, so again it has local control</a:t>
            </a:r>
          </a:p>
        </p:txBody>
      </p:sp>
      <p:pic>
        <p:nvPicPr>
          <p:cNvPr id="139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501" y="3789040"/>
            <a:ext cx="6269037"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127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pPr>
              <a:defRPr/>
            </a:pPr>
            <a:r>
              <a:rPr lang="en-US" dirty="0"/>
              <a:t>Continuity</a:t>
            </a:r>
          </a:p>
        </p:txBody>
      </p:sp>
      <p:pic>
        <p:nvPicPr>
          <p:cNvPr id="95235" name="Picture 5" descr="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700213"/>
            <a:ext cx="6335713"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3286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defRPr/>
            </a:pPr>
            <a:r>
              <a:rPr lang="en-US" dirty="0"/>
              <a:t>B-Spline</a:t>
            </a:r>
          </a:p>
        </p:txBody>
      </p:sp>
      <p:sp>
        <p:nvSpPr>
          <p:cNvPr id="182275" name="Rectangle 3"/>
          <p:cNvSpPr>
            <a:spLocks noGrp="1" noChangeArrowheads="1"/>
          </p:cNvSpPr>
          <p:nvPr>
            <p:ph type="body" idx="1"/>
          </p:nvPr>
        </p:nvSpPr>
        <p:spPr/>
        <p:txBody>
          <a:bodyPr/>
          <a:lstStyle/>
          <a:p>
            <a:pPr eaLnBrk="1" hangingPunct="1">
              <a:defRPr/>
            </a:pPr>
            <a:r>
              <a:rPr lang="en-US" dirty="0"/>
              <a:t>For the B-splines that we have looked at so far we can still use the matrix representation of the blending functions, it just a matter of expanding and collecting terms</a:t>
            </a:r>
          </a:p>
          <a:p>
            <a:pPr eaLnBrk="1" hangingPunct="1">
              <a:defRPr/>
            </a:pPr>
            <a:r>
              <a:rPr lang="en-US" dirty="0"/>
              <a:t>B-splines are more general than what we have seen so far</a:t>
            </a:r>
          </a:p>
          <a:p>
            <a:pPr eaLnBrk="1" hangingPunct="1">
              <a:defRPr/>
            </a:pPr>
            <a:r>
              <a:rPr lang="en-US" dirty="0"/>
              <a:t>The B-splines that we have seen so far are called uniform B-splines since their knot values are uniformly spaced</a:t>
            </a:r>
          </a:p>
        </p:txBody>
      </p:sp>
    </p:spTree>
    <p:extLst>
      <p:ext uri="{BB962C8B-B14F-4D97-AF65-F5344CB8AC3E}">
        <p14:creationId xmlns:p14="http://schemas.microsoft.com/office/powerpoint/2010/main" val="22097779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defRPr/>
            </a:pPr>
            <a:r>
              <a:rPr lang="en-US" dirty="0"/>
              <a:t>B-Spline</a:t>
            </a:r>
          </a:p>
        </p:txBody>
      </p:sp>
      <p:sp>
        <p:nvSpPr>
          <p:cNvPr id="183299" name="Rectangle 3"/>
          <p:cNvSpPr>
            <a:spLocks noGrp="1" noChangeArrowheads="1"/>
          </p:cNvSpPr>
          <p:nvPr>
            <p:ph type="body" idx="1"/>
          </p:nvPr>
        </p:nvSpPr>
        <p:spPr/>
        <p:txBody>
          <a:bodyPr/>
          <a:lstStyle/>
          <a:p>
            <a:pPr eaLnBrk="1" hangingPunct="1">
              <a:lnSpc>
                <a:spcPct val="90000"/>
              </a:lnSpc>
              <a:defRPr/>
            </a:pPr>
            <a:r>
              <a:rPr lang="en-US" dirty="0"/>
              <a:t>If we have n control points and a k order B-spline then we have </a:t>
            </a:r>
            <a:r>
              <a:rPr lang="en-US" dirty="0" err="1"/>
              <a:t>n+k</a:t>
            </a:r>
            <a:r>
              <a:rPr lang="en-US" dirty="0"/>
              <a:t> knots</a:t>
            </a:r>
          </a:p>
          <a:p>
            <a:pPr eaLnBrk="1" hangingPunct="1">
              <a:lnSpc>
                <a:spcPct val="90000"/>
              </a:lnSpc>
              <a:defRPr/>
            </a:pPr>
            <a:r>
              <a:rPr lang="en-US" dirty="0"/>
              <a:t>So far the values we have used are [1, 2, 3, 4, … </a:t>
            </a:r>
            <a:r>
              <a:rPr lang="en-US" dirty="0" err="1"/>
              <a:t>n+k</a:t>
            </a:r>
            <a:r>
              <a:rPr lang="en-US" dirty="0"/>
              <a:t>], that is the knot values have been uniformly spaced</a:t>
            </a:r>
          </a:p>
          <a:p>
            <a:pPr eaLnBrk="1" hangingPunct="1">
              <a:lnSpc>
                <a:spcPct val="90000"/>
              </a:lnSpc>
              <a:defRPr/>
            </a:pPr>
            <a:r>
              <a:rPr lang="en-US" dirty="0"/>
              <a:t>This doesn’t need to be the case, the knots only need to be a non decreasing sequence, </a:t>
            </a:r>
            <a:r>
              <a:rPr lang="en-US" dirty="0" err="1"/>
              <a:t>ie</a:t>
            </a:r>
            <a:r>
              <a:rPr lang="en-US" dirty="0"/>
              <a:t> t</a:t>
            </a:r>
            <a:r>
              <a:rPr lang="en-US" baseline="-25000" dirty="0"/>
              <a:t>i+1</a:t>
            </a:r>
            <a:r>
              <a:rPr lang="en-US" dirty="0"/>
              <a:t> </a:t>
            </a:r>
            <a:r>
              <a:rPr lang="en-US" dirty="0">
                <a:sym typeface="Symbol" pitchFamily="18" charset="2"/>
              </a:rPr>
              <a:t> </a:t>
            </a:r>
            <a:r>
              <a:rPr lang="en-US" dirty="0" err="1">
                <a:sym typeface="Symbol" pitchFamily="18" charset="2"/>
              </a:rPr>
              <a:t>t</a:t>
            </a:r>
            <a:r>
              <a:rPr lang="en-US" baseline="-25000" dirty="0" err="1">
                <a:sym typeface="Symbol" pitchFamily="18" charset="2"/>
              </a:rPr>
              <a:t>i</a:t>
            </a:r>
            <a:r>
              <a:rPr lang="en-US" dirty="0">
                <a:sym typeface="Symbol" pitchFamily="18" charset="2"/>
              </a:rPr>
              <a:t> , in fact several knot values could be equal</a:t>
            </a:r>
          </a:p>
        </p:txBody>
      </p:sp>
    </p:spTree>
    <p:extLst>
      <p:ext uri="{BB962C8B-B14F-4D97-AF65-F5344CB8AC3E}">
        <p14:creationId xmlns:p14="http://schemas.microsoft.com/office/powerpoint/2010/main" val="41703771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a:defRPr/>
            </a:pPr>
            <a:r>
              <a:rPr lang="en-US" dirty="0"/>
              <a:t>B-Spline</a:t>
            </a:r>
          </a:p>
        </p:txBody>
      </p:sp>
      <p:sp>
        <p:nvSpPr>
          <p:cNvPr id="184323" name="Rectangle 3"/>
          <p:cNvSpPr>
            <a:spLocks noGrp="1" noChangeArrowheads="1"/>
          </p:cNvSpPr>
          <p:nvPr>
            <p:ph type="body" idx="1"/>
          </p:nvPr>
        </p:nvSpPr>
        <p:spPr/>
        <p:txBody>
          <a:bodyPr/>
          <a:lstStyle/>
          <a:p>
            <a:pPr eaLnBrk="1" hangingPunct="1">
              <a:lnSpc>
                <a:spcPct val="90000"/>
              </a:lnSpc>
              <a:defRPr/>
            </a:pPr>
            <a:r>
              <a:rPr lang="en-US"/>
              <a:t>Why is this interesting/important?</a:t>
            </a:r>
          </a:p>
          <a:p>
            <a:pPr eaLnBrk="1" hangingPunct="1">
              <a:lnSpc>
                <a:spcPct val="90000"/>
              </a:lnSpc>
              <a:defRPr/>
            </a:pPr>
            <a:r>
              <a:rPr lang="en-US"/>
              <a:t>The control points are tied to the knots by the blending functions, so by controlling the knot values we can control the influence that a control point has on the curve</a:t>
            </a:r>
          </a:p>
          <a:p>
            <a:pPr eaLnBrk="1" hangingPunct="1">
              <a:lnSpc>
                <a:spcPct val="90000"/>
              </a:lnSpc>
              <a:defRPr/>
            </a:pPr>
            <a:r>
              <a:rPr lang="en-US"/>
              <a:t>Each control point is only influenced by a small number of knots, so we can control the range of this influence</a:t>
            </a:r>
          </a:p>
        </p:txBody>
      </p:sp>
    </p:spTree>
    <p:extLst>
      <p:ext uri="{BB962C8B-B14F-4D97-AF65-F5344CB8AC3E}">
        <p14:creationId xmlns:p14="http://schemas.microsoft.com/office/powerpoint/2010/main" val="21242583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a:defRPr/>
            </a:pPr>
            <a:r>
              <a:rPr lang="en-US" dirty="0"/>
              <a:t>B-Spline</a:t>
            </a:r>
          </a:p>
        </p:txBody>
      </p:sp>
      <p:sp>
        <p:nvSpPr>
          <p:cNvPr id="185347" name="Rectangle 3"/>
          <p:cNvSpPr>
            <a:spLocks noGrp="1" noChangeArrowheads="1"/>
          </p:cNvSpPr>
          <p:nvPr>
            <p:ph type="body" sz="half" idx="1"/>
          </p:nvPr>
        </p:nvSpPr>
        <p:spPr>
          <a:xfrm>
            <a:off x="457200" y="1600200"/>
            <a:ext cx="8147050" cy="4525963"/>
          </a:xfrm>
        </p:spPr>
        <p:txBody>
          <a:bodyPr>
            <a:normAutofit/>
          </a:bodyPr>
          <a:lstStyle/>
          <a:p>
            <a:pPr eaLnBrk="1" hangingPunct="1">
              <a:defRPr/>
            </a:pPr>
            <a:r>
              <a:rPr lang="en-US" dirty="0"/>
              <a:t>So given a vector v of knot values, how do we compute the blending functions?</a:t>
            </a:r>
          </a:p>
          <a:p>
            <a:pPr eaLnBrk="1" hangingPunct="1">
              <a:defRPr/>
            </a:pPr>
            <a:r>
              <a:rPr lang="en-US" dirty="0"/>
              <a:t>This is done recursively in the following way:</a:t>
            </a:r>
          </a:p>
        </p:txBody>
      </p:sp>
      <p:graphicFrame>
        <p:nvGraphicFramePr>
          <p:cNvPr id="30722" name="Object 4"/>
          <p:cNvGraphicFramePr>
            <a:graphicFrameLocks noGrp="1" noChangeAspect="1"/>
          </p:cNvGraphicFramePr>
          <p:nvPr>
            <p:ph sz="half" idx="2"/>
            <p:extLst>
              <p:ext uri="{D42A27DB-BD31-4B8C-83A1-F6EECF244321}">
                <p14:modId xmlns:p14="http://schemas.microsoft.com/office/powerpoint/2010/main" val="1603987957"/>
              </p:ext>
            </p:extLst>
          </p:nvPr>
        </p:nvGraphicFramePr>
        <p:xfrm>
          <a:off x="1619672" y="3140968"/>
          <a:ext cx="6192838" cy="2516187"/>
        </p:xfrm>
        <a:graphic>
          <a:graphicData uri="http://schemas.openxmlformats.org/presentationml/2006/ole">
            <mc:AlternateContent xmlns:mc="http://schemas.openxmlformats.org/markup-compatibility/2006">
              <mc:Choice xmlns:v="urn:schemas-microsoft-com:vml" Requires="v">
                <p:oleObj spid="_x0000_s14356" name="Equation" r:id="rId3" imgW="2844720" imgH="1155600" progId="Equation.3">
                  <p:embed/>
                </p:oleObj>
              </mc:Choice>
              <mc:Fallback>
                <p:oleObj name="Equation" r:id="rId3" imgW="2844720" imgH="11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140968"/>
                        <a:ext cx="6192838" cy="2516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86903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a:defRPr/>
            </a:pPr>
            <a:r>
              <a:rPr lang="en-US" dirty="0"/>
              <a:t>B-Spline</a:t>
            </a:r>
          </a:p>
        </p:txBody>
      </p:sp>
      <p:sp>
        <p:nvSpPr>
          <p:cNvPr id="187395" name="Rectangle 3"/>
          <p:cNvSpPr>
            <a:spLocks noGrp="1" noChangeArrowheads="1"/>
          </p:cNvSpPr>
          <p:nvPr>
            <p:ph type="body" idx="1"/>
          </p:nvPr>
        </p:nvSpPr>
        <p:spPr/>
        <p:txBody>
          <a:bodyPr/>
          <a:lstStyle/>
          <a:p>
            <a:pPr eaLnBrk="1" hangingPunct="1">
              <a:defRPr/>
            </a:pPr>
            <a:r>
              <a:rPr lang="en-US"/>
              <a:t>These equations are called the Cox-de Boor recurrence</a:t>
            </a:r>
          </a:p>
          <a:p>
            <a:pPr eaLnBrk="1" hangingPunct="1">
              <a:defRPr/>
            </a:pPr>
            <a:r>
              <a:rPr lang="en-US"/>
              <a:t>If we substitute a uniform knot vector into these equations we will get the same blending functions that we saw before</a:t>
            </a:r>
          </a:p>
          <a:p>
            <a:pPr eaLnBrk="1" hangingPunct="1">
              <a:defRPr/>
            </a:pPr>
            <a:r>
              <a:rPr lang="en-US"/>
              <a:t>These equations allow us to generate the blending functions for other values of k, and for non-uniform knot sequences</a:t>
            </a:r>
          </a:p>
        </p:txBody>
      </p:sp>
    </p:spTree>
    <p:extLst>
      <p:ext uri="{BB962C8B-B14F-4D97-AF65-F5344CB8AC3E}">
        <p14:creationId xmlns:p14="http://schemas.microsoft.com/office/powerpoint/2010/main" val="28490869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a:defRPr/>
            </a:pPr>
            <a:r>
              <a:rPr lang="en-US" dirty="0"/>
              <a:t>B-Spline</a:t>
            </a:r>
          </a:p>
        </p:txBody>
      </p:sp>
      <p:sp>
        <p:nvSpPr>
          <p:cNvPr id="188419" name="Rectangle 3"/>
          <p:cNvSpPr>
            <a:spLocks noGrp="1" noChangeArrowheads="1"/>
          </p:cNvSpPr>
          <p:nvPr>
            <p:ph type="body" idx="1"/>
          </p:nvPr>
        </p:nvSpPr>
        <p:spPr/>
        <p:txBody>
          <a:bodyPr>
            <a:normAutofit/>
          </a:bodyPr>
          <a:lstStyle/>
          <a:p>
            <a:pPr eaLnBrk="1" hangingPunct="1">
              <a:defRPr/>
            </a:pPr>
            <a:r>
              <a:rPr lang="en-US" dirty="0"/>
              <a:t>How can we use the knot vector to control the curve shape?</a:t>
            </a:r>
          </a:p>
          <a:p>
            <a:pPr eaLnBrk="1" hangingPunct="1">
              <a:defRPr/>
            </a:pPr>
            <a:r>
              <a:rPr lang="en-US" dirty="0"/>
              <a:t>We can start by investigating duplicated knots</a:t>
            </a:r>
          </a:p>
          <a:p>
            <a:pPr eaLnBrk="1" hangingPunct="1">
              <a:defRPr/>
            </a:pPr>
            <a:r>
              <a:rPr lang="en-US" dirty="0"/>
              <a:t>Each control point is associated with k knots, since we have local shape control</a:t>
            </a:r>
          </a:p>
          <a:p>
            <a:pPr eaLnBrk="1" hangingPunct="1">
              <a:defRPr/>
            </a:pPr>
            <a:r>
              <a:rPr lang="en-US" dirty="0"/>
              <a:t>If all of these knots are equal then the curve must interpolate that point if the knot is repeated k times, since for that parameter value there is only one control point</a:t>
            </a:r>
          </a:p>
        </p:txBody>
      </p:sp>
    </p:spTree>
    <p:extLst>
      <p:ext uri="{BB962C8B-B14F-4D97-AF65-F5344CB8AC3E}">
        <p14:creationId xmlns:p14="http://schemas.microsoft.com/office/powerpoint/2010/main" val="19956521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a:t>B-Spline</a:t>
            </a:r>
          </a:p>
        </p:txBody>
      </p:sp>
      <p:sp>
        <p:nvSpPr>
          <p:cNvPr id="189443" name="Rectangle 3"/>
          <p:cNvSpPr>
            <a:spLocks noGrp="1" noChangeArrowheads="1"/>
          </p:cNvSpPr>
          <p:nvPr>
            <p:ph type="body" idx="1"/>
          </p:nvPr>
        </p:nvSpPr>
        <p:spPr/>
        <p:txBody>
          <a:bodyPr>
            <a:normAutofit lnSpcReduction="10000"/>
          </a:bodyPr>
          <a:lstStyle/>
          <a:p>
            <a:pPr eaLnBrk="1" hangingPunct="1">
              <a:defRPr/>
            </a:pPr>
            <a:r>
              <a:rPr lang="en-US" dirty="0"/>
              <a:t>Each time the knot is repeated the curve is tugged or pulled at that knot value</a:t>
            </a:r>
          </a:p>
          <a:p>
            <a:pPr eaLnBrk="1" hangingPunct="1">
              <a:defRPr/>
            </a:pPr>
            <a:r>
              <a:rPr lang="en-US" dirty="0"/>
              <a:t>Thus each repetition decreases the continuity by one</a:t>
            </a:r>
          </a:p>
          <a:p>
            <a:pPr eaLnBrk="1" hangingPunct="1">
              <a:defRPr/>
            </a:pPr>
            <a:r>
              <a:rPr lang="en-US" dirty="0"/>
              <a:t>If we repeat the knot k-1 times we end up with C</a:t>
            </a:r>
            <a:r>
              <a:rPr lang="en-US" baseline="30000" dirty="0"/>
              <a:t>1</a:t>
            </a:r>
            <a:r>
              <a:rPr lang="en-US" dirty="0"/>
              <a:t> continuity</a:t>
            </a:r>
          </a:p>
          <a:p>
            <a:pPr eaLnBrk="1" hangingPunct="1">
              <a:defRPr/>
            </a:pPr>
            <a:r>
              <a:rPr lang="en-US" dirty="0"/>
              <a:t>Similarly if we repeat the knot more than k times there will be gaps in the curve</a:t>
            </a:r>
          </a:p>
          <a:p>
            <a:pPr>
              <a:defRPr/>
            </a:pPr>
            <a:r>
              <a:rPr lang="en-US" dirty="0"/>
              <a:t>We can force the curve to interpolate its two end points by repeating the knot values at those points</a:t>
            </a:r>
          </a:p>
          <a:p>
            <a:pPr>
              <a:defRPr/>
            </a:pPr>
            <a:r>
              <a:rPr lang="en-US" dirty="0"/>
              <a:t>Thus by manipulating the knot values we can control the level of continuity along the curve</a:t>
            </a:r>
          </a:p>
          <a:p>
            <a:pPr eaLnBrk="1" hangingPunct="1">
              <a:defRPr/>
            </a:pPr>
            <a:endParaRPr lang="en-US" dirty="0"/>
          </a:p>
        </p:txBody>
      </p:sp>
    </p:spTree>
    <p:extLst>
      <p:ext uri="{BB962C8B-B14F-4D97-AF65-F5344CB8AC3E}">
        <p14:creationId xmlns:p14="http://schemas.microsoft.com/office/powerpoint/2010/main" val="11103923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dirty="0"/>
              <a:t>NURBS</a:t>
            </a:r>
          </a:p>
        </p:txBody>
      </p:sp>
      <p:sp>
        <p:nvSpPr>
          <p:cNvPr id="191491" name="Rectangle 3"/>
          <p:cNvSpPr>
            <a:spLocks noGrp="1" noChangeArrowheads="1"/>
          </p:cNvSpPr>
          <p:nvPr>
            <p:ph type="body" idx="1"/>
          </p:nvPr>
        </p:nvSpPr>
        <p:spPr/>
        <p:txBody>
          <a:bodyPr>
            <a:normAutofit lnSpcReduction="10000"/>
          </a:bodyPr>
          <a:lstStyle/>
          <a:p>
            <a:pPr eaLnBrk="1" hangingPunct="1">
              <a:lnSpc>
                <a:spcPct val="90000"/>
              </a:lnSpc>
              <a:defRPr/>
            </a:pPr>
            <a:r>
              <a:rPr lang="en-US" dirty="0"/>
              <a:t>The final type of curve that we will look at is NURBS, or non-uniform rational B-spline curve</a:t>
            </a:r>
          </a:p>
          <a:p>
            <a:pPr eaLnBrk="1" hangingPunct="1">
              <a:lnSpc>
                <a:spcPct val="90000"/>
              </a:lnSpc>
              <a:defRPr/>
            </a:pPr>
            <a:r>
              <a:rPr lang="en-US" dirty="0"/>
              <a:t>This curve is used extensively in computer animation and computer aided design, so you should at least know of its existence</a:t>
            </a:r>
          </a:p>
          <a:p>
            <a:pPr eaLnBrk="1" hangingPunct="1">
              <a:lnSpc>
                <a:spcPct val="90000"/>
              </a:lnSpc>
              <a:defRPr/>
            </a:pPr>
            <a:r>
              <a:rPr lang="en-US" dirty="0"/>
              <a:t>Despite being quite general B-splines can’t represent conic sections, which are quite important in design</a:t>
            </a:r>
          </a:p>
          <a:p>
            <a:pPr>
              <a:lnSpc>
                <a:spcPct val="90000"/>
              </a:lnSpc>
              <a:defRPr/>
            </a:pPr>
            <a:r>
              <a:rPr lang="en-US" dirty="0"/>
              <a:t>In order to represent conic sections we need to have the ratio of two polynomials</a:t>
            </a:r>
          </a:p>
          <a:p>
            <a:pPr>
              <a:lnSpc>
                <a:spcPct val="90000"/>
              </a:lnSpc>
              <a:defRPr/>
            </a:pPr>
            <a:r>
              <a:rPr lang="en-US" dirty="0"/>
              <a:t>There are other shapes that NURBS can represent, but B-splines can’t, so they have proved to be quite useful</a:t>
            </a:r>
          </a:p>
        </p:txBody>
      </p:sp>
    </p:spTree>
    <p:extLst>
      <p:ext uri="{BB962C8B-B14F-4D97-AF65-F5344CB8AC3E}">
        <p14:creationId xmlns:p14="http://schemas.microsoft.com/office/powerpoint/2010/main" val="269110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a:defRPr/>
            </a:pPr>
            <a:r>
              <a:rPr lang="en-US" dirty="0"/>
              <a:t>NURBS</a:t>
            </a:r>
          </a:p>
        </p:txBody>
      </p:sp>
      <p:sp>
        <p:nvSpPr>
          <p:cNvPr id="193539" name="Rectangle 3"/>
          <p:cNvSpPr>
            <a:spLocks noGrp="1" noChangeArrowheads="1"/>
          </p:cNvSpPr>
          <p:nvPr>
            <p:ph type="body" sz="half" idx="1"/>
          </p:nvPr>
        </p:nvSpPr>
        <p:spPr>
          <a:xfrm>
            <a:off x="457200" y="1600200"/>
            <a:ext cx="7715250" cy="4525963"/>
          </a:xfrm>
        </p:spPr>
        <p:txBody>
          <a:bodyPr>
            <a:normAutofit lnSpcReduction="10000"/>
          </a:bodyPr>
          <a:lstStyle/>
          <a:p>
            <a:pPr>
              <a:defRPr/>
            </a:pPr>
            <a:r>
              <a:rPr lang="en-US" dirty="0"/>
              <a:t>A NURBS curve associates a scalar weight h</a:t>
            </a:r>
            <a:r>
              <a:rPr lang="en-US" baseline="-25000" dirty="0"/>
              <a:t>i</a:t>
            </a:r>
            <a:r>
              <a:rPr lang="en-US" dirty="0"/>
              <a:t> with each control point, which gives us a bit more freedom  in controlling the curve’s shape</a:t>
            </a:r>
          </a:p>
          <a:p>
            <a:pPr eaLnBrk="1" hangingPunct="1">
              <a:defRPr/>
            </a:pPr>
            <a:r>
              <a:rPr lang="en-US" dirty="0"/>
              <a:t>A NURBS curve is given by:</a:t>
            </a:r>
          </a:p>
          <a:p>
            <a:pPr eaLnBrk="1" hangingPunct="1">
              <a:defRPr/>
            </a:pPr>
            <a:endParaRPr lang="en-US" sz="2800" dirty="0"/>
          </a:p>
          <a:p>
            <a:pPr eaLnBrk="1" hangingPunct="1">
              <a:defRPr/>
            </a:pPr>
            <a:endParaRPr lang="en-US" sz="2800" dirty="0"/>
          </a:p>
          <a:p>
            <a:pPr eaLnBrk="1" hangingPunct="1">
              <a:defRPr/>
            </a:pPr>
            <a:endParaRPr lang="en-US" sz="2800" dirty="0"/>
          </a:p>
          <a:p>
            <a:pPr eaLnBrk="1" hangingPunct="1">
              <a:defRPr/>
            </a:pPr>
            <a:endParaRPr lang="en-US" sz="2800" dirty="0"/>
          </a:p>
          <a:p>
            <a:pPr eaLnBrk="1" hangingPunct="1">
              <a:defRPr/>
            </a:pPr>
            <a:r>
              <a:rPr lang="en-US" dirty="0"/>
              <a:t>A number of algorithms have been developed to display and manipulate NURBS, but they are beyond the scope of this course</a:t>
            </a:r>
          </a:p>
        </p:txBody>
      </p:sp>
      <p:graphicFrame>
        <p:nvGraphicFramePr>
          <p:cNvPr id="31746" name="Object 4"/>
          <p:cNvGraphicFramePr>
            <a:graphicFrameLocks noGrp="1" noChangeAspect="1"/>
          </p:cNvGraphicFramePr>
          <p:nvPr>
            <p:ph sz="half" idx="2"/>
            <p:extLst>
              <p:ext uri="{D42A27DB-BD31-4B8C-83A1-F6EECF244321}">
                <p14:modId xmlns:p14="http://schemas.microsoft.com/office/powerpoint/2010/main" val="323324095"/>
              </p:ext>
            </p:extLst>
          </p:nvPr>
        </p:nvGraphicFramePr>
        <p:xfrm>
          <a:off x="2267744" y="3068960"/>
          <a:ext cx="3240087" cy="1981200"/>
        </p:xfrm>
        <a:graphic>
          <a:graphicData uri="http://schemas.openxmlformats.org/presentationml/2006/ole">
            <mc:AlternateContent xmlns:mc="http://schemas.openxmlformats.org/markup-compatibility/2006">
              <mc:Choice xmlns:v="urn:schemas-microsoft-com:vml" Requires="v">
                <p:oleObj spid="_x0000_s15380" name="Equation" r:id="rId3" imgW="1371600" imgH="838080" progId="Equation.3">
                  <p:embed/>
                </p:oleObj>
              </mc:Choice>
              <mc:Fallback>
                <p:oleObj name="Equation" r:id="rId3" imgW="1371600" imgH="838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068960"/>
                        <a:ext cx="3240087"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279992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NURBS</a:t>
            </a:r>
            <a:endParaRPr lang="en-CA" dirty="0"/>
          </a:p>
        </p:txBody>
      </p:sp>
      <p:sp>
        <p:nvSpPr>
          <p:cNvPr id="6" name="Content Placeholder 5"/>
          <p:cNvSpPr>
            <a:spLocks noGrp="1"/>
          </p:cNvSpPr>
          <p:nvPr>
            <p:ph idx="1"/>
          </p:nvPr>
        </p:nvSpPr>
        <p:spPr/>
        <p:txBody>
          <a:bodyPr/>
          <a:lstStyle/>
          <a:p>
            <a:r>
              <a:rPr lang="en-CA" dirty="0"/>
              <a:t>A good resource for NURBS is:</a:t>
            </a:r>
          </a:p>
          <a:p>
            <a:pPr marL="457200" lvl="1" indent="0">
              <a:buNone/>
            </a:pPr>
            <a:r>
              <a:rPr lang="en-CA" sz="2400" dirty="0"/>
              <a:t>Les </a:t>
            </a:r>
            <a:r>
              <a:rPr lang="en-CA" sz="2400" dirty="0" err="1"/>
              <a:t>Piegl</a:t>
            </a:r>
            <a:r>
              <a:rPr lang="en-CA" sz="2400" dirty="0"/>
              <a:t>, Wayne Tiller, The NURBS Book, 2</a:t>
            </a:r>
            <a:r>
              <a:rPr lang="en-CA" sz="2400" baseline="30000" dirty="0"/>
              <a:t>nd</a:t>
            </a:r>
            <a:r>
              <a:rPr lang="en-CA" sz="2400" dirty="0"/>
              <a:t> Edition, Springer. 1997 </a:t>
            </a:r>
          </a:p>
        </p:txBody>
      </p:sp>
    </p:spTree>
    <p:extLst>
      <p:ext uri="{BB962C8B-B14F-4D97-AF65-F5344CB8AC3E}">
        <p14:creationId xmlns:p14="http://schemas.microsoft.com/office/powerpoint/2010/main" val="4149862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defRPr/>
            </a:pPr>
            <a:r>
              <a:rPr lang="en-US" dirty="0"/>
              <a:t>Continuity</a:t>
            </a:r>
          </a:p>
        </p:txBody>
      </p:sp>
      <p:sp>
        <p:nvSpPr>
          <p:cNvPr id="103427" name="Rectangle 3"/>
          <p:cNvSpPr>
            <a:spLocks noGrp="1" noChangeArrowheads="1"/>
          </p:cNvSpPr>
          <p:nvPr>
            <p:ph type="body" idx="1"/>
          </p:nvPr>
        </p:nvSpPr>
        <p:spPr/>
        <p:txBody>
          <a:bodyPr/>
          <a:lstStyle/>
          <a:p>
            <a:pPr eaLnBrk="1" hangingPunct="1">
              <a:defRPr/>
            </a:pPr>
            <a:r>
              <a:rPr lang="en-US" dirty="0"/>
              <a:t>Two curves are G</a:t>
            </a:r>
            <a:r>
              <a:rPr lang="en-US" baseline="30000" dirty="0"/>
              <a:t>1</a:t>
            </a:r>
            <a:r>
              <a:rPr lang="en-US" dirty="0"/>
              <a:t> continuous if they satisfy</a:t>
            </a:r>
          </a:p>
          <a:p>
            <a:pPr marL="457200" lvl="1" indent="0" eaLnBrk="1" hangingPunct="1">
              <a:buNone/>
              <a:defRPr/>
            </a:pPr>
            <a:r>
              <a:rPr lang="en-US" sz="2400" dirty="0"/>
              <a:t>f1’(1) = kf2’(0)</a:t>
            </a:r>
          </a:p>
          <a:p>
            <a:pPr eaLnBrk="1" hangingPunct="1">
              <a:defRPr/>
            </a:pPr>
            <a:r>
              <a:rPr lang="en-US" dirty="0"/>
              <a:t>Where k is a scalar constant, there are similar definitions for </a:t>
            </a:r>
            <a:r>
              <a:rPr lang="en-US" dirty="0" err="1"/>
              <a:t>G</a:t>
            </a:r>
            <a:r>
              <a:rPr lang="en-US" baseline="30000" dirty="0" err="1"/>
              <a:t>n</a:t>
            </a:r>
            <a:endParaRPr lang="en-US" dirty="0"/>
          </a:p>
          <a:p>
            <a:pPr eaLnBrk="1" hangingPunct="1">
              <a:defRPr/>
            </a:pPr>
            <a:r>
              <a:rPr lang="en-US" dirty="0"/>
              <a:t>If a curve is </a:t>
            </a:r>
            <a:r>
              <a:rPr lang="en-US" dirty="0" err="1"/>
              <a:t>C</a:t>
            </a:r>
            <a:r>
              <a:rPr lang="en-US" baseline="30000" dirty="0" err="1"/>
              <a:t>n</a:t>
            </a:r>
            <a:r>
              <a:rPr lang="en-US" dirty="0"/>
              <a:t> continuous it will also be </a:t>
            </a:r>
            <a:r>
              <a:rPr lang="en-US" dirty="0" err="1"/>
              <a:t>G</a:t>
            </a:r>
            <a:r>
              <a:rPr lang="en-US" baseline="30000" dirty="0" err="1"/>
              <a:t>n</a:t>
            </a:r>
            <a:r>
              <a:rPr lang="en-US" dirty="0"/>
              <a:t> continuous, but not the other way around</a:t>
            </a:r>
          </a:p>
        </p:txBody>
      </p:sp>
    </p:spTree>
    <p:extLst>
      <p:ext uri="{BB962C8B-B14F-4D97-AF65-F5344CB8AC3E}">
        <p14:creationId xmlns:p14="http://schemas.microsoft.com/office/powerpoint/2010/main" val="2243654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a:defRPr/>
            </a:pPr>
            <a:r>
              <a:rPr lang="en-US" dirty="0"/>
              <a:t>Basis Conversion</a:t>
            </a:r>
          </a:p>
        </p:txBody>
      </p:sp>
      <p:sp>
        <p:nvSpPr>
          <p:cNvPr id="195587" name="Rectangle 3"/>
          <p:cNvSpPr>
            <a:spLocks noGrp="1" noChangeArrowheads="1"/>
          </p:cNvSpPr>
          <p:nvPr>
            <p:ph type="body" idx="1"/>
          </p:nvPr>
        </p:nvSpPr>
        <p:spPr/>
        <p:txBody>
          <a:bodyPr>
            <a:normAutofit/>
          </a:bodyPr>
          <a:lstStyle/>
          <a:p>
            <a:pPr eaLnBrk="1" hangingPunct="1">
              <a:lnSpc>
                <a:spcPct val="90000"/>
              </a:lnSpc>
              <a:defRPr/>
            </a:pPr>
            <a:r>
              <a:rPr lang="en-US" dirty="0"/>
              <a:t>The canonical representation of curves gives us a useful techniques for converting between different types of control points</a:t>
            </a:r>
          </a:p>
          <a:p>
            <a:pPr eaLnBrk="1" hangingPunct="1">
              <a:lnSpc>
                <a:spcPct val="90000"/>
              </a:lnSpc>
              <a:defRPr/>
            </a:pPr>
            <a:r>
              <a:rPr lang="en-US" dirty="0"/>
              <a:t>Given a set of control points, we multiply by B the blending matrix to get the canonical polynomial</a:t>
            </a:r>
          </a:p>
          <a:p>
            <a:pPr eaLnBrk="1" hangingPunct="1">
              <a:lnSpc>
                <a:spcPct val="90000"/>
              </a:lnSpc>
              <a:defRPr/>
            </a:pPr>
            <a:r>
              <a:rPr lang="en-US" dirty="0"/>
              <a:t>For each type of curve there is also the constraint matrix C which goes in the opposite direction, that is from polynomial coefficients to control points</a:t>
            </a:r>
          </a:p>
        </p:txBody>
      </p:sp>
    </p:spTree>
    <p:extLst>
      <p:ext uri="{BB962C8B-B14F-4D97-AF65-F5344CB8AC3E}">
        <p14:creationId xmlns:p14="http://schemas.microsoft.com/office/powerpoint/2010/main" val="4607839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en-US" dirty="0"/>
              <a:t>Basis Conversion</a:t>
            </a:r>
          </a:p>
        </p:txBody>
      </p:sp>
      <p:sp>
        <p:nvSpPr>
          <p:cNvPr id="196611" name="Rectangle 3"/>
          <p:cNvSpPr>
            <a:spLocks noGrp="1" noChangeArrowheads="1"/>
          </p:cNvSpPr>
          <p:nvPr>
            <p:ph type="body" idx="1"/>
          </p:nvPr>
        </p:nvSpPr>
        <p:spPr/>
        <p:txBody>
          <a:bodyPr>
            <a:normAutofit/>
          </a:bodyPr>
          <a:lstStyle/>
          <a:p>
            <a:pPr eaLnBrk="1" hangingPunct="1">
              <a:defRPr/>
            </a:pPr>
            <a:r>
              <a:rPr lang="en-US" dirty="0"/>
              <a:t>Given a set of control points p</a:t>
            </a:r>
            <a:r>
              <a:rPr lang="en-US" baseline="-25000" dirty="0"/>
              <a:t>1</a:t>
            </a:r>
            <a:r>
              <a:rPr lang="en-US" dirty="0"/>
              <a:t> in one representation, we can convert them to another representation p</a:t>
            </a:r>
            <a:r>
              <a:rPr lang="en-US" baseline="-25000" dirty="0"/>
              <a:t>2</a:t>
            </a:r>
            <a:r>
              <a:rPr lang="en-US" dirty="0"/>
              <a:t> in the following way</a:t>
            </a:r>
          </a:p>
          <a:p>
            <a:pPr eaLnBrk="1" hangingPunct="1">
              <a:defRPr/>
            </a:pPr>
            <a:r>
              <a:rPr lang="en-US" dirty="0"/>
              <a:t>We convert p</a:t>
            </a:r>
            <a:r>
              <a:rPr lang="en-US" baseline="-25000" dirty="0"/>
              <a:t>1</a:t>
            </a:r>
            <a:r>
              <a:rPr lang="en-US" dirty="0"/>
              <a:t> to canonical polynomial coefficients a in the following way:</a:t>
            </a:r>
          </a:p>
          <a:p>
            <a:pPr marL="457200" lvl="1" indent="0" eaLnBrk="1" hangingPunct="1">
              <a:buNone/>
              <a:defRPr/>
            </a:pPr>
            <a:r>
              <a:rPr lang="en-US" sz="2400" dirty="0"/>
              <a:t>a = B</a:t>
            </a:r>
            <a:r>
              <a:rPr lang="en-US" sz="2400" baseline="-25000" dirty="0"/>
              <a:t>1</a:t>
            </a:r>
            <a:r>
              <a:rPr lang="en-US" sz="2400" dirty="0"/>
              <a:t>p</a:t>
            </a:r>
            <a:r>
              <a:rPr lang="en-US" sz="2400" baseline="-25000" dirty="0"/>
              <a:t>1</a:t>
            </a:r>
            <a:endParaRPr lang="en-US" sz="2400" dirty="0"/>
          </a:p>
          <a:p>
            <a:pPr eaLnBrk="1" hangingPunct="1">
              <a:defRPr/>
            </a:pPr>
            <a:r>
              <a:rPr lang="en-US" dirty="0"/>
              <a:t>Where B</a:t>
            </a:r>
            <a:r>
              <a:rPr lang="en-US" baseline="-25000" dirty="0"/>
              <a:t>1</a:t>
            </a:r>
            <a:r>
              <a:rPr lang="en-US" dirty="0"/>
              <a:t> is the blending matrix for the first representation, the vector a is independent of the representation</a:t>
            </a:r>
          </a:p>
        </p:txBody>
      </p:sp>
    </p:spTree>
    <p:extLst>
      <p:ext uri="{BB962C8B-B14F-4D97-AF65-F5344CB8AC3E}">
        <p14:creationId xmlns:p14="http://schemas.microsoft.com/office/powerpoint/2010/main" val="5316282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defRPr/>
            </a:pPr>
            <a:r>
              <a:rPr lang="en-US" dirty="0"/>
              <a:t>Basis Conversion</a:t>
            </a:r>
          </a:p>
        </p:txBody>
      </p:sp>
      <p:sp>
        <p:nvSpPr>
          <p:cNvPr id="197635" name="Rectangle 3"/>
          <p:cNvSpPr>
            <a:spLocks noGrp="1" noChangeArrowheads="1"/>
          </p:cNvSpPr>
          <p:nvPr>
            <p:ph type="body" idx="1"/>
          </p:nvPr>
        </p:nvSpPr>
        <p:spPr/>
        <p:txBody>
          <a:bodyPr/>
          <a:lstStyle/>
          <a:p>
            <a:pPr eaLnBrk="1" hangingPunct="1">
              <a:defRPr/>
            </a:pPr>
            <a:r>
              <a:rPr lang="en-US" dirty="0"/>
              <a:t>We then convert to the second representation in the following way:</a:t>
            </a:r>
          </a:p>
          <a:p>
            <a:pPr marL="457200" lvl="1" indent="0" eaLnBrk="1" hangingPunct="1">
              <a:buNone/>
              <a:defRPr/>
            </a:pPr>
            <a:r>
              <a:rPr lang="en-US" sz="2400" dirty="0"/>
              <a:t>p</a:t>
            </a:r>
            <a:r>
              <a:rPr lang="en-US" sz="2400" baseline="-25000" dirty="0"/>
              <a:t>2</a:t>
            </a:r>
            <a:r>
              <a:rPr lang="en-US" sz="2400" dirty="0"/>
              <a:t> = C</a:t>
            </a:r>
            <a:r>
              <a:rPr lang="en-US" sz="2400" baseline="-25000" dirty="0"/>
              <a:t>2</a:t>
            </a:r>
            <a:r>
              <a:rPr lang="en-US" sz="2400" dirty="0"/>
              <a:t>a</a:t>
            </a:r>
          </a:p>
          <a:p>
            <a:pPr eaLnBrk="1" hangingPunct="1">
              <a:defRPr/>
            </a:pPr>
            <a:r>
              <a:rPr lang="en-US" dirty="0"/>
              <a:t>Where C</a:t>
            </a:r>
            <a:r>
              <a:rPr lang="en-US" baseline="-25000" dirty="0"/>
              <a:t>2</a:t>
            </a:r>
            <a:r>
              <a:rPr lang="en-US" dirty="0"/>
              <a:t> is the constraint matrix for the second representation</a:t>
            </a:r>
          </a:p>
          <a:p>
            <a:pPr eaLnBrk="1" hangingPunct="1">
              <a:defRPr/>
            </a:pPr>
            <a:r>
              <a:rPr lang="en-US" dirty="0"/>
              <a:t>This is useful for displaying curves in OpenGL, where the functions are based on Bezier control points</a:t>
            </a:r>
          </a:p>
        </p:txBody>
      </p:sp>
    </p:spTree>
    <p:extLst>
      <p:ext uri="{BB962C8B-B14F-4D97-AF65-F5344CB8AC3E}">
        <p14:creationId xmlns:p14="http://schemas.microsoft.com/office/powerpoint/2010/main" val="21723175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defRPr/>
            </a:pPr>
            <a:r>
              <a:rPr lang="en-US" dirty="0"/>
              <a:t>Curved Surfaces</a:t>
            </a:r>
          </a:p>
        </p:txBody>
      </p:sp>
      <p:sp>
        <p:nvSpPr>
          <p:cNvPr id="198659" name="Rectangle 3"/>
          <p:cNvSpPr>
            <a:spLocks noGrp="1" noChangeArrowheads="1"/>
          </p:cNvSpPr>
          <p:nvPr>
            <p:ph type="body" idx="1"/>
          </p:nvPr>
        </p:nvSpPr>
        <p:spPr/>
        <p:txBody>
          <a:bodyPr/>
          <a:lstStyle/>
          <a:p>
            <a:pPr eaLnBrk="1" hangingPunct="1">
              <a:lnSpc>
                <a:spcPct val="90000"/>
              </a:lnSpc>
              <a:defRPr/>
            </a:pPr>
            <a:r>
              <a:rPr lang="en-US" dirty="0"/>
              <a:t>We have looked a lot at curves, but what if we also want to do surfaces?</a:t>
            </a:r>
          </a:p>
          <a:p>
            <a:pPr eaLnBrk="1" hangingPunct="1">
              <a:lnSpc>
                <a:spcPct val="90000"/>
              </a:lnSpc>
              <a:defRPr/>
            </a:pPr>
            <a:r>
              <a:rPr lang="en-US" dirty="0"/>
              <a:t>It turns out that this is a fairly easy generalization in the case of uniform knots</a:t>
            </a:r>
          </a:p>
          <a:p>
            <a:pPr eaLnBrk="1" hangingPunct="1">
              <a:lnSpc>
                <a:spcPct val="90000"/>
              </a:lnSpc>
              <a:defRPr/>
            </a:pPr>
            <a:r>
              <a:rPr lang="en-US" dirty="0"/>
              <a:t>For curves we have 4 control points for cubic curves</a:t>
            </a:r>
          </a:p>
          <a:p>
            <a:pPr eaLnBrk="1" hangingPunct="1">
              <a:lnSpc>
                <a:spcPct val="90000"/>
              </a:lnSpc>
              <a:defRPr/>
            </a:pPr>
            <a:r>
              <a:rPr lang="en-US" dirty="0"/>
              <a:t>In 3D we use </a:t>
            </a:r>
            <a:r>
              <a:rPr lang="en-US" dirty="0" err="1"/>
              <a:t>bicubic</a:t>
            </a:r>
            <a:r>
              <a:rPr lang="en-US" dirty="0"/>
              <a:t> polynomials, these are cubic polynomials in both of the parameters, so there will be 16 polynomial coefficients</a:t>
            </a:r>
          </a:p>
          <a:p>
            <a:pPr eaLnBrk="1" hangingPunct="1">
              <a:lnSpc>
                <a:spcPct val="90000"/>
              </a:lnSpc>
              <a:defRPr/>
            </a:pPr>
            <a:r>
              <a:rPr lang="en-US" dirty="0"/>
              <a:t>Therefore we will need 16 control points, which we can store in a 4x4 matrix</a:t>
            </a:r>
          </a:p>
        </p:txBody>
      </p:sp>
    </p:spTree>
    <p:extLst>
      <p:ext uri="{BB962C8B-B14F-4D97-AF65-F5344CB8AC3E}">
        <p14:creationId xmlns:p14="http://schemas.microsoft.com/office/powerpoint/2010/main" val="22590261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dirty="0"/>
              <a:t>Curved Surfaces</a:t>
            </a:r>
          </a:p>
        </p:txBody>
      </p:sp>
      <p:sp>
        <p:nvSpPr>
          <p:cNvPr id="199683" name="Rectangle 3"/>
          <p:cNvSpPr>
            <a:spLocks noGrp="1" noChangeArrowheads="1"/>
          </p:cNvSpPr>
          <p:nvPr>
            <p:ph type="body" idx="1"/>
          </p:nvPr>
        </p:nvSpPr>
        <p:spPr/>
        <p:txBody>
          <a:bodyPr>
            <a:normAutofit lnSpcReduction="10000"/>
          </a:bodyPr>
          <a:lstStyle/>
          <a:p>
            <a:pPr>
              <a:lnSpc>
                <a:spcPct val="90000"/>
              </a:lnSpc>
              <a:defRPr/>
            </a:pPr>
            <a:r>
              <a:rPr lang="en-US" dirty="0"/>
              <a:t>We have two parameter vectors</a:t>
            </a:r>
          </a:p>
          <a:p>
            <a:pPr eaLnBrk="1" hangingPunct="1">
              <a:lnSpc>
                <a:spcPct val="90000"/>
              </a:lnSpc>
              <a:defRPr/>
            </a:pPr>
            <a:r>
              <a:rPr lang="en-US" dirty="0"/>
              <a:t>That is the surface is given by f(</a:t>
            </a:r>
            <a:r>
              <a:rPr lang="en-US" dirty="0" err="1"/>
              <a:t>u,v</a:t>
            </a:r>
            <a:r>
              <a:rPr lang="en-US" dirty="0"/>
              <a:t>), so we construct two parameter vectors:</a:t>
            </a:r>
          </a:p>
          <a:p>
            <a:pPr marL="457200" lvl="1" indent="0" eaLnBrk="1" hangingPunct="1">
              <a:lnSpc>
                <a:spcPct val="90000"/>
              </a:lnSpc>
              <a:buNone/>
              <a:defRPr/>
            </a:pPr>
            <a:r>
              <a:rPr lang="en-US" sz="2400" dirty="0"/>
              <a:t>U = [1 u u</a:t>
            </a:r>
            <a:r>
              <a:rPr lang="en-US" sz="2400" baseline="30000" dirty="0"/>
              <a:t>2</a:t>
            </a:r>
            <a:r>
              <a:rPr lang="en-US" sz="2400" dirty="0"/>
              <a:t> u</a:t>
            </a:r>
            <a:r>
              <a:rPr lang="en-US" sz="2400" baseline="30000" dirty="0"/>
              <a:t>3</a:t>
            </a:r>
            <a:r>
              <a:rPr lang="en-US" sz="2400" dirty="0"/>
              <a:t>]</a:t>
            </a:r>
          </a:p>
          <a:p>
            <a:pPr marL="457200" lvl="1" indent="0" eaLnBrk="1" hangingPunct="1">
              <a:lnSpc>
                <a:spcPct val="90000"/>
              </a:lnSpc>
              <a:buNone/>
              <a:defRPr/>
            </a:pPr>
            <a:r>
              <a:rPr lang="en-US" sz="2400" dirty="0"/>
              <a:t>V = [1 v v</a:t>
            </a:r>
            <a:r>
              <a:rPr lang="en-US" sz="2400" baseline="30000" dirty="0"/>
              <a:t>2</a:t>
            </a:r>
            <a:r>
              <a:rPr lang="en-US" sz="2400" dirty="0"/>
              <a:t> v</a:t>
            </a:r>
            <a:r>
              <a:rPr lang="en-US" sz="2400" baseline="30000" dirty="0"/>
              <a:t>3</a:t>
            </a:r>
            <a:r>
              <a:rPr lang="en-US" sz="2400" dirty="0"/>
              <a:t>]</a:t>
            </a:r>
          </a:p>
          <a:p>
            <a:pPr eaLnBrk="1" hangingPunct="1">
              <a:lnSpc>
                <a:spcPct val="90000"/>
              </a:lnSpc>
              <a:defRPr/>
            </a:pPr>
            <a:r>
              <a:rPr lang="en-US" dirty="0"/>
              <a:t>Given the control points, we need to produce 16 polynomial coefficients</a:t>
            </a:r>
          </a:p>
          <a:p>
            <a:pPr>
              <a:lnSpc>
                <a:spcPct val="90000"/>
              </a:lnSpc>
              <a:defRPr/>
            </a:pPr>
            <a:r>
              <a:rPr lang="en-US" dirty="0"/>
              <a:t>Luckily we can use the same blending matrix for this purpose, which gives us the following:</a:t>
            </a:r>
          </a:p>
          <a:p>
            <a:pPr marL="457200" lvl="1" indent="0">
              <a:lnSpc>
                <a:spcPct val="90000"/>
              </a:lnSpc>
              <a:buNone/>
              <a:defRPr/>
            </a:pPr>
            <a:r>
              <a:rPr lang="en-US" sz="2400" dirty="0"/>
              <a:t>A = BPB</a:t>
            </a:r>
            <a:r>
              <a:rPr lang="en-US" sz="2400" baseline="30000" dirty="0"/>
              <a:t>T</a:t>
            </a:r>
          </a:p>
          <a:p>
            <a:pPr>
              <a:lnSpc>
                <a:spcPct val="90000"/>
              </a:lnSpc>
              <a:defRPr/>
            </a:pPr>
            <a:r>
              <a:rPr lang="en-US" dirty="0"/>
              <a:t>With this in mind its easy to construct the surface:</a:t>
            </a:r>
          </a:p>
          <a:p>
            <a:pPr marL="457200" lvl="1" indent="0">
              <a:lnSpc>
                <a:spcPct val="90000"/>
              </a:lnSpc>
              <a:buNone/>
              <a:defRPr/>
            </a:pPr>
            <a:r>
              <a:rPr lang="en-US" sz="2400" dirty="0"/>
              <a:t>f(</a:t>
            </a:r>
            <a:r>
              <a:rPr lang="en-US" sz="2400" dirty="0" err="1"/>
              <a:t>u,v</a:t>
            </a:r>
            <a:r>
              <a:rPr lang="en-US" sz="2400" dirty="0"/>
              <a:t>) = UBPB</a:t>
            </a:r>
            <a:r>
              <a:rPr lang="en-US" sz="2400" baseline="30000" dirty="0"/>
              <a:t>T</a:t>
            </a:r>
            <a:r>
              <a:rPr lang="en-US" sz="2400" dirty="0"/>
              <a:t>V</a:t>
            </a:r>
            <a:r>
              <a:rPr lang="en-US" sz="2400" baseline="30000" dirty="0"/>
              <a:t>T</a:t>
            </a:r>
            <a:endParaRPr lang="en-US" sz="2400" dirty="0"/>
          </a:p>
        </p:txBody>
      </p:sp>
    </p:spTree>
    <p:extLst>
      <p:ext uri="{BB962C8B-B14F-4D97-AF65-F5344CB8AC3E}">
        <p14:creationId xmlns:p14="http://schemas.microsoft.com/office/powerpoint/2010/main" val="136154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lang="en-US" dirty="0"/>
              <a:t>Curved Surfaces</a:t>
            </a:r>
          </a:p>
        </p:txBody>
      </p:sp>
      <p:sp>
        <p:nvSpPr>
          <p:cNvPr id="200707" name="Rectangle 3"/>
          <p:cNvSpPr>
            <a:spLocks noGrp="1" noChangeArrowheads="1"/>
          </p:cNvSpPr>
          <p:nvPr>
            <p:ph type="body" idx="1"/>
          </p:nvPr>
        </p:nvSpPr>
        <p:spPr/>
        <p:txBody>
          <a:bodyPr/>
          <a:lstStyle/>
          <a:p>
            <a:pPr eaLnBrk="1" hangingPunct="1">
              <a:lnSpc>
                <a:spcPct val="90000"/>
              </a:lnSpc>
              <a:defRPr/>
            </a:pPr>
            <a:r>
              <a:rPr lang="en-US" dirty="0"/>
              <a:t>The surfaces have basically the same properties as the corresponding curves</a:t>
            </a:r>
          </a:p>
          <a:p>
            <a:pPr eaLnBrk="1" hangingPunct="1">
              <a:lnSpc>
                <a:spcPct val="90000"/>
              </a:lnSpc>
              <a:defRPr/>
            </a:pPr>
            <a:r>
              <a:rPr lang="en-US" dirty="0"/>
              <a:t>For the Bezier surface the matrix of control points is set up in the following way:</a:t>
            </a:r>
          </a:p>
          <a:p>
            <a:pPr lvl="1">
              <a:lnSpc>
                <a:spcPct val="90000"/>
              </a:lnSpc>
              <a:defRPr/>
            </a:pPr>
            <a:r>
              <a:rPr lang="en-US" sz="2400" dirty="0"/>
              <a:t>The four corners of the matrix are points on the surface</a:t>
            </a:r>
          </a:p>
          <a:p>
            <a:pPr lvl="1">
              <a:lnSpc>
                <a:spcPct val="90000"/>
              </a:lnSpc>
              <a:defRPr/>
            </a:pPr>
            <a:r>
              <a:rPr lang="en-US" sz="2400" dirty="0"/>
              <a:t>The remaining points along the edges define the Bezier curves that are the edge of the surface patch</a:t>
            </a:r>
          </a:p>
          <a:p>
            <a:pPr lvl="1">
              <a:lnSpc>
                <a:spcPct val="90000"/>
              </a:lnSpc>
              <a:defRPr/>
            </a:pPr>
            <a:r>
              <a:rPr lang="en-US" sz="2400" dirty="0"/>
              <a:t>The 4 remaining points  control the curvature in the middle of the surface patch</a:t>
            </a:r>
          </a:p>
          <a:p>
            <a:pPr>
              <a:lnSpc>
                <a:spcPct val="90000"/>
              </a:lnSpc>
              <a:defRPr/>
            </a:pPr>
            <a:r>
              <a:rPr lang="en-US" dirty="0"/>
              <a:t>This is shown on the next slide</a:t>
            </a:r>
          </a:p>
        </p:txBody>
      </p:sp>
    </p:spTree>
    <p:extLst>
      <p:ext uri="{BB962C8B-B14F-4D97-AF65-F5344CB8AC3E}">
        <p14:creationId xmlns:p14="http://schemas.microsoft.com/office/powerpoint/2010/main" val="28340598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Curved Surfaces</a:t>
            </a:r>
          </a:p>
        </p:txBody>
      </p:sp>
      <p:sp>
        <p:nvSpPr>
          <p:cNvPr id="3" name="Content Placeholder 2"/>
          <p:cNvSpPr>
            <a:spLocks noGrp="1"/>
          </p:cNvSpPr>
          <p:nvPr>
            <p:ph idx="1"/>
          </p:nvPr>
        </p:nvSpPr>
        <p:spPr/>
        <p:txBody>
          <a:bodyPr/>
          <a:lstStyle/>
          <a:p>
            <a:endParaRPr lang="en-CA"/>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253960"/>
            <a:ext cx="5616624" cy="319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5276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Curved Surfaces</a:t>
            </a:r>
          </a:p>
        </p:txBody>
      </p:sp>
      <p:sp>
        <p:nvSpPr>
          <p:cNvPr id="3" name="Content Placeholder 2"/>
          <p:cNvSpPr>
            <a:spLocks noGrp="1"/>
          </p:cNvSpPr>
          <p:nvPr>
            <p:ph idx="1"/>
          </p:nvPr>
        </p:nvSpPr>
        <p:spPr/>
        <p:txBody>
          <a:bodyPr/>
          <a:lstStyle/>
          <a:p>
            <a:r>
              <a:rPr lang="en-CA" dirty="0"/>
              <a:t>When connecting patches together we also need to consider continuity</a:t>
            </a:r>
          </a:p>
          <a:p>
            <a:r>
              <a:rPr lang="en-CA" dirty="0"/>
              <a:t>For the Bezier patch the control points along each join must be the same the ensure C</a:t>
            </a:r>
            <a:r>
              <a:rPr lang="en-CA" baseline="30000" dirty="0"/>
              <a:t>0</a:t>
            </a:r>
            <a:r>
              <a:rPr lang="en-CA" dirty="0"/>
              <a:t> continuity, see the next slide</a:t>
            </a:r>
          </a:p>
          <a:p>
            <a:r>
              <a:rPr lang="en-CA" dirty="0"/>
              <a:t>If we want G</a:t>
            </a:r>
            <a:r>
              <a:rPr lang="en-CA" baseline="30000" dirty="0"/>
              <a:t>1</a:t>
            </a:r>
            <a:r>
              <a:rPr lang="en-CA" dirty="0"/>
              <a:t> continuity across a join the control points across the join must be collinear, and the line segments must be of the same length for C</a:t>
            </a:r>
            <a:r>
              <a:rPr lang="en-CA" baseline="30000" dirty="0"/>
              <a:t>1</a:t>
            </a:r>
            <a:r>
              <a:rPr lang="en-CA" dirty="0"/>
              <a:t> continuity</a:t>
            </a:r>
          </a:p>
        </p:txBody>
      </p:sp>
    </p:spTree>
    <p:extLst>
      <p:ext uri="{BB962C8B-B14F-4D97-AF65-F5344CB8AC3E}">
        <p14:creationId xmlns:p14="http://schemas.microsoft.com/office/powerpoint/2010/main" val="36360929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Curved Surfaces</a:t>
            </a:r>
          </a:p>
        </p:txBody>
      </p:sp>
      <p:sp>
        <p:nvSpPr>
          <p:cNvPr id="3" name="Content Placeholder 2"/>
          <p:cNvSpPr>
            <a:spLocks noGrp="1"/>
          </p:cNvSpPr>
          <p:nvPr>
            <p:ph idx="1"/>
          </p:nvPr>
        </p:nvSpPr>
        <p:spPr/>
        <p:txBody>
          <a:bodyPr/>
          <a:lstStyle/>
          <a:p>
            <a:endParaRPr lang="en-CA"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564903"/>
            <a:ext cx="6552728" cy="3185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0959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Display</a:t>
            </a:r>
          </a:p>
        </p:txBody>
      </p:sp>
      <p:sp>
        <p:nvSpPr>
          <p:cNvPr id="3" name="Content Placeholder 2"/>
          <p:cNvSpPr>
            <a:spLocks noGrp="1"/>
          </p:cNvSpPr>
          <p:nvPr>
            <p:ph idx="1"/>
          </p:nvPr>
        </p:nvSpPr>
        <p:spPr/>
        <p:txBody>
          <a:bodyPr>
            <a:normAutofit fontScale="92500"/>
          </a:bodyPr>
          <a:lstStyle/>
          <a:p>
            <a:r>
              <a:rPr lang="en-CA" dirty="0"/>
              <a:t>At first it seems that displaying curves and surfaces is relatively easy, we just evaluate the curve at uniformly spaced parameter values along the curve and then connect the points with lines</a:t>
            </a:r>
          </a:p>
          <a:p>
            <a:r>
              <a:rPr lang="en-CA" dirty="0"/>
              <a:t>There are two problems with this approach:</a:t>
            </a:r>
          </a:p>
          <a:p>
            <a:pPr lvl="1"/>
            <a:r>
              <a:rPr lang="en-CA" sz="2400" dirty="0"/>
              <a:t>The number of line segments required depends upon the curvature, which may not be uniform along the curve</a:t>
            </a:r>
          </a:p>
          <a:p>
            <a:pPr lvl="1"/>
            <a:r>
              <a:rPr lang="en-CA" sz="2400" dirty="0"/>
              <a:t>Uniformly spaced parameter values don’t produce uniformly spaced points along the curve</a:t>
            </a:r>
          </a:p>
          <a:p>
            <a:r>
              <a:rPr lang="en-CA" dirty="0"/>
              <a:t>If the curve is flat it can be approximated with a straight line, so we want to find the flat segments</a:t>
            </a:r>
          </a:p>
        </p:txBody>
      </p:sp>
    </p:spTree>
    <p:extLst>
      <p:ext uri="{BB962C8B-B14F-4D97-AF65-F5344CB8AC3E}">
        <p14:creationId xmlns:p14="http://schemas.microsoft.com/office/powerpoint/2010/main" val="141409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en-US" dirty="0"/>
              <a:t>Polynomials</a:t>
            </a:r>
          </a:p>
        </p:txBody>
      </p:sp>
      <p:sp>
        <p:nvSpPr>
          <p:cNvPr id="104451" name="Rectangle 3"/>
          <p:cNvSpPr>
            <a:spLocks noGrp="1" noChangeArrowheads="1"/>
          </p:cNvSpPr>
          <p:nvPr>
            <p:ph type="body" sz="half" idx="1"/>
          </p:nvPr>
        </p:nvSpPr>
        <p:spPr>
          <a:xfrm>
            <a:off x="457200" y="1600200"/>
            <a:ext cx="7715250" cy="4525963"/>
          </a:xfrm>
        </p:spPr>
        <p:txBody>
          <a:bodyPr>
            <a:normAutofit/>
          </a:bodyPr>
          <a:lstStyle/>
          <a:p>
            <a:pPr eaLnBrk="1" hangingPunct="1">
              <a:defRPr/>
            </a:pPr>
            <a:r>
              <a:rPr lang="en-US" dirty="0"/>
              <a:t>Now that we’ve looked at some of the theory, what form will these representations take?</a:t>
            </a:r>
          </a:p>
          <a:p>
            <a:pPr eaLnBrk="1" hangingPunct="1">
              <a:defRPr/>
            </a:pPr>
            <a:r>
              <a:rPr lang="en-US" dirty="0"/>
              <a:t>We use polynomials because they are simple and do a good job</a:t>
            </a:r>
          </a:p>
          <a:p>
            <a:pPr eaLnBrk="1" hangingPunct="1">
              <a:defRPr/>
            </a:pPr>
            <a:r>
              <a:rPr lang="en-US" dirty="0"/>
              <a:t>In general a polynomial has the form:</a:t>
            </a:r>
          </a:p>
        </p:txBody>
      </p:sp>
      <p:graphicFrame>
        <p:nvGraphicFramePr>
          <p:cNvPr id="17410" name="Object 4"/>
          <p:cNvGraphicFramePr>
            <a:graphicFrameLocks noGrp="1" noChangeAspect="1"/>
          </p:cNvGraphicFramePr>
          <p:nvPr>
            <p:ph sz="half" idx="2"/>
            <p:extLst>
              <p:ext uri="{D42A27DB-BD31-4B8C-83A1-F6EECF244321}">
                <p14:modId xmlns:p14="http://schemas.microsoft.com/office/powerpoint/2010/main" val="3157209508"/>
              </p:ext>
            </p:extLst>
          </p:nvPr>
        </p:nvGraphicFramePr>
        <p:xfrm>
          <a:off x="2483768" y="4077072"/>
          <a:ext cx="3241675" cy="1644650"/>
        </p:xfrm>
        <a:graphic>
          <a:graphicData uri="http://schemas.openxmlformats.org/presentationml/2006/ole">
            <mc:AlternateContent xmlns:mc="http://schemas.openxmlformats.org/markup-compatibility/2006">
              <mc:Choice xmlns:v="urn:schemas-microsoft-com:vml" Requires="v">
                <p:oleObj spid="_x0000_s1044"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4077072"/>
                        <a:ext cx="3241675" cy="164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09152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Display</a:t>
            </a:r>
          </a:p>
        </p:txBody>
      </p:sp>
      <p:sp>
        <p:nvSpPr>
          <p:cNvPr id="3" name="Content Placeholder 2"/>
          <p:cNvSpPr>
            <a:spLocks noGrp="1"/>
          </p:cNvSpPr>
          <p:nvPr>
            <p:ph idx="1"/>
          </p:nvPr>
        </p:nvSpPr>
        <p:spPr/>
        <p:txBody>
          <a:bodyPr/>
          <a:lstStyle/>
          <a:p>
            <a:r>
              <a:rPr lang="en-CA" dirty="0"/>
              <a:t>We will illustrate the basic approach with Bezier curves</a:t>
            </a:r>
          </a:p>
          <a:p>
            <a:r>
              <a:rPr lang="en-CA" dirty="0"/>
              <a:t>We can construct a recursive algorithm to draw the curve, the basic outline of the algorithm is:</a:t>
            </a:r>
          </a:p>
          <a:p>
            <a:pPr lvl="1"/>
            <a:r>
              <a:rPr lang="en-CA" sz="2400" dirty="0"/>
              <a:t>If the curve is flat enough draw a line between the first and last control point</a:t>
            </a:r>
          </a:p>
          <a:p>
            <a:pPr lvl="1"/>
            <a:r>
              <a:rPr lang="en-CA" sz="2400" dirty="0"/>
              <a:t>Otherwise, divide the curve in half, in parameter space and apply the algorithm recursively to the two halves</a:t>
            </a:r>
          </a:p>
          <a:p>
            <a:r>
              <a:rPr lang="en-CA" dirty="0"/>
              <a:t>The curve subdivision is quite easy to do with Bezier curves</a:t>
            </a:r>
          </a:p>
        </p:txBody>
      </p:sp>
    </p:spTree>
    <p:extLst>
      <p:ext uri="{BB962C8B-B14F-4D97-AF65-F5344CB8AC3E}">
        <p14:creationId xmlns:p14="http://schemas.microsoft.com/office/powerpoint/2010/main" val="32447819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Display</a:t>
            </a:r>
          </a:p>
        </p:txBody>
      </p:sp>
      <p:sp>
        <p:nvSpPr>
          <p:cNvPr id="3" name="Content Placeholder 2"/>
          <p:cNvSpPr>
            <a:spLocks noGrp="1"/>
          </p:cNvSpPr>
          <p:nvPr>
            <p:ph idx="1"/>
          </p:nvPr>
        </p:nvSpPr>
        <p:spPr/>
        <p:txBody>
          <a:bodyPr/>
          <a:lstStyle/>
          <a:p>
            <a:r>
              <a:rPr lang="en-CA" dirty="0"/>
              <a:t>The subdivision techniques is based on a construction due to de </a:t>
            </a:r>
            <a:r>
              <a:rPr lang="en-CA" dirty="0" err="1"/>
              <a:t>Casteljau</a:t>
            </a:r>
            <a:r>
              <a:rPr lang="en-CA" dirty="0"/>
              <a:t>, see the next slide</a:t>
            </a:r>
          </a:p>
          <a:p>
            <a:r>
              <a:rPr lang="en-CA" dirty="0"/>
              <a:t>The original control points for the curve are P</a:t>
            </a:r>
            <a:r>
              <a:rPr lang="en-CA" baseline="-25000" dirty="0"/>
              <a:t>1</a:t>
            </a:r>
            <a:r>
              <a:rPr lang="en-CA" dirty="0"/>
              <a:t>, P</a:t>
            </a:r>
            <a:r>
              <a:rPr lang="en-CA" baseline="-25000" dirty="0"/>
              <a:t>2</a:t>
            </a:r>
            <a:r>
              <a:rPr lang="en-CA" dirty="0"/>
              <a:t>, P</a:t>
            </a:r>
            <a:r>
              <a:rPr lang="en-CA" baseline="-25000" dirty="0"/>
              <a:t>3</a:t>
            </a:r>
            <a:r>
              <a:rPr lang="en-CA" dirty="0"/>
              <a:t>, and P</a:t>
            </a:r>
            <a:r>
              <a:rPr lang="en-CA" baseline="-25000" dirty="0"/>
              <a:t>4</a:t>
            </a:r>
            <a:r>
              <a:rPr lang="en-CA" dirty="0"/>
              <a:t> and the constructed control points for the two new curve segment are:</a:t>
            </a:r>
          </a:p>
          <a:p>
            <a:pPr lvl="1"/>
            <a:r>
              <a:rPr lang="en-CA" sz="2400" dirty="0"/>
              <a:t>Left curve: L</a:t>
            </a:r>
            <a:r>
              <a:rPr lang="en-CA" sz="2400" baseline="-25000" dirty="0"/>
              <a:t>1</a:t>
            </a:r>
            <a:r>
              <a:rPr lang="en-CA" sz="2400" dirty="0"/>
              <a:t>, L</a:t>
            </a:r>
            <a:r>
              <a:rPr lang="en-CA" sz="2400" baseline="-25000" dirty="0"/>
              <a:t>2</a:t>
            </a:r>
            <a:r>
              <a:rPr lang="en-CA" sz="2400" dirty="0"/>
              <a:t>, L</a:t>
            </a:r>
            <a:r>
              <a:rPr lang="en-CA" sz="2400" baseline="-25000" dirty="0"/>
              <a:t>3</a:t>
            </a:r>
            <a:r>
              <a:rPr lang="en-CA" sz="2400" dirty="0"/>
              <a:t> and L</a:t>
            </a:r>
            <a:r>
              <a:rPr lang="en-CA" sz="2400" baseline="-25000" dirty="0"/>
              <a:t>4</a:t>
            </a:r>
            <a:endParaRPr lang="en-CA" sz="2400" dirty="0"/>
          </a:p>
          <a:p>
            <a:pPr lvl="1"/>
            <a:r>
              <a:rPr lang="en-CA" sz="2400" dirty="0"/>
              <a:t>Right curve: R</a:t>
            </a:r>
            <a:r>
              <a:rPr lang="en-CA" sz="2400" baseline="-25000" dirty="0"/>
              <a:t>1</a:t>
            </a:r>
            <a:r>
              <a:rPr lang="en-CA" sz="2400" dirty="0"/>
              <a:t>, R</a:t>
            </a:r>
            <a:r>
              <a:rPr lang="en-CA" sz="2400" baseline="-25000" dirty="0"/>
              <a:t>2</a:t>
            </a:r>
            <a:r>
              <a:rPr lang="en-CA" sz="2400" dirty="0"/>
              <a:t>, R</a:t>
            </a:r>
            <a:r>
              <a:rPr lang="en-CA" sz="2400" baseline="-25000" dirty="0"/>
              <a:t>3</a:t>
            </a:r>
            <a:r>
              <a:rPr lang="en-CA" sz="2400" dirty="0"/>
              <a:t> and R</a:t>
            </a:r>
            <a:r>
              <a:rPr lang="en-CA" sz="2400" baseline="-25000" dirty="0"/>
              <a:t>4</a:t>
            </a:r>
            <a:endParaRPr lang="en-CA" sz="2400" dirty="0"/>
          </a:p>
          <a:p>
            <a:r>
              <a:rPr lang="en-CA" dirty="0"/>
              <a:t>Start by constructing H, which is the midpoint of P</a:t>
            </a:r>
            <a:r>
              <a:rPr lang="en-CA" baseline="-25000" dirty="0"/>
              <a:t>2</a:t>
            </a:r>
            <a:r>
              <a:rPr lang="en-CA" dirty="0"/>
              <a:t>P</a:t>
            </a:r>
            <a:r>
              <a:rPr lang="en-CA" baseline="-25000" dirty="0"/>
              <a:t>3</a:t>
            </a:r>
          </a:p>
          <a:p>
            <a:r>
              <a:rPr lang="en-CA" dirty="0"/>
              <a:t>Next L</a:t>
            </a:r>
            <a:r>
              <a:rPr lang="en-CA" baseline="-25000" dirty="0"/>
              <a:t>2</a:t>
            </a:r>
            <a:r>
              <a:rPr lang="en-CA" dirty="0"/>
              <a:t> is the midpoint of P</a:t>
            </a:r>
            <a:r>
              <a:rPr lang="en-CA" baseline="-25000" dirty="0"/>
              <a:t>1</a:t>
            </a:r>
            <a:r>
              <a:rPr lang="en-CA" dirty="0"/>
              <a:t>P</a:t>
            </a:r>
            <a:r>
              <a:rPr lang="en-CA" baseline="-25000" dirty="0"/>
              <a:t>2</a:t>
            </a:r>
            <a:r>
              <a:rPr lang="en-CA" dirty="0"/>
              <a:t> and L</a:t>
            </a:r>
            <a:r>
              <a:rPr lang="en-CA" baseline="-25000" dirty="0"/>
              <a:t>3</a:t>
            </a:r>
            <a:r>
              <a:rPr lang="en-CA" dirty="0"/>
              <a:t> is the midpoint of L</a:t>
            </a:r>
            <a:r>
              <a:rPr lang="en-CA" baseline="-25000" dirty="0"/>
              <a:t>2</a:t>
            </a:r>
            <a:r>
              <a:rPr lang="en-CA" dirty="0"/>
              <a:t>H, we can do the same thing to construct the control points of the right curve</a:t>
            </a:r>
          </a:p>
        </p:txBody>
      </p:sp>
    </p:spTree>
    <p:extLst>
      <p:ext uri="{BB962C8B-B14F-4D97-AF65-F5344CB8AC3E}">
        <p14:creationId xmlns:p14="http://schemas.microsoft.com/office/powerpoint/2010/main" val="7664452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Display</a:t>
            </a:r>
          </a:p>
        </p:txBody>
      </p:sp>
      <p:sp>
        <p:nvSpPr>
          <p:cNvPr id="3" name="Content Placeholder 2"/>
          <p:cNvSpPr>
            <a:spLocks noGrp="1"/>
          </p:cNvSpPr>
          <p:nvPr>
            <p:ph idx="1"/>
          </p:nvPr>
        </p:nvSpPr>
        <p:spPr/>
        <p:txBody>
          <a:bodyPr/>
          <a:lstStyle/>
          <a:p>
            <a:endParaRPr lang="en-CA"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136513"/>
            <a:ext cx="5651791"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7010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CA" dirty="0"/>
                  <a:t>The following equation can be used to compute the vector of left control points:</a:t>
                </a:r>
              </a:p>
              <a:p>
                <a14:m>
                  <m:oMath xmlns:m="http://schemas.openxmlformats.org/officeDocument/2006/math">
                    <m:r>
                      <a:rPr lang="en-CA" b="0" i="1" smtClean="0">
                        <a:latin typeface="Cambria Math"/>
                      </a:rPr>
                      <m:t>𝐿</m:t>
                    </m:r>
                    <m:r>
                      <a:rPr lang="en-CA" b="0" i="1" smtClean="0">
                        <a:latin typeface="Cambria Math"/>
                      </a:rPr>
                      <m:t>= </m:t>
                    </m:r>
                    <m:f>
                      <m:fPr>
                        <m:ctrlPr>
                          <a:rPr lang="en-CA" b="0" i="1" smtClean="0">
                            <a:latin typeface="Cambria Math" panose="02040503050406030204" pitchFamily="18" charset="0"/>
                          </a:rPr>
                        </m:ctrlPr>
                      </m:fPr>
                      <m:num>
                        <m:r>
                          <a:rPr lang="en-CA" b="0" i="1" smtClean="0">
                            <a:latin typeface="Cambria Math"/>
                          </a:rPr>
                          <m:t>1</m:t>
                        </m:r>
                      </m:num>
                      <m:den>
                        <m:r>
                          <a:rPr lang="en-CA" b="0" i="1" smtClean="0">
                            <a:latin typeface="Cambria Math"/>
                          </a:rPr>
                          <m:t>8</m:t>
                        </m:r>
                      </m:den>
                    </m:f>
                    <m:d>
                      <m:dPr>
                        <m:begChr m:val="["/>
                        <m:endChr m:val="]"/>
                        <m:ctrlPr>
                          <a:rPr lang="en-CA" b="1" i="1" smtClean="0">
                            <a:latin typeface="Cambria Math" panose="02040503050406030204" pitchFamily="18" charset="0"/>
                          </a:rPr>
                        </m:ctrlPr>
                      </m:dPr>
                      <m:e>
                        <m:m>
                          <m:mPr>
                            <m:mcs>
                              <m:mc>
                                <m:mcPr>
                                  <m:count m:val="4"/>
                                  <m:mcJc m:val="center"/>
                                </m:mcPr>
                              </m:mc>
                            </m:mcs>
                            <m:ctrlPr>
                              <a:rPr lang="en-CA" i="1" smtClean="0">
                                <a:latin typeface="Cambria Math" panose="02040503050406030204" pitchFamily="18" charset="0"/>
                              </a:rPr>
                            </m:ctrlPr>
                          </m:mPr>
                          <m:mr>
                            <m:e>
                              <m:r>
                                <m:rPr>
                                  <m:brk m:alnAt="7"/>
                                </m:rPr>
                                <a:rPr lang="en-CA" b="0" i="1" smtClean="0">
                                  <a:latin typeface="Cambria Math"/>
                                </a:rPr>
                                <m:t>8</m:t>
                              </m:r>
                            </m:e>
                            <m:e>
                              <m:r>
                                <a:rPr lang="en-CA" b="0" i="1" smtClean="0">
                                  <a:latin typeface="Cambria Math"/>
                                </a:rPr>
                                <m:t>0</m:t>
                              </m:r>
                            </m:e>
                            <m:e>
                              <m:r>
                                <a:rPr lang="en-CA" b="0" i="1" smtClean="0">
                                  <a:latin typeface="Cambria Math"/>
                                </a:rPr>
                                <m:t>0</m:t>
                              </m:r>
                            </m:e>
                            <m:e>
                              <m:r>
                                <a:rPr lang="en-CA" b="0" i="1" smtClean="0">
                                  <a:latin typeface="Cambria Math"/>
                                </a:rPr>
                                <m:t>0</m:t>
                              </m:r>
                            </m:e>
                          </m:mr>
                          <m:mr>
                            <m:e>
                              <m:r>
                                <a:rPr lang="en-CA" b="0" i="1" smtClean="0">
                                  <a:latin typeface="Cambria Math"/>
                                </a:rPr>
                                <m:t>4</m:t>
                              </m:r>
                            </m:e>
                            <m:e>
                              <m:r>
                                <a:rPr lang="en-CA" b="0" i="1" smtClean="0">
                                  <a:latin typeface="Cambria Math"/>
                                </a:rPr>
                                <m:t>4</m:t>
                              </m:r>
                            </m:e>
                            <m:e>
                              <m:r>
                                <a:rPr lang="en-CA" b="0" i="1" smtClean="0">
                                  <a:latin typeface="Cambria Math"/>
                                </a:rPr>
                                <m:t>0</m:t>
                              </m:r>
                            </m:e>
                            <m:e>
                              <m:r>
                                <a:rPr lang="en-CA" b="0" i="1" smtClean="0">
                                  <a:latin typeface="Cambria Math"/>
                                </a:rPr>
                                <m:t>0</m:t>
                              </m:r>
                            </m:e>
                          </m:mr>
                          <m:mr>
                            <m:e>
                              <m:r>
                                <a:rPr lang="en-CA" b="0" i="1" smtClean="0">
                                  <a:latin typeface="Cambria Math"/>
                                </a:rPr>
                                <m:t>2</m:t>
                              </m:r>
                            </m:e>
                            <m:e>
                              <m:r>
                                <a:rPr lang="en-CA" b="0" i="1" smtClean="0">
                                  <a:latin typeface="Cambria Math"/>
                                </a:rPr>
                                <m:t>4</m:t>
                              </m:r>
                            </m:e>
                            <m:e>
                              <m:r>
                                <a:rPr lang="en-CA" b="0" i="1" smtClean="0">
                                  <a:latin typeface="Cambria Math"/>
                                </a:rPr>
                                <m:t>2</m:t>
                              </m:r>
                            </m:e>
                            <m:e>
                              <m:r>
                                <a:rPr lang="en-CA" b="0" i="1" smtClean="0">
                                  <a:latin typeface="Cambria Math"/>
                                </a:rPr>
                                <m:t>0</m:t>
                              </m:r>
                            </m:e>
                          </m:mr>
                          <m:mr>
                            <m:e>
                              <m:r>
                                <a:rPr lang="en-CA" b="0" i="1" smtClean="0">
                                  <a:latin typeface="Cambria Math"/>
                                </a:rPr>
                                <m:t>1</m:t>
                              </m:r>
                            </m:e>
                            <m:e>
                              <m:r>
                                <a:rPr lang="en-CA" b="0" i="1" smtClean="0">
                                  <a:latin typeface="Cambria Math"/>
                                </a:rPr>
                                <m:t>3</m:t>
                              </m:r>
                            </m:e>
                            <m:e>
                              <m:r>
                                <a:rPr lang="en-CA" b="0" i="1" smtClean="0">
                                  <a:latin typeface="Cambria Math"/>
                                </a:rPr>
                                <m:t>3</m:t>
                              </m:r>
                            </m:e>
                            <m:e>
                              <m:r>
                                <a:rPr lang="en-CA" b="0" i="1" smtClean="0">
                                  <a:latin typeface="Cambria Math"/>
                                </a:rPr>
                                <m:t>1</m:t>
                              </m:r>
                            </m:e>
                          </m:mr>
                        </m:m>
                      </m:e>
                    </m:d>
                    <m:d>
                      <m:dPr>
                        <m:begChr m:val="["/>
                        <m:endChr m:val="]"/>
                        <m:ctrlPr>
                          <a:rPr lang="en-CA" b="1" i="1" smtClean="0">
                            <a:latin typeface="Cambria Math" panose="02040503050406030204" pitchFamily="18" charset="0"/>
                          </a:rPr>
                        </m:ctrlPr>
                      </m:dPr>
                      <m:e>
                        <m:m>
                          <m:mPr>
                            <m:mcs>
                              <m:mc>
                                <m:mcPr>
                                  <m:count m:val="1"/>
                                  <m:mcJc m:val="center"/>
                                </m:mcPr>
                              </m:mc>
                            </m:mcs>
                            <m:ctrlPr>
                              <a:rPr lang="en-CA" i="1" smtClean="0">
                                <a:latin typeface="Cambria Math" panose="02040503050406030204" pitchFamily="18" charset="0"/>
                              </a:rPr>
                            </m:ctrlPr>
                          </m:mPr>
                          <m:mr>
                            <m:e>
                              <m:sSub>
                                <m:sSubPr>
                                  <m:ctrlPr>
                                    <a:rPr lang="en-CA" i="1" smtClean="0">
                                      <a:latin typeface="Cambria Math" panose="02040503050406030204" pitchFamily="18" charset="0"/>
                                    </a:rPr>
                                  </m:ctrlPr>
                                </m:sSubPr>
                                <m:e>
                                  <m:r>
                                    <a:rPr lang="en-CA" b="0" i="1" smtClean="0">
                                      <a:latin typeface="Cambria Math"/>
                                    </a:rPr>
                                    <m:t>𝑃</m:t>
                                  </m:r>
                                </m:e>
                                <m:sub>
                                  <m:r>
                                    <a:rPr lang="en-CA" b="0" i="1" smtClean="0">
                                      <a:latin typeface="Cambria Math"/>
                                    </a:rPr>
                                    <m:t>1</m:t>
                                  </m:r>
                                </m:sub>
                              </m:sSub>
                            </m:e>
                          </m:mr>
                          <m:mr>
                            <m:e>
                              <m:sSub>
                                <m:sSubPr>
                                  <m:ctrlPr>
                                    <a:rPr lang="en-CA" i="1" smtClean="0">
                                      <a:latin typeface="Cambria Math" panose="02040503050406030204" pitchFamily="18" charset="0"/>
                                    </a:rPr>
                                  </m:ctrlPr>
                                </m:sSubPr>
                                <m:e>
                                  <m:r>
                                    <a:rPr lang="en-CA" b="0" i="1" smtClean="0">
                                      <a:latin typeface="Cambria Math"/>
                                    </a:rPr>
                                    <m:t>𝑃</m:t>
                                  </m:r>
                                </m:e>
                                <m:sub>
                                  <m:r>
                                    <a:rPr lang="en-CA" b="0" i="1" smtClean="0">
                                      <a:latin typeface="Cambria Math"/>
                                    </a:rPr>
                                    <m:t>2</m:t>
                                  </m:r>
                                </m:sub>
                              </m:sSub>
                            </m:e>
                          </m:mr>
                          <m:mr>
                            <m:e>
                              <m:sSub>
                                <m:sSubPr>
                                  <m:ctrlPr>
                                    <a:rPr lang="en-CA" i="1" smtClean="0">
                                      <a:latin typeface="Cambria Math" panose="02040503050406030204" pitchFamily="18" charset="0"/>
                                    </a:rPr>
                                  </m:ctrlPr>
                                </m:sSubPr>
                                <m:e>
                                  <m:r>
                                    <a:rPr lang="en-CA" b="0" i="1" smtClean="0">
                                      <a:latin typeface="Cambria Math"/>
                                    </a:rPr>
                                    <m:t>𝑃</m:t>
                                  </m:r>
                                </m:e>
                                <m:sub>
                                  <m:r>
                                    <a:rPr lang="en-CA" b="0" i="1" smtClean="0">
                                      <a:latin typeface="Cambria Math"/>
                                    </a:rPr>
                                    <m:t>3</m:t>
                                  </m:r>
                                </m:sub>
                              </m:sSub>
                            </m:e>
                          </m:mr>
                          <m:mr>
                            <m:e>
                              <m:sSub>
                                <m:sSubPr>
                                  <m:ctrlPr>
                                    <a:rPr lang="en-CA" i="1" smtClean="0">
                                      <a:latin typeface="Cambria Math" panose="02040503050406030204" pitchFamily="18" charset="0"/>
                                    </a:rPr>
                                  </m:ctrlPr>
                                </m:sSubPr>
                                <m:e>
                                  <m:r>
                                    <a:rPr lang="en-CA" b="0" i="1" smtClean="0">
                                      <a:latin typeface="Cambria Math"/>
                                    </a:rPr>
                                    <m:t>𝑃</m:t>
                                  </m:r>
                                </m:e>
                                <m:sub>
                                  <m:r>
                                    <a:rPr lang="en-CA" b="0" i="1" smtClean="0">
                                      <a:latin typeface="Cambria Math"/>
                                    </a:rPr>
                                    <m:t>4</m:t>
                                  </m:r>
                                </m:sub>
                              </m:sSub>
                            </m:e>
                          </m:mr>
                        </m:m>
                      </m:e>
                    </m:d>
                  </m:oMath>
                </a14:m>
                <a:endParaRPr lang="en-CA" b="1" i="1" dirty="0"/>
              </a:p>
              <a:p>
                <a:r>
                  <a:rPr lang="en-CA" dirty="0"/>
                  <a:t>The same can be done for the right curve segment</a:t>
                </a:r>
              </a:p>
              <a:p>
                <a14:m>
                  <m:oMath xmlns:m="http://schemas.openxmlformats.org/officeDocument/2006/math">
                    <m:r>
                      <a:rPr lang="en-CA" b="0" i="1" smtClean="0">
                        <a:latin typeface="Cambria Math"/>
                      </a:rPr>
                      <m:t>𝑅</m:t>
                    </m:r>
                    <m:r>
                      <a:rPr lang="en-CA" b="0" i="1" smtClean="0">
                        <a:latin typeface="Cambria Math"/>
                      </a:rPr>
                      <m:t>= </m:t>
                    </m:r>
                    <m:f>
                      <m:fPr>
                        <m:ctrlPr>
                          <a:rPr lang="en-CA" b="0" i="1" smtClean="0">
                            <a:latin typeface="Cambria Math" panose="02040503050406030204" pitchFamily="18" charset="0"/>
                          </a:rPr>
                        </m:ctrlPr>
                      </m:fPr>
                      <m:num>
                        <m:r>
                          <a:rPr lang="en-CA" b="0" i="1" smtClean="0">
                            <a:latin typeface="Cambria Math"/>
                          </a:rPr>
                          <m:t>1</m:t>
                        </m:r>
                      </m:num>
                      <m:den>
                        <m:r>
                          <a:rPr lang="en-CA" b="0" i="1" smtClean="0">
                            <a:latin typeface="Cambria Math"/>
                          </a:rPr>
                          <m:t>8</m:t>
                        </m:r>
                      </m:den>
                    </m:f>
                    <m:d>
                      <m:dPr>
                        <m:begChr m:val="["/>
                        <m:endChr m:val="]"/>
                        <m:ctrlPr>
                          <a:rPr lang="en-CA" b="0" i="1" smtClean="0">
                            <a:latin typeface="Cambria Math" panose="02040503050406030204" pitchFamily="18" charset="0"/>
                          </a:rPr>
                        </m:ctrlPr>
                      </m:dPr>
                      <m:e>
                        <m:m>
                          <m:mPr>
                            <m:mcs>
                              <m:mc>
                                <m:mcPr>
                                  <m:count m:val="4"/>
                                  <m:mcJc m:val="center"/>
                                </m:mcPr>
                              </m:mc>
                            </m:mcs>
                            <m:ctrlPr>
                              <a:rPr lang="en-CA" b="0" i="1" smtClean="0">
                                <a:latin typeface="Cambria Math" panose="02040503050406030204" pitchFamily="18" charset="0"/>
                              </a:rPr>
                            </m:ctrlPr>
                          </m:mPr>
                          <m:mr>
                            <m:e>
                              <m:r>
                                <m:rPr>
                                  <m:brk m:alnAt="7"/>
                                </m:rPr>
                                <a:rPr lang="en-CA" b="0" i="1" smtClean="0">
                                  <a:latin typeface="Cambria Math"/>
                                </a:rPr>
                                <m:t>1</m:t>
                              </m:r>
                            </m:e>
                            <m:e>
                              <m:r>
                                <a:rPr lang="en-CA" b="0" i="1" smtClean="0">
                                  <a:latin typeface="Cambria Math"/>
                                </a:rPr>
                                <m:t>3</m:t>
                              </m:r>
                            </m:e>
                            <m:e>
                              <m:r>
                                <a:rPr lang="en-CA" b="0" i="1" smtClean="0">
                                  <a:latin typeface="Cambria Math"/>
                                </a:rPr>
                                <m:t>3</m:t>
                              </m:r>
                            </m:e>
                            <m:e>
                              <m:r>
                                <a:rPr lang="en-CA" b="0" i="1" smtClean="0">
                                  <a:latin typeface="Cambria Math"/>
                                </a:rPr>
                                <m:t>1</m:t>
                              </m:r>
                            </m:e>
                          </m:mr>
                          <m:mr>
                            <m:e>
                              <m:r>
                                <a:rPr lang="en-CA" b="0" i="1" smtClean="0">
                                  <a:latin typeface="Cambria Math"/>
                                </a:rPr>
                                <m:t>0</m:t>
                              </m:r>
                            </m:e>
                            <m:e>
                              <m:r>
                                <a:rPr lang="en-CA" b="0" i="1" smtClean="0">
                                  <a:latin typeface="Cambria Math"/>
                                </a:rPr>
                                <m:t>2</m:t>
                              </m:r>
                            </m:e>
                            <m:e>
                              <m:r>
                                <a:rPr lang="en-CA" b="0" i="1" smtClean="0">
                                  <a:latin typeface="Cambria Math"/>
                                </a:rPr>
                                <m:t>4</m:t>
                              </m:r>
                            </m:e>
                            <m:e>
                              <m:r>
                                <a:rPr lang="en-CA" b="0" i="1" smtClean="0">
                                  <a:latin typeface="Cambria Math"/>
                                </a:rPr>
                                <m:t>2</m:t>
                              </m:r>
                            </m:e>
                          </m:mr>
                          <m:mr>
                            <m:e>
                              <m:r>
                                <a:rPr lang="en-CA" b="0" i="1" smtClean="0">
                                  <a:latin typeface="Cambria Math"/>
                                </a:rPr>
                                <m:t>0</m:t>
                              </m:r>
                            </m:e>
                            <m:e>
                              <m:r>
                                <a:rPr lang="en-CA" b="0" i="1" smtClean="0">
                                  <a:latin typeface="Cambria Math"/>
                                </a:rPr>
                                <m:t>0</m:t>
                              </m:r>
                            </m:e>
                            <m:e>
                              <m:r>
                                <a:rPr lang="en-CA" b="0" i="1" smtClean="0">
                                  <a:latin typeface="Cambria Math"/>
                                </a:rPr>
                                <m:t>4</m:t>
                              </m:r>
                            </m:e>
                            <m:e>
                              <m:r>
                                <a:rPr lang="en-CA" b="0" i="1" smtClean="0">
                                  <a:latin typeface="Cambria Math"/>
                                </a:rPr>
                                <m:t>4</m:t>
                              </m:r>
                            </m:e>
                          </m:mr>
                          <m:mr>
                            <m:e>
                              <m:r>
                                <a:rPr lang="en-CA" b="0" i="1" smtClean="0">
                                  <a:latin typeface="Cambria Math"/>
                                </a:rPr>
                                <m:t>0</m:t>
                              </m:r>
                            </m:e>
                            <m:e>
                              <m:r>
                                <a:rPr lang="en-CA" b="0" i="1" smtClean="0">
                                  <a:latin typeface="Cambria Math"/>
                                </a:rPr>
                                <m:t>0</m:t>
                              </m:r>
                            </m:e>
                            <m:e>
                              <m:r>
                                <a:rPr lang="en-CA" b="0" i="1" smtClean="0">
                                  <a:latin typeface="Cambria Math"/>
                                </a:rPr>
                                <m:t>0</m:t>
                              </m:r>
                            </m:e>
                            <m:e>
                              <m:r>
                                <a:rPr lang="en-CA" b="0" i="1" smtClean="0">
                                  <a:latin typeface="Cambria Math"/>
                                </a:rPr>
                                <m:t>8</m:t>
                              </m:r>
                            </m:e>
                          </m:mr>
                        </m:m>
                      </m:e>
                    </m:d>
                    <m:d>
                      <m:dPr>
                        <m:begChr m:val="["/>
                        <m:endChr m:val="]"/>
                        <m:ctrlPr>
                          <a:rPr lang="en-CA" b="0" i="1" smtClean="0">
                            <a:latin typeface="Cambria Math" panose="02040503050406030204" pitchFamily="18" charset="0"/>
                          </a:rPr>
                        </m:ctrlPr>
                      </m:dPr>
                      <m:e>
                        <m:m>
                          <m:mPr>
                            <m:mcs>
                              <m:mc>
                                <m:mcPr>
                                  <m:count m:val="1"/>
                                  <m:mcJc m:val="center"/>
                                </m:mcPr>
                              </m:mc>
                            </m:mcs>
                            <m:ctrlPr>
                              <a:rPr lang="en-CA" b="0" i="1" smtClean="0">
                                <a:latin typeface="Cambria Math" panose="02040503050406030204" pitchFamily="18" charset="0"/>
                              </a:rPr>
                            </m:ctrlPr>
                          </m:mPr>
                          <m:mr>
                            <m:e>
                              <m:sSub>
                                <m:sSubPr>
                                  <m:ctrlPr>
                                    <a:rPr lang="en-CA" b="0" i="1" smtClean="0">
                                      <a:latin typeface="Cambria Math" panose="02040503050406030204" pitchFamily="18" charset="0"/>
                                    </a:rPr>
                                  </m:ctrlPr>
                                </m:sSubPr>
                                <m:e>
                                  <m:r>
                                    <a:rPr lang="en-CA" b="0" i="1" smtClean="0">
                                      <a:latin typeface="Cambria Math"/>
                                    </a:rPr>
                                    <m:t>𝑃</m:t>
                                  </m:r>
                                </m:e>
                                <m:sub>
                                  <m:r>
                                    <a:rPr lang="en-CA" b="0" i="1" smtClean="0">
                                      <a:latin typeface="Cambria Math"/>
                                    </a:rPr>
                                    <m:t>1</m:t>
                                  </m:r>
                                </m:sub>
                              </m:sSub>
                            </m:e>
                          </m:mr>
                          <m:mr>
                            <m:e>
                              <m:sSub>
                                <m:sSubPr>
                                  <m:ctrlPr>
                                    <a:rPr lang="en-CA" b="0" i="1" smtClean="0">
                                      <a:latin typeface="Cambria Math" panose="02040503050406030204" pitchFamily="18" charset="0"/>
                                    </a:rPr>
                                  </m:ctrlPr>
                                </m:sSubPr>
                                <m:e>
                                  <m:r>
                                    <a:rPr lang="en-CA" b="0" i="1" smtClean="0">
                                      <a:latin typeface="Cambria Math"/>
                                    </a:rPr>
                                    <m:t>𝑃</m:t>
                                  </m:r>
                                </m:e>
                                <m:sub>
                                  <m:r>
                                    <a:rPr lang="en-CA" b="0" i="1" smtClean="0">
                                      <a:latin typeface="Cambria Math"/>
                                    </a:rPr>
                                    <m:t>2</m:t>
                                  </m:r>
                                </m:sub>
                              </m:sSub>
                            </m:e>
                          </m:mr>
                          <m:mr>
                            <m:e>
                              <m:sSub>
                                <m:sSubPr>
                                  <m:ctrlPr>
                                    <a:rPr lang="en-CA" b="0" i="1" smtClean="0">
                                      <a:latin typeface="Cambria Math" panose="02040503050406030204" pitchFamily="18" charset="0"/>
                                    </a:rPr>
                                  </m:ctrlPr>
                                </m:sSubPr>
                                <m:e>
                                  <m:r>
                                    <a:rPr lang="en-CA" b="0" i="1" smtClean="0">
                                      <a:latin typeface="Cambria Math"/>
                                    </a:rPr>
                                    <m:t>𝑃</m:t>
                                  </m:r>
                                </m:e>
                                <m:sub>
                                  <m:r>
                                    <a:rPr lang="en-CA" b="0" i="1" smtClean="0">
                                      <a:latin typeface="Cambria Math"/>
                                    </a:rPr>
                                    <m:t>3</m:t>
                                  </m:r>
                                </m:sub>
                              </m:sSub>
                            </m:e>
                          </m:mr>
                          <m:mr>
                            <m:e>
                              <m:sSub>
                                <m:sSubPr>
                                  <m:ctrlPr>
                                    <a:rPr lang="en-CA" b="0" i="1" smtClean="0">
                                      <a:latin typeface="Cambria Math" panose="02040503050406030204" pitchFamily="18" charset="0"/>
                                    </a:rPr>
                                  </m:ctrlPr>
                                </m:sSubPr>
                                <m:e>
                                  <m:r>
                                    <a:rPr lang="en-CA" b="0" i="1" smtClean="0">
                                      <a:latin typeface="Cambria Math"/>
                                    </a:rPr>
                                    <m:t>𝑃</m:t>
                                  </m:r>
                                </m:e>
                                <m:sub>
                                  <m:r>
                                    <a:rPr lang="en-CA" b="0" i="1" smtClean="0">
                                      <a:latin typeface="Cambria Math"/>
                                    </a:rPr>
                                    <m:t>4</m:t>
                                  </m:r>
                                </m:sub>
                              </m:sSub>
                            </m:e>
                          </m:mr>
                        </m:m>
                      </m:e>
                    </m:d>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887"/>
                </a:stretch>
              </a:blipFill>
            </p:spPr>
            <p:txBody>
              <a:bodyPr/>
              <a:lstStyle/>
              <a:p>
                <a:r>
                  <a:rPr lang="en-CA">
                    <a:noFill/>
                  </a:rPr>
                  <a:t> </a:t>
                </a:r>
              </a:p>
            </p:txBody>
          </p:sp>
        </mc:Fallback>
      </mc:AlternateContent>
      <p:sp>
        <p:nvSpPr>
          <p:cNvPr id="2" name="Title 1"/>
          <p:cNvSpPr>
            <a:spLocks noGrp="1"/>
          </p:cNvSpPr>
          <p:nvPr>
            <p:ph type="title"/>
          </p:nvPr>
        </p:nvSpPr>
        <p:spPr/>
        <p:txBody>
          <a:bodyPr/>
          <a:lstStyle/>
          <a:p>
            <a:r>
              <a:rPr lang="en-CA" dirty="0"/>
              <a:t>Display</a:t>
            </a:r>
          </a:p>
        </p:txBody>
      </p:sp>
    </p:spTree>
    <p:extLst>
      <p:ext uri="{BB962C8B-B14F-4D97-AF65-F5344CB8AC3E}">
        <p14:creationId xmlns:p14="http://schemas.microsoft.com/office/powerpoint/2010/main" val="16414805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Display</a:t>
            </a:r>
          </a:p>
        </p:txBody>
      </p:sp>
      <p:sp>
        <p:nvSpPr>
          <p:cNvPr id="3" name="Content Placeholder 2"/>
          <p:cNvSpPr>
            <a:spLocks noGrp="1"/>
          </p:cNvSpPr>
          <p:nvPr>
            <p:ph idx="1"/>
          </p:nvPr>
        </p:nvSpPr>
        <p:spPr/>
        <p:txBody>
          <a:bodyPr/>
          <a:lstStyle/>
          <a:p>
            <a:r>
              <a:rPr lang="en-CA" dirty="0"/>
              <a:t>In the case of Bezier curves testing if the curve is flat is relatively easy</a:t>
            </a:r>
          </a:p>
          <a:p>
            <a:r>
              <a:rPr lang="en-CA" dirty="0"/>
              <a:t>P</a:t>
            </a:r>
            <a:r>
              <a:rPr lang="en-CA" baseline="-25000" dirty="0"/>
              <a:t>1</a:t>
            </a:r>
            <a:r>
              <a:rPr lang="en-CA" dirty="0"/>
              <a:t>P</a:t>
            </a:r>
            <a:r>
              <a:rPr lang="en-CA" baseline="-25000" dirty="0"/>
              <a:t>2</a:t>
            </a:r>
            <a:r>
              <a:rPr lang="en-CA" dirty="0"/>
              <a:t> and P</a:t>
            </a:r>
            <a:r>
              <a:rPr lang="en-CA" baseline="-25000" dirty="0"/>
              <a:t>4</a:t>
            </a:r>
            <a:r>
              <a:rPr lang="en-CA" dirty="0"/>
              <a:t>P</a:t>
            </a:r>
            <a:r>
              <a:rPr lang="en-CA" baseline="-25000" dirty="0"/>
              <a:t>3</a:t>
            </a:r>
            <a:r>
              <a:rPr lang="en-CA" dirty="0"/>
              <a:t> are tangent to the curve at the end points, if P</a:t>
            </a:r>
            <a:r>
              <a:rPr lang="en-CA" baseline="-25000" dirty="0"/>
              <a:t>2</a:t>
            </a:r>
            <a:r>
              <a:rPr lang="en-CA" dirty="0"/>
              <a:t> and P</a:t>
            </a:r>
            <a:r>
              <a:rPr lang="en-CA" baseline="-25000" dirty="0"/>
              <a:t>3</a:t>
            </a:r>
            <a:r>
              <a:rPr lang="en-CA" dirty="0"/>
              <a:t> are sufficiently close to the line between P</a:t>
            </a:r>
            <a:r>
              <a:rPr lang="en-CA" baseline="-25000" dirty="0"/>
              <a:t>1</a:t>
            </a:r>
            <a:r>
              <a:rPr lang="en-CA" dirty="0"/>
              <a:t> </a:t>
            </a:r>
            <a:r>
              <a:rPr lang="en-CA"/>
              <a:t>and P</a:t>
            </a:r>
            <a:r>
              <a:rPr lang="en-CA" baseline="-25000"/>
              <a:t>4</a:t>
            </a:r>
            <a:r>
              <a:rPr lang="en-CA"/>
              <a:t> </a:t>
            </a:r>
            <a:r>
              <a:rPr lang="en-CA" dirty="0"/>
              <a:t>the curve is considered flat, see the next slide</a:t>
            </a:r>
          </a:p>
          <a:p>
            <a:r>
              <a:rPr lang="en-CA" dirty="0"/>
              <a:t>Surfaces can be displayed in basically the same way, except we are dealing with quadrilaterals and not lines</a:t>
            </a:r>
          </a:p>
          <a:p>
            <a:r>
              <a:rPr lang="en-CA" dirty="0"/>
              <a:t>Could actually do the subdivision down to the pixel level – </a:t>
            </a:r>
            <a:r>
              <a:rPr lang="en-CA" dirty="0" err="1"/>
              <a:t>Catmull’s</a:t>
            </a:r>
            <a:r>
              <a:rPr lang="en-CA" dirty="0"/>
              <a:t> algorithm</a:t>
            </a:r>
          </a:p>
        </p:txBody>
      </p:sp>
    </p:spTree>
    <p:extLst>
      <p:ext uri="{BB962C8B-B14F-4D97-AF65-F5344CB8AC3E}">
        <p14:creationId xmlns:p14="http://schemas.microsoft.com/office/powerpoint/2010/main" val="11606722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Display</a:t>
            </a:r>
          </a:p>
        </p:txBody>
      </p:sp>
      <p:sp>
        <p:nvSpPr>
          <p:cNvPr id="3" name="Content Placeholder 2"/>
          <p:cNvSpPr>
            <a:spLocks noGrp="1"/>
          </p:cNvSpPr>
          <p:nvPr>
            <p:ph idx="1"/>
          </p:nvPr>
        </p:nvSpPr>
        <p:spPr/>
        <p:txBody>
          <a:bodyPr/>
          <a:lstStyle/>
          <a:p>
            <a:endParaRPr lang="en-CA"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348880"/>
            <a:ext cx="6192688" cy="3049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6524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r>
              <a:rPr lang="en-CA" dirty="0"/>
              <a:t>Examined the basic modeling techniques used on computer graphics, polygons and curved surfaces</a:t>
            </a:r>
          </a:p>
          <a:p>
            <a:r>
              <a:rPr lang="en-CA" dirty="0"/>
              <a:t>Data structures for storing polygonal meshes</a:t>
            </a:r>
          </a:p>
          <a:p>
            <a:r>
              <a:rPr lang="en-CA" dirty="0"/>
              <a:t>Basic properties of curves and surfaces</a:t>
            </a:r>
          </a:p>
          <a:p>
            <a:r>
              <a:rPr lang="en-CA" dirty="0"/>
              <a:t>Differential geometry for computer graphics</a:t>
            </a:r>
          </a:p>
        </p:txBody>
      </p:sp>
    </p:spTree>
    <p:extLst>
      <p:ext uri="{BB962C8B-B14F-4D97-AF65-F5344CB8AC3E}">
        <p14:creationId xmlns:p14="http://schemas.microsoft.com/office/powerpoint/2010/main" val="303118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defRPr/>
            </a:pPr>
            <a:r>
              <a:rPr lang="en-US" dirty="0"/>
              <a:t>Polynomials</a:t>
            </a:r>
          </a:p>
        </p:txBody>
      </p:sp>
      <p:sp>
        <p:nvSpPr>
          <p:cNvPr id="106499" name="Rectangle 3"/>
          <p:cNvSpPr>
            <a:spLocks noGrp="1" noChangeArrowheads="1"/>
          </p:cNvSpPr>
          <p:nvPr>
            <p:ph type="body" idx="1"/>
          </p:nvPr>
        </p:nvSpPr>
        <p:spPr/>
        <p:txBody>
          <a:bodyPr/>
          <a:lstStyle/>
          <a:p>
            <a:pPr eaLnBrk="1" hangingPunct="1">
              <a:lnSpc>
                <a:spcPct val="90000"/>
              </a:lnSpc>
              <a:defRPr/>
            </a:pPr>
            <a:r>
              <a:rPr lang="en-US" dirty="0"/>
              <a:t>In our case the </a:t>
            </a:r>
            <a:r>
              <a:rPr lang="en-US" dirty="0" err="1"/>
              <a:t>a</a:t>
            </a:r>
            <a:r>
              <a:rPr lang="en-US" baseline="-25000" dirty="0" err="1"/>
              <a:t>i</a:t>
            </a:r>
            <a:r>
              <a:rPr lang="en-US" dirty="0"/>
              <a:t> are vectors since f(t) is a vector</a:t>
            </a:r>
          </a:p>
          <a:p>
            <a:pPr eaLnBrk="1" hangingPunct="1">
              <a:lnSpc>
                <a:spcPct val="90000"/>
              </a:lnSpc>
              <a:defRPr/>
            </a:pPr>
            <a:r>
              <a:rPr lang="en-US" dirty="0"/>
              <a:t>While this representation is good for computation, its not particularly good for much else</a:t>
            </a:r>
          </a:p>
          <a:p>
            <a:pPr eaLnBrk="1" hangingPunct="1">
              <a:lnSpc>
                <a:spcPct val="90000"/>
              </a:lnSpc>
              <a:defRPr/>
            </a:pPr>
            <a:r>
              <a:rPr lang="en-US" dirty="0"/>
              <a:t>For example, how are the </a:t>
            </a:r>
            <a:r>
              <a:rPr lang="en-US" dirty="0" err="1"/>
              <a:t>a</a:t>
            </a:r>
            <a:r>
              <a:rPr lang="en-US" baseline="-25000" dirty="0" err="1"/>
              <a:t>i</a:t>
            </a:r>
            <a:r>
              <a:rPr lang="en-US" dirty="0"/>
              <a:t> related to the curve geometry?</a:t>
            </a:r>
          </a:p>
          <a:p>
            <a:pPr eaLnBrk="1" hangingPunct="1">
              <a:lnSpc>
                <a:spcPct val="90000"/>
              </a:lnSpc>
              <a:defRPr/>
            </a:pPr>
            <a:r>
              <a:rPr lang="en-US" dirty="0"/>
              <a:t>Given a set of points how do we compute the </a:t>
            </a:r>
            <a:r>
              <a:rPr lang="en-US" dirty="0" err="1"/>
              <a:t>a</a:t>
            </a:r>
            <a:r>
              <a:rPr lang="en-US" baseline="-25000" dirty="0" err="1"/>
              <a:t>i</a:t>
            </a:r>
            <a:r>
              <a:rPr lang="en-US" dirty="0"/>
              <a:t>?</a:t>
            </a:r>
          </a:p>
          <a:p>
            <a:pPr eaLnBrk="1" hangingPunct="1">
              <a:lnSpc>
                <a:spcPct val="90000"/>
              </a:lnSpc>
              <a:defRPr/>
            </a:pPr>
            <a:r>
              <a:rPr lang="en-US" dirty="0"/>
              <a:t>We are not particularly good at guessing the value of </a:t>
            </a:r>
            <a:r>
              <a:rPr lang="en-US" dirty="0" err="1"/>
              <a:t>a</a:t>
            </a:r>
            <a:r>
              <a:rPr lang="en-US" baseline="-25000" dirty="0" err="1"/>
              <a:t>i</a:t>
            </a:r>
            <a:r>
              <a:rPr lang="en-US" dirty="0"/>
              <a:t> that will produce a given shape</a:t>
            </a:r>
          </a:p>
          <a:p>
            <a:pPr eaLnBrk="1" hangingPunct="1">
              <a:lnSpc>
                <a:spcPct val="90000"/>
              </a:lnSpc>
              <a:defRPr/>
            </a:pPr>
            <a:r>
              <a:rPr lang="en-US" dirty="0"/>
              <a:t>We need some way of obtaining the coefficients from the geometry</a:t>
            </a:r>
          </a:p>
        </p:txBody>
      </p:sp>
    </p:spTree>
    <p:extLst>
      <p:ext uri="{BB962C8B-B14F-4D97-AF65-F5344CB8AC3E}">
        <p14:creationId xmlns:p14="http://schemas.microsoft.com/office/powerpoint/2010/main" val="3717068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Template>
  <TotalTime>2518</TotalTime>
  <Words>4796</Words>
  <Application>Microsoft Office PowerPoint</Application>
  <PresentationFormat>On-screen Show (4:3)</PresentationFormat>
  <Paragraphs>407</Paragraphs>
  <Slides>86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4" baseType="lpstr">
      <vt:lpstr>Arial</vt:lpstr>
      <vt:lpstr>Cambria Math</vt:lpstr>
      <vt:lpstr>Century Gothic</vt:lpstr>
      <vt:lpstr>Courier New</vt:lpstr>
      <vt:lpstr>Palatino Linotype</vt:lpstr>
      <vt:lpstr>Wingdings</vt:lpstr>
      <vt:lpstr>Executive</vt:lpstr>
      <vt:lpstr>Equation</vt:lpstr>
      <vt:lpstr>CSCI 4110 Modeling – Part Two Curves and Surfaces</vt:lpstr>
      <vt:lpstr>Introduction</vt:lpstr>
      <vt:lpstr>Introduction</vt:lpstr>
      <vt:lpstr>Continuity</vt:lpstr>
      <vt:lpstr>Continuity</vt:lpstr>
      <vt:lpstr>Continuity</vt:lpstr>
      <vt:lpstr>Continuity</vt:lpstr>
      <vt:lpstr>Polynomials</vt:lpstr>
      <vt:lpstr>Polynomials</vt:lpstr>
      <vt:lpstr>Polynomials</vt:lpstr>
      <vt:lpstr>Polynomials</vt:lpstr>
      <vt:lpstr>Control Points</vt:lpstr>
      <vt:lpstr>Control Points</vt:lpstr>
      <vt:lpstr>Control Points</vt:lpstr>
      <vt:lpstr>Control Points</vt:lpstr>
      <vt:lpstr>Cubic Curves</vt:lpstr>
      <vt:lpstr>Hermite Curves</vt:lpstr>
      <vt:lpstr>Hermite Curves</vt:lpstr>
      <vt:lpstr>Continuity</vt:lpstr>
      <vt:lpstr>Continuity</vt:lpstr>
      <vt:lpstr>Continuity</vt:lpstr>
      <vt:lpstr>Continuity</vt:lpstr>
      <vt:lpstr>Continuity</vt:lpstr>
      <vt:lpstr>Local Control</vt:lpstr>
      <vt:lpstr>Local Control</vt:lpstr>
      <vt:lpstr>Natural Spline</vt:lpstr>
      <vt:lpstr>Natural Spline</vt:lpstr>
      <vt:lpstr>Natural Spline</vt:lpstr>
      <vt:lpstr>Hermite Curve</vt:lpstr>
      <vt:lpstr>Hermite Curve</vt:lpstr>
      <vt:lpstr>Cardinal Spline</vt:lpstr>
      <vt:lpstr>Cardinal Spline</vt:lpstr>
      <vt:lpstr>Cardinal Spline</vt:lpstr>
      <vt:lpstr>Cardinal Spline</vt:lpstr>
      <vt:lpstr>Cardinal Spline</vt:lpstr>
      <vt:lpstr>Cardinal Spline</vt:lpstr>
      <vt:lpstr>Bezier Curve</vt:lpstr>
      <vt:lpstr>Bezier Curve</vt:lpstr>
      <vt:lpstr>Bezier Curve</vt:lpstr>
      <vt:lpstr>Bezier Curve</vt:lpstr>
      <vt:lpstr>Bezier Curve</vt:lpstr>
      <vt:lpstr>Bezier Curve</vt:lpstr>
      <vt:lpstr>Bezier Curve</vt:lpstr>
      <vt:lpstr>Bezier Curve</vt:lpstr>
      <vt:lpstr>Bezier Curve</vt:lpstr>
      <vt:lpstr>Bezier Curve</vt:lpstr>
      <vt:lpstr>Bezier Curve</vt:lpstr>
      <vt:lpstr>B-Spline</vt:lpstr>
      <vt:lpstr>B-Spline</vt:lpstr>
      <vt:lpstr>B-Spline</vt:lpstr>
      <vt:lpstr>B-Spline</vt:lpstr>
      <vt:lpstr>B-Spline</vt:lpstr>
      <vt:lpstr>B-Spline</vt:lpstr>
      <vt:lpstr>B-Spline</vt:lpstr>
      <vt:lpstr>B-Spline</vt:lpstr>
      <vt:lpstr>B-Spline</vt:lpstr>
      <vt:lpstr>B-Spline</vt:lpstr>
      <vt:lpstr>B-Spline</vt:lpstr>
      <vt:lpstr>B-Spline</vt:lpstr>
      <vt:lpstr>B-Spline</vt:lpstr>
      <vt:lpstr>B-Spline</vt:lpstr>
      <vt:lpstr>B-Spline</vt:lpstr>
      <vt:lpstr>B-Spline</vt:lpstr>
      <vt:lpstr>B-Spline</vt:lpstr>
      <vt:lpstr>B-Spline</vt:lpstr>
      <vt:lpstr>B-Spline</vt:lpstr>
      <vt:lpstr>NURBS</vt:lpstr>
      <vt:lpstr>NURBS</vt:lpstr>
      <vt:lpstr>NURBS</vt:lpstr>
      <vt:lpstr>Basis Conversion</vt:lpstr>
      <vt:lpstr>Basis Conversion</vt:lpstr>
      <vt:lpstr>Basis Conversion</vt:lpstr>
      <vt:lpstr>Curved Surfaces</vt:lpstr>
      <vt:lpstr>Curved Surfaces</vt:lpstr>
      <vt:lpstr>Curved Surfaces</vt:lpstr>
      <vt:lpstr>Curved Surfaces</vt:lpstr>
      <vt:lpstr>Curved Surfaces</vt:lpstr>
      <vt:lpstr>Curved Surfaces</vt:lpstr>
      <vt:lpstr>Display</vt:lpstr>
      <vt:lpstr>Display</vt:lpstr>
      <vt:lpstr>Display</vt:lpstr>
      <vt:lpstr>Display</vt:lpstr>
      <vt:lpstr>Display</vt:lpstr>
      <vt:lpstr>Display</vt:lpstr>
      <vt:lpstr>Display</vt:lpstr>
      <vt:lpstr>Summary</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4110 Modeling Curves and Surfaces</dc:title>
  <dc:creator>Mark</dc:creator>
  <cp:lastModifiedBy>Mark Green</cp:lastModifiedBy>
  <cp:revision>18</cp:revision>
  <dcterms:created xsi:type="dcterms:W3CDTF">2014-09-11T20:55:03Z</dcterms:created>
  <dcterms:modified xsi:type="dcterms:W3CDTF">2019-07-23T01:21:34Z</dcterms:modified>
</cp:coreProperties>
</file>