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3FE989-14E3-4EB3-BFEA-1977D403935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94CE82-F454-46FE-A61F-7E9761F6934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4110</a:t>
            </a:r>
            <a:br>
              <a:rPr lang="en-CA" dirty="0"/>
            </a:br>
            <a:r>
              <a:rPr lang="en-CA" dirty="0"/>
              <a:t>Rendering</a:t>
            </a:r>
            <a:br>
              <a:rPr lang="en-CA" dirty="0"/>
            </a:br>
            <a:r>
              <a:rPr lang="en-CA" dirty="0"/>
              <a:t>The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Mark Green</a:t>
            </a:r>
          </a:p>
          <a:p>
            <a:r>
              <a:rPr lang="en-CA" dirty="0"/>
              <a:t>Faculty of Science</a:t>
            </a:r>
          </a:p>
          <a:p>
            <a:r>
              <a:rPr lang="en-CA" dirty="0"/>
              <a:t>UOIT</a:t>
            </a:r>
          </a:p>
        </p:txBody>
      </p:sp>
    </p:spTree>
    <p:extLst>
      <p:ext uri="{BB962C8B-B14F-4D97-AF65-F5344CB8AC3E}">
        <p14:creationId xmlns:p14="http://schemas.microsoft.com/office/powerpoint/2010/main" val="334432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Rotation matrices have the following useful properties:</a:t>
            </a:r>
          </a:p>
          <a:p>
            <a:pPr lvl="1"/>
            <a:r>
              <a:rPr lang="en-CA" sz="2400" dirty="0"/>
              <a:t>M M</a:t>
            </a:r>
            <a:r>
              <a:rPr lang="en-CA" sz="2400" baseline="30000" dirty="0"/>
              <a:t>T</a:t>
            </a:r>
            <a:r>
              <a:rPr lang="en-CA" sz="2400" dirty="0"/>
              <a:t> = I, to invert a rotation matrix take its transpose</a:t>
            </a:r>
          </a:p>
          <a:p>
            <a:pPr lvl="1"/>
            <a:r>
              <a:rPr lang="en-CA" sz="2400" dirty="0"/>
              <a:t>The columns and rows are orthogonal</a:t>
            </a:r>
          </a:p>
          <a:p>
            <a:r>
              <a:rPr lang="en-CA" dirty="0"/>
              <a:t>These properties can be used to construct rotation matrices</a:t>
            </a:r>
          </a:p>
          <a:p>
            <a:r>
              <a:rPr lang="en-CA" dirty="0"/>
              <a:t>Example: convert first row of matrix to a column vector and rotate it, the result is (1, 0, 0, 1)</a:t>
            </a:r>
          </a:p>
          <a:p>
            <a:r>
              <a:rPr lang="en-CA" dirty="0"/>
              <a:t>The same thing happens with the second a third rows</a:t>
            </a:r>
          </a:p>
        </p:txBody>
      </p:sp>
    </p:spTree>
    <p:extLst>
      <p:ext uri="{BB962C8B-B14F-4D97-AF65-F5344CB8AC3E}">
        <p14:creationId xmlns:p14="http://schemas.microsoft.com/office/powerpoint/2010/main" val="303466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I have three orthogonal unit vectors, I can construct a matrix that will rotate these vectors onto the x, y and z axis by just making them the rows of the matrix</a:t>
            </a:r>
          </a:p>
          <a:p>
            <a:r>
              <a:rPr lang="en-CA" dirty="0"/>
              <a:t>If I only have two vectors, I can construct the third vector by taking the cross product</a:t>
            </a:r>
          </a:p>
          <a:p>
            <a:r>
              <a:rPr lang="en-CA" dirty="0"/>
              <a:t>If the vectors aren’t orthogonal, I can still construct a rotation matrix by taking the cross products of the vectors</a:t>
            </a:r>
          </a:p>
          <a:p>
            <a:r>
              <a:rPr lang="en-CA" dirty="0"/>
              <a:t>Inverse transformation constructed by using the vectors as the columns of the matrix</a:t>
            </a:r>
          </a:p>
        </p:txBody>
      </p:sp>
    </p:spTree>
    <p:extLst>
      <p:ext uri="{BB962C8B-B14F-4D97-AF65-F5344CB8AC3E}">
        <p14:creationId xmlns:p14="http://schemas.microsoft.com/office/powerpoint/2010/main" val="253402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Traditional graphics pipeline based on three coordinate systems:</a:t>
            </a:r>
          </a:p>
          <a:p>
            <a:pPr lvl="1"/>
            <a:r>
              <a:rPr lang="en-CA" sz="2400" dirty="0"/>
              <a:t>World – model transformation matrices</a:t>
            </a:r>
          </a:p>
          <a:p>
            <a:pPr lvl="1"/>
            <a:r>
              <a:rPr lang="en-CA" sz="2400" dirty="0"/>
              <a:t>Eye – produced by viewing transformations</a:t>
            </a:r>
          </a:p>
          <a:p>
            <a:pPr lvl="1"/>
            <a:r>
              <a:rPr lang="en-CA" sz="2400" dirty="0"/>
              <a:t>Window – produced by projections</a:t>
            </a:r>
          </a:p>
          <a:p>
            <a:r>
              <a:rPr lang="en-CA" dirty="0"/>
              <a:t>We don’t need to use these coordinate systems in OpenGL, we can come up with our own set</a:t>
            </a:r>
          </a:p>
          <a:p>
            <a:r>
              <a:rPr lang="en-CA" dirty="0"/>
              <a:t>But, they tend to be a good match for most applications, so we will explore them</a:t>
            </a:r>
          </a:p>
        </p:txBody>
      </p:sp>
    </p:spTree>
    <p:extLst>
      <p:ext uri="{BB962C8B-B14F-4D97-AF65-F5344CB8AC3E}">
        <p14:creationId xmlns:p14="http://schemas.microsoft.com/office/powerpoint/2010/main" val="385300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object in our model can have its own coordinate system, but we need a single world coordinate system when it comes to display</a:t>
            </a:r>
          </a:p>
          <a:p>
            <a:r>
              <a:rPr lang="en-CA" dirty="0"/>
              <a:t>Called the world coordinate system</a:t>
            </a:r>
          </a:p>
          <a:p>
            <a:r>
              <a:rPr lang="en-CA" dirty="0"/>
              <a:t>One or more matrices used to convert from object coordinates to world coordinates</a:t>
            </a:r>
          </a:p>
          <a:p>
            <a:r>
              <a:rPr lang="en-CA" dirty="0"/>
              <a:t>May want to have the model matrix as a separate uniform in </a:t>
            </a:r>
            <a:r>
              <a:rPr lang="en-CA" dirty="0" err="1"/>
              <a:t>shaders</a:t>
            </a:r>
            <a:r>
              <a:rPr lang="en-CA" dirty="0"/>
              <a:t> since it could change more frequently than the other matrices</a:t>
            </a:r>
          </a:p>
        </p:txBody>
      </p:sp>
    </p:spTree>
    <p:extLst>
      <p:ext uri="{BB962C8B-B14F-4D97-AF65-F5344CB8AC3E}">
        <p14:creationId xmlns:p14="http://schemas.microsoft.com/office/powerpoint/2010/main" val="241655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view matrix converts world coordinates to eye coordinates</a:t>
            </a:r>
          </a:p>
          <a:p>
            <a:r>
              <a:rPr lang="en-CA" dirty="0"/>
              <a:t>In the eye coordinate system the viewer is looking down the z axis and the y axis points up</a:t>
            </a:r>
          </a:p>
          <a:p>
            <a:r>
              <a:rPr lang="en-CA" dirty="0"/>
              <a:t>There are many ways of producing this matrix, they are all based on constructing a viewing frustum, see next slide</a:t>
            </a:r>
          </a:p>
          <a:p>
            <a:r>
              <a:rPr lang="en-CA" dirty="0"/>
              <a:t>One way is to use the look at technique based on three vectors:</a:t>
            </a:r>
          </a:p>
          <a:p>
            <a:pPr lvl="1"/>
            <a:r>
              <a:rPr lang="en-CA" dirty="0"/>
              <a:t>Eye position</a:t>
            </a:r>
          </a:p>
          <a:p>
            <a:pPr lvl="1"/>
            <a:r>
              <a:rPr lang="en-CA" dirty="0"/>
              <a:t>Point we are looking at</a:t>
            </a:r>
          </a:p>
          <a:p>
            <a:pPr lvl="1"/>
            <a:r>
              <a:rPr lang="en-CA" dirty="0"/>
              <a:t>Up vector</a:t>
            </a:r>
          </a:p>
        </p:txBody>
      </p:sp>
    </p:spTree>
    <p:extLst>
      <p:ext uri="{BB962C8B-B14F-4D97-AF65-F5344CB8AC3E}">
        <p14:creationId xmlns:p14="http://schemas.microsoft.com/office/powerpoint/2010/main" val="43816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Coordinate Systems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2981202" cy="290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00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case the frustum is symmetric about the viewing direction, called an on axis projection</a:t>
            </a:r>
          </a:p>
          <a:p>
            <a:r>
              <a:rPr lang="en-CA" dirty="0"/>
              <a:t>Don’t always want this, most head mounted displays and projection systems need an off axis projection</a:t>
            </a:r>
          </a:p>
          <a:p>
            <a:r>
              <a:rPr lang="en-CA" dirty="0"/>
              <a:t>Specified in the following way:</a:t>
            </a:r>
          </a:p>
          <a:p>
            <a:pPr lvl="1"/>
            <a:r>
              <a:rPr lang="en-CA" sz="2400" dirty="0"/>
              <a:t>Distance to the near and far clipping planes, the z axis in eye coordinates</a:t>
            </a:r>
          </a:p>
          <a:p>
            <a:pPr lvl="1"/>
            <a:r>
              <a:rPr lang="en-CA" sz="2400" dirty="0"/>
              <a:t>The extent in the x and y axis of the near clipping plane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0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window coordinate system is a cube centered at the origin, the min and max points of the cube are (-1, -1, -1) and (1, 1, 1)</a:t>
            </a:r>
          </a:p>
          <a:p>
            <a:r>
              <a:rPr lang="en-CA" dirty="0"/>
              <a:t>The projection matrix converts eye coordinates into this system</a:t>
            </a:r>
          </a:p>
          <a:p>
            <a:r>
              <a:rPr lang="en-CA" dirty="0"/>
              <a:t>Easy to scale to the final display device, or window on the screen</a:t>
            </a:r>
          </a:p>
          <a:p>
            <a:r>
              <a:rPr lang="en-CA" dirty="0"/>
              <a:t>Many projections could be used, they all have their own matrix:</a:t>
            </a:r>
          </a:p>
          <a:p>
            <a:pPr marL="457200" lvl="1" indent="0">
              <a:buNone/>
            </a:pPr>
            <a:r>
              <a:rPr lang="en-CA" sz="2400" dirty="0"/>
              <a:t>David Salomon, Transformations and Projections in Computer Graphics, Springer, 2006</a:t>
            </a:r>
          </a:p>
        </p:txBody>
      </p:sp>
    </p:spTree>
    <p:extLst>
      <p:ext uri="{BB962C8B-B14F-4D97-AF65-F5344CB8AC3E}">
        <p14:creationId xmlns:p14="http://schemas.microsoft.com/office/powerpoint/2010/main" val="265229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Coordinate Systems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08" y="1600200"/>
            <a:ext cx="46555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59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Early algorithms were scan line based, solved the problem one line at a time, sorted polygons in screen space and depth</a:t>
            </a:r>
          </a:p>
          <a:p>
            <a:r>
              <a:rPr lang="en-CA" dirty="0"/>
              <a:t>Now solved in hardware, depth buffer</a:t>
            </a:r>
          </a:p>
          <a:p>
            <a:r>
              <a:rPr lang="en-CA" dirty="0"/>
              <a:t>Each pixel has a depth, distance from eye</a:t>
            </a:r>
          </a:p>
          <a:p>
            <a:r>
              <a:rPr lang="en-CA" dirty="0"/>
              <a:t>When we write a new pixel we compare its depth to depth buffer:</a:t>
            </a:r>
          </a:p>
          <a:p>
            <a:pPr lvl="1"/>
            <a:r>
              <a:rPr lang="en-CA" sz="2000" dirty="0"/>
              <a:t>If closer, draw the pixel and update the depth buffer</a:t>
            </a:r>
          </a:p>
          <a:p>
            <a:pPr lvl="1"/>
            <a:r>
              <a:rPr lang="en-CA" sz="2000" dirty="0"/>
              <a:t>Otherwise, ignore the pixel</a:t>
            </a:r>
          </a:p>
          <a:p>
            <a:r>
              <a:rPr lang="en-CA" dirty="0"/>
              <a:t>Essentially done for free in modern hardware, just need some extra memory</a:t>
            </a:r>
          </a:p>
        </p:txBody>
      </p:sp>
    </p:spTree>
    <p:extLst>
      <p:ext uri="{BB962C8B-B14F-4D97-AF65-F5344CB8AC3E}">
        <p14:creationId xmlns:p14="http://schemas.microsoft.com/office/powerpoint/2010/main" val="199414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Rendering is the process of creating an image, the algorithms and techniques that we use for image synthesis</a:t>
            </a:r>
          </a:p>
          <a:p>
            <a:r>
              <a:rPr lang="en-CA" dirty="0"/>
              <a:t>This is a very broad topic:</a:t>
            </a:r>
          </a:p>
          <a:p>
            <a:pPr lvl="1"/>
            <a:r>
              <a:rPr lang="en-CA" dirty="0"/>
              <a:t>Basic 2D rendering</a:t>
            </a:r>
          </a:p>
          <a:p>
            <a:pPr lvl="1"/>
            <a:r>
              <a:rPr lang="en-CA" dirty="0"/>
              <a:t>Basic 3D rendering</a:t>
            </a:r>
          </a:p>
          <a:p>
            <a:pPr lvl="1"/>
            <a:r>
              <a:rPr lang="en-CA" dirty="0"/>
              <a:t>Photorealistic rendering</a:t>
            </a:r>
          </a:p>
          <a:p>
            <a:pPr lvl="1"/>
            <a:r>
              <a:rPr lang="en-CA" dirty="0"/>
              <a:t>Non-photorealistic rendering</a:t>
            </a:r>
          </a:p>
          <a:p>
            <a:pPr lvl="1"/>
            <a:r>
              <a:rPr lang="en-CA" dirty="0"/>
              <a:t>Visualization</a:t>
            </a:r>
          </a:p>
          <a:p>
            <a:r>
              <a:rPr lang="en-CA" dirty="0"/>
              <a:t>Small number of techniques appear in all areas, quite often concepts will transfer</a:t>
            </a:r>
          </a:p>
          <a:p>
            <a:r>
              <a:rPr lang="en-CA" dirty="0"/>
              <a:t>Could have a course on each of these topics</a:t>
            </a:r>
          </a:p>
        </p:txBody>
      </p:sp>
    </p:spTree>
    <p:extLst>
      <p:ext uri="{BB962C8B-B14F-4D97-AF65-F5344CB8AC3E}">
        <p14:creationId xmlns:p14="http://schemas.microsoft.com/office/powerpoint/2010/main" val="103857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Surface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 producing an image we may write to a given pixel several (or many) times, but the one that remains at the end is the one closest to the viewer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algorithm isn’t perfect, since it can waste time on polygons that aren’t visible, but its simplicity and hardware implementation often make up for the inefficiency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But, there is a problem that we need to be aware of, depth buffers have a limited resolution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our viewing transformations aren’t set up correctly multiple pixels, separated in z may map onto the same value in the depth buffer</a:t>
            </a:r>
          </a:p>
        </p:txBody>
      </p:sp>
    </p:spTree>
    <p:extLst>
      <p:ext uri="{BB962C8B-B14F-4D97-AF65-F5344CB8AC3E}">
        <p14:creationId xmlns:p14="http://schemas.microsoft.com/office/powerpoint/2010/main" val="273930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Surface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 most graphics displays the z buffer is made up of 16 or 24 bit integers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scale the z values so they fit within this range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we have a parallel projection the z values will vary linearly from the near clipping plane (n) to the far clipping plane (f), and we have B possible values (which will be either 2</a:t>
            </a:r>
            <a:r>
              <a:rPr lang="en-US" baseline="30000" dirty="0"/>
              <a:t>16</a:t>
            </a:r>
            <a:r>
              <a:rPr lang="en-US" dirty="0"/>
              <a:t> or 2</a:t>
            </a:r>
            <a:r>
              <a:rPr lang="en-US" baseline="30000" dirty="0"/>
              <a:t>24</a:t>
            </a:r>
            <a:r>
              <a:rPr lang="en-US" dirty="0"/>
              <a:t>), so we will get B bins of z values, with each bin having the size: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sym typeface="Symbol" pitchFamily="18" charset="2"/>
              </a:rPr>
              <a:t>z = (f-n)/B</a:t>
            </a:r>
          </a:p>
        </p:txBody>
      </p:sp>
    </p:spTree>
    <p:extLst>
      <p:ext uri="{BB962C8B-B14F-4D97-AF65-F5344CB8AC3E}">
        <p14:creationId xmlns:p14="http://schemas.microsoft.com/office/powerpoint/2010/main" val="108401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Surface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As long as all the polygons are more than </a:t>
            </a:r>
            <a:r>
              <a:rPr lang="en-US" dirty="0">
                <a:sym typeface="Symbol" pitchFamily="18" charset="2"/>
              </a:rPr>
              <a:t>z apart there will be no problems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If they are closer, the z buffer will think they have the same z value, so it won’t be able to determine the correct pixel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If we are lucky, it will always choose the pixels from the same polygon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In practice we are usually unlucky, and we will get a mixture of the two polygons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This does not look very good</a:t>
            </a:r>
          </a:p>
        </p:txBody>
      </p:sp>
    </p:spTree>
    <p:extLst>
      <p:ext uri="{BB962C8B-B14F-4D97-AF65-F5344CB8AC3E}">
        <p14:creationId xmlns:p14="http://schemas.microsoft.com/office/powerpoint/2010/main" val="3979597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Surface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To avoid this problem we need to carefully select n and f to give the smallest possible </a:t>
            </a:r>
            <a:r>
              <a:rPr lang="en-US" dirty="0">
                <a:sym typeface="Symbol" pitchFamily="18" charset="2"/>
              </a:rPr>
              <a:t>z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Many beginning graphics programmers set f to a large value, just because they think its safe, then wonder why their images don’t look right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The problem is more serious with the perspective projection, since the bins are no longer the same size</a:t>
            </a:r>
          </a:p>
        </p:txBody>
      </p:sp>
    </p:spTree>
    <p:extLst>
      <p:ext uri="{BB962C8B-B14F-4D97-AF65-F5344CB8AC3E}">
        <p14:creationId xmlns:p14="http://schemas.microsoft.com/office/powerpoint/2010/main" val="166968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Surface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projected z value is related to </a:t>
            </a:r>
            <a:r>
              <a:rPr lang="en-US" dirty="0" err="1"/>
              <a:t>z</a:t>
            </a:r>
            <a:r>
              <a:rPr lang="en-US" baseline="-25000" dirty="0" err="1"/>
              <a:t>w</a:t>
            </a:r>
            <a:r>
              <a:rPr lang="en-US" dirty="0"/>
              <a:t> the world z value in the following way: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/>
              <a:t>z = </a:t>
            </a:r>
            <a:r>
              <a:rPr lang="en-US" sz="2400" dirty="0" err="1"/>
              <a:t>n+f-fn</a:t>
            </a:r>
            <a:r>
              <a:rPr lang="en-US" sz="2400" dirty="0"/>
              <a:t>/</a:t>
            </a:r>
            <a:r>
              <a:rPr lang="en-US" sz="2400" dirty="0" err="1"/>
              <a:t>z</a:t>
            </a:r>
            <a:r>
              <a:rPr lang="en-US" sz="2400" baseline="-25000" dirty="0" err="1"/>
              <a:t>w</a:t>
            </a:r>
            <a:endParaRPr lang="en-US" sz="2400" baseline="-25000" dirty="0"/>
          </a:p>
          <a:p>
            <a:pPr>
              <a:defRPr/>
            </a:pPr>
            <a:r>
              <a:rPr lang="en-US" dirty="0"/>
              <a:t>This comes straight from the perspective projection matrix</a:t>
            </a:r>
          </a:p>
          <a:p>
            <a:pPr eaLnBrk="1" hangingPunct="1">
              <a:defRPr/>
            </a:pPr>
            <a:r>
              <a:rPr lang="en-US" dirty="0"/>
              <a:t>Which gives us the following relationship upon differentiation: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>
                <a:sym typeface="Symbol" pitchFamily="18" charset="2"/>
              </a:rPr>
              <a:t>z  </a:t>
            </a:r>
            <a:r>
              <a:rPr lang="en-US" sz="2400" dirty="0" err="1">
                <a:sym typeface="Symbol" pitchFamily="18" charset="2"/>
              </a:rPr>
              <a:t>fnz</a:t>
            </a:r>
            <a:r>
              <a:rPr lang="en-US" sz="2400" baseline="-25000" dirty="0" err="1">
                <a:sym typeface="Symbol" pitchFamily="18" charset="2"/>
              </a:rPr>
              <a:t>w</a:t>
            </a:r>
            <a:r>
              <a:rPr lang="en-US" sz="2400" dirty="0">
                <a:sym typeface="Symbol" pitchFamily="18" charset="2"/>
              </a:rPr>
              <a:t>/z</a:t>
            </a:r>
            <a:r>
              <a:rPr lang="en-US" sz="2400" baseline="-25000" dirty="0">
                <a:sym typeface="Symbol" pitchFamily="18" charset="2"/>
              </a:rPr>
              <a:t>w</a:t>
            </a:r>
            <a:r>
              <a:rPr lang="en-US" sz="2400" baseline="30000" dirty="0">
                <a:sym typeface="Symbol" pitchFamily="18" charset="2"/>
              </a:rPr>
              <a:t>2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>
                <a:sym typeface="Symbol" pitchFamily="18" charset="2"/>
              </a:rPr>
              <a:t></a:t>
            </a:r>
            <a:r>
              <a:rPr lang="en-US" sz="2400" dirty="0" err="1">
                <a:sym typeface="Symbol" pitchFamily="18" charset="2"/>
              </a:rPr>
              <a:t>z</a:t>
            </a:r>
            <a:r>
              <a:rPr lang="en-US" sz="2400" baseline="-25000" dirty="0" err="1">
                <a:sym typeface="Symbol" pitchFamily="18" charset="2"/>
              </a:rPr>
              <a:t>w</a:t>
            </a:r>
            <a:r>
              <a:rPr lang="en-US" sz="2400" dirty="0">
                <a:sym typeface="Symbol" pitchFamily="18" charset="2"/>
              </a:rPr>
              <a:t>  z</a:t>
            </a:r>
            <a:r>
              <a:rPr lang="en-US" sz="2400" baseline="-25000" dirty="0">
                <a:sym typeface="Symbol" pitchFamily="18" charset="2"/>
              </a:rPr>
              <a:t>w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z/(</a:t>
            </a:r>
            <a:r>
              <a:rPr lang="en-US" sz="2400" dirty="0" err="1">
                <a:sym typeface="Symbol" pitchFamily="18" charset="2"/>
              </a:rPr>
              <a:t>fn</a:t>
            </a:r>
            <a:r>
              <a:rPr lang="en-US" sz="2400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89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Surface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In model or world space the bins don’t have a uniform size and become larger as </a:t>
            </a:r>
            <a:r>
              <a:rPr lang="en-US" dirty="0" err="1"/>
              <a:t>z</a:t>
            </a:r>
            <a:r>
              <a:rPr lang="en-US" baseline="-25000" dirty="0" err="1"/>
              <a:t>w</a:t>
            </a:r>
            <a:r>
              <a:rPr lang="en-US" dirty="0"/>
              <a:t> becomes larger</a:t>
            </a:r>
          </a:p>
          <a:p>
            <a:pPr eaLnBrk="1" hangingPunct="1">
              <a:defRPr/>
            </a:pPr>
            <a:r>
              <a:rPr lang="en-US" dirty="0"/>
              <a:t>The worst case occurs at </a:t>
            </a:r>
            <a:r>
              <a:rPr lang="en-US" dirty="0" err="1"/>
              <a:t>z</a:t>
            </a:r>
            <a:r>
              <a:rPr lang="en-US" baseline="-25000" dirty="0" err="1"/>
              <a:t>w</a:t>
            </a:r>
            <a:r>
              <a:rPr lang="en-US" dirty="0"/>
              <a:t>=f where the bin size becomes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 err="1"/>
              <a:t>f</a:t>
            </a:r>
            <a:r>
              <a:rPr lang="en-US" sz="2400" dirty="0" err="1">
                <a:sym typeface="Symbol" pitchFamily="18" charset="2"/>
              </a:rPr>
              <a:t>z</a:t>
            </a:r>
            <a:r>
              <a:rPr lang="en-US" sz="2400" dirty="0">
                <a:sym typeface="Symbol" pitchFamily="18" charset="2"/>
              </a:rPr>
              <a:t>/n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Note that this implies that we should never set n=0, otherwise the bins will become extremely large as we move away from the eye</a:t>
            </a:r>
          </a:p>
        </p:txBody>
      </p:sp>
    </p:spTree>
    <p:extLst>
      <p:ext uri="{BB962C8B-B14F-4D97-AF65-F5344CB8AC3E}">
        <p14:creationId xmlns:p14="http://schemas.microsoft.com/office/powerpoint/2010/main" val="3142953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Surface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With perspective projections we need to be aware that the bins become larger as we move away from the eye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It has been argued that the objects further away are less important, so this is natural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But, it will still produce an ugly image, even if the objects are far away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Floating point z buffers are used on modern high end graphics cards, which don’t suffer as much from this problem</a:t>
            </a:r>
          </a:p>
        </p:txBody>
      </p:sp>
    </p:spTree>
    <p:extLst>
      <p:ext uri="{BB962C8B-B14F-4D97-AF65-F5344CB8AC3E}">
        <p14:creationId xmlns:p14="http://schemas.microsoft.com/office/powerpoint/2010/main" val="2009820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Depth buffer was initially considered impractical due to the need for extra memory, now not a problem</a:t>
            </a:r>
          </a:p>
          <a:p>
            <a:r>
              <a:rPr lang="en-CA" dirty="0"/>
              <a:t>Became practical in the 1980s</a:t>
            </a:r>
          </a:p>
          <a:p>
            <a:r>
              <a:rPr lang="en-CA" dirty="0"/>
              <a:t>Painter’s algorithm, version still used today</a:t>
            </a:r>
          </a:p>
          <a:p>
            <a:r>
              <a:rPr lang="en-CA" dirty="0"/>
              <a:t>Draw the objects from back to front, draw the furthest object first</a:t>
            </a:r>
          </a:p>
          <a:p>
            <a:r>
              <a:rPr lang="en-CA" dirty="0"/>
              <a:t>Closer objects are drawn over further objects and hide them</a:t>
            </a:r>
          </a:p>
          <a:p>
            <a:r>
              <a:rPr lang="en-CA" dirty="0"/>
              <a:t>All we need is the correct order to draw the objects!</a:t>
            </a:r>
          </a:p>
        </p:txBody>
      </p:sp>
    </p:spTree>
    <p:extLst>
      <p:ext uri="{BB962C8B-B14F-4D97-AF65-F5344CB8AC3E}">
        <p14:creationId xmlns:p14="http://schemas.microsoft.com/office/powerpoint/2010/main" val="1364216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Objects are usually polygons, sort in screen space after viewing and projection</a:t>
            </a:r>
          </a:p>
          <a:p>
            <a:r>
              <a:rPr lang="en-CA" dirty="0"/>
              <a:t>Problem:  polygons can overlap in z, may not be able to sort them</a:t>
            </a:r>
          </a:p>
          <a:p>
            <a:r>
              <a:rPr lang="en-CA" dirty="0"/>
              <a:t>Also sorting a large number of polygons is slow</a:t>
            </a:r>
          </a:p>
          <a:p>
            <a:r>
              <a:rPr lang="en-CA" dirty="0"/>
              <a:t>But, what if we can sort them in constant time, where the constant is very small (almost zero)??</a:t>
            </a:r>
          </a:p>
          <a:p>
            <a:r>
              <a:rPr lang="en-CA" dirty="0"/>
              <a:t>What if the order was correct for any viewpoint?</a:t>
            </a:r>
          </a:p>
          <a:p>
            <a:r>
              <a:rPr lang="en-CA" dirty="0"/>
              <a:t>This is the idea behind binary space partitioning trees, or BSP trees</a:t>
            </a:r>
          </a:p>
        </p:txBody>
      </p:sp>
    </p:spTree>
    <p:extLst>
      <p:ext uri="{BB962C8B-B14F-4D97-AF65-F5344CB8AC3E}">
        <p14:creationId xmlns:p14="http://schemas.microsoft.com/office/powerpoint/2010/main" val="177569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Observation: a plane divides 3D space into two half spaces, every polygon has a plane equation</a:t>
            </a:r>
          </a:p>
          <a:p>
            <a:r>
              <a:rPr lang="en-CA" dirty="0"/>
              <a:t>Given a point p = (</a:t>
            </a:r>
            <a:r>
              <a:rPr lang="en-CA" dirty="0" err="1"/>
              <a:t>x,y,z</a:t>
            </a:r>
            <a:r>
              <a:rPr lang="en-CA" dirty="0"/>
              <a:t>), the plane equation tells us which half space the point lies in</a:t>
            </a:r>
          </a:p>
          <a:p>
            <a:r>
              <a:rPr lang="en-CA" dirty="0"/>
              <a:t>Plane equation:</a:t>
            </a:r>
          </a:p>
          <a:p>
            <a:pPr marL="457200" lvl="1" indent="0">
              <a:buNone/>
            </a:pPr>
            <a:r>
              <a:rPr lang="en-CA" sz="2400" dirty="0"/>
              <a:t>ax +by +</a:t>
            </a:r>
            <a:r>
              <a:rPr lang="en-CA" sz="2400" dirty="0" err="1"/>
              <a:t>cz</a:t>
            </a:r>
            <a:r>
              <a:rPr lang="en-CA" sz="2400" dirty="0"/>
              <a:t> + d = 0</a:t>
            </a:r>
          </a:p>
          <a:p>
            <a:r>
              <a:rPr lang="en-CA" dirty="0"/>
              <a:t>All points in polygon satisfy this equation, note (</a:t>
            </a:r>
            <a:r>
              <a:rPr lang="en-CA" dirty="0" err="1"/>
              <a:t>a,b,c</a:t>
            </a:r>
            <a:r>
              <a:rPr lang="en-CA" dirty="0"/>
              <a:t>) is the normal direction</a:t>
            </a:r>
          </a:p>
          <a:p>
            <a:r>
              <a:rPr lang="en-CA" dirty="0"/>
              <a:t>Points in the positive half space have a positive value in the plane equation, points in the negative space have a negative value</a:t>
            </a:r>
          </a:p>
        </p:txBody>
      </p:sp>
    </p:spTree>
    <p:extLst>
      <p:ext uri="{BB962C8B-B14F-4D97-AF65-F5344CB8AC3E}">
        <p14:creationId xmlns:p14="http://schemas.microsoft.com/office/powerpoint/2010/main" val="415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common concept, quality vs. time: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For interactive applications rendering must be as fast as possible, special effects want the highest possible quality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83836"/>
              </p:ext>
            </p:extLst>
          </p:nvPr>
        </p:nvGraphicFramePr>
        <p:xfrm>
          <a:off x="1043608" y="2348880"/>
          <a:ext cx="7344815" cy="2160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47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</a:t>
                      </a:r>
                      <a:r>
                        <a:rPr lang="en-CA" baseline="0" dirty="0"/>
                        <a:t> Quality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383">
                <a:tc>
                  <a:txBody>
                    <a:bodyPr/>
                    <a:lstStyle/>
                    <a:p>
                      <a:r>
                        <a:rPr lang="en-CA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Real-time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Impossible??</a:t>
                      </a:r>
                    </a:p>
                    <a:p>
                      <a:r>
                        <a:rPr lang="en-CA" dirty="0"/>
                        <a:t>Special</a:t>
                      </a:r>
                      <a:r>
                        <a:rPr lang="en-CA" baseline="0" dirty="0"/>
                        <a:t> cases - PRT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383">
                <a:tc>
                  <a:txBody>
                    <a:bodyPr/>
                    <a:lstStyle/>
                    <a:p>
                      <a:r>
                        <a:rPr lang="en-CA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Why bother??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Photorealistic</a:t>
                      </a:r>
                      <a:r>
                        <a:rPr lang="en-CA" baseline="0" dirty="0"/>
                        <a:t> rendering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50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BSP tree is a binary tree with a polygon at each node, each polygon has a plane equation that is used to order the tree</a:t>
            </a:r>
          </a:p>
          <a:p>
            <a:r>
              <a:rPr lang="en-CA" dirty="0"/>
              <a:t>Given the eye position, traversing the BSP tree draws the polygons in the correct order</a:t>
            </a:r>
          </a:p>
          <a:p>
            <a:r>
              <a:rPr lang="en-CA" dirty="0"/>
              <a:t>If the eye is in the positive half space, the polygons on the negative branch are further away than the ones on the positive branch</a:t>
            </a:r>
          </a:p>
          <a:p>
            <a:r>
              <a:rPr lang="en-CA" dirty="0"/>
              <a:t>Otherwise the polygons on the positive branch are further away than the negative branch</a:t>
            </a:r>
          </a:p>
          <a:p>
            <a:r>
              <a:rPr lang="en-CA" dirty="0"/>
              <a:t>The algorithm is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64618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draw(tree, eye) {</a:t>
            </a:r>
          </a:p>
          <a:p>
            <a:pPr marL="400050" lvl="1" indent="0">
              <a:buNone/>
            </a:pPr>
            <a:r>
              <a:rPr lang="en-CA" sz="2400" dirty="0"/>
              <a:t>if(</a:t>
            </a:r>
            <a:r>
              <a:rPr lang="en-CA" sz="2400" dirty="0" err="1"/>
              <a:t>tree.plane</a:t>
            </a:r>
            <a:r>
              <a:rPr lang="en-CA" sz="2400" dirty="0"/>
              <a:t>(eye) &lt; 0 {</a:t>
            </a:r>
          </a:p>
          <a:p>
            <a:pPr marL="800100" lvl="2" indent="0">
              <a:buNone/>
            </a:pPr>
            <a:r>
              <a:rPr lang="en-CA" sz="2400" dirty="0"/>
              <a:t>draw(</a:t>
            </a:r>
            <a:r>
              <a:rPr lang="en-CA" sz="2400" dirty="0" err="1"/>
              <a:t>tree.positve</a:t>
            </a:r>
            <a:r>
              <a:rPr lang="en-CA" sz="2400" dirty="0"/>
              <a:t>, eye)</a:t>
            </a:r>
          </a:p>
          <a:p>
            <a:pPr marL="800100" lvl="2" indent="0">
              <a:buNone/>
            </a:pPr>
            <a:r>
              <a:rPr lang="en-CA" sz="2400" dirty="0"/>
              <a:t>display </a:t>
            </a:r>
            <a:r>
              <a:rPr lang="en-CA" sz="2400" dirty="0" err="1"/>
              <a:t>tree.polygon</a:t>
            </a:r>
            <a:endParaRPr lang="en-CA" sz="2400" dirty="0"/>
          </a:p>
          <a:p>
            <a:pPr marL="800100" lvl="2" indent="0">
              <a:buNone/>
            </a:pPr>
            <a:r>
              <a:rPr lang="en-CA" sz="2400" dirty="0"/>
              <a:t>draw(</a:t>
            </a:r>
            <a:r>
              <a:rPr lang="en-CA" sz="2400" dirty="0" err="1"/>
              <a:t>tree.negative</a:t>
            </a:r>
            <a:r>
              <a:rPr lang="en-CA" sz="2400" dirty="0"/>
              <a:t>, eye)</a:t>
            </a:r>
          </a:p>
          <a:p>
            <a:pPr marL="400050" lvl="1" indent="0">
              <a:buNone/>
            </a:pPr>
            <a:r>
              <a:rPr lang="en-CA" sz="2400" dirty="0"/>
              <a:t>} else {</a:t>
            </a:r>
          </a:p>
          <a:p>
            <a:pPr marL="800100" lvl="2" indent="0">
              <a:buNone/>
            </a:pPr>
            <a:r>
              <a:rPr lang="en-CA" sz="2400" dirty="0"/>
              <a:t>draw(</a:t>
            </a:r>
            <a:r>
              <a:rPr lang="en-CA" sz="2400" dirty="0" err="1"/>
              <a:t>tree.negative</a:t>
            </a:r>
            <a:r>
              <a:rPr lang="en-CA" sz="2400" dirty="0"/>
              <a:t>, eye)</a:t>
            </a:r>
          </a:p>
          <a:p>
            <a:pPr marL="800100" lvl="2" indent="0">
              <a:buNone/>
            </a:pPr>
            <a:r>
              <a:rPr lang="en-CA" sz="2400" dirty="0"/>
              <a:t>display </a:t>
            </a:r>
            <a:r>
              <a:rPr lang="en-CA" sz="2400" dirty="0" err="1"/>
              <a:t>tree.polygon</a:t>
            </a:r>
            <a:endParaRPr lang="en-CA" sz="2400" dirty="0"/>
          </a:p>
          <a:p>
            <a:pPr marL="800100" lvl="2" indent="0">
              <a:buNone/>
            </a:pPr>
            <a:r>
              <a:rPr lang="en-CA" sz="2400" dirty="0"/>
              <a:t>draw(</a:t>
            </a:r>
            <a:r>
              <a:rPr lang="en-CA" sz="2400" dirty="0" err="1"/>
              <a:t>tree.positive</a:t>
            </a:r>
            <a:r>
              <a:rPr lang="en-CA" sz="2400" dirty="0"/>
              <a:t>, eye)</a:t>
            </a:r>
          </a:p>
          <a:p>
            <a:pPr marL="400050" lvl="1" indent="0">
              <a:buNone/>
            </a:pPr>
            <a:r>
              <a:rPr lang="en-CA" sz="2400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7196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algorithm works for any eye position, once the tree is built we can easily move around the model</a:t>
            </a:r>
          </a:p>
          <a:p>
            <a:r>
              <a:rPr lang="en-CA" dirty="0"/>
              <a:t>Displaying a BSP tree is easy, but constructing one is challenging</a:t>
            </a:r>
          </a:p>
          <a:p>
            <a:r>
              <a:rPr lang="en-CA" dirty="0"/>
              <a:t>Problem: the nodes contain polygons from the model, their planes are likely to cut other polygons on the model</a:t>
            </a:r>
          </a:p>
          <a:p>
            <a:r>
              <a:rPr lang="en-CA" dirty="0"/>
              <a:t>Polygons will not easily fit into the negative or positive branch, will need to split polygons to make tree construction possible</a:t>
            </a:r>
          </a:p>
          <a:p>
            <a:r>
              <a:rPr lang="en-CA" dirty="0"/>
              <a:t>The next slide is the basic algorithm</a:t>
            </a:r>
          </a:p>
        </p:txBody>
      </p:sp>
    </p:spTree>
    <p:extLst>
      <p:ext uri="{BB962C8B-B14F-4D97-AF65-F5344CB8AC3E}">
        <p14:creationId xmlns:p14="http://schemas.microsoft.com/office/powerpoint/2010/main" val="1205325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/>
              <a:t>bulidTree</a:t>
            </a:r>
            <a:r>
              <a:rPr lang="en-CA" dirty="0"/>
              <a:t>(</a:t>
            </a:r>
            <a:r>
              <a:rPr lang="en-CA" dirty="0" err="1"/>
              <a:t>polygonList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while(</a:t>
            </a:r>
            <a:r>
              <a:rPr lang="en-CA" dirty="0" err="1"/>
              <a:t>polygonlist</a:t>
            </a:r>
            <a:r>
              <a:rPr lang="en-CA" dirty="0"/>
              <a:t> not empty) {</a:t>
            </a:r>
          </a:p>
          <a:p>
            <a:pPr marL="400050" lvl="1" indent="0">
              <a:buNone/>
            </a:pPr>
            <a:r>
              <a:rPr lang="en-CA" sz="2400" dirty="0"/>
              <a:t>      p = select(</a:t>
            </a:r>
            <a:r>
              <a:rPr lang="en-CA" sz="2400" dirty="0" err="1"/>
              <a:t>polygonList</a:t>
            </a:r>
            <a:r>
              <a:rPr lang="en-CA" sz="2400" dirty="0"/>
              <a:t>)</a:t>
            </a:r>
          </a:p>
          <a:p>
            <a:pPr marL="400050" lvl="1" indent="0">
              <a:buNone/>
            </a:pPr>
            <a:r>
              <a:rPr lang="en-CA" sz="2400" dirty="0"/>
              <a:t>     </a:t>
            </a:r>
            <a:r>
              <a:rPr lang="en-CA" sz="2400" dirty="0" err="1"/>
              <a:t>addPolygon</a:t>
            </a:r>
            <a:r>
              <a:rPr lang="en-CA" sz="2400" dirty="0"/>
              <a:t>(</a:t>
            </a:r>
            <a:r>
              <a:rPr lang="en-CA" sz="2400" dirty="0" err="1"/>
              <a:t>BSPTree,p</a:t>
            </a:r>
            <a:r>
              <a:rPr lang="en-CA" sz="2400" dirty="0"/>
              <a:t>)</a:t>
            </a:r>
          </a:p>
          <a:p>
            <a:pPr marL="400050" lvl="1" indent="0">
              <a:buNone/>
            </a:pPr>
            <a:r>
              <a:rPr lang="en-CA" sz="2400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 err="1"/>
              <a:t>addPolygon</a:t>
            </a:r>
            <a:r>
              <a:rPr lang="en-CA" dirty="0"/>
              <a:t>(</a:t>
            </a:r>
            <a:r>
              <a:rPr lang="en-CA" dirty="0" err="1"/>
              <a:t>BSPTRee</a:t>
            </a:r>
            <a:r>
              <a:rPr lang="en-CA" dirty="0"/>
              <a:t>, p) {</a:t>
            </a:r>
          </a:p>
          <a:p>
            <a:pPr marL="400050" lvl="1" indent="0">
              <a:buNone/>
            </a:pPr>
            <a:r>
              <a:rPr lang="en-CA" sz="2400" dirty="0"/>
              <a:t>If(</a:t>
            </a:r>
            <a:r>
              <a:rPr lang="en-CA" sz="2400" dirty="0" err="1"/>
              <a:t>BSPTree</a:t>
            </a:r>
            <a:r>
              <a:rPr lang="en-CA" sz="2400" dirty="0"/>
              <a:t> is empty) {</a:t>
            </a:r>
          </a:p>
          <a:p>
            <a:pPr marL="800100" lvl="2" indent="0">
              <a:buNone/>
            </a:pPr>
            <a:r>
              <a:rPr lang="en-CA" sz="2400" dirty="0"/>
              <a:t>n = new Node();</a:t>
            </a:r>
          </a:p>
          <a:p>
            <a:pPr marL="800100" lvl="2" indent="0">
              <a:buNone/>
            </a:pPr>
            <a:r>
              <a:rPr lang="en-CA" sz="2400" dirty="0" err="1"/>
              <a:t>n.polygon</a:t>
            </a:r>
            <a:r>
              <a:rPr lang="en-CA" sz="2400" dirty="0"/>
              <a:t> = p</a:t>
            </a:r>
          </a:p>
          <a:p>
            <a:pPr marL="400050" lvl="1" indent="0">
              <a:buNone/>
            </a:pPr>
            <a:r>
              <a:rPr lang="en-CA" sz="2400" dirty="0"/>
              <a:t>} else {</a:t>
            </a:r>
          </a:p>
          <a:p>
            <a:pPr marL="800100" lvl="2" indent="0">
              <a:buNone/>
            </a:pPr>
            <a:r>
              <a:rPr lang="en-CA" sz="2400" dirty="0"/>
              <a:t>split(</a:t>
            </a:r>
            <a:r>
              <a:rPr lang="en-CA" sz="2400" dirty="0" err="1"/>
              <a:t>BSPTree.plane</a:t>
            </a:r>
            <a:r>
              <a:rPr lang="en-CA" sz="2400" dirty="0"/>
              <a:t>, p, </a:t>
            </a:r>
            <a:r>
              <a:rPr lang="en-CA" sz="2400" dirty="0" err="1"/>
              <a:t>negParts</a:t>
            </a:r>
            <a:r>
              <a:rPr lang="en-CA" sz="2400" dirty="0"/>
              <a:t>, </a:t>
            </a:r>
            <a:r>
              <a:rPr lang="en-CA" sz="2400" dirty="0" err="1"/>
              <a:t>posParts</a:t>
            </a:r>
            <a:r>
              <a:rPr lang="en-CA" sz="2400" dirty="0"/>
              <a:t>)</a:t>
            </a:r>
          </a:p>
          <a:p>
            <a:pPr marL="800100" lvl="2" indent="0">
              <a:buNone/>
            </a:pPr>
            <a:r>
              <a:rPr lang="en-CA" sz="2400" dirty="0" err="1"/>
              <a:t>addPolygon</a:t>
            </a:r>
            <a:r>
              <a:rPr lang="en-CA" sz="2400" dirty="0"/>
              <a:t>(</a:t>
            </a:r>
            <a:r>
              <a:rPr lang="en-CA" sz="2400" dirty="0" err="1"/>
              <a:t>BSPTree</a:t>
            </a:r>
            <a:r>
              <a:rPr lang="en-CA" sz="2400" dirty="0"/>
              <a:t>, </a:t>
            </a:r>
            <a:r>
              <a:rPr lang="en-CA" sz="2400" dirty="0" err="1"/>
              <a:t>negParts</a:t>
            </a:r>
            <a:r>
              <a:rPr lang="en-CA" sz="2400" dirty="0"/>
              <a:t>)</a:t>
            </a:r>
          </a:p>
          <a:p>
            <a:pPr marL="800100" lvl="2" indent="0">
              <a:buNone/>
            </a:pPr>
            <a:r>
              <a:rPr lang="en-CA" sz="2400" dirty="0" err="1"/>
              <a:t>addPolygon</a:t>
            </a:r>
            <a:r>
              <a:rPr lang="en-CA" sz="2400" dirty="0"/>
              <a:t>(</a:t>
            </a:r>
            <a:r>
              <a:rPr lang="en-CA" sz="2400" dirty="0" err="1"/>
              <a:t>BSPTree</a:t>
            </a:r>
            <a:r>
              <a:rPr lang="en-CA" sz="2400" dirty="0"/>
              <a:t>, </a:t>
            </a:r>
            <a:r>
              <a:rPr lang="en-CA" sz="2400" dirty="0" err="1"/>
              <a:t>posParts</a:t>
            </a:r>
            <a:r>
              <a:rPr lang="en-CA" sz="2400" dirty="0"/>
              <a:t>);</a:t>
            </a:r>
          </a:p>
          <a:p>
            <a:pPr marL="400050" lvl="1" indent="0">
              <a:buNone/>
            </a:pPr>
            <a:r>
              <a:rPr lang="en-CA" sz="2400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21826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split procedure takes a plane and a polygon and splits the polygon at the plane</a:t>
            </a:r>
          </a:p>
          <a:p>
            <a:r>
              <a:rPr lang="en-CA" dirty="0"/>
              <a:t>If we are dealing with general convex polygons, it will produce at most one polygon for each of the negative and positive sides</a:t>
            </a:r>
          </a:p>
          <a:p>
            <a:r>
              <a:rPr lang="en-CA" dirty="0"/>
              <a:t>The real issue is with the select() procedure that selects the next polygon to add to the tree</a:t>
            </a:r>
          </a:p>
          <a:p>
            <a:r>
              <a:rPr lang="en-CA" dirty="0"/>
              <a:t>A  bad selection will cut a lot of polygons and greatly increase the size of the tree</a:t>
            </a:r>
          </a:p>
          <a:p>
            <a:r>
              <a:rPr lang="en-CA" dirty="0"/>
              <a:t>Want to produce the smallest tree possible, quicker to display</a:t>
            </a:r>
          </a:p>
        </p:txBody>
      </p:sp>
    </p:spTree>
    <p:extLst>
      <p:ext uri="{BB962C8B-B14F-4D97-AF65-F5344CB8AC3E}">
        <p14:creationId xmlns:p14="http://schemas.microsoft.com/office/powerpoint/2010/main" val="3480532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no efficient algorithms for constructing an optimal BSP tree, at least in 3D</a:t>
            </a:r>
          </a:p>
          <a:p>
            <a:r>
              <a:rPr lang="en-CA" dirty="0"/>
              <a:t>At each step need to select the polygon that splits the fewest other polygons, plus the resulting split polygons split the fewest polygons ….</a:t>
            </a:r>
          </a:p>
          <a:p>
            <a:r>
              <a:rPr lang="en-CA" dirty="0"/>
              <a:t>Several heuristics get close to optimal</a:t>
            </a:r>
          </a:p>
          <a:p>
            <a:r>
              <a:rPr lang="en-CA" dirty="0"/>
              <a:t>Randomly select one of the polygons from the list and hope for the best</a:t>
            </a:r>
          </a:p>
          <a:p>
            <a:r>
              <a:rPr lang="en-CA" dirty="0"/>
              <a:t>Randomly select a small number of polygons (&lt; 5) and then select the one that splits the fewest other polygons</a:t>
            </a:r>
          </a:p>
        </p:txBody>
      </p:sp>
    </p:spTree>
    <p:extLst>
      <p:ext uri="{BB962C8B-B14F-4D97-AF65-F5344CB8AC3E}">
        <p14:creationId xmlns:p14="http://schemas.microsoft.com/office/powerpoint/2010/main" val="427983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briefly examined several topics that are common to most rendering algorithms:</a:t>
            </a:r>
          </a:p>
          <a:p>
            <a:pPr lvl="1"/>
            <a:r>
              <a:rPr lang="en-CA" sz="2400" dirty="0"/>
              <a:t>Coordinate systems</a:t>
            </a:r>
          </a:p>
          <a:p>
            <a:pPr lvl="1"/>
            <a:r>
              <a:rPr lang="en-CA" sz="2400" dirty="0"/>
              <a:t>Viewing</a:t>
            </a:r>
          </a:p>
          <a:p>
            <a:pPr lvl="1"/>
            <a:r>
              <a:rPr lang="en-CA" sz="2400" dirty="0"/>
              <a:t>Projections</a:t>
            </a:r>
          </a:p>
          <a:p>
            <a:pPr lvl="1"/>
            <a:r>
              <a:rPr lang="en-CA" sz="2400" dirty="0"/>
              <a:t>Hidden surface problem</a:t>
            </a:r>
          </a:p>
          <a:p>
            <a:r>
              <a:rPr lang="en-CA" dirty="0"/>
              <a:t>Also discussed the construction of rotation matrices</a:t>
            </a:r>
          </a:p>
        </p:txBody>
      </p:sp>
    </p:spTree>
    <p:extLst>
      <p:ext uri="{BB962C8B-B14F-4D97-AF65-F5344CB8AC3E}">
        <p14:creationId xmlns:p14="http://schemas.microsoft.com/office/powerpoint/2010/main" val="125186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basics: </a:t>
            </a:r>
          </a:p>
          <a:p>
            <a:pPr lvl="1"/>
            <a:r>
              <a:rPr lang="en-CA" dirty="0"/>
              <a:t>Viewing</a:t>
            </a:r>
          </a:p>
          <a:p>
            <a:pPr lvl="1"/>
            <a:r>
              <a:rPr lang="en-CA" dirty="0"/>
              <a:t>Projections</a:t>
            </a:r>
          </a:p>
          <a:p>
            <a:pPr lvl="1"/>
            <a:r>
              <a:rPr lang="en-CA" dirty="0"/>
              <a:t>Hidden surface</a:t>
            </a:r>
          </a:p>
          <a:p>
            <a:r>
              <a:rPr lang="en-CA" dirty="0"/>
              <a:t>Local illumination:</a:t>
            </a:r>
          </a:p>
          <a:p>
            <a:pPr lvl="1"/>
            <a:r>
              <a:rPr lang="en-CA" dirty="0"/>
              <a:t>Textures</a:t>
            </a:r>
          </a:p>
          <a:p>
            <a:pPr lvl="1"/>
            <a:r>
              <a:rPr lang="en-CA" dirty="0"/>
              <a:t>Shadows</a:t>
            </a:r>
          </a:p>
          <a:p>
            <a:r>
              <a:rPr lang="en-CA" dirty="0"/>
              <a:t>Global illumination:</a:t>
            </a:r>
          </a:p>
          <a:p>
            <a:pPr lvl="1"/>
            <a:r>
              <a:rPr lang="en-CA" dirty="0"/>
              <a:t>Classical ray tracing</a:t>
            </a:r>
          </a:p>
          <a:p>
            <a:pPr lvl="1"/>
            <a:r>
              <a:rPr lang="en-CA" dirty="0"/>
              <a:t>Classical </a:t>
            </a:r>
            <a:r>
              <a:rPr lang="en-CA" dirty="0" err="1"/>
              <a:t>radiosity</a:t>
            </a:r>
            <a:endParaRPr lang="en-CA" dirty="0"/>
          </a:p>
          <a:p>
            <a:pPr lvl="1"/>
            <a:r>
              <a:rPr lang="en-CA" dirty="0"/>
              <a:t>Stochastic methods</a:t>
            </a:r>
          </a:p>
          <a:p>
            <a:r>
              <a:rPr lang="en-CA" dirty="0"/>
              <a:t>Real-Time Rendering</a:t>
            </a:r>
          </a:p>
        </p:txBody>
      </p:sp>
    </p:spTree>
    <p:extLst>
      <p:ext uri="{BB962C8B-B14F-4D97-AF65-F5344CB8AC3E}">
        <p14:creationId xmlns:p14="http://schemas.microsoft.com/office/powerpoint/2010/main" val="38767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Viewing and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Covered in first graphics course, but worth a quick review</a:t>
            </a:r>
          </a:p>
          <a:p>
            <a:r>
              <a:rPr lang="en-CA" dirty="0"/>
              <a:t>Have a 3D environment, producing a 2D image</a:t>
            </a:r>
          </a:p>
          <a:p>
            <a:r>
              <a:rPr lang="en-CA" dirty="0"/>
              <a:t>Need to transform 3D space to 2D space</a:t>
            </a:r>
          </a:p>
          <a:p>
            <a:r>
              <a:rPr lang="en-CA" dirty="0"/>
              <a:t>Need to know where we are looking from, camera position, called the viewing transformation</a:t>
            </a:r>
          </a:p>
          <a:p>
            <a:r>
              <a:rPr lang="en-CA" dirty="0"/>
              <a:t>Projections take 3D geometry to 2D geometry</a:t>
            </a:r>
          </a:p>
          <a:p>
            <a:r>
              <a:rPr lang="en-CA" dirty="0"/>
              <a:t>A wide range of projections, the most common one in rendering is the perspective projection</a:t>
            </a:r>
          </a:p>
          <a:p>
            <a:r>
              <a:rPr lang="en-CA" dirty="0"/>
              <a:t>Projections are represented by a 4x4 matrix</a:t>
            </a:r>
          </a:p>
        </p:txBody>
      </p:sp>
    </p:spTree>
    <p:extLst>
      <p:ext uri="{BB962C8B-B14F-4D97-AF65-F5344CB8AC3E}">
        <p14:creationId xmlns:p14="http://schemas.microsoft.com/office/powerpoint/2010/main" val="19749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Of interest to art and mathematics as well as computer graphics, several books on the topic</a:t>
            </a:r>
          </a:p>
          <a:p>
            <a:r>
              <a:rPr lang="en-CA" dirty="0"/>
              <a:t>Greeks understood the basics of projections</a:t>
            </a:r>
          </a:p>
          <a:p>
            <a:r>
              <a:rPr lang="en-CA" dirty="0"/>
              <a:t>Refined in the 900s by Arab mathematicians</a:t>
            </a:r>
          </a:p>
          <a:p>
            <a:r>
              <a:rPr lang="en-CA" dirty="0"/>
              <a:t>Development of modern version started in Italy in the 1400s</a:t>
            </a:r>
          </a:p>
          <a:p>
            <a:r>
              <a:rPr lang="en-CA" dirty="0"/>
              <a:t>Final version required coordinates and matrices that were developed later</a:t>
            </a:r>
          </a:p>
          <a:p>
            <a:r>
              <a:rPr lang="en-CA" dirty="0"/>
              <a:t>Over 2000 years of history!</a:t>
            </a:r>
          </a:p>
        </p:txBody>
      </p:sp>
    </p:spTree>
    <p:extLst>
      <p:ext uri="{BB962C8B-B14F-4D97-AF65-F5344CB8AC3E}">
        <p14:creationId xmlns:p14="http://schemas.microsoft.com/office/powerpoint/2010/main" val="305127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OpenGL gives us a lot of freedom, particularly after version 3.3</a:t>
            </a:r>
          </a:p>
          <a:p>
            <a:r>
              <a:rPr lang="en-CA" dirty="0"/>
              <a:t>Historically graphics packages forced either column or row vectors, with </a:t>
            </a:r>
            <a:r>
              <a:rPr lang="en-CA" dirty="0" err="1"/>
              <a:t>shaders</a:t>
            </a:r>
            <a:r>
              <a:rPr lang="en-CA" dirty="0"/>
              <a:t> we decide how we want to do transformations</a:t>
            </a:r>
          </a:p>
          <a:p>
            <a:r>
              <a:rPr lang="en-CA" dirty="0"/>
              <a:t>Core OpenGL after 3.3 has no support for transformations, it’s up to us</a:t>
            </a:r>
          </a:p>
          <a:p>
            <a:r>
              <a:rPr lang="en-CA" dirty="0"/>
              <a:t>Graphics community has largely standardized on column vectors, so we will use that</a:t>
            </a:r>
          </a:p>
        </p:txBody>
      </p:sp>
    </p:spTree>
    <p:extLst>
      <p:ext uri="{BB962C8B-B14F-4D97-AF65-F5344CB8AC3E}">
        <p14:creationId xmlns:p14="http://schemas.microsoft.com/office/powerpoint/2010/main" val="373287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homogeneous coordinates scale and translation are easy, as are many other transformations</a:t>
            </a:r>
          </a:p>
          <a:p>
            <a:r>
              <a:rPr lang="en-CA" dirty="0"/>
              <a:t>Rotation is the hard one</a:t>
            </a:r>
          </a:p>
          <a:p>
            <a:r>
              <a:rPr lang="en-CA" dirty="0"/>
              <a:t>Usually start with rotation about three coordinate axis, called Euler angles</a:t>
            </a:r>
          </a:p>
          <a:p>
            <a:r>
              <a:rPr lang="en-CA" dirty="0"/>
              <a:t>The matrices are easy, but in general they don’t work</a:t>
            </a:r>
          </a:p>
          <a:p>
            <a:r>
              <a:rPr lang="en-CA" dirty="0"/>
              <a:t>Gimbal lock, can rotate one axis onto another and lose a degree of freedom</a:t>
            </a:r>
          </a:p>
          <a:p>
            <a:r>
              <a:rPr lang="en-CA" dirty="0"/>
              <a:t>Euler angles don’t produce all possible 3D rotations</a:t>
            </a:r>
          </a:p>
        </p:txBody>
      </p:sp>
    </p:spTree>
    <p:extLst>
      <p:ext uri="{BB962C8B-B14F-4D97-AF65-F5344CB8AC3E}">
        <p14:creationId xmlns:p14="http://schemas.microsoft.com/office/powerpoint/2010/main" val="17170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Need to use either rotation matrices or quaternions to do rotations correctly</a:t>
            </a:r>
          </a:p>
          <a:p>
            <a:r>
              <a:rPr lang="en-CA" dirty="0"/>
              <a:t>Quaternions are better for interpolation, but we need a matrix to combine with other transformations</a:t>
            </a:r>
          </a:p>
          <a:p>
            <a:r>
              <a:rPr lang="en-CA" dirty="0"/>
              <a:t>Can easily convert between matrices and quaternions, so for now we will concentrate on rotation matrices</a:t>
            </a:r>
          </a:p>
        </p:txBody>
      </p:sp>
    </p:spTree>
    <p:extLst>
      <p:ext uri="{BB962C8B-B14F-4D97-AF65-F5344CB8AC3E}">
        <p14:creationId xmlns:p14="http://schemas.microsoft.com/office/powerpoint/2010/main" val="1042180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451</TotalTime>
  <Words>2397</Words>
  <Application>Microsoft Office PowerPoint</Application>
  <PresentationFormat>On-screen Show (4:3)</PresentationFormat>
  <Paragraphs>248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Century Gothic</vt:lpstr>
      <vt:lpstr>Courier New</vt:lpstr>
      <vt:lpstr>Palatino Linotype</vt:lpstr>
      <vt:lpstr>Executive</vt:lpstr>
      <vt:lpstr>CSCI 4110 Rendering The Basics</vt:lpstr>
      <vt:lpstr>Introduction</vt:lpstr>
      <vt:lpstr>Introduction</vt:lpstr>
      <vt:lpstr>Outline</vt:lpstr>
      <vt:lpstr>Viewing and Projection</vt:lpstr>
      <vt:lpstr>Projections</vt:lpstr>
      <vt:lpstr>Transformations</vt:lpstr>
      <vt:lpstr>Transformations</vt:lpstr>
      <vt:lpstr>Transformations</vt:lpstr>
      <vt:lpstr>Transformations</vt:lpstr>
      <vt:lpstr>Transformations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Hidden Surface</vt:lpstr>
      <vt:lpstr>Summary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4110 Rendering The Basics</dc:title>
  <dc:creator>Mark</dc:creator>
  <cp:lastModifiedBy>Mark Green</cp:lastModifiedBy>
  <cp:revision>21</cp:revision>
  <dcterms:created xsi:type="dcterms:W3CDTF">2014-09-28T15:05:51Z</dcterms:created>
  <dcterms:modified xsi:type="dcterms:W3CDTF">2019-10-02T19:16:18Z</dcterms:modified>
</cp:coreProperties>
</file>