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29" r:id="rId62"/>
    <p:sldId id="316" r:id="rId63"/>
    <p:sldId id="317" r:id="rId64"/>
    <p:sldId id="318" r:id="rId65"/>
    <p:sldId id="319" r:id="rId66"/>
    <p:sldId id="320" r:id="rId67"/>
    <p:sldId id="321" r:id="rId68"/>
    <p:sldId id="322" r:id="rId69"/>
    <p:sldId id="323" r:id="rId70"/>
    <p:sldId id="324" r:id="rId71"/>
    <p:sldId id="330" r:id="rId72"/>
    <p:sldId id="325" r:id="rId73"/>
    <p:sldId id="326" r:id="rId74"/>
    <p:sldId id="327" r:id="rId75"/>
    <p:sldId id="328"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774730EC-1172-4AC7-A8D6-1A2AF24DB65B}" type="datetimeFigureOut">
              <a:rPr lang="en-CA" smtClean="0"/>
              <a:t>2017-10-04</a:t>
            </a:fld>
            <a:endParaRPr lang="en-CA"/>
          </a:p>
        </p:txBody>
      </p:sp>
      <p:sp>
        <p:nvSpPr>
          <p:cNvPr id="8" name="Slide Number Placeholder 7"/>
          <p:cNvSpPr>
            <a:spLocks noGrp="1"/>
          </p:cNvSpPr>
          <p:nvPr>
            <p:ph type="sldNum" sz="quarter" idx="11"/>
          </p:nvPr>
        </p:nvSpPr>
        <p:spPr/>
        <p:txBody>
          <a:bodyPr/>
          <a:lstStyle/>
          <a:p>
            <a:fld id="{4983FD2B-E099-4982-BA51-9F40E0588DCC}" type="slidenum">
              <a:rPr lang="en-CA" smtClean="0"/>
              <a:t>‹#›</a:t>
            </a:fld>
            <a:endParaRPr lang="en-CA"/>
          </a:p>
        </p:txBody>
      </p:sp>
      <p:sp>
        <p:nvSpPr>
          <p:cNvPr id="9" name="Footer Placeholder 8"/>
          <p:cNvSpPr>
            <a:spLocks noGrp="1"/>
          </p:cNvSpPr>
          <p:nvPr>
            <p:ph type="ftr" sz="quarter" idx="12"/>
          </p:nvPr>
        </p:nvSpPr>
        <p:spPr/>
        <p:txBody>
          <a:bodyPr/>
          <a:lstStyle/>
          <a:p>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4730EC-1172-4AC7-A8D6-1A2AF24DB65B}" type="datetimeFigureOut">
              <a:rPr lang="en-CA" smtClean="0"/>
              <a:t>2017-10-04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983FD2B-E099-4982-BA51-9F40E0588DCC}"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4730EC-1172-4AC7-A8D6-1A2AF24DB65B}" type="datetimeFigureOut">
              <a:rPr lang="en-CA" smtClean="0"/>
              <a:t>2017-10-04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983FD2B-E099-4982-BA51-9F40E0588DCC}"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774730EC-1172-4AC7-A8D6-1A2AF24DB65B}" type="datetimeFigureOut">
              <a:rPr lang="en-CA" smtClean="0"/>
              <a:t>2017-10-04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983FD2B-E099-4982-BA51-9F40E0588DCC}"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4730EC-1172-4AC7-A8D6-1A2AF24DB65B}" type="datetimeFigureOut">
              <a:rPr lang="en-CA" smtClean="0"/>
              <a:t>2017-10-04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983FD2B-E099-4982-BA51-9F40E0588DCC}" type="slidenum">
              <a:rPr lang="en-CA" smtClean="0"/>
              <a:t>‹#›</a:t>
            </a:fld>
            <a:endParaRPr lang="en-CA"/>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774730EC-1172-4AC7-A8D6-1A2AF24DB65B}" type="datetimeFigureOut">
              <a:rPr lang="en-CA" smtClean="0"/>
              <a:t>2017-10-04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983FD2B-E099-4982-BA51-9F40E0588DCC}" type="slidenum">
              <a:rPr lang="en-CA" smtClean="0"/>
              <a:t>‹#›</a:t>
            </a:fld>
            <a:endParaRPr lang="en-CA"/>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774730EC-1172-4AC7-A8D6-1A2AF24DB65B}" type="datetimeFigureOut">
              <a:rPr lang="en-CA" smtClean="0"/>
              <a:t>2017-10-04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983FD2B-E099-4982-BA51-9F40E0588DCC}" type="slidenum">
              <a:rPr lang="en-CA" smtClean="0"/>
              <a:t>‹#›</a:t>
            </a:fld>
            <a:endParaRPr lang="en-CA"/>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74730EC-1172-4AC7-A8D6-1A2AF24DB65B}" type="datetimeFigureOut">
              <a:rPr lang="en-CA" smtClean="0"/>
              <a:t>2017-10-04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983FD2B-E099-4982-BA51-9F40E0588DCC}" type="slidenum">
              <a:rPr lang="en-CA" smtClean="0"/>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4730EC-1172-4AC7-A8D6-1A2AF24DB65B}" type="datetimeFigureOut">
              <a:rPr lang="en-CA" smtClean="0"/>
              <a:t>2017-10-04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4983FD2B-E099-4982-BA51-9F40E0588DCC}" type="slidenum">
              <a:rPr lang="en-CA" smtClean="0"/>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4730EC-1172-4AC7-A8D6-1A2AF24DB65B}" type="datetimeFigureOut">
              <a:rPr lang="en-CA" smtClean="0"/>
              <a:t>2017-10-04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983FD2B-E099-4982-BA51-9F40E0588DCC}"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4730EC-1172-4AC7-A8D6-1A2AF24DB65B}" type="datetimeFigureOut">
              <a:rPr lang="en-CA" smtClean="0"/>
              <a:t>2017-10-04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983FD2B-E099-4982-BA51-9F40E0588DCC}" type="slidenum">
              <a:rPr lang="en-CA" smtClean="0"/>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774730EC-1172-4AC7-A8D6-1A2AF24DB65B}" type="datetimeFigureOut">
              <a:rPr lang="en-CA" smtClean="0"/>
              <a:t>2017-10-04</a:t>
            </a:fld>
            <a:endParaRPr lang="en-CA"/>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CA"/>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4983FD2B-E099-4982-BA51-9F40E0588DCC}" type="slidenum">
              <a:rPr lang="en-CA" smtClean="0"/>
              <a:t>‹#›</a:t>
            </a:fld>
            <a:endParaRPr lang="en-CA"/>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CSCI 4110</a:t>
            </a:r>
            <a:br>
              <a:rPr lang="en-CA" dirty="0" smtClean="0"/>
            </a:br>
            <a:r>
              <a:rPr lang="en-CA" dirty="0" smtClean="0"/>
              <a:t>Local Illumination</a:t>
            </a:r>
            <a:endParaRPr lang="en-CA" dirty="0"/>
          </a:p>
        </p:txBody>
      </p:sp>
      <p:sp>
        <p:nvSpPr>
          <p:cNvPr id="3" name="Subtitle 2"/>
          <p:cNvSpPr>
            <a:spLocks noGrp="1"/>
          </p:cNvSpPr>
          <p:nvPr>
            <p:ph type="subTitle" idx="1"/>
          </p:nvPr>
        </p:nvSpPr>
        <p:spPr/>
        <p:txBody>
          <a:bodyPr>
            <a:normAutofit fontScale="92500" lnSpcReduction="10000"/>
          </a:bodyPr>
          <a:lstStyle/>
          <a:p>
            <a:r>
              <a:rPr lang="en-CA" dirty="0" smtClean="0"/>
              <a:t>Mark Green</a:t>
            </a:r>
          </a:p>
          <a:p>
            <a:r>
              <a:rPr lang="en-CA" dirty="0" smtClean="0"/>
              <a:t>Faculty of Science</a:t>
            </a:r>
          </a:p>
          <a:p>
            <a:r>
              <a:rPr lang="en-CA" dirty="0" smtClean="0"/>
              <a:t>UOIT</a:t>
            </a:r>
            <a:endParaRPr lang="en-CA" dirty="0"/>
          </a:p>
        </p:txBody>
      </p:sp>
    </p:spTree>
    <p:extLst>
      <p:ext uri="{BB962C8B-B14F-4D97-AF65-F5344CB8AC3E}">
        <p14:creationId xmlns:p14="http://schemas.microsoft.com/office/powerpoint/2010/main" val="3089821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Local Illumination</a:t>
            </a:r>
            <a:endParaRPr lang="en-CA" dirty="0"/>
          </a:p>
        </p:txBody>
      </p:sp>
      <p:pic>
        <p:nvPicPr>
          <p:cNvPr id="4"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2132856"/>
            <a:ext cx="3456384" cy="3501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6"/>
          <p:cNvSpPr txBox="1">
            <a:spLocks noChangeArrowheads="1"/>
          </p:cNvSpPr>
          <p:nvPr/>
        </p:nvSpPr>
        <p:spPr bwMode="auto">
          <a:xfrm>
            <a:off x="4860032" y="2996952"/>
            <a:ext cx="27559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400" dirty="0"/>
              <a:t>Specular reflection for different values of the shininess, n</a:t>
            </a:r>
          </a:p>
        </p:txBody>
      </p:sp>
    </p:spTree>
    <p:extLst>
      <p:ext uri="{BB962C8B-B14F-4D97-AF65-F5344CB8AC3E}">
        <p14:creationId xmlns:p14="http://schemas.microsoft.com/office/powerpoint/2010/main" val="1769758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Local Illumination</a:t>
            </a:r>
            <a:endParaRPr lang="en-CA" dirty="0"/>
          </a:p>
        </p:txBody>
      </p:sp>
      <p:sp>
        <p:nvSpPr>
          <p:cNvPr id="3" name="Content Placeholder 2"/>
          <p:cNvSpPr>
            <a:spLocks noGrp="1"/>
          </p:cNvSpPr>
          <p:nvPr>
            <p:ph idx="1"/>
          </p:nvPr>
        </p:nvSpPr>
        <p:spPr/>
        <p:txBody>
          <a:bodyPr/>
          <a:lstStyle/>
          <a:p>
            <a:r>
              <a:rPr lang="en-CA" dirty="0" smtClean="0"/>
              <a:t>An optimization is to use the half vector:</a:t>
            </a:r>
          </a:p>
          <a:p>
            <a:pPr marL="400050" lvl="1" indent="0">
              <a:buNone/>
            </a:pPr>
            <a:r>
              <a:rPr lang="en-CA" sz="2400" dirty="0" smtClean="0"/>
              <a:t>H = (V+L)/2</a:t>
            </a:r>
          </a:p>
          <a:p>
            <a:r>
              <a:rPr lang="en-CA" dirty="0" smtClean="0"/>
              <a:t>This is easier to compute and gives similar results</a:t>
            </a:r>
          </a:p>
          <a:p>
            <a:r>
              <a:rPr lang="en-CA" dirty="0" smtClean="0"/>
              <a:t>For colour the ambient and diffuse components have the colour of the object and the specular component has the colour of the light source</a:t>
            </a:r>
          </a:p>
          <a:p>
            <a:r>
              <a:rPr lang="en-CA" dirty="0" smtClean="0"/>
              <a:t>For multiple light sources the contributions from the light sources are summed</a:t>
            </a:r>
          </a:p>
          <a:p>
            <a:r>
              <a:rPr lang="en-CA" dirty="0" smtClean="0"/>
              <a:t>Since this is not a physical model we can get overflow in the colour computations</a:t>
            </a:r>
            <a:endParaRPr lang="en-CA" dirty="0"/>
          </a:p>
        </p:txBody>
      </p:sp>
    </p:spTree>
    <p:extLst>
      <p:ext uri="{BB962C8B-B14F-4D97-AF65-F5344CB8AC3E}">
        <p14:creationId xmlns:p14="http://schemas.microsoft.com/office/powerpoint/2010/main" val="4265986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Local Illumination</a:t>
            </a:r>
            <a:endParaRPr lang="en-CA" dirty="0"/>
          </a:p>
        </p:txBody>
      </p:sp>
      <p:sp>
        <p:nvSpPr>
          <p:cNvPr id="3" name="Content Placeholder 2"/>
          <p:cNvSpPr>
            <a:spLocks noGrp="1"/>
          </p:cNvSpPr>
          <p:nvPr>
            <p:ph idx="1"/>
          </p:nvPr>
        </p:nvSpPr>
        <p:spPr/>
        <p:txBody>
          <a:bodyPr/>
          <a:lstStyle/>
          <a:p>
            <a:r>
              <a:rPr lang="en-CA" dirty="0" smtClean="0"/>
              <a:t>One addition to the model is attenuation with distance from light source</a:t>
            </a:r>
          </a:p>
          <a:p>
            <a:r>
              <a:rPr lang="en-CA" dirty="0" smtClean="0"/>
              <a:t>If the distance to the light source is d, the correct attenuation is 1/d</a:t>
            </a:r>
            <a:r>
              <a:rPr lang="en-CA" baseline="30000" dirty="0" smtClean="0"/>
              <a:t>2</a:t>
            </a:r>
            <a:r>
              <a:rPr lang="en-CA" dirty="0" smtClean="0"/>
              <a:t>, but quite often we use a more general model:</a:t>
            </a:r>
          </a:p>
          <a:p>
            <a:pPr marL="457200" lvl="1" indent="0">
              <a:buNone/>
            </a:pPr>
            <a:r>
              <a:rPr lang="en-CA" sz="2400" dirty="0" smtClean="0"/>
              <a:t>f(d) = 1/(c</a:t>
            </a:r>
            <a:r>
              <a:rPr lang="en-CA" sz="2400" baseline="-25000" dirty="0" smtClean="0"/>
              <a:t>1</a:t>
            </a:r>
            <a:r>
              <a:rPr lang="en-CA" sz="2400" dirty="0" smtClean="0"/>
              <a:t> + c</a:t>
            </a:r>
            <a:r>
              <a:rPr lang="en-CA" sz="2400" baseline="-25000" dirty="0" smtClean="0"/>
              <a:t>2</a:t>
            </a:r>
            <a:r>
              <a:rPr lang="en-CA" sz="2400" dirty="0" smtClean="0"/>
              <a:t>d + c</a:t>
            </a:r>
            <a:r>
              <a:rPr lang="en-CA" sz="2400" baseline="-25000" dirty="0" smtClean="0"/>
              <a:t>3</a:t>
            </a:r>
            <a:r>
              <a:rPr lang="en-CA" sz="2400" dirty="0" smtClean="0"/>
              <a:t>d</a:t>
            </a:r>
            <a:r>
              <a:rPr lang="en-CA" sz="2400" baseline="30000" dirty="0" smtClean="0"/>
              <a:t>2</a:t>
            </a:r>
            <a:r>
              <a:rPr lang="en-CA" sz="2400" dirty="0" smtClean="0"/>
              <a:t>)</a:t>
            </a:r>
          </a:p>
          <a:p>
            <a:pPr marL="514350" indent="-457200"/>
            <a:r>
              <a:rPr lang="en-CA" dirty="0" smtClean="0"/>
              <a:t>f(d) is computed for each light source and modifies the contribution from that light</a:t>
            </a:r>
            <a:endParaRPr lang="en-CA" dirty="0"/>
          </a:p>
        </p:txBody>
      </p:sp>
    </p:spTree>
    <p:extLst>
      <p:ext uri="{BB962C8B-B14F-4D97-AF65-F5344CB8AC3E}">
        <p14:creationId xmlns:p14="http://schemas.microsoft.com/office/powerpoint/2010/main" val="3443334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Local Illumination</a:t>
            </a:r>
            <a:endParaRPr lang="en-CA" dirty="0"/>
          </a:p>
        </p:txBody>
      </p:sp>
      <p:sp>
        <p:nvSpPr>
          <p:cNvPr id="3" name="Content Placeholder 2"/>
          <p:cNvSpPr>
            <a:spLocks noGrp="1"/>
          </p:cNvSpPr>
          <p:nvPr>
            <p:ph idx="1"/>
          </p:nvPr>
        </p:nvSpPr>
        <p:spPr/>
        <p:txBody>
          <a:bodyPr/>
          <a:lstStyle/>
          <a:p>
            <a:r>
              <a:rPr lang="en-CA" dirty="0" smtClean="0"/>
              <a:t>The </a:t>
            </a:r>
            <a:r>
              <a:rPr lang="en-CA" dirty="0" err="1" smtClean="0"/>
              <a:t>Phong</a:t>
            </a:r>
            <a:r>
              <a:rPr lang="en-CA" dirty="0" smtClean="0"/>
              <a:t> model is used in the fixed function pipeline of OpenGL and DirectX</a:t>
            </a:r>
          </a:p>
          <a:p>
            <a:r>
              <a:rPr lang="en-CA" dirty="0" smtClean="0"/>
              <a:t>Evaluated at the vertices and then interpolated across the surface of the polygon</a:t>
            </a:r>
          </a:p>
          <a:p>
            <a:r>
              <a:rPr lang="en-CA" dirty="0" smtClean="0"/>
              <a:t>Programmable GPU, can use any program to compute intensity</a:t>
            </a:r>
          </a:p>
          <a:p>
            <a:r>
              <a:rPr lang="en-CA" dirty="0" smtClean="0"/>
              <a:t>GPU still computes local illumination, each pixel is processed separately without access to data at other pixels, or the rest of the model</a:t>
            </a:r>
            <a:endParaRPr lang="en-CA" dirty="0"/>
          </a:p>
        </p:txBody>
      </p:sp>
    </p:spTree>
    <p:extLst>
      <p:ext uri="{BB962C8B-B14F-4D97-AF65-F5344CB8AC3E}">
        <p14:creationId xmlns:p14="http://schemas.microsoft.com/office/powerpoint/2010/main" val="463109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Local Illumination</a:t>
            </a:r>
            <a:endParaRPr lang="en-CA" dirty="0"/>
          </a:p>
        </p:txBody>
      </p:sp>
      <p:sp>
        <p:nvSpPr>
          <p:cNvPr id="3" name="Content Placeholder 2"/>
          <p:cNvSpPr>
            <a:spLocks noGrp="1"/>
          </p:cNvSpPr>
          <p:nvPr>
            <p:ph idx="1"/>
          </p:nvPr>
        </p:nvSpPr>
        <p:spPr/>
        <p:txBody>
          <a:bodyPr/>
          <a:lstStyle/>
          <a:p>
            <a:r>
              <a:rPr lang="en-CA" dirty="0" err="1" smtClean="0"/>
              <a:t>Phong</a:t>
            </a:r>
            <a:r>
              <a:rPr lang="en-CA" dirty="0" smtClean="0"/>
              <a:t> model still used with GPUs, except now we can evaluate the model at every pixel, gives a better result for shiny objects</a:t>
            </a:r>
          </a:p>
          <a:p>
            <a:r>
              <a:rPr lang="en-CA" dirty="0" smtClean="0"/>
              <a:t>Can be implemented in a few lines of </a:t>
            </a:r>
            <a:r>
              <a:rPr lang="en-CA" dirty="0" err="1" smtClean="0"/>
              <a:t>shader</a:t>
            </a:r>
            <a:r>
              <a:rPr lang="en-CA" dirty="0" smtClean="0"/>
              <a:t> code</a:t>
            </a:r>
          </a:p>
          <a:p>
            <a:r>
              <a:rPr lang="en-CA" dirty="0" smtClean="0"/>
              <a:t>There are a number of more sophisticated models that attempt to model the physics of surfaces</a:t>
            </a:r>
          </a:p>
          <a:p>
            <a:r>
              <a:rPr lang="en-CA" dirty="0" smtClean="0"/>
              <a:t>Mathematics more complex and still only an approximation to real materials</a:t>
            </a:r>
          </a:p>
          <a:p>
            <a:r>
              <a:rPr lang="en-CA" dirty="0" smtClean="0"/>
              <a:t>Usually require a few pages of </a:t>
            </a:r>
            <a:r>
              <a:rPr lang="en-CA" dirty="0" err="1" smtClean="0"/>
              <a:t>shader</a:t>
            </a:r>
            <a:r>
              <a:rPr lang="en-CA" dirty="0" smtClean="0"/>
              <a:t> code, not nearly as fast as the </a:t>
            </a:r>
            <a:r>
              <a:rPr lang="en-CA" dirty="0" err="1" smtClean="0"/>
              <a:t>Phong</a:t>
            </a:r>
            <a:r>
              <a:rPr lang="en-CA" dirty="0" smtClean="0"/>
              <a:t> model</a:t>
            </a:r>
          </a:p>
          <a:p>
            <a:endParaRPr lang="en-CA" dirty="0"/>
          </a:p>
        </p:txBody>
      </p:sp>
    </p:spTree>
    <p:extLst>
      <p:ext uri="{BB962C8B-B14F-4D97-AF65-F5344CB8AC3E}">
        <p14:creationId xmlns:p14="http://schemas.microsoft.com/office/powerpoint/2010/main" val="153681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Textures</a:t>
            </a:r>
            <a:endParaRPr lang="en-CA" dirty="0"/>
          </a:p>
        </p:txBody>
      </p:sp>
      <p:sp>
        <p:nvSpPr>
          <p:cNvPr id="3" name="Content Placeholder 2"/>
          <p:cNvSpPr>
            <a:spLocks noGrp="1"/>
          </p:cNvSpPr>
          <p:nvPr>
            <p:ph idx="1"/>
          </p:nvPr>
        </p:nvSpPr>
        <p:spPr/>
        <p:txBody>
          <a:bodyPr/>
          <a:lstStyle/>
          <a:p>
            <a:r>
              <a:rPr lang="en-CA" dirty="0" smtClean="0"/>
              <a:t>The </a:t>
            </a:r>
            <a:r>
              <a:rPr lang="en-CA" dirty="0" err="1" smtClean="0"/>
              <a:t>Phong</a:t>
            </a:r>
            <a:r>
              <a:rPr lang="en-CA" dirty="0" smtClean="0"/>
              <a:t> model gives us rather bland surfaces often described as plastic or metal</a:t>
            </a:r>
          </a:p>
          <a:p>
            <a:r>
              <a:rPr lang="en-CA" dirty="0" smtClean="0"/>
              <a:t>We could use better models of specular reflection, but they are still restricted to local information and don’t do much better</a:t>
            </a:r>
          </a:p>
          <a:p>
            <a:r>
              <a:rPr lang="en-CA" dirty="0" smtClean="0"/>
              <a:t>Textures give us a way of producing more interesting surfaces with just local information, started as a rather simple technique, but has evolved over the years</a:t>
            </a:r>
          </a:p>
          <a:p>
            <a:r>
              <a:rPr lang="en-CA" dirty="0" smtClean="0"/>
              <a:t>GPUs provide a number of interesting uses of textures</a:t>
            </a:r>
            <a:endParaRPr lang="en-CA" dirty="0"/>
          </a:p>
        </p:txBody>
      </p:sp>
    </p:spTree>
    <p:extLst>
      <p:ext uri="{BB962C8B-B14F-4D97-AF65-F5344CB8AC3E}">
        <p14:creationId xmlns:p14="http://schemas.microsoft.com/office/powerpoint/2010/main" val="2509197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Textures</a:t>
            </a:r>
            <a:endParaRPr lang="en-CA" dirty="0"/>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1723567"/>
            <a:ext cx="4596482" cy="480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9576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Textures</a:t>
            </a:r>
            <a:endParaRPr lang="en-CA" dirty="0"/>
          </a:p>
        </p:txBody>
      </p:sp>
      <p:sp>
        <p:nvSpPr>
          <p:cNvPr id="3" name="Content Placeholder 2"/>
          <p:cNvSpPr>
            <a:spLocks noGrp="1"/>
          </p:cNvSpPr>
          <p:nvPr>
            <p:ph idx="1"/>
          </p:nvPr>
        </p:nvSpPr>
        <p:spPr/>
        <p:txBody>
          <a:bodyPr/>
          <a:lstStyle/>
          <a:p>
            <a:r>
              <a:rPr lang="en-CA" dirty="0" smtClean="0"/>
              <a:t>The original use of texture mapping was to place a 2D image on the surface of an object</a:t>
            </a:r>
          </a:p>
          <a:p>
            <a:r>
              <a:rPr lang="en-CA" dirty="0" smtClean="0"/>
              <a:t>Image stored as a 2D array of pixels, could come from a camera or computer generated</a:t>
            </a:r>
          </a:p>
          <a:p>
            <a:r>
              <a:rPr lang="en-CA" dirty="0" smtClean="0"/>
              <a:t>Idea was to basically take the image and paste it onto the surface</a:t>
            </a:r>
          </a:p>
          <a:p>
            <a:r>
              <a:rPr lang="en-CA" dirty="0" smtClean="0"/>
              <a:t>Need a mapping between the pixels on the surface and the pixels in the texture image, to reduce confusion the pixels in the texture image are usually called </a:t>
            </a:r>
            <a:r>
              <a:rPr lang="en-CA" dirty="0" err="1" smtClean="0"/>
              <a:t>texels</a:t>
            </a:r>
            <a:endParaRPr lang="en-CA" dirty="0"/>
          </a:p>
        </p:txBody>
      </p:sp>
    </p:spTree>
    <p:extLst>
      <p:ext uri="{BB962C8B-B14F-4D97-AF65-F5344CB8AC3E}">
        <p14:creationId xmlns:p14="http://schemas.microsoft.com/office/powerpoint/2010/main" val="2669651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Textures</a:t>
            </a:r>
            <a:endParaRPr lang="en-CA" dirty="0"/>
          </a:p>
        </p:txBody>
      </p:sp>
      <p:sp>
        <p:nvSpPr>
          <p:cNvPr id="3" name="Content Placeholder 2"/>
          <p:cNvSpPr>
            <a:spLocks noGrp="1"/>
          </p:cNvSpPr>
          <p:nvPr>
            <p:ph idx="1"/>
          </p:nvPr>
        </p:nvSpPr>
        <p:spPr/>
        <p:txBody>
          <a:bodyPr/>
          <a:lstStyle/>
          <a:p>
            <a:r>
              <a:rPr lang="en-CA" dirty="0" smtClean="0"/>
              <a:t>Add texture coordinates to the surface, usually called (u, v), range from 0 to 1, range of texture coordinates covers the entire texture</a:t>
            </a:r>
          </a:p>
          <a:p>
            <a:r>
              <a:rPr lang="en-CA" dirty="0" smtClean="0"/>
              <a:t>If the texture is N x M pixels, then the coordinates (s, t) of the </a:t>
            </a:r>
            <a:r>
              <a:rPr lang="en-CA" dirty="0" err="1" smtClean="0"/>
              <a:t>texel</a:t>
            </a:r>
            <a:r>
              <a:rPr lang="en-CA" dirty="0" smtClean="0"/>
              <a:t>  corresponding to (u, v) are:</a:t>
            </a:r>
          </a:p>
          <a:p>
            <a:pPr marL="457200" lvl="1" indent="0">
              <a:buNone/>
            </a:pPr>
            <a:r>
              <a:rPr lang="en-CA" sz="2400" dirty="0" smtClean="0"/>
              <a:t>s = </a:t>
            </a:r>
            <a:r>
              <a:rPr lang="en-CA" sz="2400" dirty="0" err="1" smtClean="0"/>
              <a:t>uN</a:t>
            </a:r>
            <a:endParaRPr lang="en-CA" sz="2400" dirty="0" smtClean="0"/>
          </a:p>
          <a:p>
            <a:pPr marL="457200" lvl="1" indent="0">
              <a:buNone/>
            </a:pPr>
            <a:r>
              <a:rPr lang="en-CA" sz="2400" dirty="0" smtClean="0"/>
              <a:t>t = </a:t>
            </a:r>
            <a:r>
              <a:rPr lang="en-CA" sz="2400" dirty="0" err="1" smtClean="0"/>
              <a:t>vM</a:t>
            </a:r>
            <a:endParaRPr lang="en-CA" sz="2400" dirty="0" smtClean="0"/>
          </a:p>
          <a:p>
            <a:r>
              <a:rPr lang="en-CA" dirty="0" smtClean="0"/>
              <a:t>We just need to look up the </a:t>
            </a:r>
            <a:r>
              <a:rPr lang="en-CA" dirty="0" err="1" smtClean="0"/>
              <a:t>texel</a:t>
            </a:r>
            <a:r>
              <a:rPr lang="en-CA" dirty="0" smtClean="0"/>
              <a:t> at (s, t) and use this as the colour of the pixel with texture coordinates (u, v)</a:t>
            </a:r>
            <a:endParaRPr lang="en-CA" dirty="0"/>
          </a:p>
        </p:txBody>
      </p:sp>
    </p:spTree>
    <p:extLst>
      <p:ext uri="{BB962C8B-B14F-4D97-AF65-F5344CB8AC3E}">
        <p14:creationId xmlns:p14="http://schemas.microsoft.com/office/powerpoint/2010/main" val="2886725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Textures</a:t>
            </a:r>
            <a:endParaRPr lang="en-CA" dirty="0"/>
          </a:p>
        </p:txBody>
      </p:sp>
      <p:sp>
        <p:nvSpPr>
          <p:cNvPr id="3" name="Content Placeholder 2"/>
          <p:cNvSpPr>
            <a:spLocks noGrp="1"/>
          </p:cNvSpPr>
          <p:nvPr>
            <p:ph idx="1"/>
          </p:nvPr>
        </p:nvSpPr>
        <p:spPr/>
        <p:txBody>
          <a:bodyPr/>
          <a:lstStyle/>
          <a:p>
            <a:r>
              <a:rPr lang="en-CA" dirty="0" smtClean="0"/>
              <a:t>The </a:t>
            </a:r>
            <a:r>
              <a:rPr lang="en-CA" dirty="0" err="1" smtClean="0"/>
              <a:t>texel</a:t>
            </a:r>
            <a:r>
              <a:rPr lang="en-CA" dirty="0" smtClean="0"/>
              <a:t> could be the final colour of the surface, or it could be used as the object colour in the </a:t>
            </a:r>
            <a:r>
              <a:rPr lang="en-CA" dirty="0" err="1" smtClean="0"/>
              <a:t>Phong</a:t>
            </a:r>
            <a:r>
              <a:rPr lang="en-CA" dirty="0" smtClean="0"/>
              <a:t> model</a:t>
            </a:r>
          </a:p>
          <a:p>
            <a:r>
              <a:rPr lang="en-CA" dirty="0" smtClean="0"/>
              <a:t>This gets the image onto the surface, but there are lots of questions, the most important are:</a:t>
            </a:r>
          </a:p>
          <a:p>
            <a:pPr lvl="1"/>
            <a:r>
              <a:rPr lang="en-CA" sz="2400" dirty="0" smtClean="0"/>
              <a:t>Where do the texture coordinates come from?</a:t>
            </a:r>
          </a:p>
          <a:p>
            <a:pPr lvl="1"/>
            <a:r>
              <a:rPr lang="en-CA" sz="2400" dirty="0" smtClean="0"/>
              <a:t>How do we filter the texture so it doesn’t look so bad?</a:t>
            </a:r>
          </a:p>
          <a:p>
            <a:r>
              <a:rPr lang="en-CA" dirty="0" smtClean="0"/>
              <a:t>The texture coordinate space is a 2D space, we need to somehow generate these coordinates and store them with the surface</a:t>
            </a:r>
            <a:endParaRPr lang="en-CA" dirty="0"/>
          </a:p>
        </p:txBody>
      </p:sp>
    </p:spTree>
    <p:extLst>
      <p:ext uri="{BB962C8B-B14F-4D97-AF65-F5344CB8AC3E}">
        <p14:creationId xmlns:p14="http://schemas.microsoft.com/office/powerpoint/2010/main" val="2032818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Illumination</a:t>
            </a:r>
            <a:endParaRPr lang="en-CA" dirty="0"/>
          </a:p>
        </p:txBody>
      </p:sp>
      <p:sp>
        <p:nvSpPr>
          <p:cNvPr id="3" name="Content Placeholder 2"/>
          <p:cNvSpPr>
            <a:spLocks noGrp="1"/>
          </p:cNvSpPr>
          <p:nvPr>
            <p:ph idx="1"/>
          </p:nvPr>
        </p:nvSpPr>
        <p:spPr/>
        <p:txBody>
          <a:bodyPr/>
          <a:lstStyle/>
          <a:p>
            <a:r>
              <a:rPr lang="en-CA" dirty="0" smtClean="0"/>
              <a:t>Determine the colour value at each pixel, this is one of the main research areas in graphics</a:t>
            </a:r>
          </a:p>
          <a:p>
            <a:r>
              <a:rPr lang="en-CA" dirty="0" smtClean="0"/>
              <a:t>Two broad approaches:</a:t>
            </a:r>
          </a:p>
          <a:p>
            <a:pPr lvl="1"/>
            <a:r>
              <a:rPr lang="en-CA" sz="2400" dirty="0" smtClean="0"/>
              <a:t>Local illumination – based on the information available at the current pixel or point on object</a:t>
            </a:r>
          </a:p>
          <a:p>
            <a:pPr lvl="1"/>
            <a:r>
              <a:rPr lang="en-CA" sz="2400" dirty="0" smtClean="0"/>
              <a:t>Global illumination – based on light transfer in the entire environment</a:t>
            </a:r>
          </a:p>
          <a:p>
            <a:r>
              <a:rPr lang="en-CA" dirty="0" smtClean="0"/>
              <a:t>Significant time/accuracy trade off</a:t>
            </a:r>
          </a:p>
          <a:p>
            <a:r>
              <a:rPr lang="en-CA" dirty="0" smtClean="0"/>
              <a:t>Local illumination is very fast, can be done in hardware or a GPU program, many images per second</a:t>
            </a:r>
            <a:endParaRPr lang="en-CA" dirty="0"/>
          </a:p>
        </p:txBody>
      </p:sp>
    </p:spTree>
    <p:extLst>
      <p:ext uri="{BB962C8B-B14F-4D97-AF65-F5344CB8AC3E}">
        <p14:creationId xmlns:p14="http://schemas.microsoft.com/office/powerpoint/2010/main" val="2508503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Textures</a:t>
            </a:r>
            <a:endParaRPr lang="en-CA" dirty="0"/>
          </a:p>
        </p:txBody>
      </p:sp>
      <p:sp>
        <p:nvSpPr>
          <p:cNvPr id="3" name="Content Placeholder 2"/>
          <p:cNvSpPr>
            <a:spLocks noGrp="1"/>
          </p:cNvSpPr>
          <p:nvPr>
            <p:ph idx="1"/>
          </p:nvPr>
        </p:nvSpPr>
        <p:spPr/>
        <p:txBody>
          <a:bodyPr/>
          <a:lstStyle/>
          <a:p>
            <a:r>
              <a:rPr lang="en-CA" dirty="0" smtClean="0"/>
              <a:t>In the case of a parametric surface this is easy, we just use the (u, v) parameters from the surface</a:t>
            </a:r>
          </a:p>
          <a:p>
            <a:r>
              <a:rPr lang="en-CA" dirty="0" smtClean="0"/>
              <a:t>For polygonal models this is a much harder problem</a:t>
            </a:r>
          </a:p>
          <a:p>
            <a:r>
              <a:rPr lang="en-CA" dirty="0" smtClean="0"/>
              <a:t>We can assign the texture coordinates by hand, some geometrical modellers support this, but it soon gets very tedious</a:t>
            </a:r>
          </a:p>
          <a:p>
            <a:r>
              <a:rPr lang="en-CA" dirty="0" smtClean="0"/>
              <a:t>Some of the procedural modeling techniques will also generate the texture coordinates</a:t>
            </a:r>
          </a:p>
          <a:p>
            <a:r>
              <a:rPr lang="en-CA" dirty="0" smtClean="0"/>
              <a:t>Frequently we will have a polygonal model and we will need to compute the texture coordinates</a:t>
            </a:r>
            <a:endParaRPr lang="en-CA" dirty="0"/>
          </a:p>
        </p:txBody>
      </p:sp>
    </p:spTree>
    <p:extLst>
      <p:ext uri="{BB962C8B-B14F-4D97-AF65-F5344CB8AC3E}">
        <p14:creationId xmlns:p14="http://schemas.microsoft.com/office/powerpoint/2010/main" val="2041806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Textures</a:t>
            </a:r>
            <a:endParaRPr lang="en-CA" dirty="0"/>
          </a:p>
        </p:txBody>
      </p:sp>
      <p:sp>
        <p:nvSpPr>
          <p:cNvPr id="3" name="Content Placeholder 2"/>
          <p:cNvSpPr>
            <a:spLocks noGrp="1"/>
          </p:cNvSpPr>
          <p:nvPr>
            <p:ph idx="1"/>
          </p:nvPr>
        </p:nvSpPr>
        <p:spPr/>
        <p:txBody>
          <a:bodyPr/>
          <a:lstStyle/>
          <a:p>
            <a:r>
              <a:rPr lang="en-CA" dirty="0" smtClean="0"/>
              <a:t>The computed texture coordinates are placed on the vertices and interpolated over the polygon faces</a:t>
            </a:r>
          </a:p>
          <a:p>
            <a:r>
              <a:rPr lang="en-CA" dirty="0" smtClean="0"/>
              <a:t>There are a range of techniques that can be used for this, none of them are universal, usually only work on specific types of shapes</a:t>
            </a:r>
          </a:p>
          <a:p>
            <a:r>
              <a:rPr lang="en-CA" dirty="0" smtClean="0"/>
              <a:t>Planar mapping is the simplest and works well for relatively flat objects</a:t>
            </a:r>
          </a:p>
          <a:p>
            <a:r>
              <a:rPr lang="en-CA" dirty="0" smtClean="0"/>
              <a:t>Conceptually a plane is constructed parallel to the object and a (u, v) coordinate system is constructed on the plane</a:t>
            </a:r>
            <a:endParaRPr lang="en-CA" dirty="0"/>
          </a:p>
        </p:txBody>
      </p:sp>
    </p:spTree>
    <p:extLst>
      <p:ext uri="{BB962C8B-B14F-4D97-AF65-F5344CB8AC3E}">
        <p14:creationId xmlns:p14="http://schemas.microsoft.com/office/powerpoint/2010/main" val="797243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Textures</a:t>
            </a:r>
            <a:endParaRPr lang="en-CA" dirty="0"/>
          </a:p>
        </p:txBody>
      </p:sp>
      <p:sp>
        <p:nvSpPr>
          <p:cNvPr id="3" name="Content Placeholder 2"/>
          <p:cNvSpPr>
            <a:spLocks noGrp="1"/>
          </p:cNvSpPr>
          <p:nvPr>
            <p:ph idx="1"/>
          </p:nvPr>
        </p:nvSpPr>
        <p:spPr/>
        <p:txBody>
          <a:bodyPr/>
          <a:lstStyle/>
          <a:p>
            <a:r>
              <a:rPr lang="en-CA" dirty="0" smtClean="0"/>
              <a:t>A parallel projection is used to project the vertices onto the plane, which gives the (u, v) texture coordinates</a:t>
            </a:r>
          </a:p>
          <a:p>
            <a:r>
              <a:rPr lang="en-CA" dirty="0" smtClean="0"/>
              <a:t>Easiest if the plane is perpendicular to the x, y, or z axis – just drop one the x, y, or z coordinates and map the other two to (u, v)</a:t>
            </a:r>
          </a:p>
          <a:p>
            <a:r>
              <a:rPr lang="en-CA" dirty="0" smtClean="0"/>
              <a:t>Other planes are rarely used, since the math is more complicated</a:t>
            </a:r>
          </a:p>
          <a:p>
            <a:r>
              <a:rPr lang="en-CA" dirty="0" smtClean="0"/>
              <a:t>This is usually part of a more complicated texture coordinate computation</a:t>
            </a:r>
            <a:endParaRPr lang="en-CA" dirty="0"/>
          </a:p>
        </p:txBody>
      </p:sp>
    </p:spTree>
    <p:extLst>
      <p:ext uri="{BB962C8B-B14F-4D97-AF65-F5344CB8AC3E}">
        <p14:creationId xmlns:p14="http://schemas.microsoft.com/office/powerpoint/2010/main" val="5445803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Textures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CA" dirty="0" smtClean="0"/>
                  <a:t>If the object is basically cylindrical in shape a cylindrical mapping can be used, (x, y, z) is converted into cylindrical coordinates:</a:t>
                </a:r>
              </a:p>
              <a:p>
                <a:pPr marL="457200" lvl="1" indent="0">
                  <a:buNone/>
                </a:pPr>
                <a14:m>
                  <m:oMathPara xmlns:m="http://schemas.openxmlformats.org/officeDocument/2006/math">
                    <m:oMathParaPr>
                      <m:jc m:val="left"/>
                    </m:oMathParaPr>
                    <m:oMath xmlns:m="http://schemas.openxmlformats.org/officeDocument/2006/math">
                      <m:r>
                        <a:rPr lang="en-CA" sz="2400" i="1" smtClean="0">
                          <a:latin typeface="Cambria Math"/>
                          <a:ea typeface="Cambria Math"/>
                        </a:rPr>
                        <m:t>𝜃</m:t>
                      </m:r>
                      <m:r>
                        <a:rPr lang="en-CA" sz="2400" b="0" i="1" smtClean="0">
                          <a:latin typeface="Cambria Math"/>
                          <a:ea typeface="Cambria Math"/>
                        </a:rPr>
                        <m:t>= </m:t>
                      </m:r>
                      <m:sSup>
                        <m:sSupPr>
                          <m:ctrlPr>
                            <a:rPr lang="en-CA" sz="2400" b="0" i="1" smtClean="0">
                              <a:latin typeface="Cambria Math" panose="02040503050406030204" pitchFamily="18" charset="0"/>
                              <a:ea typeface="Cambria Math"/>
                            </a:rPr>
                          </m:ctrlPr>
                        </m:sSupPr>
                        <m:e>
                          <m:r>
                            <a:rPr lang="en-CA" sz="2400" b="0" i="1" smtClean="0">
                              <a:latin typeface="Cambria Math"/>
                              <a:ea typeface="Cambria Math"/>
                            </a:rPr>
                            <m:t>𝑡𝑎𝑛</m:t>
                          </m:r>
                        </m:e>
                        <m:sup>
                          <m:r>
                            <a:rPr lang="en-CA" sz="2400" b="0" i="1" smtClean="0">
                              <a:latin typeface="Cambria Math"/>
                              <a:ea typeface="Cambria Math"/>
                            </a:rPr>
                            <m:t>−1</m:t>
                          </m:r>
                        </m:sup>
                      </m:sSup>
                      <m:r>
                        <a:rPr lang="en-CA" sz="2400" b="0" i="1" smtClean="0">
                          <a:latin typeface="Cambria Math"/>
                          <a:ea typeface="Cambria Math"/>
                        </a:rPr>
                        <m:t>(</m:t>
                      </m:r>
                      <m:f>
                        <m:fPr>
                          <m:type m:val="skw"/>
                          <m:ctrlPr>
                            <a:rPr lang="en-CA" sz="2400" b="0" i="1" smtClean="0">
                              <a:latin typeface="Cambria Math" panose="02040503050406030204" pitchFamily="18" charset="0"/>
                              <a:ea typeface="Cambria Math"/>
                            </a:rPr>
                          </m:ctrlPr>
                        </m:fPr>
                        <m:num>
                          <m:r>
                            <a:rPr lang="en-CA" sz="2400" b="0" i="1" smtClean="0">
                              <a:latin typeface="Cambria Math"/>
                              <a:ea typeface="Cambria Math"/>
                            </a:rPr>
                            <m:t>𝑥</m:t>
                          </m:r>
                        </m:num>
                        <m:den>
                          <m:r>
                            <a:rPr lang="en-CA" sz="2400" b="0" i="1" smtClean="0">
                              <a:latin typeface="Cambria Math"/>
                              <a:ea typeface="Cambria Math"/>
                            </a:rPr>
                            <m:t>𝑧</m:t>
                          </m:r>
                        </m:den>
                      </m:f>
                      <m:r>
                        <a:rPr lang="en-CA" sz="2400" b="0" i="1" smtClean="0">
                          <a:latin typeface="Cambria Math"/>
                          <a:ea typeface="Cambria Math"/>
                        </a:rPr>
                        <m:t>)</m:t>
                      </m:r>
                    </m:oMath>
                  </m:oMathPara>
                </a14:m>
                <a:endParaRPr lang="en-CA" sz="2400" dirty="0" smtClean="0"/>
              </a:p>
              <a:p>
                <a:pPr marL="457200" lvl="1" indent="0">
                  <a:buNone/>
                </a:pPr>
                <a14:m>
                  <m:oMathPara xmlns:m="http://schemas.openxmlformats.org/officeDocument/2006/math">
                    <m:oMathParaPr>
                      <m:jc m:val="left"/>
                    </m:oMathParaPr>
                    <m:oMath xmlns:m="http://schemas.openxmlformats.org/officeDocument/2006/math">
                      <m:r>
                        <a:rPr lang="en-CA" sz="2400" b="0" i="1" smtClean="0">
                          <a:latin typeface="Cambria Math"/>
                        </a:rPr>
                        <m:t>h</m:t>
                      </m:r>
                      <m:r>
                        <a:rPr lang="en-CA" sz="2400" b="0" i="1" smtClean="0">
                          <a:latin typeface="Cambria Math"/>
                        </a:rPr>
                        <m:t>=</m:t>
                      </m:r>
                      <m:r>
                        <a:rPr lang="en-CA" sz="2400" b="0" i="1" smtClean="0">
                          <a:latin typeface="Cambria Math"/>
                        </a:rPr>
                        <m:t>𝑦</m:t>
                      </m:r>
                    </m:oMath>
                  </m:oMathPara>
                </a14:m>
                <a:endParaRPr lang="en-CA" sz="2400" b="0" dirty="0" smtClean="0"/>
              </a:p>
              <a:p>
                <a:pPr marL="457200" lvl="1" indent="0">
                  <a:buNone/>
                </a:pPr>
                <a14:m>
                  <m:oMathPara xmlns:m="http://schemas.openxmlformats.org/officeDocument/2006/math">
                    <m:oMathParaPr>
                      <m:jc m:val="left"/>
                    </m:oMathParaPr>
                    <m:oMath xmlns:m="http://schemas.openxmlformats.org/officeDocument/2006/math">
                      <m:r>
                        <a:rPr lang="en-CA" sz="2400" b="0" i="1" smtClean="0">
                          <a:latin typeface="Cambria Math"/>
                        </a:rPr>
                        <m:t>𝑟</m:t>
                      </m:r>
                      <m:r>
                        <a:rPr lang="en-CA" sz="2400" b="0" i="1" smtClean="0">
                          <a:latin typeface="Cambria Math"/>
                        </a:rPr>
                        <m:t>=</m:t>
                      </m:r>
                      <m:rad>
                        <m:radPr>
                          <m:degHide m:val="on"/>
                          <m:ctrlPr>
                            <a:rPr lang="en-CA" sz="2400" b="0" i="1" smtClean="0">
                              <a:latin typeface="Cambria Math" panose="02040503050406030204" pitchFamily="18" charset="0"/>
                            </a:rPr>
                          </m:ctrlPr>
                        </m:radPr>
                        <m:deg/>
                        <m:e>
                          <m:sSup>
                            <m:sSupPr>
                              <m:ctrlPr>
                                <a:rPr lang="en-CA" sz="2400" b="0" i="1" smtClean="0">
                                  <a:latin typeface="Cambria Math" panose="02040503050406030204" pitchFamily="18" charset="0"/>
                                </a:rPr>
                              </m:ctrlPr>
                            </m:sSupPr>
                            <m:e>
                              <m:r>
                                <a:rPr lang="en-CA" sz="2400" b="0" i="1" smtClean="0">
                                  <a:latin typeface="Cambria Math"/>
                                </a:rPr>
                                <m:t>𝑥</m:t>
                              </m:r>
                            </m:e>
                            <m:sup>
                              <m:r>
                                <a:rPr lang="en-CA" sz="2400" b="0" i="1" smtClean="0">
                                  <a:latin typeface="Cambria Math"/>
                                </a:rPr>
                                <m:t>2</m:t>
                              </m:r>
                            </m:sup>
                          </m:sSup>
                          <m:r>
                            <a:rPr lang="en-CA" sz="2400" b="0" i="1" smtClean="0">
                              <a:latin typeface="Cambria Math"/>
                            </a:rPr>
                            <m:t>+</m:t>
                          </m:r>
                          <m:sSup>
                            <m:sSupPr>
                              <m:ctrlPr>
                                <a:rPr lang="en-CA" sz="2400" b="0" i="1" smtClean="0">
                                  <a:latin typeface="Cambria Math" panose="02040503050406030204" pitchFamily="18" charset="0"/>
                                </a:rPr>
                              </m:ctrlPr>
                            </m:sSupPr>
                            <m:e>
                              <m:r>
                                <a:rPr lang="en-CA" sz="2400" b="0" i="1" smtClean="0">
                                  <a:latin typeface="Cambria Math"/>
                                </a:rPr>
                                <m:t>𝑧</m:t>
                              </m:r>
                            </m:e>
                            <m:sup>
                              <m:r>
                                <a:rPr lang="en-CA" sz="2400" b="0" i="1" smtClean="0">
                                  <a:latin typeface="Cambria Math"/>
                                </a:rPr>
                                <m:t>2</m:t>
                              </m:r>
                            </m:sup>
                          </m:sSup>
                        </m:e>
                      </m:rad>
                    </m:oMath>
                  </m:oMathPara>
                </a14:m>
                <a:endParaRPr lang="en-CA" sz="2400" dirty="0" smtClean="0"/>
              </a:p>
              <a:p>
                <a:r>
                  <a:rPr lang="en-CA" dirty="0" smtClean="0"/>
                  <a:t>We can then map </a:t>
                </a:r>
                <a14:m>
                  <m:oMath xmlns:m="http://schemas.openxmlformats.org/officeDocument/2006/math">
                    <m:r>
                      <a:rPr lang="en-CA" i="1" smtClean="0">
                        <a:latin typeface="Cambria Math"/>
                        <a:ea typeface="Cambria Math"/>
                      </a:rPr>
                      <m:t>𝜃</m:t>
                    </m:r>
                  </m:oMath>
                </a14:m>
                <a:r>
                  <a:rPr lang="en-CA" dirty="0" smtClean="0"/>
                  <a:t> and h into the (u, v) texture coordinates (s, t)</a:t>
                </a:r>
              </a:p>
              <a:p>
                <a:r>
                  <a:rPr lang="en-CA" dirty="0" smtClean="0"/>
                  <a:t>Can use the bounding box of the object to compute its center and use that as the basis for the cylindrical coordinates</a:t>
                </a: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63" t="-1078" r="-667"/>
                </a:stretch>
              </a:blipFill>
            </p:spPr>
            <p:txBody>
              <a:bodyPr/>
              <a:lstStyle/>
              <a:p>
                <a:r>
                  <a:rPr lang="en-CA">
                    <a:noFill/>
                  </a:rPr>
                  <a:t> </a:t>
                </a:r>
              </a:p>
            </p:txBody>
          </p:sp>
        </mc:Fallback>
      </mc:AlternateContent>
    </p:spTree>
    <p:extLst>
      <p:ext uri="{BB962C8B-B14F-4D97-AF65-F5344CB8AC3E}">
        <p14:creationId xmlns:p14="http://schemas.microsoft.com/office/powerpoint/2010/main" val="3128919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Textures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CA" dirty="0" smtClean="0"/>
                  <a:t>We can also construct a spherical map by converting (x, y, z) to spherical coordinates:</a:t>
                </a:r>
              </a:p>
              <a:p>
                <a:pPr marL="400050" lvl="1" indent="0">
                  <a:buNone/>
                </a:pPr>
                <a14:m>
                  <m:oMathPara xmlns:m="http://schemas.openxmlformats.org/officeDocument/2006/math">
                    <m:oMathParaPr>
                      <m:jc m:val="left"/>
                    </m:oMathParaPr>
                    <m:oMath xmlns:m="http://schemas.openxmlformats.org/officeDocument/2006/math">
                      <m:r>
                        <a:rPr lang="en-CA" sz="2400" i="1" smtClean="0">
                          <a:latin typeface="Cambria Math"/>
                          <a:ea typeface="Cambria Math"/>
                        </a:rPr>
                        <m:t>𝜃</m:t>
                      </m:r>
                      <m:r>
                        <a:rPr lang="en-CA" sz="2400" b="0" i="1" smtClean="0">
                          <a:latin typeface="Cambria Math"/>
                          <a:ea typeface="Cambria Math"/>
                        </a:rPr>
                        <m:t>=</m:t>
                      </m:r>
                      <m:sSup>
                        <m:sSupPr>
                          <m:ctrlPr>
                            <a:rPr lang="en-CA" sz="2400" b="0" i="1" smtClean="0">
                              <a:latin typeface="Cambria Math" panose="02040503050406030204" pitchFamily="18" charset="0"/>
                              <a:ea typeface="Cambria Math"/>
                            </a:rPr>
                          </m:ctrlPr>
                        </m:sSupPr>
                        <m:e>
                          <m:r>
                            <a:rPr lang="en-CA" sz="2400" b="0" i="1" smtClean="0">
                              <a:latin typeface="Cambria Math"/>
                              <a:ea typeface="Cambria Math"/>
                            </a:rPr>
                            <m:t>𝑡𝑎𝑛</m:t>
                          </m:r>
                        </m:e>
                        <m:sup>
                          <m:r>
                            <a:rPr lang="en-CA" sz="2400" b="0" i="1" smtClean="0">
                              <a:latin typeface="Cambria Math"/>
                              <a:ea typeface="Cambria Math"/>
                            </a:rPr>
                            <m:t>−1</m:t>
                          </m:r>
                        </m:sup>
                      </m:sSup>
                      <m:r>
                        <a:rPr lang="en-CA" sz="2400" b="0" i="1" smtClean="0">
                          <a:latin typeface="Cambria Math"/>
                          <a:ea typeface="Cambria Math"/>
                        </a:rPr>
                        <m:t>(</m:t>
                      </m:r>
                      <m:f>
                        <m:fPr>
                          <m:type m:val="skw"/>
                          <m:ctrlPr>
                            <a:rPr lang="en-CA" sz="2400" b="0" i="1" smtClean="0">
                              <a:latin typeface="Cambria Math" panose="02040503050406030204" pitchFamily="18" charset="0"/>
                              <a:ea typeface="Cambria Math"/>
                            </a:rPr>
                          </m:ctrlPr>
                        </m:fPr>
                        <m:num>
                          <m:r>
                            <a:rPr lang="en-CA" sz="2400" b="0" i="1" smtClean="0">
                              <a:latin typeface="Cambria Math"/>
                              <a:ea typeface="Cambria Math"/>
                            </a:rPr>
                            <m:t>𝑥</m:t>
                          </m:r>
                        </m:num>
                        <m:den>
                          <m:r>
                            <a:rPr lang="en-CA" sz="2400" b="0" i="1" smtClean="0">
                              <a:latin typeface="Cambria Math"/>
                              <a:ea typeface="Cambria Math"/>
                            </a:rPr>
                            <m:t>𝑧</m:t>
                          </m:r>
                        </m:den>
                      </m:f>
                      <m:r>
                        <a:rPr lang="en-CA" sz="2400" b="0" i="1" smtClean="0">
                          <a:latin typeface="Cambria Math"/>
                          <a:ea typeface="Cambria Math"/>
                        </a:rPr>
                        <m:t>)</m:t>
                      </m:r>
                    </m:oMath>
                  </m:oMathPara>
                </a14:m>
                <a:endParaRPr lang="en-CA" sz="2400" dirty="0" smtClean="0"/>
              </a:p>
              <a:p>
                <a:pPr marL="400050" lvl="1" indent="0">
                  <a:buNone/>
                </a:pPr>
                <a14:m>
                  <m:oMathPara xmlns:m="http://schemas.openxmlformats.org/officeDocument/2006/math">
                    <m:oMathParaPr>
                      <m:jc m:val="left"/>
                    </m:oMathParaPr>
                    <m:oMath xmlns:m="http://schemas.openxmlformats.org/officeDocument/2006/math">
                      <m:r>
                        <a:rPr lang="en-CA" sz="2400" i="1" smtClean="0">
                          <a:latin typeface="Cambria Math"/>
                          <a:ea typeface="Cambria Math"/>
                        </a:rPr>
                        <m:t>𝜑</m:t>
                      </m:r>
                      <m:r>
                        <a:rPr lang="en-CA" sz="2400" b="0" i="1" smtClean="0">
                          <a:latin typeface="Cambria Math"/>
                          <a:ea typeface="Cambria Math"/>
                        </a:rPr>
                        <m:t>= </m:t>
                      </m:r>
                      <m:sSup>
                        <m:sSupPr>
                          <m:ctrlPr>
                            <a:rPr lang="en-CA" sz="2400" b="0" i="1" smtClean="0">
                              <a:latin typeface="Cambria Math" panose="02040503050406030204" pitchFamily="18" charset="0"/>
                              <a:ea typeface="Cambria Math"/>
                            </a:rPr>
                          </m:ctrlPr>
                        </m:sSupPr>
                        <m:e>
                          <m:r>
                            <a:rPr lang="en-CA" sz="2400" b="0" i="1" smtClean="0">
                              <a:latin typeface="Cambria Math"/>
                              <a:ea typeface="Cambria Math"/>
                            </a:rPr>
                            <m:t>𝑡𝑎𝑛</m:t>
                          </m:r>
                        </m:e>
                        <m:sup>
                          <m:r>
                            <a:rPr lang="en-CA" sz="2400" b="0" i="1" smtClean="0">
                              <a:latin typeface="Cambria Math"/>
                              <a:ea typeface="Cambria Math"/>
                            </a:rPr>
                            <m:t>−1</m:t>
                          </m:r>
                        </m:sup>
                      </m:sSup>
                      <m:r>
                        <a:rPr lang="en-CA" sz="2400" b="0" i="1" smtClean="0">
                          <a:latin typeface="Cambria Math"/>
                          <a:ea typeface="Cambria Math"/>
                        </a:rPr>
                        <m:t>(</m:t>
                      </m:r>
                      <m:f>
                        <m:fPr>
                          <m:ctrlPr>
                            <a:rPr lang="en-CA" sz="2400" b="0" i="1" smtClean="0">
                              <a:latin typeface="Cambria Math" panose="02040503050406030204" pitchFamily="18" charset="0"/>
                              <a:ea typeface="Cambria Math"/>
                            </a:rPr>
                          </m:ctrlPr>
                        </m:fPr>
                        <m:num>
                          <m:r>
                            <a:rPr lang="en-CA" sz="2400" b="0" i="1" smtClean="0">
                              <a:latin typeface="Cambria Math"/>
                              <a:ea typeface="Cambria Math"/>
                            </a:rPr>
                            <m:t>𝑦</m:t>
                          </m:r>
                        </m:num>
                        <m:den>
                          <m:rad>
                            <m:radPr>
                              <m:degHide m:val="on"/>
                              <m:ctrlPr>
                                <a:rPr lang="en-CA" sz="2400" b="0" i="1" smtClean="0">
                                  <a:latin typeface="Cambria Math" panose="02040503050406030204" pitchFamily="18" charset="0"/>
                                  <a:ea typeface="Cambria Math"/>
                                </a:rPr>
                              </m:ctrlPr>
                            </m:radPr>
                            <m:deg/>
                            <m:e>
                              <m:sSup>
                                <m:sSupPr>
                                  <m:ctrlPr>
                                    <a:rPr lang="en-CA" sz="2400" b="0" i="1" smtClean="0">
                                      <a:latin typeface="Cambria Math" panose="02040503050406030204" pitchFamily="18" charset="0"/>
                                      <a:ea typeface="Cambria Math"/>
                                    </a:rPr>
                                  </m:ctrlPr>
                                </m:sSupPr>
                                <m:e>
                                  <m:r>
                                    <a:rPr lang="en-CA" sz="2400" b="0" i="1" smtClean="0">
                                      <a:latin typeface="Cambria Math"/>
                                      <a:ea typeface="Cambria Math"/>
                                    </a:rPr>
                                    <m:t>𝑥</m:t>
                                  </m:r>
                                </m:e>
                                <m:sup>
                                  <m:r>
                                    <a:rPr lang="en-CA" sz="2400" b="0" i="1" smtClean="0">
                                      <a:latin typeface="Cambria Math"/>
                                      <a:ea typeface="Cambria Math"/>
                                    </a:rPr>
                                    <m:t>2</m:t>
                                  </m:r>
                                </m:sup>
                              </m:sSup>
                              <m:r>
                                <a:rPr lang="en-CA" sz="2400" b="0" i="1" smtClean="0">
                                  <a:latin typeface="Cambria Math"/>
                                  <a:ea typeface="Cambria Math"/>
                                </a:rPr>
                                <m:t>+</m:t>
                              </m:r>
                              <m:sSup>
                                <m:sSupPr>
                                  <m:ctrlPr>
                                    <a:rPr lang="en-CA" sz="2400" b="0" i="1" smtClean="0">
                                      <a:latin typeface="Cambria Math" panose="02040503050406030204" pitchFamily="18" charset="0"/>
                                      <a:ea typeface="Cambria Math"/>
                                    </a:rPr>
                                  </m:ctrlPr>
                                </m:sSupPr>
                                <m:e>
                                  <m:r>
                                    <a:rPr lang="en-CA" sz="2400" b="0" i="1" smtClean="0">
                                      <a:latin typeface="Cambria Math"/>
                                      <a:ea typeface="Cambria Math"/>
                                    </a:rPr>
                                    <m:t>𝑧</m:t>
                                  </m:r>
                                </m:e>
                                <m:sup>
                                  <m:r>
                                    <a:rPr lang="en-CA" sz="2400" b="0" i="1" smtClean="0">
                                      <a:latin typeface="Cambria Math"/>
                                      <a:ea typeface="Cambria Math"/>
                                    </a:rPr>
                                    <m:t>2</m:t>
                                  </m:r>
                                </m:sup>
                              </m:sSup>
                            </m:e>
                          </m:rad>
                        </m:den>
                      </m:f>
                      <m:r>
                        <a:rPr lang="en-CA" sz="2400" b="0" i="1" smtClean="0">
                          <a:latin typeface="Cambria Math"/>
                          <a:ea typeface="Cambria Math"/>
                        </a:rPr>
                        <m:t>)</m:t>
                      </m:r>
                    </m:oMath>
                  </m:oMathPara>
                </a14:m>
                <a:endParaRPr lang="en-CA" sz="2400" dirty="0" smtClean="0"/>
              </a:p>
              <a:p>
                <a:pPr marL="400050" lvl="1" indent="0">
                  <a:buNone/>
                </a:pPr>
                <a14:m>
                  <m:oMathPara xmlns:m="http://schemas.openxmlformats.org/officeDocument/2006/math">
                    <m:oMathParaPr>
                      <m:jc m:val="left"/>
                    </m:oMathParaPr>
                    <m:oMath xmlns:m="http://schemas.openxmlformats.org/officeDocument/2006/math">
                      <m:r>
                        <a:rPr lang="en-CA" sz="2400" b="0" i="1" smtClean="0">
                          <a:latin typeface="Cambria Math"/>
                        </a:rPr>
                        <m:t>𝑟</m:t>
                      </m:r>
                      <m:r>
                        <a:rPr lang="en-CA" sz="2400" b="0" i="1" smtClean="0">
                          <a:latin typeface="Cambria Math"/>
                        </a:rPr>
                        <m:t>= </m:t>
                      </m:r>
                      <m:rad>
                        <m:radPr>
                          <m:degHide m:val="on"/>
                          <m:ctrlPr>
                            <a:rPr lang="en-CA" sz="2400" b="0" i="1" smtClean="0">
                              <a:latin typeface="Cambria Math" panose="02040503050406030204" pitchFamily="18" charset="0"/>
                            </a:rPr>
                          </m:ctrlPr>
                        </m:radPr>
                        <m:deg/>
                        <m:e>
                          <m:sSup>
                            <m:sSupPr>
                              <m:ctrlPr>
                                <a:rPr lang="en-CA" sz="2400" b="0" i="1" smtClean="0">
                                  <a:latin typeface="Cambria Math" panose="02040503050406030204" pitchFamily="18" charset="0"/>
                                </a:rPr>
                              </m:ctrlPr>
                            </m:sSupPr>
                            <m:e>
                              <m:r>
                                <a:rPr lang="en-CA" sz="2400" b="0" i="1" smtClean="0">
                                  <a:latin typeface="Cambria Math"/>
                                </a:rPr>
                                <m:t>𝑥</m:t>
                              </m:r>
                            </m:e>
                            <m:sup>
                              <m:r>
                                <a:rPr lang="en-CA" sz="2400" b="0" i="1" smtClean="0">
                                  <a:latin typeface="Cambria Math"/>
                                </a:rPr>
                                <m:t>2</m:t>
                              </m:r>
                            </m:sup>
                          </m:sSup>
                          <m:r>
                            <a:rPr lang="en-CA" sz="2400" b="0" i="1" smtClean="0">
                              <a:latin typeface="Cambria Math"/>
                            </a:rPr>
                            <m:t>+</m:t>
                          </m:r>
                          <m:sSup>
                            <m:sSupPr>
                              <m:ctrlPr>
                                <a:rPr lang="en-CA" sz="2400" b="0" i="1" smtClean="0">
                                  <a:latin typeface="Cambria Math" panose="02040503050406030204" pitchFamily="18" charset="0"/>
                                </a:rPr>
                              </m:ctrlPr>
                            </m:sSupPr>
                            <m:e>
                              <m:r>
                                <a:rPr lang="en-CA" sz="2400" b="0" i="1" smtClean="0">
                                  <a:latin typeface="Cambria Math"/>
                                </a:rPr>
                                <m:t>𝑦</m:t>
                              </m:r>
                            </m:e>
                            <m:sup>
                              <m:r>
                                <a:rPr lang="en-CA" sz="2400" b="0" i="1" smtClean="0">
                                  <a:latin typeface="Cambria Math"/>
                                </a:rPr>
                                <m:t>2</m:t>
                              </m:r>
                            </m:sup>
                          </m:sSup>
                          <m:r>
                            <a:rPr lang="en-CA" sz="2400" b="0" i="1" smtClean="0">
                              <a:latin typeface="Cambria Math"/>
                            </a:rPr>
                            <m:t>+</m:t>
                          </m:r>
                          <m:sSup>
                            <m:sSupPr>
                              <m:ctrlPr>
                                <a:rPr lang="en-CA" sz="2400" b="0" i="1" smtClean="0">
                                  <a:latin typeface="Cambria Math" panose="02040503050406030204" pitchFamily="18" charset="0"/>
                                </a:rPr>
                              </m:ctrlPr>
                            </m:sSupPr>
                            <m:e>
                              <m:r>
                                <a:rPr lang="en-CA" sz="2400" b="0" i="1" smtClean="0">
                                  <a:latin typeface="Cambria Math"/>
                                </a:rPr>
                                <m:t>𝑧</m:t>
                              </m:r>
                            </m:e>
                            <m:sup>
                              <m:r>
                                <a:rPr lang="en-CA" sz="2400" b="0" i="1" smtClean="0">
                                  <a:latin typeface="Cambria Math"/>
                                </a:rPr>
                                <m:t>2</m:t>
                              </m:r>
                            </m:sup>
                          </m:sSup>
                        </m:e>
                      </m:rad>
                    </m:oMath>
                  </m:oMathPara>
                </a14:m>
                <a:endParaRPr lang="en-CA" sz="2400" dirty="0" smtClean="0"/>
              </a:p>
              <a:p>
                <a:r>
                  <a:rPr lang="en-CA" dirty="0" smtClean="0"/>
                  <a:t>We can then map </a:t>
                </a:r>
                <a14:m>
                  <m:oMath xmlns:m="http://schemas.openxmlformats.org/officeDocument/2006/math">
                    <m:r>
                      <a:rPr lang="en-CA" i="1" smtClean="0">
                        <a:latin typeface="Cambria Math"/>
                        <a:ea typeface="Cambria Math"/>
                      </a:rPr>
                      <m:t>𝜃</m:t>
                    </m:r>
                    <m:r>
                      <a:rPr lang="en-CA" b="0" i="1" smtClean="0">
                        <a:latin typeface="Cambria Math"/>
                        <a:ea typeface="Cambria Math"/>
                      </a:rPr>
                      <m:t> </m:t>
                    </m:r>
                  </m:oMath>
                </a14:m>
                <a:r>
                  <a:rPr lang="en-CA" dirty="0" smtClean="0"/>
                  <a:t>and </a:t>
                </a:r>
                <a14:m>
                  <m:oMath xmlns:m="http://schemas.openxmlformats.org/officeDocument/2006/math">
                    <m:r>
                      <a:rPr lang="en-CA" i="1" smtClean="0">
                        <a:latin typeface="Cambria Math"/>
                        <a:ea typeface="Cambria Math"/>
                      </a:rPr>
                      <m:t>𝜑</m:t>
                    </m:r>
                  </m:oMath>
                </a14:m>
                <a:r>
                  <a:rPr lang="en-CA" dirty="0" smtClean="0"/>
                  <a:t> onto the (s, t) texture coordinates</a:t>
                </a:r>
              </a:p>
              <a:p>
                <a:r>
                  <a:rPr lang="en-CA" dirty="0" smtClean="0"/>
                  <a:t>The isn’t a linear mapping and distorts the texture around the poles, the texture needs to be transformed when this is done</a:t>
                </a: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63" t="-1078"/>
                </a:stretch>
              </a:blipFill>
            </p:spPr>
            <p:txBody>
              <a:bodyPr/>
              <a:lstStyle/>
              <a:p>
                <a:r>
                  <a:rPr lang="en-CA">
                    <a:noFill/>
                  </a:rPr>
                  <a:t> </a:t>
                </a:r>
              </a:p>
            </p:txBody>
          </p:sp>
        </mc:Fallback>
      </mc:AlternateContent>
    </p:spTree>
    <p:extLst>
      <p:ext uri="{BB962C8B-B14F-4D97-AF65-F5344CB8AC3E}">
        <p14:creationId xmlns:p14="http://schemas.microsoft.com/office/powerpoint/2010/main" val="833694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Textures</a:t>
            </a:r>
            <a:endParaRPr lang="en-CA" dirty="0"/>
          </a:p>
        </p:txBody>
      </p:sp>
      <p:sp>
        <p:nvSpPr>
          <p:cNvPr id="3" name="Content Placeholder 2"/>
          <p:cNvSpPr>
            <a:spLocks noGrp="1"/>
          </p:cNvSpPr>
          <p:nvPr>
            <p:ph idx="1"/>
          </p:nvPr>
        </p:nvSpPr>
        <p:spPr/>
        <p:txBody>
          <a:bodyPr>
            <a:normAutofit/>
          </a:bodyPr>
          <a:lstStyle/>
          <a:p>
            <a:r>
              <a:rPr lang="en-CA" dirty="0" smtClean="0"/>
              <a:t>Now we get to the filtering part</a:t>
            </a:r>
          </a:p>
          <a:p>
            <a:r>
              <a:rPr lang="en-CA" dirty="0" smtClean="0"/>
              <a:t>If the texture was perfectly aligned with the surface and there was a one-to-one mapping between screen pixels and </a:t>
            </a:r>
            <a:r>
              <a:rPr lang="en-CA" dirty="0" err="1" smtClean="0"/>
              <a:t>texels</a:t>
            </a:r>
            <a:r>
              <a:rPr lang="en-CA" dirty="0" smtClean="0"/>
              <a:t> everything would be okay</a:t>
            </a:r>
          </a:p>
          <a:p>
            <a:r>
              <a:rPr lang="en-CA" dirty="0" smtClean="0"/>
              <a:t>But this is not the case:</a:t>
            </a:r>
          </a:p>
          <a:p>
            <a:pPr lvl="1"/>
            <a:r>
              <a:rPr lang="en-CA" sz="2400" dirty="0" smtClean="0"/>
              <a:t>A screen pixel could correspond to a small part of a </a:t>
            </a:r>
            <a:r>
              <a:rPr lang="en-CA" sz="2400" dirty="0" err="1" smtClean="0"/>
              <a:t>texel</a:t>
            </a:r>
            <a:r>
              <a:rPr lang="en-CA" sz="2400" dirty="0" smtClean="0"/>
              <a:t> (magnification)</a:t>
            </a:r>
          </a:p>
          <a:p>
            <a:pPr lvl="1"/>
            <a:r>
              <a:rPr lang="en-CA" sz="2400" dirty="0" smtClean="0"/>
              <a:t>A screen pixel could correspond to many </a:t>
            </a:r>
            <a:r>
              <a:rPr lang="en-CA" sz="2400" dirty="0" err="1" smtClean="0"/>
              <a:t>texels</a:t>
            </a:r>
            <a:r>
              <a:rPr lang="en-CA" sz="2400" dirty="0" smtClean="0"/>
              <a:t> (</a:t>
            </a:r>
            <a:r>
              <a:rPr lang="en-CA" sz="2400" dirty="0" err="1" smtClean="0"/>
              <a:t>minification</a:t>
            </a:r>
            <a:r>
              <a:rPr lang="en-CA" sz="2400" dirty="0" smtClean="0"/>
              <a:t>)</a:t>
            </a:r>
          </a:p>
          <a:p>
            <a:pPr lvl="1"/>
            <a:r>
              <a:rPr lang="en-CA" sz="2400" dirty="0" smtClean="0"/>
              <a:t>The texture could be rotated with respect to the screen</a:t>
            </a:r>
          </a:p>
          <a:p>
            <a:endParaRPr lang="en-CA" dirty="0"/>
          </a:p>
        </p:txBody>
      </p:sp>
    </p:spTree>
    <p:extLst>
      <p:ext uri="{BB962C8B-B14F-4D97-AF65-F5344CB8AC3E}">
        <p14:creationId xmlns:p14="http://schemas.microsoft.com/office/powerpoint/2010/main" val="1393446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Textures</a:t>
            </a:r>
            <a:endParaRPr lang="en-CA" dirty="0"/>
          </a:p>
        </p:txBody>
      </p:sp>
      <p:sp>
        <p:nvSpPr>
          <p:cNvPr id="3" name="Content Placeholder 2"/>
          <p:cNvSpPr>
            <a:spLocks noGrp="1"/>
          </p:cNvSpPr>
          <p:nvPr>
            <p:ph idx="1"/>
          </p:nvPr>
        </p:nvSpPr>
        <p:spPr/>
        <p:txBody>
          <a:bodyPr/>
          <a:lstStyle/>
          <a:p>
            <a:r>
              <a:rPr lang="en-CA" dirty="0" smtClean="0"/>
              <a:t>The first case really isn’t a problem</a:t>
            </a:r>
          </a:p>
          <a:p>
            <a:r>
              <a:rPr lang="en-CA" dirty="0" smtClean="0"/>
              <a:t>The third case is hard to do in real-time so we ignore it</a:t>
            </a:r>
          </a:p>
          <a:p>
            <a:r>
              <a:rPr lang="en-CA" dirty="0" smtClean="0"/>
              <a:t>The second case we can do something about</a:t>
            </a:r>
          </a:p>
          <a:p>
            <a:r>
              <a:rPr lang="en-CA" dirty="0" smtClean="0"/>
              <a:t>When a pixel covers several </a:t>
            </a:r>
            <a:r>
              <a:rPr lang="en-CA" dirty="0" err="1" smtClean="0"/>
              <a:t>texels</a:t>
            </a:r>
            <a:r>
              <a:rPr lang="en-CA" dirty="0" smtClean="0"/>
              <a:t> the issue is which </a:t>
            </a:r>
            <a:r>
              <a:rPr lang="en-CA" dirty="0" err="1" smtClean="0"/>
              <a:t>texel</a:t>
            </a:r>
            <a:r>
              <a:rPr lang="en-CA" dirty="0" smtClean="0"/>
              <a:t> do we use?</a:t>
            </a:r>
          </a:p>
          <a:p>
            <a:r>
              <a:rPr lang="en-CA" dirty="0" smtClean="0"/>
              <a:t>Selecting any one of them is wrong, we need to filter the </a:t>
            </a:r>
            <a:r>
              <a:rPr lang="en-CA" dirty="0" err="1" smtClean="0"/>
              <a:t>texels</a:t>
            </a:r>
            <a:r>
              <a:rPr lang="en-CA" dirty="0" smtClean="0"/>
              <a:t> before they are used</a:t>
            </a:r>
          </a:p>
          <a:p>
            <a:r>
              <a:rPr lang="en-CA" dirty="0" smtClean="0"/>
              <a:t>If we don’t do this our image will alias and the texture will look very bad</a:t>
            </a:r>
            <a:endParaRPr lang="en-CA" dirty="0"/>
          </a:p>
        </p:txBody>
      </p:sp>
    </p:spTree>
    <p:extLst>
      <p:ext uri="{BB962C8B-B14F-4D97-AF65-F5344CB8AC3E}">
        <p14:creationId xmlns:p14="http://schemas.microsoft.com/office/powerpoint/2010/main" val="1327097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Textures</a:t>
            </a:r>
            <a:endParaRPr lang="en-CA" dirty="0"/>
          </a:p>
        </p:txBody>
      </p:sp>
      <p:sp>
        <p:nvSpPr>
          <p:cNvPr id="3" name="Content Placeholder 2"/>
          <p:cNvSpPr>
            <a:spLocks noGrp="1"/>
          </p:cNvSpPr>
          <p:nvPr>
            <p:ph idx="1"/>
          </p:nvPr>
        </p:nvSpPr>
        <p:spPr/>
        <p:txBody>
          <a:bodyPr/>
          <a:lstStyle/>
          <a:p>
            <a:r>
              <a:rPr lang="en-CA" dirty="0" smtClean="0"/>
              <a:t>How do we do this filtering in real-time?</a:t>
            </a:r>
          </a:p>
          <a:p>
            <a:r>
              <a:rPr lang="en-CA" dirty="0" smtClean="0"/>
              <a:t>We have many pixels to texture map and they may cover many </a:t>
            </a:r>
            <a:r>
              <a:rPr lang="en-CA" dirty="0" err="1" smtClean="0"/>
              <a:t>texels</a:t>
            </a:r>
            <a:r>
              <a:rPr lang="en-CA" dirty="0" smtClean="0"/>
              <a:t>, this could quickly become very expensive</a:t>
            </a:r>
          </a:p>
          <a:p>
            <a:r>
              <a:rPr lang="en-CA" dirty="0" smtClean="0"/>
              <a:t>The answer is to pre-filter the texture, so we can use a simple lookup procedure at display time</a:t>
            </a:r>
          </a:p>
          <a:p>
            <a:r>
              <a:rPr lang="en-CA" dirty="0" smtClean="0"/>
              <a:t>This is only an approximation to correct filtering, but it does a reasonably good job</a:t>
            </a:r>
          </a:p>
          <a:p>
            <a:r>
              <a:rPr lang="en-CA" dirty="0" smtClean="0"/>
              <a:t>The standard way to do this is to use something called a </a:t>
            </a:r>
            <a:r>
              <a:rPr lang="en-CA" dirty="0" err="1" smtClean="0"/>
              <a:t>mipmap</a:t>
            </a:r>
            <a:r>
              <a:rPr lang="en-CA" dirty="0" smtClean="0"/>
              <a:t>, which is implemented on all graphics hardware</a:t>
            </a:r>
            <a:endParaRPr lang="en-CA" dirty="0"/>
          </a:p>
        </p:txBody>
      </p:sp>
    </p:spTree>
    <p:extLst>
      <p:ext uri="{BB962C8B-B14F-4D97-AF65-F5344CB8AC3E}">
        <p14:creationId xmlns:p14="http://schemas.microsoft.com/office/powerpoint/2010/main" val="38043825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Textures</a:t>
            </a:r>
            <a:endParaRPr lang="en-CA" dirty="0"/>
          </a:p>
        </p:txBody>
      </p:sp>
      <p:sp>
        <p:nvSpPr>
          <p:cNvPr id="3" name="Content Placeholder 2"/>
          <p:cNvSpPr>
            <a:spLocks noGrp="1"/>
          </p:cNvSpPr>
          <p:nvPr>
            <p:ph idx="1"/>
          </p:nvPr>
        </p:nvSpPr>
        <p:spPr/>
        <p:txBody>
          <a:bodyPr/>
          <a:lstStyle/>
          <a:p>
            <a:r>
              <a:rPr lang="en-CA" dirty="0" smtClean="0"/>
              <a:t>A </a:t>
            </a:r>
            <a:r>
              <a:rPr lang="en-CA" dirty="0" err="1" smtClean="0"/>
              <a:t>mipmap</a:t>
            </a:r>
            <a:r>
              <a:rPr lang="en-CA" dirty="0" smtClean="0"/>
              <a:t> is a hierarchical representation of the texture</a:t>
            </a:r>
          </a:p>
          <a:p>
            <a:r>
              <a:rPr lang="en-CA" dirty="0" smtClean="0"/>
              <a:t>Start with the original texture, this is the base level of the hierarchy</a:t>
            </a:r>
          </a:p>
          <a:p>
            <a:r>
              <a:rPr lang="en-CA" dirty="0" smtClean="0"/>
              <a:t>The next level is ¼ size of the original texture, simplest approach is to use a box filter on 2x2 regions of the original texture</a:t>
            </a:r>
          </a:p>
          <a:p>
            <a:r>
              <a:rPr lang="en-CA" dirty="0" smtClean="0"/>
              <a:t>This process continues until one of the dimensions is only one pixel</a:t>
            </a:r>
          </a:p>
          <a:p>
            <a:r>
              <a:rPr lang="en-CA" dirty="0" smtClean="0"/>
              <a:t>See the next slide</a:t>
            </a:r>
            <a:endParaRPr lang="en-CA" dirty="0"/>
          </a:p>
        </p:txBody>
      </p:sp>
    </p:spTree>
    <p:extLst>
      <p:ext uri="{BB962C8B-B14F-4D97-AF65-F5344CB8AC3E}">
        <p14:creationId xmlns:p14="http://schemas.microsoft.com/office/powerpoint/2010/main" val="15005438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Textures</a:t>
            </a:r>
            <a:endParaRPr lang="en-CA"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6803" y="1632571"/>
            <a:ext cx="4825206" cy="4892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4256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Illumination</a:t>
            </a:r>
            <a:endParaRPr lang="en-CA" dirty="0"/>
          </a:p>
        </p:txBody>
      </p:sp>
      <p:sp>
        <p:nvSpPr>
          <p:cNvPr id="3" name="Content Placeholder 2"/>
          <p:cNvSpPr>
            <a:spLocks noGrp="1"/>
          </p:cNvSpPr>
          <p:nvPr>
            <p:ph idx="1"/>
          </p:nvPr>
        </p:nvSpPr>
        <p:spPr/>
        <p:txBody>
          <a:bodyPr/>
          <a:lstStyle/>
          <a:p>
            <a:r>
              <a:rPr lang="en-CA" dirty="0" smtClean="0"/>
              <a:t>Global illumination is very slow, can take hours to produce a single image</a:t>
            </a:r>
          </a:p>
          <a:p>
            <a:r>
              <a:rPr lang="en-CA" dirty="0" smtClean="0"/>
              <a:t>Significant quality difference, global illumination used for photorealistic rendering</a:t>
            </a:r>
          </a:p>
          <a:p>
            <a:r>
              <a:rPr lang="en-CA" dirty="0" smtClean="0"/>
              <a:t>Local illumination tends to look like plastic</a:t>
            </a:r>
          </a:p>
          <a:p>
            <a:r>
              <a:rPr lang="en-CA" dirty="0" smtClean="0"/>
              <a:t>Global illumination algorithms have much more information, anything in the scene, so can do a much better job</a:t>
            </a:r>
          </a:p>
          <a:p>
            <a:r>
              <a:rPr lang="en-CA" dirty="0" smtClean="0"/>
              <a:t>But, the extra information can take much longer to process</a:t>
            </a:r>
            <a:endParaRPr lang="en-CA" dirty="0"/>
          </a:p>
        </p:txBody>
      </p:sp>
    </p:spTree>
    <p:extLst>
      <p:ext uri="{BB962C8B-B14F-4D97-AF65-F5344CB8AC3E}">
        <p14:creationId xmlns:p14="http://schemas.microsoft.com/office/powerpoint/2010/main" val="4130827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smtClean="0"/>
              <a:t>Textures</a:t>
            </a:r>
            <a:endParaRPr lang="en-CA" dirty="0"/>
          </a:p>
        </p:txBody>
      </p:sp>
      <p:sp>
        <p:nvSpPr>
          <p:cNvPr id="4" name="Content Placeholder 3"/>
          <p:cNvSpPr>
            <a:spLocks noGrp="1"/>
          </p:cNvSpPr>
          <p:nvPr>
            <p:ph idx="1"/>
          </p:nvPr>
        </p:nvSpPr>
        <p:spPr/>
        <p:txBody>
          <a:bodyPr/>
          <a:lstStyle/>
          <a:p>
            <a:r>
              <a:rPr lang="en-CA" dirty="0" smtClean="0"/>
              <a:t>A </a:t>
            </a:r>
            <a:r>
              <a:rPr lang="en-CA" dirty="0" err="1" smtClean="0"/>
              <a:t>mipmap</a:t>
            </a:r>
            <a:r>
              <a:rPr lang="en-CA" dirty="0" smtClean="0"/>
              <a:t> takes up about twice the amount of space as a regular texture, so this is not overly expensive</a:t>
            </a:r>
          </a:p>
          <a:p>
            <a:r>
              <a:rPr lang="en-CA" dirty="0" smtClean="0"/>
              <a:t>OpenGL will automatically construct </a:t>
            </a:r>
            <a:r>
              <a:rPr lang="en-CA" dirty="0" err="1" smtClean="0"/>
              <a:t>mipmaps</a:t>
            </a:r>
            <a:r>
              <a:rPr lang="en-CA" dirty="0" smtClean="0"/>
              <a:t> for you, or you can compute the individual levels of the </a:t>
            </a:r>
            <a:r>
              <a:rPr lang="en-CA" dirty="0" err="1" smtClean="0"/>
              <a:t>mipmap</a:t>
            </a:r>
            <a:r>
              <a:rPr lang="en-CA" dirty="0" smtClean="0"/>
              <a:t> yourself</a:t>
            </a:r>
          </a:p>
          <a:p>
            <a:r>
              <a:rPr lang="en-CA" dirty="0" smtClean="0"/>
              <a:t>With the later you can use your own filtering algorithm</a:t>
            </a:r>
          </a:p>
          <a:p>
            <a:r>
              <a:rPr lang="en-CA" dirty="0" smtClean="0"/>
              <a:t>At display time the appropriate level of the </a:t>
            </a:r>
            <a:r>
              <a:rPr lang="en-CA" dirty="0" err="1" smtClean="0"/>
              <a:t>mipmap</a:t>
            </a:r>
            <a:r>
              <a:rPr lang="en-CA" dirty="0" smtClean="0"/>
              <a:t> is determined and the </a:t>
            </a:r>
            <a:r>
              <a:rPr lang="en-CA" dirty="0" err="1" smtClean="0"/>
              <a:t>texel</a:t>
            </a:r>
            <a:r>
              <a:rPr lang="en-CA" dirty="0" smtClean="0"/>
              <a:t> is retrieved</a:t>
            </a:r>
            <a:endParaRPr lang="en-CA" dirty="0"/>
          </a:p>
        </p:txBody>
      </p:sp>
    </p:spTree>
    <p:extLst>
      <p:ext uri="{BB962C8B-B14F-4D97-AF65-F5344CB8AC3E}">
        <p14:creationId xmlns:p14="http://schemas.microsoft.com/office/powerpoint/2010/main" val="36507348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Textures</a:t>
            </a:r>
            <a:endParaRPr lang="en-CA" dirty="0"/>
          </a:p>
        </p:txBody>
      </p:sp>
      <p:sp>
        <p:nvSpPr>
          <p:cNvPr id="3" name="Content Placeholder 2"/>
          <p:cNvSpPr>
            <a:spLocks noGrp="1"/>
          </p:cNvSpPr>
          <p:nvPr>
            <p:ph idx="1"/>
          </p:nvPr>
        </p:nvSpPr>
        <p:spPr/>
        <p:txBody>
          <a:bodyPr/>
          <a:lstStyle/>
          <a:p>
            <a:r>
              <a:rPr lang="en-CA" dirty="0" smtClean="0"/>
              <a:t>A more sophisticate approach is based on the observation that the appropriate level won’t be an integer, but will lie between two levels of the </a:t>
            </a:r>
            <a:r>
              <a:rPr lang="en-CA" dirty="0" err="1" smtClean="0"/>
              <a:t>mipmap</a:t>
            </a:r>
            <a:endParaRPr lang="en-CA" dirty="0" smtClean="0"/>
          </a:p>
          <a:p>
            <a:r>
              <a:rPr lang="en-CA" dirty="0" smtClean="0"/>
              <a:t>A bilinear filter is used on each level, and the results are averaged to get the final </a:t>
            </a:r>
            <a:r>
              <a:rPr lang="en-CA" dirty="0" err="1" smtClean="0"/>
              <a:t>texel</a:t>
            </a:r>
            <a:r>
              <a:rPr lang="en-CA" dirty="0" smtClean="0"/>
              <a:t> value</a:t>
            </a:r>
          </a:p>
          <a:p>
            <a:r>
              <a:rPr lang="en-CA" dirty="0" smtClean="0"/>
              <a:t>This works quite well if the textures are reasonably well aligned with the object, the worst case occurs when there is a 45 degree angle between them</a:t>
            </a:r>
          </a:p>
          <a:p>
            <a:r>
              <a:rPr lang="en-CA" dirty="0" smtClean="0"/>
              <a:t>Pixels then map onto diamonds and not squares</a:t>
            </a:r>
          </a:p>
          <a:p>
            <a:endParaRPr lang="en-CA" dirty="0"/>
          </a:p>
        </p:txBody>
      </p:sp>
    </p:spTree>
    <p:extLst>
      <p:ext uri="{BB962C8B-B14F-4D97-AF65-F5344CB8AC3E}">
        <p14:creationId xmlns:p14="http://schemas.microsoft.com/office/powerpoint/2010/main" val="3080505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Textures</a:t>
            </a:r>
            <a:endParaRPr lang="en-CA" dirty="0"/>
          </a:p>
        </p:txBody>
      </p:sp>
      <p:sp>
        <p:nvSpPr>
          <p:cNvPr id="3" name="Content Placeholder 2"/>
          <p:cNvSpPr>
            <a:spLocks noGrp="1"/>
          </p:cNvSpPr>
          <p:nvPr>
            <p:ph idx="1"/>
          </p:nvPr>
        </p:nvSpPr>
        <p:spPr/>
        <p:txBody>
          <a:bodyPr/>
          <a:lstStyle/>
          <a:p>
            <a:r>
              <a:rPr lang="en-CA" dirty="0" smtClean="0"/>
              <a:t>We can also have 1D and 3D textures, with the obvious extensions:</a:t>
            </a:r>
          </a:p>
          <a:p>
            <a:pPr lvl="1"/>
            <a:r>
              <a:rPr lang="en-CA" sz="2400" dirty="0" smtClean="0"/>
              <a:t>1D or 3D textures coordinates</a:t>
            </a:r>
          </a:p>
          <a:p>
            <a:pPr lvl="1"/>
            <a:r>
              <a:rPr lang="en-CA" sz="2400" dirty="0" smtClean="0"/>
              <a:t>1D or 3D array of </a:t>
            </a:r>
            <a:r>
              <a:rPr lang="en-CA" sz="2400" dirty="0" err="1" smtClean="0"/>
              <a:t>texels</a:t>
            </a:r>
            <a:endParaRPr lang="en-CA" sz="2400" dirty="0" smtClean="0"/>
          </a:p>
          <a:p>
            <a:pPr lvl="1"/>
            <a:r>
              <a:rPr lang="en-CA" sz="2400" dirty="0" err="1" smtClean="0"/>
              <a:t>Mipmaps</a:t>
            </a:r>
            <a:endParaRPr lang="en-CA" sz="2400" dirty="0" smtClean="0"/>
          </a:p>
          <a:p>
            <a:r>
              <a:rPr lang="en-CA" dirty="0" smtClean="0"/>
              <a:t>Everything works in basically the same way, except there is one more or one fewer coordinates</a:t>
            </a:r>
          </a:p>
          <a:p>
            <a:r>
              <a:rPr lang="en-CA" dirty="0" smtClean="0"/>
              <a:t>This covers the basics of texture mapping, but there are quite a few extensions to the idea</a:t>
            </a:r>
            <a:endParaRPr lang="en-CA" dirty="0"/>
          </a:p>
        </p:txBody>
      </p:sp>
    </p:spTree>
    <p:extLst>
      <p:ext uri="{BB962C8B-B14F-4D97-AF65-F5344CB8AC3E}">
        <p14:creationId xmlns:p14="http://schemas.microsoft.com/office/powerpoint/2010/main" val="9902679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Textures</a:t>
            </a:r>
            <a:endParaRPr lang="en-CA" dirty="0"/>
          </a:p>
        </p:txBody>
      </p:sp>
      <p:sp>
        <p:nvSpPr>
          <p:cNvPr id="3" name="Content Placeholder 2"/>
          <p:cNvSpPr>
            <a:spLocks noGrp="1"/>
          </p:cNvSpPr>
          <p:nvPr>
            <p:ph idx="1"/>
          </p:nvPr>
        </p:nvSpPr>
        <p:spPr/>
        <p:txBody>
          <a:bodyPr/>
          <a:lstStyle/>
          <a:p>
            <a:r>
              <a:rPr lang="en-CA" dirty="0" smtClean="0"/>
              <a:t>So far we have considered one texture, a variation on this is to have 6 textures, two for each coordinate plane in the positive and negative directions</a:t>
            </a:r>
          </a:p>
          <a:p>
            <a:r>
              <a:rPr lang="en-CA" dirty="0" smtClean="0"/>
              <a:t>See the next slide for how this is laid out</a:t>
            </a:r>
          </a:p>
          <a:p>
            <a:r>
              <a:rPr lang="en-CA" dirty="0" smtClean="0"/>
              <a:t>We now use a 3D texture coordinate (s, t, r), the coordinate with the largest magnitude determines the 2D image that we use</a:t>
            </a:r>
          </a:p>
          <a:p>
            <a:r>
              <a:rPr lang="en-CA" dirty="0" smtClean="0"/>
              <a:t>The other 2 coordinates are treated as standard 2D texture coordinates</a:t>
            </a:r>
            <a:endParaRPr lang="en-CA" dirty="0"/>
          </a:p>
        </p:txBody>
      </p:sp>
    </p:spTree>
    <p:extLst>
      <p:ext uri="{BB962C8B-B14F-4D97-AF65-F5344CB8AC3E}">
        <p14:creationId xmlns:p14="http://schemas.microsoft.com/office/powerpoint/2010/main" val="37185220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Textures</a:t>
            </a:r>
            <a:endParaRPr lang="en-CA" dirty="0"/>
          </a:p>
        </p:txBody>
      </p:sp>
      <p:sp>
        <p:nvSpPr>
          <p:cNvPr id="5" name="Rectangle 4"/>
          <p:cNvSpPr/>
          <p:nvPr/>
        </p:nvSpPr>
        <p:spPr>
          <a:xfrm>
            <a:off x="1115616" y="3140968"/>
            <a:ext cx="7056784"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6" name="Rectangle 5"/>
          <p:cNvSpPr/>
          <p:nvPr/>
        </p:nvSpPr>
        <p:spPr>
          <a:xfrm>
            <a:off x="5220072" y="1916832"/>
            <a:ext cx="1512168" cy="12241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p:cNvSpPr/>
          <p:nvPr/>
        </p:nvSpPr>
        <p:spPr>
          <a:xfrm>
            <a:off x="5220072" y="4581128"/>
            <a:ext cx="1512168" cy="12961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9" name="Straight Connector 8"/>
          <p:cNvCxnSpPr/>
          <p:nvPr/>
        </p:nvCxnSpPr>
        <p:spPr>
          <a:xfrm>
            <a:off x="2915816" y="3140968"/>
            <a:ext cx="36004" cy="14401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220072" y="3140968"/>
            <a:ext cx="0" cy="14401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732240" y="3140968"/>
            <a:ext cx="0" cy="14401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687477" y="3676382"/>
            <a:ext cx="453970" cy="369332"/>
          </a:xfrm>
          <a:prstGeom prst="rect">
            <a:avLst/>
          </a:prstGeom>
          <a:noFill/>
        </p:spPr>
        <p:txBody>
          <a:bodyPr wrap="none" rtlCol="0">
            <a:spAutoFit/>
          </a:bodyPr>
          <a:lstStyle/>
          <a:p>
            <a:r>
              <a:rPr lang="en-CA" dirty="0" smtClean="0"/>
              <a:t>+Z</a:t>
            </a:r>
            <a:endParaRPr lang="en-CA" dirty="0"/>
          </a:p>
        </p:txBody>
      </p:sp>
      <p:sp>
        <p:nvSpPr>
          <p:cNvPr id="17" name="TextBox 16"/>
          <p:cNvSpPr txBox="1"/>
          <p:nvPr/>
        </p:nvSpPr>
        <p:spPr>
          <a:xfrm>
            <a:off x="3779912" y="3676382"/>
            <a:ext cx="415498" cy="369332"/>
          </a:xfrm>
          <a:prstGeom prst="rect">
            <a:avLst/>
          </a:prstGeom>
          <a:noFill/>
        </p:spPr>
        <p:txBody>
          <a:bodyPr wrap="none" rtlCol="0">
            <a:spAutoFit/>
          </a:bodyPr>
          <a:lstStyle/>
          <a:p>
            <a:r>
              <a:rPr lang="en-CA" dirty="0" smtClean="0"/>
              <a:t>-X</a:t>
            </a:r>
            <a:endParaRPr lang="en-CA" dirty="0"/>
          </a:p>
        </p:txBody>
      </p:sp>
      <p:sp>
        <p:nvSpPr>
          <p:cNvPr id="18" name="TextBox 17"/>
          <p:cNvSpPr txBox="1"/>
          <p:nvPr/>
        </p:nvSpPr>
        <p:spPr>
          <a:xfrm>
            <a:off x="5768407" y="3676382"/>
            <a:ext cx="415498" cy="369332"/>
          </a:xfrm>
          <a:prstGeom prst="rect">
            <a:avLst/>
          </a:prstGeom>
          <a:noFill/>
        </p:spPr>
        <p:txBody>
          <a:bodyPr wrap="none" rtlCol="0">
            <a:spAutoFit/>
          </a:bodyPr>
          <a:lstStyle/>
          <a:p>
            <a:r>
              <a:rPr lang="en-CA" dirty="0" smtClean="0"/>
              <a:t>-Z</a:t>
            </a:r>
            <a:endParaRPr lang="en-CA" dirty="0"/>
          </a:p>
        </p:txBody>
      </p:sp>
      <p:sp>
        <p:nvSpPr>
          <p:cNvPr id="19" name="TextBox 18"/>
          <p:cNvSpPr txBox="1"/>
          <p:nvPr/>
        </p:nvSpPr>
        <p:spPr>
          <a:xfrm>
            <a:off x="7236296" y="3664519"/>
            <a:ext cx="453970" cy="369332"/>
          </a:xfrm>
          <a:prstGeom prst="rect">
            <a:avLst/>
          </a:prstGeom>
          <a:noFill/>
        </p:spPr>
        <p:txBody>
          <a:bodyPr wrap="none" rtlCol="0">
            <a:spAutoFit/>
          </a:bodyPr>
          <a:lstStyle/>
          <a:p>
            <a:r>
              <a:rPr lang="en-CA" dirty="0" smtClean="0"/>
              <a:t>+X</a:t>
            </a:r>
            <a:endParaRPr lang="en-CA" dirty="0"/>
          </a:p>
        </p:txBody>
      </p:sp>
      <p:sp>
        <p:nvSpPr>
          <p:cNvPr id="20" name="TextBox 19"/>
          <p:cNvSpPr txBox="1"/>
          <p:nvPr/>
        </p:nvSpPr>
        <p:spPr>
          <a:xfrm>
            <a:off x="5768407" y="2245514"/>
            <a:ext cx="453970" cy="369332"/>
          </a:xfrm>
          <a:prstGeom prst="rect">
            <a:avLst/>
          </a:prstGeom>
          <a:noFill/>
        </p:spPr>
        <p:txBody>
          <a:bodyPr wrap="none" rtlCol="0">
            <a:spAutoFit/>
          </a:bodyPr>
          <a:lstStyle/>
          <a:p>
            <a:r>
              <a:rPr lang="en-CA" dirty="0" smtClean="0"/>
              <a:t>+Y</a:t>
            </a:r>
            <a:endParaRPr lang="en-CA" dirty="0"/>
          </a:p>
        </p:txBody>
      </p:sp>
      <p:sp>
        <p:nvSpPr>
          <p:cNvPr id="21" name="TextBox 20"/>
          <p:cNvSpPr txBox="1"/>
          <p:nvPr/>
        </p:nvSpPr>
        <p:spPr>
          <a:xfrm>
            <a:off x="5768407" y="5044534"/>
            <a:ext cx="415498" cy="369332"/>
          </a:xfrm>
          <a:prstGeom prst="rect">
            <a:avLst/>
          </a:prstGeom>
          <a:noFill/>
        </p:spPr>
        <p:txBody>
          <a:bodyPr wrap="none" rtlCol="0">
            <a:spAutoFit/>
          </a:bodyPr>
          <a:lstStyle/>
          <a:p>
            <a:r>
              <a:rPr lang="en-CA" dirty="0" smtClean="0"/>
              <a:t>-Y</a:t>
            </a:r>
            <a:endParaRPr lang="en-CA" dirty="0"/>
          </a:p>
        </p:txBody>
      </p:sp>
    </p:spTree>
    <p:extLst>
      <p:ext uri="{BB962C8B-B14F-4D97-AF65-F5344CB8AC3E}">
        <p14:creationId xmlns:p14="http://schemas.microsoft.com/office/powerpoint/2010/main" val="17531494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Textures</a:t>
            </a:r>
            <a:endParaRPr lang="en-CA" dirty="0"/>
          </a:p>
        </p:txBody>
      </p:sp>
      <p:sp>
        <p:nvSpPr>
          <p:cNvPr id="3" name="Content Placeholder 2"/>
          <p:cNvSpPr>
            <a:spLocks noGrp="1"/>
          </p:cNvSpPr>
          <p:nvPr>
            <p:ph idx="1"/>
          </p:nvPr>
        </p:nvSpPr>
        <p:spPr/>
        <p:txBody>
          <a:bodyPr/>
          <a:lstStyle/>
          <a:p>
            <a:r>
              <a:rPr lang="en-CA" dirty="0" smtClean="0"/>
              <a:t>There are multiple ways that we can compute the texture coordinates</a:t>
            </a:r>
          </a:p>
          <a:p>
            <a:r>
              <a:rPr lang="en-CA" dirty="0" smtClean="0"/>
              <a:t>In a box map either the normal vector at the vertex, or the vector from the center of the object to the vertex are used as texture coordinates</a:t>
            </a:r>
          </a:p>
          <a:p>
            <a:r>
              <a:rPr lang="en-CA" dirty="0" smtClean="0"/>
              <a:t>This is better than using a spherical map since there is less distortion around the poles, but we need to have 6 texture maps instead of one</a:t>
            </a:r>
          </a:p>
          <a:p>
            <a:r>
              <a:rPr lang="en-CA" dirty="0" smtClean="0"/>
              <a:t>Environment maps are quite often used for reflective objects to capture reflections of other objects in the environment</a:t>
            </a:r>
            <a:endParaRPr lang="en-CA" dirty="0"/>
          </a:p>
        </p:txBody>
      </p:sp>
    </p:spTree>
    <p:extLst>
      <p:ext uri="{BB962C8B-B14F-4D97-AF65-F5344CB8AC3E}">
        <p14:creationId xmlns:p14="http://schemas.microsoft.com/office/powerpoint/2010/main" val="40766465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Textures</a:t>
            </a:r>
            <a:endParaRPr lang="en-CA" dirty="0"/>
          </a:p>
        </p:txBody>
      </p:sp>
      <p:sp>
        <p:nvSpPr>
          <p:cNvPr id="3" name="Content Placeholder 2"/>
          <p:cNvSpPr>
            <a:spLocks noGrp="1"/>
          </p:cNvSpPr>
          <p:nvPr>
            <p:ph idx="1"/>
          </p:nvPr>
        </p:nvSpPr>
        <p:spPr/>
        <p:txBody>
          <a:bodyPr/>
          <a:lstStyle/>
          <a:p>
            <a:r>
              <a:rPr lang="en-CA" dirty="0" smtClean="0"/>
              <a:t>In this case we want the texture coordinates to map onto the reflected light direction from the eye’s perspective</a:t>
            </a:r>
          </a:p>
          <a:p>
            <a:r>
              <a:rPr lang="en-CA" dirty="0"/>
              <a:t>T</a:t>
            </a:r>
            <a:r>
              <a:rPr lang="en-CA" dirty="0" smtClean="0"/>
              <a:t>he texture coordinates are typically generated in real-time, which can be done in hardware</a:t>
            </a:r>
          </a:p>
          <a:p>
            <a:r>
              <a:rPr lang="en-CA" dirty="0" smtClean="0"/>
              <a:t>We need two vectors, the unit vector u from the origin to the vertex/pixel and the normal vector n at the vertex, both of these must be in the eye coordinate system</a:t>
            </a:r>
          </a:p>
          <a:p>
            <a:r>
              <a:rPr lang="en-CA" dirty="0" smtClean="0"/>
              <a:t>Alternatively, in world coordinates u is the vector from the eye to the vertex/pixel</a:t>
            </a:r>
            <a:endParaRPr lang="en-CA" dirty="0"/>
          </a:p>
        </p:txBody>
      </p:sp>
    </p:spTree>
    <p:extLst>
      <p:ext uri="{BB962C8B-B14F-4D97-AF65-F5344CB8AC3E}">
        <p14:creationId xmlns:p14="http://schemas.microsoft.com/office/powerpoint/2010/main" val="28362352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Textures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CA" dirty="0" smtClean="0"/>
                  <a:t>We then compute the reflection direction as:</a:t>
                </a:r>
              </a:p>
              <a:p>
                <a:pPr marL="400050" lvl="1" indent="0">
                  <a:buNone/>
                </a:pPr>
                <a14:m>
                  <m:oMathPara xmlns:m="http://schemas.openxmlformats.org/officeDocument/2006/math">
                    <m:oMathParaPr>
                      <m:jc m:val="left"/>
                    </m:oMathParaPr>
                    <m:oMath xmlns:m="http://schemas.openxmlformats.org/officeDocument/2006/math">
                      <m:r>
                        <a:rPr lang="en-CA" sz="2400" b="0" i="1" smtClean="0">
                          <a:latin typeface="Cambria Math"/>
                        </a:rPr>
                        <m:t>𝑟</m:t>
                      </m:r>
                      <m:r>
                        <a:rPr lang="en-CA" sz="2400" b="0" i="1" smtClean="0">
                          <a:latin typeface="Cambria Math"/>
                        </a:rPr>
                        <m:t>=</m:t>
                      </m:r>
                      <m:r>
                        <a:rPr lang="en-CA" sz="2400" b="0" i="1" smtClean="0">
                          <a:latin typeface="Cambria Math"/>
                        </a:rPr>
                        <m:t>𝑢</m:t>
                      </m:r>
                      <m:r>
                        <a:rPr lang="en-CA" sz="2400" b="0" i="1" smtClean="0">
                          <a:latin typeface="Cambria Math"/>
                        </a:rPr>
                        <m:t>−2</m:t>
                      </m:r>
                      <m:r>
                        <a:rPr lang="en-CA" sz="2400" b="0" i="1" smtClean="0">
                          <a:latin typeface="Cambria Math"/>
                        </a:rPr>
                        <m:t>𝑛</m:t>
                      </m:r>
                      <m:d>
                        <m:dPr>
                          <m:ctrlPr>
                            <a:rPr lang="en-CA" sz="2400" b="0" i="1" smtClean="0">
                              <a:latin typeface="Cambria Math" panose="02040503050406030204" pitchFamily="18" charset="0"/>
                            </a:rPr>
                          </m:ctrlPr>
                        </m:dPr>
                        <m:e>
                          <m:r>
                            <a:rPr lang="en-CA" sz="2400" b="0" i="1" smtClean="0">
                              <a:latin typeface="Cambria Math"/>
                            </a:rPr>
                            <m:t>𝑛</m:t>
                          </m:r>
                          <m:r>
                            <a:rPr lang="en-CA" sz="2400" b="0" i="1" smtClean="0">
                              <a:latin typeface="Cambria Math"/>
                              <a:ea typeface="Cambria Math"/>
                            </a:rPr>
                            <m:t>∙</m:t>
                          </m:r>
                          <m:r>
                            <a:rPr lang="en-CA" sz="2400" b="0" i="1" smtClean="0">
                              <a:latin typeface="Cambria Math"/>
                              <a:ea typeface="Cambria Math"/>
                            </a:rPr>
                            <m:t>𝑣</m:t>
                          </m:r>
                        </m:e>
                      </m:d>
                    </m:oMath>
                  </m:oMathPara>
                </a14:m>
                <a:endParaRPr lang="en-CA" sz="2400" b="0" dirty="0" smtClean="0">
                  <a:ea typeface="Cambria Math"/>
                </a:endParaRPr>
              </a:p>
              <a:p>
                <a:r>
                  <a:rPr lang="en-CA" dirty="0" smtClean="0"/>
                  <a:t>r is then used as the texture coordinates</a:t>
                </a:r>
              </a:p>
              <a:p>
                <a:r>
                  <a:rPr lang="en-CA" dirty="0" smtClean="0"/>
                  <a:t>We can automatically create the texture map in the following way:</a:t>
                </a:r>
              </a:p>
              <a:p>
                <a:pPr lvl="1"/>
                <a:r>
                  <a:rPr lang="en-CA" sz="2400" dirty="0" smtClean="0"/>
                  <a:t>Position the camera at the object center</a:t>
                </a:r>
              </a:p>
              <a:p>
                <a:pPr lvl="1"/>
                <a:r>
                  <a:rPr lang="en-CA" sz="2400" dirty="0" smtClean="0"/>
                  <a:t>Point the camera along one of the 6 axis directions</a:t>
                </a:r>
              </a:p>
              <a:p>
                <a:pPr lvl="1"/>
                <a:r>
                  <a:rPr lang="en-CA" sz="2400" dirty="0" smtClean="0"/>
                  <a:t>Render the scene without the textured object</a:t>
                </a:r>
              </a:p>
              <a:p>
                <a:pPr lvl="1"/>
                <a:r>
                  <a:rPr lang="en-CA" sz="2400" dirty="0" smtClean="0"/>
                  <a:t>Save the resulting image as one of the texture images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63" t="-1887"/>
                </a:stretch>
              </a:blipFill>
            </p:spPr>
            <p:txBody>
              <a:bodyPr/>
              <a:lstStyle/>
              <a:p>
                <a:r>
                  <a:rPr lang="en-CA">
                    <a:noFill/>
                  </a:rPr>
                  <a:t> </a:t>
                </a:r>
              </a:p>
            </p:txBody>
          </p:sp>
        </mc:Fallback>
      </mc:AlternateContent>
    </p:spTree>
    <p:extLst>
      <p:ext uri="{BB962C8B-B14F-4D97-AF65-F5344CB8AC3E}">
        <p14:creationId xmlns:p14="http://schemas.microsoft.com/office/powerpoint/2010/main" val="21553167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Textures</a:t>
            </a:r>
            <a:endParaRPr lang="en-CA" dirty="0"/>
          </a:p>
        </p:txBody>
      </p:sp>
      <p:sp>
        <p:nvSpPr>
          <p:cNvPr id="3" name="Content Placeholder 2"/>
          <p:cNvSpPr>
            <a:spLocks noGrp="1"/>
          </p:cNvSpPr>
          <p:nvPr>
            <p:ph idx="1"/>
          </p:nvPr>
        </p:nvSpPr>
        <p:spPr/>
        <p:txBody>
          <a:bodyPr/>
          <a:lstStyle/>
          <a:p>
            <a:r>
              <a:rPr lang="en-CA" dirty="0" smtClean="0"/>
              <a:t>A relatively low resolution can be used for this, since the texture will only occupy part of the screen</a:t>
            </a:r>
          </a:p>
          <a:p>
            <a:r>
              <a:rPr lang="en-CA" dirty="0" smtClean="0"/>
              <a:t>This process can be repeated each time the image is rendered, or it can be done once at application initialization and only changed when something in the environment changes</a:t>
            </a:r>
          </a:p>
          <a:p>
            <a:r>
              <a:rPr lang="en-CA" dirty="0" smtClean="0"/>
              <a:t>This is a cheap way of getting effects that are similar to global illumination</a:t>
            </a:r>
            <a:endParaRPr lang="en-CA" dirty="0"/>
          </a:p>
        </p:txBody>
      </p:sp>
    </p:spTree>
    <p:extLst>
      <p:ext uri="{BB962C8B-B14F-4D97-AF65-F5344CB8AC3E}">
        <p14:creationId xmlns:p14="http://schemas.microsoft.com/office/powerpoint/2010/main" val="17445242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Textures</a:t>
            </a:r>
            <a:endParaRPr lang="en-CA" dirty="0"/>
          </a:p>
        </p:txBody>
      </p:sp>
      <p:sp>
        <p:nvSpPr>
          <p:cNvPr id="3" name="Content Placeholder 2"/>
          <p:cNvSpPr>
            <a:spLocks noGrp="1"/>
          </p:cNvSpPr>
          <p:nvPr>
            <p:ph idx="1"/>
          </p:nvPr>
        </p:nvSpPr>
        <p:spPr/>
        <p:txBody>
          <a:bodyPr/>
          <a:lstStyle/>
          <a:p>
            <a:r>
              <a:rPr lang="en-CA" dirty="0" smtClean="0"/>
              <a:t>So far we have only used textures for colour, but they can be used for other purposes</a:t>
            </a:r>
          </a:p>
          <a:p>
            <a:r>
              <a:rPr lang="en-CA" dirty="0" smtClean="0"/>
              <a:t>We can use textures at any point in the rendering process, it is basically an array lookup, we can have a value for each vertex or each pixel</a:t>
            </a:r>
          </a:p>
          <a:p>
            <a:r>
              <a:rPr lang="en-CA" dirty="0" smtClean="0"/>
              <a:t>On GPUs textures can be used in vertex programs to modify geometry</a:t>
            </a:r>
          </a:p>
          <a:p>
            <a:r>
              <a:rPr lang="en-CA" dirty="0" smtClean="0"/>
              <a:t>If the rendering is done in software we can do anything we like with textures</a:t>
            </a:r>
            <a:endParaRPr lang="en-CA" dirty="0"/>
          </a:p>
        </p:txBody>
      </p:sp>
    </p:spTree>
    <p:extLst>
      <p:ext uri="{BB962C8B-B14F-4D97-AF65-F5344CB8AC3E}">
        <p14:creationId xmlns:p14="http://schemas.microsoft.com/office/powerpoint/2010/main" val="4119755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Local Illumination</a:t>
            </a:r>
            <a:endParaRPr lang="en-CA" dirty="0"/>
          </a:p>
        </p:txBody>
      </p:sp>
      <p:sp>
        <p:nvSpPr>
          <p:cNvPr id="3" name="Content Placeholder 2"/>
          <p:cNvSpPr>
            <a:spLocks noGrp="1"/>
          </p:cNvSpPr>
          <p:nvPr>
            <p:ph idx="1"/>
          </p:nvPr>
        </p:nvSpPr>
        <p:spPr/>
        <p:txBody>
          <a:bodyPr/>
          <a:lstStyle/>
          <a:p>
            <a:r>
              <a:rPr lang="en-CA" dirty="0" smtClean="0"/>
              <a:t>Can only use information available at the current pixel:</a:t>
            </a:r>
          </a:p>
          <a:p>
            <a:pPr lvl="1"/>
            <a:r>
              <a:rPr lang="en-CA" sz="2400" dirty="0" smtClean="0"/>
              <a:t>Local material properties</a:t>
            </a:r>
          </a:p>
          <a:p>
            <a:pPr lvl="1"/>
            <a:r>
              <a:rPr lang="en-CA" sz="2400" dirty="0" smtClean="0"/>
              <a:t>Light sources</a:t>
            </a:r>
          </a:p>
          <a:p>
            <a:r>
              <a:rPr lang="en-CA" dirty="0" smtClean="0"/>
              <a:t>Some techniques are based on physics, while others are based on what looks good</a:t>
            </a:r>
          </a:p>
          <a:p>
            <a:r>
              <a:rPr lang="en-CA" dirty="0" smtClean="0"/>
              <a:t>Light reflection divided into three components:</a:t>
            </a:r>
          </a:p>
          <a:p>
            <a:pPr lvl="1"/>
            <a:r>
              <a:rPr lang="en-CA" sz="2400" dirty="0" smtClean="0"/>
              <a:t>Ambient</a:t>
            </a:r>
          </a:p>
          <a:p>
            <a:pPr lvl="1"/>
            <a:r>
              <a:rPr lang="en-CA" sz="2400" dirty="0" smtClean="0"/>
              <a:t>Diffuse reflection</a:t>
            </a:r>
          </a:p>
          <a:p>
            <a:pPr lvl="1"/>
            <a:r>
              <a:rPr lang="en-CA" sz="2400" dirty="0" smtClean="0"/>
              <a:t>Specular reflection</a:t>
            </a:r>
            <a:endParaRPr lang="en-CA" sz="2400" dirty="0"/>
          </a:p>
        </p:txBody>
      </p:sp>
    </p:spTree>
    <p:extLst>
      <p:ext uri="{BB962C8B-B14F-4D97-AF65-F5344CB8AC3E}">
        <p14:creationId xmlns:p14="http://schemas.microsoft.com/office/powerpoint/2010/main" val="18086149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Textures</a:t>
            </a:r>
            <a:endParaRPr lang="en-CA" dirty="0"/>
          </a:p>
        </p:txBody>
      </p:sp>
      <p:sp>
        <p:nvSpPr>
          <p:cNvPr id="3" name="Content Placeholder 2"/>
          <p:cNvSpPr>
            <a:spLocks noGrp="1"/>
          </p:cNvSpPr>
          <p:nvPr>
            <p:ph idx="1"/>
          </p:nvPr>
        </p:nvSpPr>
        <p:spPr/>
        <p:txBody>
          <a:bodyPr/>
          <a:lstStyle/>
          <a:p>
            <a:r>
              <a:rPr lang="en-CA" dirty="0" smtClean="0"/>
              <a:t>In displacement mapping textures are used to move vertices in polygonal meshes</a:t>
            </a:r>
          </a:p>
          <a:p>
            <a:r>
              <a:rPr lang="en-CA" dirty="0" smtClean="0"/>
              <a:t>The texture value is multiplied by the normal vector and the result is added to the vertex position</a:t>
            </a:r>
          </a:p>
          <a:p>
            <a:r>
              <a:rPr lang="en-CA" dirty="0" smtClean="0"/>
              <a:t>This can be used to add detail to the surface without a lot of geometrical modeling</a:t>
            </a:r>
          </a:p>
          <a:p>
            <a:r>
              <a:rPr lang="en-CA" dirty="0" smtClean="0"/>
              <a:t>The main problem with this approach is that a relatively fine mesh must be used, otherwise the surface becomes too rough and distorted</a:t>
            </a:r>
          </a:p>
          <a:p>
            <a:r>
              <a:rPr lang="en-CA" dirty="0" smtClean="0"/>
              <a:t>The main advantage is the geometry is actually changed</a:t>
            </a:r>
            <a:endParaRPr lang="en-CA" dirty="0"/>
          </a:p>
        </p:txBody>
      </p:sp>
    </p:spTree>
    <p:extLst>
      <p:ext uri="{BB962C8B-B14F-4D97-AF65-F5344CB8AC3E}">
        <p14:creationId xmlns:p14="http://schemas.microsoft.com/office/powerpoint/2010/main" val="2931781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Textures</a:t>
            </a:r>
            <a:endParaRPr lang="en-CA" dirty="0"/>
          </a:p>
        </p:txBody>
      </p:sp>
      <p:sp>
        <p:nvSpPr>
          <p:cNvPr id="3" name="Content Placeholder 2"/>
          <p:cNvSpPr>
            <a:spLocks noGrp="1"/>
          </p:cNvSpPr>
          <p:nvPr>
            <p:ph idx="1"/>
          </p:nvPr>
        </p:nvSpPr>
        <p:spPr/>
        <p:txBody>
          <a:bodyPr/>
          <a:lstStyle/>
          <a:p>
            <a:r>
              <a:rPr lang="en-CA" dirty="0" smtClean="0"/>
              <a:t>A similar effect can be achieved with a technique called bump mapping</a:t>
            </a:r>
          </a:p>
          <a:p>
            <a:r>
              <a:rPr lang="en-CA" dirty="0" smtClean="0"/>
              <a:t>This doesn’t change the geometry, instead it changes the normal vector</a:t>
            </a:r>
          </a:p>
          <a:p>
            <a:r>
              <a:rPr lang="en-CA" dirty="0" smtClean="0"/>
              <a:t>This is done at the pixel level, so we don’t need the fine mesh used in displacement mapping</a:t>
            </a:r>
          </a:p>
          <a:p>
            <a:r>
              <a:rPr lang="en-CA" dirty="0" smtClean="0"/>
              <a:t>Basic idea: displacement map changes the normal as well as the vertex position</a:t>
            </a:r>
          </a:p>
          <a:p>
            <a:r>
              <a:rPr lang="en-CA" dirty="0" smtClean="0"/>
              <a:t>In </a:t>
            </a:r>
            <a:r>
              <a:rPr lang="en-CA" dirty="0" err="1" smtClean="0"/>
              <a:t>Phong</a:t>
            </a:r>
            <a:r>
              <a:rPr lang="en-CA" dirty="0" smtClean="0"/>
              <a:t> model only the normal is used, not the position, so lighting only depends on normal</a:t>
            </a:r>
          </a:p>
          <a:p>
            <a:r>
              <a:rPr lang="en-CA" dirty="0" smtClean="0"/>
              <a:t>We can fake geometry by just changing normal</a:t>
            </a:r>
            <a:endParaRPr lang="en-CA" dirty="0"/>
          </a:p>
        </p:txBody>
      </p:sp>
    </p:spTree>
    <p:extLst>
      <p:ext uri="{BB962C8B-B14F-4D97-AF65-F5344CB8AC3E}">
        <p14:creationId xmlns:p14="http://schemas.microsoft.com/office/powerpoint/2010/main" val="25205816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Textures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CA" dirty="0" smtClean="0"/>
                  <a:t>We use tangent space for bump mapping, which we define in the following way:</a:t>
                </a:r>
              </a:p>
              <a:p>
                <a:r>
                  <a:rPr lang="en-CA" dirty="0" smtClean="0"/>
                  <a:t>We have a surface s(u, v), u and v are the surface parameterization and the texture coordinates</a:t>
                </a:r>
              </a:p>
              <a:p>
                <a:pPr marL="400050" lvl="1" indent="0">
                  <a:buNone/>
                </a:pPr>
                <a14:m>
                  <m:oMathPara xmlns:m="http://schemas.openxmlformats.org/officeDocument/2006/math">
                    <m:oMathParaPr>
                      <m:jc m:val="left"/>
                    </m:oMathParaPr>
                    <m:oMath xmlns:m="http://schemas.openxmlformats.org/officeDocument/2006/math">
                      <m:r>
                        <a:rPr lang="en-CA" sz="2400" b="0" i="1" smtClean="0">
                          <a:latin typeface="Cambria Math"/>
                        </a:rPr>
                        <m:t>𝑡</m:t>
                      </m:r>
                      <m:r>
                        <a:rPr lang="en-CA" sz="2400" b="0" i="1" smtClean="0">
                          <a:latin typeface="Cambria Math"/>
                        </a:rPr>
                        <m:t>= </m:t>
                      </m:r>
                      <m:f>
                        <m:fPr>
                          <m:ctrlPr>
                            <a:rPr lang="en-CA" sz="2400" b="0" i="1" smtClean="0">
                              <a:latin typeface="Cambria Math" panose="02040503050406030204" pitchFamily="18" charset="0"/>
                            </a:rPr>
                          </m:ctrlPr>
                        </m:fPr>
                        <m:num>
                          <m:r>
                            <a:rPr lang="en-CA" sz="2400" b="0" i="1" smtClean="0">
                              <a:latin typeface="Cambria Math"/>
                            </a:rPr>
                            <m:t>𝜕</m:t>
                          </m:r>
                          <m:r>
                            <a:rPr lang="en-CA" sz="2400" b="0" i="1" smtClean="0">
                              <a:latin typeface="Cambria Math"/>
                            </a:rPr>
                            <m:t>𝑠</m:t>
                          </m:r>
                          <m:r>
                            <a:rPr lang="en-CA" sz="2400" b="0" i="1" smtClean="0">
                              <a:latin typeface="Cambria Math"/>
                            </a:rPr>
                            <m:t>(</m:t>
                          </m:r>
                          <m:r>
                            <a:rPr lang="en-CA" sz="2400" b="0" i="1" smtClean="0">
                              <a:latin typeface="Cambria Math"/>
                            </a:rPr>
                            <m:t>𝑢</m:t>
                          </m:r>
                          <m:r>
                            <a:rPr lang="en-CA" sz="2400" b="0" i="1" smtClean="0">
                              <a:latin typeface="Cambria Math"/>
                            </a:rPr>
                            <m:t>,</m:t>
                          </m:r>
                          <m:r>
                            <a:rPr lang="en-CA" sz="2400" b="0" i="1" smtClean="0">
                              <a:latin typeface="Cambria Math"/>
                            </a:rPr>
                            <m:t>𝑣</m:t>
                          </m:r>
                          <m:r>
                            <a:rPr lang="en-CA" sz="2400" b="0" i="1" smtClean="0">
                              <a:latin typeface="Cambria Math"/>
                            </a:rPr>
                            <m:t>)</m:t>
                          </m:r>
                        </m:num>
                        <m:den>
                          <m:r>
                            <a:rPr lang="en-CA" sz="2400" b="0" i="1" smtClean="0">
                              <a:latin typeface="Cambria Math"/>
                            </a:rPr>
                            <m:t>𝜕</m:t>
                          </m:r>
                          <m:r>
                            <a:rPr lang="en-CA" sz="2400" b="0" i="1" smtClean="0">
                              <a:latin typeface="Cambria Math"/>
                            </a:rPr>
                            <m:t>𝑢</m:t>
                          </m:r>
                        </m:den>
                      </m:f>
                    </m:oMath>
                  </m:oMathPara>
                </a14:m>
                <a:endParaRPr lang="en-CA" sz="2400" dirty="0" smtClean="0"/>
              </a:p>
              <a:p>
                <a:pPr marL="400050" lvl="1" indent="0">
                  <a:buNone/>
                </a:pPr>
                <a14:m>
                  <m:oMathPara xmlns:m="http://schemas.openxmlformats.org/officeDocument/2006/math">
                    <m:oMathParaPr>
                      <m:jc m:val="left"/>
                    </m:oMathParaPr>
                    <m:oMath xmlns:m="http://schemas.openxmlformats.org/officeDocument/2006/math">
                      <m:r>
                        <a:rPr lang="en-CA" sz="2400" b="0" i="1" smtClean="0">
                          <a:latin typeface="Cambria Math"/>
                        </a:rPr>
                        <m:t>𝑏</m:t>
                      </m:r>
                      <m:r>
                        <a:rPr lang="en-CA" sz="2400" b="0" i="1" smtClean="0">
                          <a:latin typeface="Cambria Math"/>
                        </a:rPr>
                        <m:t>= </m:t>
                      </m:r>
                      <m:f>
                        <m:fPr>
                          <m:ctrlPr>
                            <a:rPr lang="en-CA" sz="2400" b="0" i="1" smtClean="0">
                              <a:latin typeface="Cambria Math" panose="02040503050406030204" pitchFamily="18" charset="0"/>
                            </a:rPr>
                          </m:ctrlPr>
                        </m:fPr>
                        <m:num>
                          <m:r>
                            <a:rPr lang="en-CA" sz="2400" b="0" i="1" smtClean="0">
                              <a:latin typeface="Cambria Math"/>
                            </a:rPr>
                            <m:t>𝜕</m:t>
                          </m:r>
                          <m:r>
                            <a:rPr lang="en-CA" sz="2400" b="0" i="1" smtClean="0">
                              <a:latin typeface="Cambria Math"/>
                            </a:rPr>
                            <m:t>𝑠</m:t>
                          </m:r>
                          <m:r>
                            <a:rPr lang="en-CA" sz="2400" b="0" i="1" smtClean="0">
                              <a:latin typeface="Cambria Math"/>
                            </a:rPr>
                            <m:t>(</m:t>
                          </m:r>
                          <m:r>
                            <a:rPr lang="en-CA" sz="2400" b="0" i="1" smtClean="0">
                              <a:latin typeface="Cambria Math"/>
                            </a:rPr>
                            <m:t>𝑢</m:t>
                          </m:r>
                          <m:r>
                            <a:rPr lang="en-CA" sz="2400" b="0" i="1" smtClean="0">
                              <a:latin typeface="Cambria Math"/>
                            </a:rPr>
                            <m:t>,</m:t>
                          </m:r>
                          <m:r>
                            <a:rPr lang="en-CA" sz="2400" b="0" i="1" smtClean="0">
                              <a:latin typeface="Cambria Math"/>
                            </a:rPr>
                            <m:t>𝑣</m:t>
                          </m:r>
                          <m:r>
                            <a:rPr lang="en-CA" sz="2400" b="0" i="1" smtClean="0">
                              <a:latin typeface="Cambria Math"/>
                            </a:rPr>
                            <m:t>)</m:t>
                          </m:r>
                        </m:num>
                        <m:den>
                          <m:r>
                            <a:rPr lang="en-CA" sz="2400" b="0" i="1" smtClean="0">
                              <a:latin typeface="Cambria Math"/>
                            </a:rPr>
                            <m:t>𝜕</m:t>
                          </m:r>
                          <m:r>
                            <a:rPr lang="en-CA" sz="2400" b="0" i="1" smtClean="0">
                              <a:latin typeface="Cambria Math"/>
                            </a:rPr>
                            <m:t>𝑣</m:t>
                          </m:r>
                        </m:den>
                      </m:f>
                    </m:oMath>
                  </m:oMathPara>
                </a14:m>
                <a:endParaRPr lang="en-CA" sz="2400" dirty="0" smtClean="0"/>
              </a:p>
              <a:p>
                <a:pPr marL="400050" lvl="1" indent="0">
                  <a:buNone/>
                </a:pPr>
                <a14:m>
                  <m:oMathPara xmlns:m="http://schemas.openxmlformats.org/officeDocument/2006/math">
                    <m:oMathParaPr>
                      <m:jc m:val="left"/>
                    </m:oMathParaPr>
                    <m:oMath xmlns:m="http://schemas.openxmlformats.org/officeDocument/2006/math">
                      <m:r>
                        <a:rPr lang="en-CA" sz="2400" b="0" i="1" smtClean="0">
                          <a:latin typeface="Cambria Math"/>
                        </a:rPr>
                        <m:t>𝑢</m:t>
                      </m:r>
                      <m:r>
                        <a:rPr lang="en-CA" sz="2400" b="0" i="1" smtClean="0">
                          <a:latin typeface="Cambria Math"/>
                        </a:rPr>
                        <m:t>= </m:t>
                      </m:r>
                      <m:f>
                        <m:fPr>
                          <m:type m:val="skw"/>
                          <m:ctrlPr>
                            <a:rPr lang="en-CA" sz="2400" b="0" i="1" smtClean="0">
                              <a:latin typeface="Cambria Math" panose="02040503050406030204" pitchFamily="18" charset="0"/>
                            </a:rPr>
                          </m:ctrlPr>
                        </m:fPr>
                        <m:num>
                          <m:r>
                            <a:rPr lang="en-CA" sz="2400" b="0" i="1" smtClean="0">
                              <a:latin typeface="Cambria Math"/>
                            </a:rPr>
                            <m:t>𝑡</m:t>
                          </m:r>
                        </m:num>
                        <m:den>
                          <m:d>
                            <m:dPr>
                              <m:begChr m:val="|"/>
                              <m:endChr m:val="|"/>
                              <m:ctrlPr>
                                <a:rPr lang="en-CA" sz="2400" b="0" i="1" smtClean="0">
                                  <a:latin typeface="Cambria Math" panose="02040503050406030204" pitchFamily="18" charset="0"/>
                                </a:rPr>
                              </m:ctrlPr>
                            </m:dPr>
                            <m:e>
                              <m:r>
                                <a:rPr lang="en-CA" sz="2400" b="0" i="1" smtClean="0">
                                  <a:latin typeface="Cambria Math"/>
                                </a:rPr>
                                <m:t>𝑡</m:t>
                              </m:r>
                            </m:e>
                          </m:d>
                        </m:den>
                      </m:f>
                      <m:r>
                        <a:rPr lang="en-CA" sz="2400" b="0" i="0" smtClean="0">
                          <a:latin typeface="Cambria Math"/>
                        </a:rPr>
                        <m:t>, </m:t>
                      </m:r>
                      <m:r>
                        <m:rPr>
                          <m:sty m:val="p"/>
                        </m:rPr>
                        <a:rPr lang="en-CA" sz="2400" b="0" i="0" smtClean="0">
                          <a:latin typeface="Cambria Math"/>
                        </a:rPr>
                        <m:t>v</m:t>
                      </m:r>
                      <m:r>
                        <a:rPr lang="en-CA" sz="2400" b="0" i="0" smtClean="0">
                          <a:latin typeface="Cambria Math"/>
                        </a:rPr>
                        <m:t>=</m:t>
                      </m:r>
                      <m:f>
                        <m:fPr>
                          <m:type m:val="skw"/>
                          <m:ctrlPr>
                            <a:rPr lang="en-CA" sz="2400" b="0" i="1" smtClean="0">
                              <a:latin typeface="Cambria Math" panose="02040503050406030204" pitchFamily="18" charset="0"/>
                            </a:rPr>
                          </m:ctrlPr>
                        </m:fPr>
                        <m:num>
                          <m:r>
                            <a:rPr lang="en-CA" sz="2400" b="0" i="1" smtClean="0">
                              <a:latin typeface="Cambria Math"/>
                            </a:rPr>
                            <m:t>𝑏</m:t>
                          </m:r>
                        </m:num>
                        <m:den>
                          <m:d>
                            <m:dPr>
                              <m:begChr m:val="|"/>
                              <m:endChr m:val="|"/>
                              <m:ctrlPr>
                                <a:rPr lang="en-CA" sz="2400" b="0" i="1" smtClean="0">
                                  <a:latin typeface="Cambria Math" panose="02040503050406030204" pitchFamily="18" charset="0"/>
                                </a:rPr>
                              </m:ctrlPr>
                            </m:dPr>
                            <m:e>
                              <m:r>
                                <a:rPr lang="en-CA" sz="2400" b="0" i="1" smtClean="0">
                                  <a:latin typeface="Cambria Math"/>
                                </a:rPr>
                                <m:t>𝑏</m:t>
                              </m:r>
                            </m:e>
                          </m:d>
                        </m:den>
                      </m:f>
                    </m:oMath>
                  </m:oMathPara>
                </a14:m>
                <a:endParaRPr lang="en-CA" sz="2400" dirty="0" smtClean="0"/>
              </a:p>
              <a:p>
                <a:pPr marL="400050" lvl="1" indent="0">
                  <a:buNone/>
                </a:pPr>
                <a14:m>
                  <m:oMathPara xmlns:m="http://schemas.openxmlformats.org/officeDocument/2006/math">
                    <m:oMathParaPr>
                      <m:jc m:val="left"/>
                    </m:oMathParaPr>
                    <m:oMath xmlns:m="http://schemas.openxmlformats.org/officeDocument/2006/math">
                      <m:r>
                        <a:rPr lang="en-CA" sz="2400" b="0" i="1" smtClean="0">
                          <a:latin typeface="Cambria Math"/>
                        </a:rPr>
                        <m:t>𝑛</m:t>
                      </m:r>
                      <m:r>
                        <a:rPr lang="en-CA" sz="2400" b="0" i="1" smtClean="0">
                          <a:latin typeface="Cambria Math"/>
                        </a:rPr>
                        <m:t>=</m:t>
                      </m:r>
                      <m:r>
                        <a:rPr lang="en-CA" sz="2400" b="0" i="1" smtClean="0">
                          <a:latin typeface="Cambria Math"/>
                        </a:rPr>
                        <m:t>𝑢</m:t>
                      </m:r>
                      <m:r>
                        <a:rPr lang="en-CA" sz="2400" b="0" i="1" smtClean="0">
                          <a:latin typeface="Cambria Math"/>
                        </a:rPr>
                        <m:t> ×</m:t>
                      </m:r>
                      <m:r>
                        <a:rPr lang="en-CA" sz="2400" b="0" i="1" smtClean="0">
                          <a:latin typeface="Cambria Math"/>
                          <a:ea typeface="Cambria Math"/>
                        </a:rPr>
                        <m:t>𝑣</m:t>
                      </m:r>
                    </m:oMath>
                  </m:oMathPara>
                </a14:m>
                <a:endParaRPr lang="en-CA" sz="2400" b="0" dirty="0" smtClean="0">
                  <a:ea typeface="Cambria Math"/>
                </a:endParaRPr>
              </a:p>
              <a:p>
                <a:r>
                  <a:rPr lang="en-CA" dirty="0" smtClean="0"/>
                  <a:t>t and b are called the tangent and </a:t>
                </a:r>
                <a:r>
                  <a:rPr lang="en-CA" dirty="0" err="1" smtClean="0"/>
                  <a:t>bitangent</a:t>
                </a: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63" t="-1078"/>
                </a:stretch>
              </a:blipFill>
            </p:spPr>
            <p:txBody>
              <a:bodyPr/>
              <a:lstStyle/>
              <a:p>
                <a:r>
                  <a:rPr lang="en-CA">
                    <a:noFill/>
                  </a:rPr>
                  <a:t> </a:t>
                </a:r>
              </a:p>
            </p:txBody>
          </p:sp>
        </mc:Fallback>
      </mc:AlternateContent>
    </p:spTree>
    <p:extLst>
      <p:ext uri="{BB962C8B-B14F-4D97-AF65-F5344CB8AC3E}">
        <p14:creationId xmlns:p14="http://schemas.microsoft.com/office/powerpoint/2010/main" val="18312617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Textures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CA" dirty="0" smtClean="0"/>
                  <a:t>With displacement mapping the new surface point is given by:</a:t>
                </a:r>
              </a:p>
              <a:p>
                <a:pPr marL="400050" lvl="1" indent="0">
                  <a:buNone/>
                </a:pPr>
                <a14:m>
                  <m:oMathPara xmlns:m="http://schemas.openxmlformats.org/officeDocument/2006/math">
                    <m:oMathParaPr>
                      <m:jc m:val="left"/>
                    </m:oMathParaPr>
                    <m:oMath xmlns:m="http://schemas.openxmlformats.org/officeDocument/2006/math">
                      <m:sSup>
                        <m:sSupPr>
                          <m:ctrlPr>
                            <a:rPr lang="en-CA" sz="2400" b="0" i="1" smtClean="0">
                              <a:latin typeface="Cambria Math" panose="02040503050406030204" pitchFamily="18" charset="0"/>
                            </a:rPr>
                          </m:ctrlPr>
                        </m:sSupPr>
                        <m:e>
                          <m:r>
                            <a:rPr lang="en-CA" sz="2400" b="0" i="1" smtClean="0">
                              <a:latin typeface="Cambria Math"/>
                            </a:rPr>
                            <m:t>𝑠</m:t>
                          </m:r>
                        </m:e>
                        <m:sup>
                          <m:r>
                            <a:rPr lang="en-CA" sz="2400" b="0" i="1" smtClean="0">
                              <a:latin typeface="Cambria Math"/>
                            </a:rPr>
                            <m:t>′</m:t>
                          </m:r>
                        </m:sup>
                      </m:sSup>
                      <m:d>
                        <m:dPr>
                          <m:ctrlPr>
                            <a:rPr lang="en-CA" sz="2400" b="0" i="1" smtClean="0">
                              <a:latin typeface="Cambria Math" panose="02040503050406030204" pitchFamily="18" charset="0"/>
                            </a:rPr>
                          </m:ctrlPr>
                        </m:dPr>
                        <m:e>
                          <m:r>
                            <a:rPr lang="en-CA" sz="2400" b="0" i="1" smtClean="0">
                              <a:latin typeface="Cambria Math"/>
                            </a:rPr>
                            <m:t>𝑢</m:t>
                          </m:r>
                          <m:r>
                            <a:rPr lang="en-CA" sz="2400" b="0" i="1" smtClean="0">
                              <a:latin typeface="Cambria Math"/>
                            </a:rPr>
                            <m:t>,</m:t>
                          </m:r>
                          <m:r>
                            <a:rPr lang="en-CA" sz="2400" b="0" i="1" smtClean="0">
                              <a:latin typeface="Cambria Math"/>
                            </a:rPr>
                            <m:t>𝑣</m:t>
                          </m:r>
                        </m:e>
                      </m:d>
                      <m:r>
                        <a:rPr lang="en-CA" sz="2400" b="0" i="1" smtClean="0">
                          <a:latin typeface="Cambria Math"/>
                        </a:rPr>
                        <m:t>=</m:t>
                      </m:r>
                      <m:r>
                        <a:rPr lang="en-CA" sz="2400" b="0" i="1" smtClean="0">
                          <a:latin typeface="Cambria Math"/>
                        </a:rPr>
                        <m:t>𝑠</m:t>
                      </m:r>
                      <m:d>
                        <m:dPr>
                          <m:ctrlPr>
                            <a:rPr lang="en-CA" sz="2400" b="0" i="1" smtClean="0">
                              <a:latin typeface="Cambria Math" panose="02040503050406030204" pitchFamily="18" charset="0"/>
                            </a:rPr>
                          </m:ctrlPr>
                        </m:dPr>
                        <m:e>
                          <m:r>
                            <a:rPr lang="en-CA" sz="2400" b="0" i="1" smtClean="0">
                              <a:latin typeface="Cambria Math"/>
                            </a:rPr>
                            <m:t>𝑢</m:t>
                          </m:r>
                          <m:r>
                            <a:rPr lang="en-CA" sz="2400" b="0" i="1" smtClean="0">
                              <a:latin typeface="Cambria Math"/>
                            </a:rPr>
                            <m:t>,</m:t>
                          </m:r>
                          <m:r>
                            <a:rPr lang="en-CA" sz="2400" b="0" i="1" smtClean="0">
                              <a:latin typeface="Cambria Math"/>
                            </a:rPr>
                            <m:t>𝑣</m:t>
                          </m:r>
                        </m:e>
                      </m:d>
                      <m:r>
                        <a:rPr lang="en-CA" sz="2400" b="0" i="1" smtClean="0">
                          <a:latin typeface="Cambria Math"/>
                        </a:rPr>
                        <m:t>+</m:t>
                      </m:r>
                      <m:r>
                        <a:rPr lang="en-CA" sz="2400" b="0" i="1" smtClean="0">
                          <a:latin typeface="Cambria Math"/>
                        </a:rPr>
                        <m:t>𝑛</m:t>
                      </m:r>
                      <m:d>
                        <m:dPr>
                          <m:ctrlPr>
                            <a:rPr lang="en-CA" sz="2400" b="0" i="1" smtClean="0">
                              <a:latin typeface="Cambria Math" panose="02040503050406030204" pitchFamily="18" charset="0"/>
                            </a:rPr>
                          </m:ctrlPr>
                        </m:dPr>
                        <m:e>
                          <m:r>
                            <a:rPr lang="en-CA" sz="2400" b="0" i="1" smtClean="0">
                              <a:latin typeface="Cambria Math"/>
                            </a:rPr>
                            <m:t>𝑢</m:t>
                          </m:r>
                          <m:r>
                            <a:rPr lang="en-CA" sz="2400" b="0" i="1" smtClean="0">
                              <a:latin typeface="Cambria Math"/>
                            </a:rPr>
                            <m:t>,</m:t>
                          </m:r>
                          <m:r>
                            <a:rPr lang="en-CA" sz="2400" b="0" i="1" smtClean="0">
                              <a:latin typeface="Cambria Math"/>
                            </a:rPr>
                            <m:t>𝑣</m:t>
                          </m:r>
                        </m:e>
                      </m:d>
                      <m:r>
                        <a:rPr lang="en-CA" sz="2400" i="1">
                          <a:latin typeface="Cambria Math"/>
                          <a:ea typeface="Cambria Math"/>
                        </a:rPr>
                        <m:t>∙</m:t>
                      </m:r>
                      <m:r>
                        <a:rPr lang="en-CA" sz="2400" b="0" i="1" smtClean="0">
                          <a:latin typeface="Cambria Math"/>
                          <a:ea typeface="Cambria Math"/>
                        </a:rPr>
                        <m:t>𝑏</m:t>
                      </m:r>
                      <m:d>
                        <m:dPr>
                          <m:ctrlPr>
                            <a:rPr lang="en-CA" sz="2400" b="0" i="1" smtClean="0">
                              <a:latin typeface="Cambria Math" panose="02040503050406030204" pitchFamily="18" charset="0"/>
                              <a:ea typeface="Cambria Math"/>
                            </a:rPr>
                          </m:ctrlPr>
                        </m:dPr>
                        <m:e>
                          <m:r>
                            <a:rPr lang="en-CA" sz="2400" b="0" i="1" smtClean="0">
                              <a:latin typeface="Cambria Math"/>
                              <a:ea typeface="Cambria Math"/>
                            </a:rPr>
                            <m:t>𝑢</m:t>
                          </m:r>
                          <m:r>
                            <a:rPr lang="en-CA" sz="2400" b="0" i="1" smtClean="0">
                              <a:latin typeface="Cambria Math"/>
                              <a:ea typeface="Cambria Math"/>
                            </a:rPr>
                            <m:t>,</m:t>
                          </m:r>
                          <m:r>
                            <a:rPr lang="en-CA" sz="2400" b="0" i="1" smtClean="0">
                              <a:latin typeface="Cambria Math"/>
                              <a:ea typeface="Cambria Math"/>
                            </a:rPr>
                            <m:t>𝑣</m:t>
                          </m:r>
                        </m:e>
                      </m:d>
                    </m:oMath>
                  </m:oMathPara>
                </a14:m>
                <a:endParaRPr lang="en-CA" sz="2400" b="0" dirty="0" smtClean="0">
                  <a:ea typeface="Cambria Math"/>
                </a:endParaRPr>
              </a:p>
              <a:p>
                <a:r>
                  <a:rPr lang="en-CA" dirty="0" smtClean="0"/>
                  <a:t>Where b(</a:t>
                </a:r>
                <a:r>
                  <a:rPr lang="en-CA" dirty="0" err="1" smtClean="0"/>
                  <a:t>u,v</a:t>
                </a:r>
                <a:r>
                  <a:rPr lang="en-CA" dirty="0" smtClean="0"/>
                  <a:t>) is the texture</a:t>
                </a:r>
              </a:p>
              <a:p>
                <a:r>
                  <a:rPr lang="en-CA" dirty="0" smtClean="0"/>
                  <a:t>The normal to s’(</a:t>
                </a:r>
                <a:r>
                  <a:rPr lang="en-CA" dirty="0" err="1" smtClean="0"/>
                  <a:t>u,v</a:t>
                </a:r>
                <a:r>
                  <a:rPr lang="en-CA" dirty="0" smtClean="0"/>
                  <a:t>) is given by:</a:t>
                </a:r>
              </a:p>
              <a:p>
                <a:pPr marL="400050" lvl="1" indent="0">
                  <a:buNone/>
                </a:pPr>
                <a14:m>
                  <m:oMathPara xmlns:m="http://schemas.openxmlformats.org/officeDocument/2006/math">
                    <m:oMathParaPr>
                      <m:jc m:val="left"/>
                    </m:oMathParaPr>
                    <m:oMath xmlns:m="http://schemas.openxmlformats.org/officeDocument/2006/math">
                      <m:sSup>
                        <m:sSupPr>
                          <m:ctrlPr>
                            <a:rPr lang="en-CA" sz="2400" b="0" i="1" smtClean="0">
                              <a:latin typeface="Cambria Math" panose="02040503050406030204" pitchFamily="18" charset="0"/>
                            </a:rPr>
                          </m:ctrlPr>
                        </m:sSupPr>
                        <m:e>
                          <m:r>
                            <a:rPr lang="en-CA" sz="2400" b="0" i="1" smtClean="0">
                              <a:latin typeface="Cambria Math"/>
                            </a:rPr>
                            <m:t>𝑛</m:t>
                          </m:r>
                        </m:e>
                        <m:sup>
                          <m:r>
                            <a:rPr lang="en-CA" sz="2400" b="0" i="1" smtClean="0">
                              <a:latin typeface="Cambria Math"/>
                            </a:rPr>
                            <m:t>′</m:t>
                          </m:r>
                        </m:sup>
                      </m:sSup>
                      <m:r>
                        <a:rPr lang="en-CA" sz="2400" b="0" i="1" smtClean="0">
                          <a:latin typeface="Cambria Math"/>
                        </a:rPr>
                        <m:t>=</m:t>
                      </m:r>
                      <m:sSup>
                        <m:sSupPr>
                          <m:ctrlPr>
                            <a:rPr lang="en-CA" sz="2400" b="0" i="1" smtClean="0">
                              <a:latin typeface="Cambria Math" panose="02040503050406030204" pitchFamily="18" charset="0"/>
                            </a:rPr>
                          </m:ctrlPr>
                        </m:sSupPr>
                        <m:e>
                          <m:r>
                            <a:rPr lang="en-CA" sz="2400" b="0" i="1" smtClean="0">
                              <a:latin typeface="Cambria Math"/>
                            </a:rPr>
                            <m:t>𝑢</m:t>
                          </m:r>
                        </m:e>
                        <m:sup>
                          <m:r>
                            <a:rPr lang="en-CA" sz="2400" b="0" i="1" smtClean="0">
                              <a:latin typeface="Cambria Math"/>
                            </a:rPr>
                            <m:t>′</m:t>
                          </m:r>
                        </m:sup>
                      </m:sSup>
                      <m:r>
                        <a:rPr lang="en-CA" sz="2400" b="0" i="1" smtClean="0">
                          <a:latin typeface="Cambria Math"/>
                          <a:ea typeface="Cambria Math"/>
                        </a:rPr>
                        <m:t>×</m:t>
                      </m:r>
                      <m:sSup>
                        <m:sSupPr>
                          <m:ctrlPr>
                            <a:rPr lang="en-CA" sz="2400" b="0" i="1" smtClean="0">
                              <a:latin typeface="Cambria Math" panose="02040503050406030204" pitchFamily="18" charset="0"/>
                              <a:ea typeface="Cambria Math"/>
                            </a:rPr>
                          </m:ctrlPr>
                        </m:sSupPr>
                        <m:e>
                          <m:r>
                            <a:rPr lang="en-CA" sz="2400" b="0" i="1" smtClean="0">
                              <a:latin typeface="Cambria Math"/>
                              <a:ea typeface="Cambria Math"/>
                            </a:rPr>
                            <m:t>𝑣</m:t>
                          </m:r>
                        </m:e>
                        <m:sup>
                          <m:r>
                            <a:rPr lang="en-CA" sz="2400" b="0" i="1" smtClean="0">
                              <a:latin typeface="Cambria Math"/>
                              <a:ea typeface="Cambria Math"/>
                            </a:rPr>
                            <m:t>′</m:t>
                          </m:r>
                        </m:sup>
                      </m:sSup>
                      <m:r>
                        <a:rPr lang="en-CA" sz="2400" b="0" i="1" smtClean="0">
                          <a:latin typeface="Cambria Math"/>
                          <a:ea typeface="Cambria Math"/>
                        </a:rPr>
                        <m:t>= </m:t>
                      </m:r>
                      <m:f>
                        <m:fPr>
                          <m:ctrlPr>
                            <a:rPr lang="en-CA" sz="2400" b="0" i="1" smtClean="0">
                              <a:latin typeface="Cambria Math" panose="02040503050406030204" pitchFamily="18" charset="0"/>
                              <a:ea typeface="Cambria Math"/>
                            </a:rPr>
                          </m:ctrlPr>
                        </m:fPr>
                        <m:num>
                          <m:r>
                            <a:rPr lang="en-CA" sz="2400" b="0" i="1" smtClean="0">
                              <a:latin typeface="Cambria Math"/>
                              <a:ea typeface="Cambria Math"/>
                            </a:rPr>
                            <m:t>𝜕</m:t>
                          </m:r>
                          <m:r>
                            <a:rPr lang="en-CA" sz="2400" b="0" i="1" smtClean="0">
                              <a:latin typeface="Cambria Math"/>
                              <a:ea typeface="Cambria Math"/>
                            </a:rPr>
                            <m:t>𝑠</m:t>
                          </m:r>
                          <m:r>
                            <a:rPr lang="en-CA" sz="2400" b="0" i="1" smtClean="0">
                              <a:latin typeface="Cambria Math"/>
                              <a:ea typeface="Cambria Math"/>
                            </a:rPr>
                            <m:t>′(</m:t>
                          </m:r>
                          <m:r>
                            <a:rPr lang="en-CA" sz="2400" b="0" i="1" smtClean="0">
                              <a:latin typeface="Cambria Math"/>
                              <a:ea typeface="Cambria Math"/>
                            </a:rPr>
                            <m:t>𝑢</m:t>
                          </m:r>
                          <m:r>
                            <a:rPr lang="en-CA" sz="2400" b="0" i="1" smtClean="0">
                              <a:latin typeface="Cambria Math"/>
                              <a:ea typeface="Cambria Math"/>
                            </a:rPr>
                            <m:t>,</m:t>
                          </m:r>
                          <m:r>
                            <a:rPr lang="en-CA" sz="2400" b="0" i="1" smtClean="0">
                              <a:latin typeface="Cambria Math"/>
                              <a:ea typeface="Cambria Math"/>
                            </a:rPr>
                            <m:t>𝑣</m:t>
                          </m:r>
                          <m:r>
                            <a:rPr lang="en-CA" sz="2400" b="0" i="1" smtClean="0">
                              <a:latin typeface="Cambria Math"/>
                              <a:ea typeface="Cambria Math"/>
                            </a:rPr>
                            <m:t>)</m:t>
                          </m:r>
                        </m:num>
                        <m:den>
                          <m:r>
                            <a:rPr lang="en-CA" sz="2400" b="0" i="1" smtClean="0">
                              <a:latin typeface="Cambria Math"/>
                              <a:ea typeface="Cambria Math"/>
                            </a:rPr>
                            <m:t>𝜕</m:t>
                          </m:r>
                          <m:r>
                            <a:rPr lang="en-CA" sz="2400" b="0" i="1" smtClean="0">
                              <a:latin typeface="Cambria Math"/>
                              <a:ea typeface="Cambria Math"/>
                            </a:rPr>
                            <m:t>𝑢</m:t>
                          </m:r>
                        </m:den>
                      </m:f>
                      <m:r>
                        <a:rPr lang="en-CA" sz="2400" b="0" i="1" smtClean="0">
                          <a:latin typeface="Cambria Math"/>
                          <a:ea typeface="Cambria Math"/>
                        </a:rPr>
                        <m:t>×</m:t>
                      </m:r>
                      <m:f>
                        <m:fPr>
                          <m:ctrlPr>
                            <a:rPr lang="en-CA" sz="2400" b="0" i="1" smtClean="0">
                              <a:latin typeface="Cambria Math" panose="02040503050406030204" pitchFamily="18" charset="0"/>
                              <a:ea typeface="Cambria Math"/>
                            </a:rPr>
                          </m:ctrlPr>
                        </m:fPr>
                        <m:num>
                          <m:r>
                            <a:rPr lang="en-CA" sz="2400" b="0" i="1" smtClean="0">
                              <a:latin typeface="Cambria Math"/>
                              <a:ea typeface="Cambria Math"/>
                            </a:rPr>
                            <m:t>𝜕</m:t>
                          </m:r>
                          <m:r>
                            <a:rPr lang="en-CA" sz="2400" b="0" i="1" smtClean="0">
                              <a:latin typeface="Cambria Math"/>
                              <a:ea typeface="Cambria Math"/>
                            </a:rPr>
                            <m:t>𝑠</m:t>
                          </m:r>
                          <m:r>
                            <a:rPr lang="en-CA" sz="2400" b="0" i="1" smtClean="0">
                              <a:latin typeface="Cambria Math"/>
                              <a:ea typeface="Cambria Math"/>
                            </a:rPr>
                            <m:t>′(</m:t>
                          </m:r>
                          <m:r>
                            <a:rPr lang="en-CA" sz="2400" b="0" i="1" smtClean="0">
                              <a:latin typeface="Cambria Math"/>
                              <a:ea typeface="Cambria Math"/>
                            </a:rPr>
                            <m:t>𝑢</m:t>
                          </m:r>
                          <m:r>
                            <a:rPr lang="en-CA" sz="2400" b="0" i="1" smtClean="0">
                              <a:latin typeface="Cambria Math"/>
                              <a:ea typeface="Cambria Math"/>
                            </a:rPr>
                            <m:t>,</m:t>
                          </m:r>
                          <m:r>
                            <a:rPr lang="en-CA" sz="2400" b="0" i="1" smtClean="0">
                              <a:latin typeface="Cambria Math"/>
                              <a:ea typeface="Cambria Math"/>
                            </a:rPr>
                            <m:t>𝑣</m:t>
                          </m:r>
                          <m:r>
                            <a:rPr lang="en-CA" sz="2400" b="0" i="1" smtClean="0">
                              <a:latin typeface="Cambria Math"/>
                              <a:ea typeface="Cambria Math"/>
                            </a:rPr>
                            <m:t>)</m:t>
                          </m:r>
                        </m:num>
                        <m:den>
                          <m:r>
                            <a:rPr lang="en-CA" sz="2400" b="0" i="1" smtClean="0">
                              <a:latin typeface="Cambria Math"/>
                              <a:ea typeface="Cambria Math"/>
                            </a:rPr>
                            <m:t>𝜕</m:t>
                          </m:r>
                          <m:r>
                            <a:rPr lang="en-CA" sz="2400" b="0" i="1" smtClean="0">
                              <a:latin typeface="Cambria Math"/>
                              <a:ea typeface="Cambria Math"/>
                            </a:rPr>
                            <m:t>𝑣</m:t>
                          </m:r>
                        </m:den>
                      </m:f>
                    </m:oMath>
                  </m:oMathPara>
                </a14:m>
                <a:endParaRPr lang="en-CA" sz="2400" dirty="0" smtClean="0"/>
              </a:p>
              <a:p>
                <a:r>
                  <a:rPr lang="en-CA" dirty="0" smtClean="0"/>
                  <a:t>Using the chain rule for differentiation</a:t>
                </a:r>
              </a:p>
              <a:p>
                <a:pPr marL="0" indent="0">
                  <a:buNone/>
                </a:pPr>
                <a14:m>
                  <m:oMathPara xmlns:m="http://schemas.openxmlformats.org/officeDocument/2006/math">
                    <m:oMathParaPr>
                      <m:jc m:val="centerGroup"/>
                    </m:oMathParaPr>
                    <m:oMath xmlns:m="http://schemas.openxmlformats.org/officeDocument/2006/math">
                      <m:f>
                        <m:fPr>
                          <m:ctrlPr>
                            <a:rPr lang="en-CA" i="1" smtClean="0">
                              <a:latin typeface="Cambria Math" panose="02040503050406030204" pitchFamily="18" charset="0"/>
                            </a:rPr>
                          </m:ctrlPr>
                        </m:fPr>
                        <m:num>
                          <m:r>
                            <a:rPr lang="en-CA" i="1" smtClean="0">
                              <a:latin typeface="Cambria Math"/>
                            </a:rPr>
                            <m:t>𝜕</m:t>
                          </m:r>
                          <m:r>
                            <a:rPr lang="en-CA" b="0" i="1" smtClean="0">
                              <a:latin typeface="Cambria Math"/>
                            </a:rPr>
                            <m:t>𝑠</m:t>
                          </m:r>
                          <m:r>
                            <a:rPr lang="en-CA" b="0" i="1" smtClean="0">
                              <a:latin typeface="Cambria Math"/>
                            </a:rPr>
                            <m:t>′(</m:t>
                          </m:r>
                          <m:r>
                            <a:rPr lang="en-CA" b="0" i="1" smtClean="0">
                              <a:latin typeface="Cambria Math"/>
                            </a:rPr>
                            <m:t>𝑢</m:t>
                          </m:r>
                          <m:r>
                            <a:rPr lang="en-CA" b="0" i="1" smtClean="0">
                              <a:latin typeface="Cambria Math"/>
                            </a:rPr>
                            <m:t>,</m:t>
                          </m:r>
                          <m:r>
                            <a:rPr lang="en-CA" b="0" i="1" smtClean="0">
                              <a:latin typeface="Cambria Math"/>
                            </a:rPr>
                            <m:t>𝑣</m:t>
                          </m:r>
                          <m:r>
                            <a:rPr lang="en-CA" b="0" i="1" smtClean="0">
                              <a:latin typeface="Cambria Math"/>
                            </a:rPr>
                            <m:t>)</m:t>
                          </m:r>
                        </m:num>
                        <m:den>
                          <m:r>
                            <a:rPr lang="en-CA" i="1" smtClean="0">
                              <a:latin typeface="Cambria Math"/>
                            </a:rPr>
                            <m:t>𝜕</m:t>
                          </m:r>
                          <m:r>
                            <a:rPr lang="en-CA" b="0" i="1" smtClean="0">
                              <a:latin typeface="Cambria Math"/>
                            </a:rPr>
                            <m:t>𝑢</m:t>
                          </m:r>
                        </m:den>
                      </m:f>
                      <m:r>
                        <a:rPr lang="en-CA" b="0" i="1" smtClean="0">
                          <a:latin typeface="Cambria Math"/>
                        </a:rPr>
                        <m:t>= </m:t>
                      </m:r>
                      <m:f>
                        <m:fPr>
                          <m:ctrlPr>
                            <a:rPr lang="en-CA" b="0" i="1" smtClean="0">
                              <a:latin typeface="Cambria Math" panose="02040503050406030204" pitchFamily="18" charset="0"/>
                            </a:rPr>
                          </m:ctrlPr>
                        </m:fPr>
                        <m:num>
                          <m:r>
                            <a:rPr lang="en-CA" b="0" i="1" smtClean="0">
                              <a:latin typeface="Cambria Math"/>
                            </a:rPr>
                            <m:t>𝜕</m:t>
                          </m:r>
                          <m:r>
                            <a:rPr lang="en-CA" b="0" i="1" smtClean="0">
                              <a:latin typeface="Cambria Math"/>
                            </a:rPr>
                            <m:t>𝑠</m:t>
                          </m:r>
                          <m:r>
                            <a:rPr lang="en-CA" b="0" i="1" smtClean="0">
                              <a:latin typeface="Cambria Math"/>
                            </a:rPr>
                            <m:t>(</m:t>
                          </m:r>
                          <m:r>
                            <a:rPr lang="en-CA" b="0" i="1" smtClean="0">
                              <a:latin typeface="Cambria Math"/>
                            </a:rPr>
                            <m:t>𝑢</m:t>
                          </m:r>
                          <m:r>
                            <a:rPr lang="en-CA" b="0" i="1" smtClean="0">
                              <a:latin typeface="Cambria Math"/>
                            </a:rPr>
                            <m:t>,</m:t>
                          </m:r>
                          <m:r>
                            <a:rPr lang="en-CA" b="0" i="1" smtClean="0">
                              <a:latin typeface="Cambria Math"/>
                            </a:rPr>
                            <m:t>𝑣</m:t>
                          </m:r>
                          <m:r>
                            <a:rPr lang="en-CA" b="0" i="1" smtClean="0">
                              <a:latin typeface="Cambria Math"/>
                            </a:rPr>
                            <m:t>)</m:t>
                          </m:r>
                        </m:num>
                        <m:den>
                          <m:r>
                            <a:rPr lang="en-CA" b="0" i="1" smtClean="0">
                              <a:latin typeface="Cambria Math"/>
                            </a:rPr>
                            <m:t>𝜕</m:t>
                          </m:r>
                          <m:r>
                            <a:rPr lang="en-CA" b="0" i="1" smtClean="0">
                              <a:latin typeface="Cambria Math"/>
                            </a:rPr>
                            <m:t>𝑢</m:t>
                          </m:r>
                        </m:den>
                      </m:f>
                      <m:r>
                        <a:rPr lang="en-CA" b="0" i="1" smtClean="0">
                          <a:latin typeface="Cambria Math"/>
                        </a:rPr>
                        <m:t>+</m:t>
                      </m:r>
                      <m:f>
                        <m:fPr>
                          <m:ctrlPr>
                            <a:rPr lang="en-CA" b="0" i="1" smtClean="0">
                              <a:latin typeface="Cambria Math" panose="02040503050406030204" pitchFamily="18" charset="0"/>
                            </a:rPr>
                          </m:ctrlPr>
                        </m:fPr>
                        <m:num>
                          <m:r>
                            <a:rPr lang="en-CA" b="0" i="1" smtClean="0">
                              <a:latin typeface="Cambria Math"/>
                            </a:rPr>
                            <m:t>𝜕</m:t>
                          </m:r>
                          <m:r>
                            <a:rPr lang="en-CA" b="0" i="1" smtClean="0">
                              <a:latin typeface="Cambria Math"/>
                            </a:rPr>
                            <m:t>𝑛</m:t>
                          </m:r>
                          <m:r>
                            <a:rPr lang="en-CA" b="0" i="1" smtClean="0">
                              <a:latin typeface="Cambria Math"/>
                            </a:rPr>
                            <m:t>(</m:t>
                          </m:r>
                          <m:r>
                            <a:rPr lang="en-CA" b="0" i="1" smtClean="0">
                              <a:latin typeface="Cambria Math"/>
                            </a:rPr>
                            <m:t>𝑢</m:t>
                          </m:r>
                          <m:r>
                            <a:rPr lang="en-CA" b="0" i="1" smtClean="0">
                              <a:latin typeface="Cambria Math"/>
                            </a:rPr>
                            <m:t>,</m:t>
                          </m:r>
                          <m:r>
                            <a:rPr lang="en-CA" b="0" i="1" smtClean="0">
                              <a:latin typeface="Cambria Math"/>
                            </a:rPr>
                            <m:t>𝑣</m:t>
                          </m:r>
                          <m:r>
                            <a:rPr lang="en-CA" b="0" i="1" smtClean="0">
                              <a:latin typeface="Cambria Math"/>
                            </a:rPr>
                            <m:t>)</m:t>
                          </m:r>
                        </m:num>
                        <m:den>
                          <m:r>
                            <a:rPr lang="en-CA" b="0" i="1" smtClean="0">
                              <a:latin typeface="Cambria Math"/>
                            </a:rPr>
                            <m:t>𝜕</m:t>
                          </m:r>
                          <m:r>
                            <a:rPr lang="en-CA" b="0" i="1" smtClean="0">
                              <a:latin typeface="Cambria Math"/>
                            </a:rPr>
                            <m:t>𝑢</m:t>
                          </m:r>
                        </m:den>
                      </m:f>
                      <m:r>
                        <a:rPr lang="en-CA" b="0" i="1" smtClean="0">
                          <a:latin typeface="Cambria Math"/>
                          <a:ea typeface="Cambria Math"/>
                        </a:rPr>
                        <m:t>∙</m:t>
                      </m:r>
                      <m:r>
                        <a:rPr lang="en-CA" b="0" i="1" smtClean="0">
                          <a:latin typeface="Cambria Math"/>
                          <a:ea typeface="Cambria Math"/>
                        </a:rPr>
                        <m:t>𝑏</m:t>
                      </m:r>
                      <m:d>
                        <m:dPr>
                          <m:ctrlPr>
                            <a:rPr lang="en-CA" b="0" i="1" smtClean="0">
                              <a:latin typeface="Cambria Math" panose="02040503050406030204" pitchFamily="18" charset="0"/>
                              <a:ea typeface="Cambria Math"/>
                            </a:rPr>
                          </m:ctrlPr>
                        </m:dPr>
                        <m:e>
                          <m:r>
                            <a:rPr lang="en-CA" b="0" i="1" smtClean="0">
                              <a:latin typeface="Cambria Math"/>
                              <a:ea typeface="Cambria Math"/>
                            </a:rPr>
                            <m:t>𝑢</m:t>
                          </m:r>
                          <m:r>
                            <a:rPr lang="en-CA" b="0" i="1" smtClean="0">
                              <a:latin typeface="Cambria Math"/>
                              <a:ea typeface="Cambria Math"/>
                            </a:rPr>
                            <m:t>,</m:t>
                          </m:r>
                          <m:r>
                            <a:rPr lang="en-CA" b="0" i="1" smtClean="0">
                              <a:latin typeface="Cambria Math"/>
                              <a:ea typeface="Cambria Math"/>
                            </a:rPr>
                            <m:t>𝑣</m:t>
                          </m:r>
                        </m:e>
                      </m:d>
                      <m:r>
                        <a:rPr lang="en-CA" b="0" i="1" smtClean="0">
                          <a:latin typeface="Cambria Math"/>
                          <a:ea typeface="Cambria Math"/>
                        </a:rPr>
                        <m:t>+</m:t>
                      </m:r>
                      <m:r>
                        <a:rPr lang="en-CA" b="0" i="1" smtClean="0">
                          <a:latin typeface="Cambria Math"/>
                          <a:ea typeface="Cambria Math"/>
                        </a:rPr>
                        <m:t>𝑛</m:t>
                      </m:r>
                      <m:r>
                        <a:rPr lang="en-CA" b="0" i="1" smtClean="0">
                          <a:latin typeface="Cambria Math"/>
                          <a:ea typeface="Cambria Math"/>
                        </a:rPr>
                        <m:t>(</m:t>
                      </m:r>
                      <m:r>
                        <a:rPr lang="en-CA" b="0" i="1" smtClean="0">
                          <a:latin typeface="Cambria Math"/>
                          <a:ea typeface="Cambria Math"/>
                        </a:rPr>
                        <m:t>𝑢</m:t>
                      </m:r>
                      <m:r>
                        <a:rPr lang="en-CA" b="0" i="1" smtClean="0">
                          <a:latin typeface="Cambria Math"/>
                          <a:ea typeface="Cambria Math"/>
                        </a:rPr>
                        <m:t>,</m:t>
                      </m:r>
                      <m:r>
                        <a:rPr lang="en-CA" b="0" i="1" smtClean="0">
                          <a:latin typeface="Cambria Math"/>
                          <a:ea typeface="Cambria Math"/>
                        </a:rPr>
                        <m:t>𝑣</m:t>
                      </m:r>
                      <m:r>
                        <a:rPr lang="en-CA" b="0" i="1" smtClean="0">
                          <a:latin typeface="Cambria Math"/>
                          <a:ea typeface="Cambria Math"/>
                        </a:rPr>
                        <m:t>)∙</m:t>
                      </m:r>
                      <m:f>
                        <m:fPr>
                          <m:ctrlPr>
                            <a:rPr lang="en-CA" b="0" i="1" smtClean="0">
                              <a:latin typeface="Cambria Math" panose="02040503050406030204" pitchFamily="18" charset="0"/>
                              <a:ea typeface="Cambria Math"/>
                            </a:rPr>
                          </m:ctrlPr>
                        </m:fPr>
                        <m:num>
                          <m:r>
                            <a:rPr lang="en-CA" i="1">
                              <a:latin typeface="Cambria Math"/>
                            </a:rPr>
                            <m:t>𝜕</m:t>
                          </m:r>
                          <m:r>
                            <a:rPr lang="en-CA" b="0" i="1" smtClean="0">
                              <a:latin typeface="Cambria Math"/>
                              <a:ea typeface="Cambria Math"/>
                            </a:rPr>
                            <m:t>𝑏</m:t>
                          </m:r>
                          <m:r>
                            <a:rPr lang="en-CA" b="0" i="1" smtClean="0">
                              <a:latin typeface="Cambria Math"/>
                              <a:ea typeface="Cambria Math"/>
                            </a:rPr>
                            <m:t>(</m:t>
                          </m:r>
                          <m:r>
                            <a:rPr lang="en-CA" b="0" i="1" smtClean="0">
                              <a:latin typeface="Cambria Math"/>
                              <a:ea typeface="Cambria Math"/>
                            </a:rPr>
                            <m:t>𝑢</m:t>
                          </m:r>
                          <m:r>
                            <a:rPr lang="en-CA" b="0" i="1" smtClean="0">
                              <a:latin typeface="Cambria Math"/>
                              <a:ea typeface="Cambria Math"/>
                            </a:rPr>
                            <m:t>,</m:t>
                          </m:r>
                          <m:r>
                            <a:rPr lang="en-CA" b="0" i="1" smtClean="0">
                              <a:latin typeface="Cambria Math"/>
                              <a:ea typeface="Cambria Math"/>
                            </a:rPr>
                            <m:t>𝑣</m:t>
                          </m:r>
                          <m:r>
                            <a:rPr lang="en-CA" b="0" i="1" smtClean="0">
                              <a:latin typeface="Cambria Math"/>
                              <a:ea typeface="Cambria Math"/>
                            </a:rPr>
                            <m:t>)</m:t>
                          </m:r>
                        </m:num>
                        <m:den>
                          <m:r>
                            <a:rPr lang="en-CA" i="1">
                              <a:latin typeface="Cambria Math"/>
                            </a:rPr>
                            <m:t>𝜕</m:t>
                          </m:r>
                          <m:r>
                            <a:rPr lang="en-CA" b="0" i="1" smtClean="0">
                              <a:latin typeface="Cambria Math"/>
                              <a:ea typeface="Cambria Math"/>
                            </a:rPr>
                            <m:t>𝑢</m:t>
                          </m:r>
                        </m:den>
                      </m:f>
                    </m:oMath>
                  </m:oMathPara>
                </a14:m>
                <a:endParaRPr lang="en-CA" dirty="0" smtClean="0"/>
              </a:p>
              <a:p>
                <a:r>
                  <a:rPr lang="en-CA" dirty="0" smtClean="0"/>
                  <a:t>There is a similar expression for the other direction</a:t>
                </a: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63" t="-1078"/>
                </a:stretch>
              </a:blipFill>
            </p:spPr>
            <p:txBody>
              <a:bodyPr/>
              <a:lstStyle/>
              <a:p>
                <a:r>
                  <a:rPr lang="en-CA">
                    <a:noFill/>
                  </a:rPr>
                  <a:t> </a:t>
                </a:r>
              </a:p>
            </p:txBody>
          </p:sp>
        </mc:Fallback>
      </mc:AlternateContent>
    </p:spTree>
    <p:extLst>
      <p:ext uri="{BB962C8B-B14F-4D97-AF65-F5344CB8AC3E}">
        <p14:creationId xmlns:p14="http://schemas.microsoft.com/office/powerpoint/2010/main" val="34603104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Textures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CA" dirty="0" smtClean="0"/>
                  <a:t>If we assume that the normal vector moves slowly from pixel to pixel we get the following:</a:t>
                </a:r>
              </a:p>
              <a:p>
                <a:pPr marL="400050" lvl="1" indent="0">
                  <a:buNone/>
                </a:pPr>
                <a14:m>
                  <m:oMathPara xmlns:m="http://schemas.openxmlformats.org/officeDocument/2006/math">
                    <m:oMathParaPr>
                      <m:jc m:val="left"/>
                    </m:oMathParaPr>
                    <m:oMath xmlns:m="http://schemas.openxmlformats.org/officeDocument/2006/math">
                      <m:f>
                        <m:fPr>
                          <m:ctrlPr>
                            <a:rPr lang="en-CA" sz="2400" i="1" smtClean="0">
                              <a:latin typeface="Cambria Math" panose="02040503050406030204" pitchFamily="18" charset="0"/>
                            </a:rPr>
                          </m:ctrlPr>
                        </m:fPr>
                        <m:num>
                          <m:r>
                            <a:rPr lang="en-CA" sz="2400" i="1" smtClean="0">
                              <a:latin typeface="Cambria Math"/>
                            </a:rPr>
                            <m:t>𝜕</m:t>
                          </m:r>
                          <m:r>
                            <a:rPr lang="en-CA" sz="2400" b="0" i="1" smtClean="0">
                              <a:latin typeface="Cambria Math"/>
                            </a:rPr>
                            <m:t>𝑠</m:t>
                          </m:r>
                          <m:r>
                            <a:rPr lang="en-CA" sz="2400" b="0" i="1" smtClean="0">
                              <a:latin typeface="Cambria Math"/>
                            </a:rPr>
                            <m:t>′(</m:t>
                          </m:r>
                          <m:r>
                            <a:rPr lang="en-CA" sz="2400" b="0" i="1" smtClean="0">
                              <a:latin typeface="Cambria Math"/>
                            </a:rPr>
                            <m:t>𝑢</m:t>
                          </m:r>
                          <m:r>
                            <a:rPr lang="en-CA" sz="2400" b="0" i="1" smtClean="0">
                              <a:latin typeface="Cambria Math"/>
                            </a:rPr>
                            <m:t>,</m:t>
                          </m:r>
                          <m:r>
                            <a:rPr lang="en-CA" sz="2400" b="0" i="1" smtClean="0">
                              <a:latin typeface="Cambria Math"/>
                            </a:rPr>
                            <m:t>𝑣</m:t>
                          </m:r>
                          <m:r>
                            <a:rPr lang="en-CA" sz="2400" b="0" i="1" smtClean="0">
                              <a:latin typeface="Cambria Math"/>
                            </a:rPr>
                            <m:t>)</m:t>
                          </m:r>
                        </m:num>
                        <m:den>
                          <m:r>
                            <a:rPr lang="en-CA" sz="2400" i="1" smtClean="0">
                              <a:latin typeface="Cambria Math"/>
                            </a:rPr>
                            <m:t>𝜕</m:t>
                          </m:r>
                          <m:r>
                            <a:rPr lang="en-CA" sz="2400" b="0" i="1" smtClean="0">
                              <a:latin typeface="Cambria Math"/>
                            </a:rPr>
                            <m:t>𝑢</m:t>
                          </m:r>
                        </m:den>
                      </m:f>
                      <m:r>
                        <a:rPr lang="en-CA" sz="2400" b="0" i="1" smtClean="0">
                          <a:latin typeface="Cambria Math"/>
                        </a:rPr>
                        <m:t>=</m:t>
                      </m:r>
                      <m:r>
                        <a:rPr lang="en-CA" sz="2400" b="0" i="1" smtClean="0">
                          <a:latin typeface="Cambria Math"/>
                        </a:rPr>
                        <m:t>𝑡</m:t>
                      </m:r>
                      <m:r>
                        <a:rPr lang="en-CA" sz="2400" b="0" i="1" smtClean="0">
                          <a:latin typeface="Cambria Math"/>
                        </a:rPr>
                        <m:t>+</m:t>
                      </m:r>
                      <m:r>
                        <a:rPr lang="en-CA" sz="2400" b="0" i="1" smtClean="0">
                          <a:latin typeface="Cambria Math"/>
                        </a:rPr>
                        <m:t>𝑛</m:t>
                      </m:r>
                      <m:r>
                        <a:rPr lang="en-CA" sz="2400" b="0" i="1" smtClean="0">
                          <a:latin typeface="Cambria Math"/>
                        </a:rPr>
                        <m:t>(</m:t>
                      </m:r>
                      <m:r>
                        <a:rPr lang="en-CA" sz="2400" b="0" i="1" smtClean="0">
                          <a:latin typeface="Cambria Math"/>
                        </a:rPr>
                        <m:t>𝑢</m:t>
                      </m:r>
                      <m:r>
                        <a:rPr lang="en-CA" sz="2400" b="0" i="1" smtClean="0">
                          <a:latin typeface="Cambria Math"/>
                        </a:rPr>
                        <m:t>,</m:t>
                      </m:r>
                      <m:r>
                        <a:rPr lang="en-CA" sz="2400" b="0" i="1" smtClean="0">
                          <a:latin typeface="Cambria Math"/>
                        </a:rPr>
                        <m:t>𝑣</m:t>
                      </m:r>
                      <m:r>
                        <a:rPr lang="en-CA" sz="2400" b="0" i="1" smtClean="0">
                          <a:latin typeface="Cambria Math"/>
                        </a:rPr>
                        <m:t>)∙</m:t>
                      </m:r>
                      <m:f>
                        <m:fPr>
                          <m:ctrlPr>
                            <a:rPr lang="en-CA" sz="2400" b="0" i="1" smtClean="0">
                              <a:latin typeface="Cambria Math" panose="02040503050406030204" pitchFamily="18" charset="0"/>
                              <a:ea typeface="Cambria Math"/>
                            </a:rPr>
                          </m:ctrlPr>
                        </m:fPr>
                        <m:num>
                          <m:r>
                            <a:rPr lang="en-CA" sz="2400" b="0" i="1" smtClean="0">
                              <a:latin typeface="Cambria Math"/>
                              <a:ea typeface="Cambria Math"/>
                            </a:rPr>
                            <m:t>𝜕</m:t>
                          </m:r>
                          <m:r>
                            <a:rPr lang="en-CA" sz="2400" b="0" i="1" smtClean="0">
                              <a:latin typeface="Cambria Math"/>
                              <a:ea typeface="Cambria Math"/>
                            </a:rPr>
                            <m:t>𝑏</m:t>
                          </m:r>
                          <m:r>
                            <a:rPr lang="en-CA" sz="2400" b="0" i="1" smtClean="0">
                              <a:latin typeface="Cambria Math"/>
                              <a:ea typeface="Cambria Math"/>
                            </a:rPr>
                            <m:t>(</m:t>
                          </m:r>
                          <m:r>
                            <a:rPr lang="en-CA" sz="2400" b="0" i="1" smtClean="0">
                              <a:latin typeface="Cambria Math"/>
                              <a:ea typeface="Cambria Math"/>
                            </a:rPr>
                            <m:t>𝑢</m:t>
                          </m:r>
                          <m:r>
                            <a:rPr lang="en-CA" sz="2400" b="0" i="1" smtClean="0">
                              <a:latin typeface="Cambria Math"/>
                              <a:ea typeface="Cambria Math"/>
                            </a:rPr>
                            <m:t>,</m:t>
                          </m:r>
                          <m:r>
                            <a:rPr lang="en-CA" sz="2400" b="0" i="1" smtClean="0">
                              <a:latin typeface="Cambria Math"/>
                              <a:ea typeface="Cambria Math"/>
                            </a:rPr>
                            <m:t>𝑣</m:t>
                          </m:r>
                          <m:r>
                            <a:rPr lang="en-CA" sz="2400" b="0" i="1" smtClean="0">
                              <a:latin typeface="Cambria Math"/>
                              <a:ea typeface="Cambria Math"/>
                            </a:rPr>
                            <m:t>)</m:t>
                          </m:r>
                        </m:num>
                        <m:den>
                          <m:r>
                            <a:rPr lang="en-CA" sz="2400" b="0" i="1" smtClean="0">
                              <a:latin typeface="Cambria Math"/>
                              <a:ea typeface="Cambria Math"/>
                            </a:rPr>
                            <m:t>𝜕</m:t>
                          </m:r>
                          <m:r>
                            <a:rPr lang="en-CA" sz="2400" b="0" i="1" smtClean="0">
                              <a:latin typeface="Cambria Math"/>
                              <a:ea typeface="Cambria Math"/>
                            </a:rPr>
                            <m:t>𝑢</m:t>
                          </m:r>
                        </m:den>
                      </m:f>
                    </m:oMath>
                  </m:oMathPara>
                </a14:m>
                <a:endParaRPr lang="en-CA" sz="2400" dirty="0" smtClean="0"/>
              </a:p>
              <a:p>
                <a:r>
                  <a:rPr lang="en-CA" dirty="0" smtClean="0"/>
                  <a:t>This gives us the following:</a:t>
                </a:r>
              </a:p>
              <a:p>
                <a:pPr marL="400050" lvl="1" indent="0">
                  <a:buNone/>
                </a:pPr>
                <a14:m>
                  <m:oMathPara xmlns:m="http://schemas.openxmlformats.org/officeDocument/2006/math">
                    <m:oMathParaPr>
                      <m:jc m:val="left"/>
                    </m:oMathParaPr>
                    <m:oMath xmlns:m="http://schemas.openxmlformats.org/officeDocument/2006/math">
                      <m:sSup>
                        <m:sSupPr>
                          <m:ctrlPr>
                            <a:rPr lang="en-CA" sz="2400" b="0" i="1" smtClean="0">
                              <a:latin typeface="Cambria Math" panose="02040503050406030204" pitchFamily="18" charset="0"/>
                            </a:rPr>
                          </m:ctrlPr>
                        </m:sSupPr>
                        <m:e>
                          <m:r>
                            <a:rPr lang="en-CA" sz="2400" b="0" i="1" smtClean="0">
                              <a:latin typeface="Cambria Math"/>
                            </a:rPr>
                            <m:t>𝑛</m:t>
                          </m:r>
                        </m:e>
                        <m:sup>
                          <m:r>
                            <a:rPr lang="en-CA" sz="2400" b="0" i="1" smtClean="0">
                              <a:latin typeface="Cambria Math"/>
                            </a:rPr>
                            <m:t>′</m:t>
                          </m:r>
                        </m:sup>
                      </m:sSup>
                      <m:r>
                        <a:rPr lang="en-CA" sz="2400" b="0" i="1" smtClean="0">
                          <a:latin typeface="Cambria Math"/>
                        </a:rPr>
                        <m:t>=</m:t>
                      </m:r>
                      <m:d>
                        <m:dPr>
                          <m:ctrlPr>
                            <a:rPr lang="en-CA" sz="2400" b="0" i="1" smtClean="0">
                              <a:latin typeface="Cambria Math" panose="02040503050406030204" pitchFamily="18" charset="0"/>
                            </a:rPr>
                          </m:ctrlPr>
                        </m:dPr>
                        <m:e>
                          <m:r>
                            <a:rPr lang="en-CA" sz="2400" b="0" i="1" smtClean="0">
                              <a:latin typeface="Cambria Math"/>
                            </a:rPr>
                            <m:t>𝑡</m:t>
                          </m:r>
                          <m:r>
                            <a:rPr lang="en-CA" sz="2400" b="0" i="1" smtClean="0">
                              <a:latin typeface="Cambria Math"/>
                            </a:rPr>
                            <m:t>+</m:t>
                          </m:r>
                          <m:r>
                            <a:rPr lang="en-CA" sz="2400" b="0" i="1" smtClean="0">
                              <a:latin typeface="Cambria Math"/>
                            </a:rPr>
                            <m:t>𝑛</m:t>
                          </m:r>
                          <m:r>
                            <a:rPr lang="en-CA" sz="2400" b="0" i="1" smtClean="0">
                              <a:latin typeface="Cambria Math"/>
                              <a:ea typeface="Cambria Math"/>
                            </a:rPr>
                            <m:t>∙</m:t>
                          </m:r>
                          <m:f>
                            <m:fPr>
                              <m:ctrlPr>
                                <a:rPr lang="en-CA" sz="2400" b="0" i="1" smtClean="0">
                                  <a:latin typeface="Cambria Math" panose="02040503050406030204" pitchFamily="18" charset="0"/>
                                  <a:ea typeface="Cambria Math"/>
                                </a:rPr>
                              </m:ctrlPr>
                            </m:fPr>
                            <m:num>
                              <m:r>
                                <a:rPr lang="en-CA" sz="2400" b="0" i="1" smtClean="0">
                                  <a:latin typeface="Cambria Math"/>
                                  <a:ea typeface="Cambria Math"/>
                                </a:rPr>
                                <m:t>𝜕</m:t>
                              </m:r>
                              <m:r>
                                <a:rPr lang="en-CA" sz="2400" b="0" i="1" smtClean="0">
                                  <a:latin typeface="Cambria Math"/>
                                  <a:ea typeface="Cambria Math"/>
                                </a:rPr>
                                <m:t>𝑏</m:t>
                              </m:r>
                              <m:r>
                                <a:rPr lang="en-CA" sz="2400" b="0" i="1" smtClean="0">
                                  <a:latin typeface="Cambria Math"/>
                                  <a:ea typeface="Cambria Math"/>
                                </a:rPr>
                                <m:t>(</m:t>
                              </m:r>
                              <m:r>
                                <a:rPr lang="en-CA" sz="2400" b="0" i="1" smtClean="0">
                                  <a:latin typeface="Cambria Math"/>
                                  <a:ea typeface="Cambria Math"/>
                                </a:rPr>
                                <m:t>𝑢</m:t>
                              </m:r>
                              <m:r>
                                <a:rPr lang="en-CA" sz="2400" b="0" i="1" smtClean="0">
                                  <a:latin typeface="Cambria Math"/>
                                  <a:ea typeface="Cambria Math"/>
                                </a:rPr>
                                <m:t>,</m:t>
                              </m:r>
                              <m:r>
                                <a:rPr lang="en-CA" sz="2400" b="0" i="1" smtClean="0">
                                  <a:latin typeface="Cambria Math"/>
                                  <a:ea typeface="Cambria Math"/>
                                </a:rPr>
                                <m:t>𝑣</m:t>
                              </m:r>
                              <m:r>
                                <a:rPr lang="en-CA" sz="2400" b="0" i="1" smtClean="0">
                                  <a:latin typeface="Cambria Math"/>
                                  <a:ea typeface="Cambria Math"/>
                                </a:rPr>
                                <m:t>)</m:t>
                              </m:r>
                            </m:num>
                            <m:den>
                              <m:r>
                                <a:rPr lang="en-CA" sz="2400" b="0" i="1" smtClean="0">
                                  <a:latin typeface="Cambria Math"/>
                                  <a:ea typeface="Cambria Math"/>
                                </a:rPr>
                                <m:t>𝜕</m:t>
                              </m:r>
                              <m:r>
                                <a:rPr lang="en-CA" sz="2400" b="0" i="1" smtClean="0">
                                  <a:latin typeface="Cambria Math"/>
                                  <a:ea typeface="Cambria Math"/>
                                </a:rPr>
                                <m:t>𝑢</m:t>
                              </m:r>
                            </m:den>
                          </m:f>
                        </m:e>
                      </m:d>
                      <m:r>
                        <a:rPr lang="en-CA" sz="2400" b="0" i="1" smtClean="0">
                          <a:latin typeface="Cambria Math"/>
                          <a:ea typeface="Cambria Math"/>
                        </a:rPr>
                        <m:t>×</m:t>
                      </m:r>
                      <m:d>
                        <m:dPr>
                          <m:ctrlPr>
                            <a:rPr lang="en-CA" sz="2400" b="0" i="1" smtClean="0">
                              <a:latin typeface="Cambria Math" panose="02040503050406030204" pitchFamily="18" charset="0"/>
                              <a:ea typeface="Cambria Math"/>
                            </a:rPr>
                          </m:ctrlPr>
                        </m:dPr>
                        <m:e>
                          <m:r>
                            <a:rPr lang="en-CA" sz="2400" b="0" i="1" smtClean="0">
                              <a:latin typeface="Cambria Math"/>
                              <a:ea typeface="Cambria Math"/>
                            </a:rPr>
                            <m:t>𝑏</m:t>
                          </m:r>
                          <m:r>
                            <a:rPr lang="en-CA" sz="2400" b="0" i="1" smtClean="0">
                              <a:latin typeface="Cambria Math"/>
                              <a:ea typeface="Cambria Math"/>
                            </a:rPr>
                            <m:t>+</m:t>
                          </m:r>
                          <m:r>
                            <a:rPr lang="en-CA" sz="2400" b="0" i="1" smtClean="0">
                              <a:latin typeface="Cambria Math"/>
                              <a:ea typeface="Cambria Math"/>
                            </a:rPr>
                            <m:t>𝑛</m:t>
                          </m:r>
                          <m:r>
                            <a:rPr lang="en-CA" sz="2400" b="0" i="1" smtClean="0">
                              <a:latin typeface="Cambria Math"/>
                              <a:ea typeface="Cambria Math"/>
                            </a:rPr>
                            <m:t>∙</m:t>
                          </m:r>
                          <m:f>
                            <m:fPr>
                              <m:ctrlPr>
                                <a:rPr lang="en-CA" sz="2400" b="0" i="1" smtClean="0">
                                  <a:latin typeface="Cambria Math" panose="02040503050406030204" pitchFamily="18" charset="0"/>
                                  <a:ea typeface="Cambria Math"/>
                                </a:rPr>
                              </m:ctrlPr>
                            </m:fPr>
                            <m:num>
                              <m:r>
                                <a:rPr lang="en-CA" sz="2400" b="0" i="1" smtClean="0">
                                  <a:latin typeface="Cambria Math"/>
                                  <a:ea typeface="Cambria Math"/>
                                </a:rPr>
                                <m:t>𝜕</m:t>
                              </m:r>
                              <m:r>
                                <a:rPr lang="en-CA" sz="2400" b="0" i="1" smtClean="0">
                                  <a:latin typeface="Cambria Math"/>
                                  <a:ea typeface="Cambria Math"/>
                                </a:rPr>
                                <m:t>𝑏</m:t>
                              </m:r>
                              <m:r>
                                <a:rPr lang="en-CA" sz="2400" b="0" i="1" smtClean="0">
                                  <a:latin typeface="Cambria Math"/>
                                  <a:ea typeface="Cambria Math"/>
                                </a:rPr>
                                <m:t>(</m:t>
                              </m:r>
                              <m:r>
                                <a:rPr lang="en-CA" sz="2400" b="0" i="1" smtClean="0">
                                  <a:latin typeface="Cambria Math"/>
                                  <a:ea typeface="Cambria Math"/>
                                </a:rPr>
                                <m:t>𝑢</m:t>
                              </m:r>
                              <m:r>
                                <a:rPr lang="en-CA" sz="2400" b="0" i="1" smtClean="0">
                                  <a:latin typeface="Cambria Math"/>
                                  <a:ea typeface="Cambria Math"/>
                                </a:rPr>
                                <m:t>,</m:t>
                              </m:r>
                              <m:r>
                                <a:rPr lang="en-CA" sz="2400" b="0" i="1" smtClean="0">
                                  <a:latin typeface="Cambria Math"/>
                                  <a:ea typeface="Cambria Math"/>
                                </a:rPr>
                                <m:t>𝑣</m:t>
                              </m:r>
                              <m:r>
                                <a:rPr lang="en-CA" sz="2400" b="0" i="1" smtClean="0">
                                  <a:latin typeface="Cambria Math"/>
                                  <a:ea typeface="Cambria Math"/>
                                </a:rPr>
                                <m:t>)</m:t>
                              </m:r>
                            </m:num>
                            <m:den>
                              <m:r>
                                <a:rPr lang="en-CA" sz="2400" b="0" i="1" smtClean="0">
                                  <a:latin typeface="Cambria Math"/>
                                  <a:ea typeface="Cambria Math"/>
                                </a:rPr>
                                <m:t>𝜕</m:t>
                              </m:r>
                              <m:r>
                                <a:rPr lang="en-CA" sz="2400" b="0" i="1" smtClean="0">
                                  <a:latin typeface="Cambria Math"/>
                                  <a:ea typeface="Cambria Math"/>
                                </a:rPr>
                                <m:t>𝑣</m:t>
                              </m:r>
                            </m:den>
                          </m:f>
                        </m:e>
                      </m:d>
                    </m:oMath>
                  </m:oMathPara>
                </a14:m>
                <a:endParaRPr lang="en-CA" sz="2400" dirty="0" smtClean="0"/>
              </a:p>
              <a:p>
                <a:r>
                  <a:rPr lang="en-CA" dirty="0" smtClean="0"/>
                  <a:t>Which reduces to:</a:t>
                </a:r>
              </a:p>
              <a:p>
                <a:pPr marL="400050" lvl="1" indent="0">
                  <a:buNone/>
                </a:pPr>
                <a14:m>
                  <m:oMathPara xmlns:m="http://schemas.openxmlformats.org/officeDocument/2006/math">
                    <m:oMathParaPr>
                      <m:jc m:val="left"/>
                    </m:oMathParaPr>
                    <m:oMath xmlns:m="http://schemas.openxmlformats.org/officeDocument/2006/math">
                      <m:sSup>
                        <m:sSupPr>
                          <m:ctrlPr>
                            <a:rPr lang="en-CA" sz="2400" b="0" i="1" smtClean="0">
                              <a:latin typeface="Cambria Math" panose="02040503050406030204" pitchFamily="18" charset="0"/>
                            </a:rPr>
                          </m:ctrlPr>
                        </m:sSupPr>
                        <m:e>
                          <m:r>
                            <a:rPr lang="en-CA" sz="2400" b="0" i="1" smtClean="0">
                              <a:latin typeface="Cambria Math"/>
                            </a:rPr>
                            <m:t>𝑛</m:t>
                          </m:r>
                        </m:e>
                        <m:sup>
                          <m:r>
                            <a:rPr lang="en-CA" sz="2400" b="0" i="1" smtClean="0">
                              <a:latin typeface="Cambria Math"/>
                            </a:rPr>
                            <m:t>′</m:t>
                          </m:r>
                        </m:sup>
                      </m:sSup>
                      <m:r>
                        <a:rPr lang="en-CA" sz="2400" b="0" i="1" smtClean="0">
                          <a:latin typeface="Cambria Math"/>
                        </a:rPr>
                        <m:t>=</m:t>
                      </m:r>
                      <m:r>
                        <a:rPr lang="en-CA" sz="2400" b="0" i="1" smtClean="0">
                          <a:latin typeface="Cambria Math"/>
                        </a:rPr>
                        <m:t>𝑛</m:t>
                      </m:r>
                      <m:r>
                        <a:rPr lang="en-CA" sz="2400" b="0" i="1" smtClean="0">
                          <a:latin typeface="Cambria Math"/>
                        </a:rPr>
                        <m:t>−</m:t>
                      </m:r>
                      <m:r>
                        <a:rPr lang="en-CA" sz="2400" b="0" i="1" smtClean="0">
                          <a:latin typeface="Cambria Math"/>
                        </a:rPr>
                        <m:t>𝑏</m:t>
                      </m:r>
                      <m:r>
                        <a:rPr lang="en-CA" sz="2400" b="0" i="1" smtClean="0">
                          <a:latin typeface="Cambria Math"/>
                          <a:ea typeface="Cambria Math"/>
                        </a:rPr>
                        <m:t>∙</m:t>
                      </m:r>
                      <m:f>
                        <m:fPr>
                          <m:ctrlPr>
                            <a:rPr lang="en-CA" sz="2400" b="0" i="1" smtClean="0">
                              <a:latin typeface="Cambria Math" panose="02040503050406030204" pitchFamily="18" charset="0"/>
                              <a:ea typeface="Cambria Math"/>
                            </a:rPr>
                          </m:ctrlPr>
                        </m:fPr>
                        <m:num>
                          <m:r>
                            <a:rPr lang="en-CA" sz="2400" b="0" i="1" smtClean="0">
                              <a:latin typeface="Cambria Math"/>
                              <a:ea typeface="Cambria Math"/>
                            </a:rPr>
                            <m:t>𝜕</m:t>
                          </m:r>
                          <m:r>
                            <a:rPr lang="en-CA" sz="2400" b="0" i="1" smtClean="0">
                              <a:latin typeface="Cambria Math"/>
                              <a:ea typeface="Cambria Math"/>
                            </a:rPr>
                            <m:t>𝑏</m:t>
                          </m:r>
                          <m:r>
                            <a:rPr lang="en-CA" sz="2400" b="0" i="1" smtClean="0">
                              <a:latin typeface="Cambria Math"/>
                              <a:ea typeface="Cambria Math"/>
                            </a:rPr>
                            <m:t>(</m:t>
                          </m:r>
                          <m:r>
                            <a:rPr lang="en-CA" sz="2400" b="0" i="1" smtClean="0">
                              <a:latin typeface="Cambria Math"/>
                              <a:ea typeface="Cambria Math"/>
                            </a:rPr>
                            <m:t>𝑢</m:t>
                          </m:r>
                          <m:r>
                            <a:rPr lang="en-CA" sz="2400" b="0" i="1" smtClean="0">
                              <a:latin typeface="Cambria Math"/>
                              <a:ea typeface="Cambria Math"/>
                            </a:rPr>
                            <m:t>,</m:t>
                          </m:r>
                          <m:r>
                            <a:rPr lang="en-CA" sz="2400" b="0" i="1" smtClean="0">
                              <a:latin typeface="Cambria Math"/>
                              <a:ea typeface="Cambria Math"/>
                            </a:rPr>
                            <m:t>𝑣</m:t>
                          </m:r>
                          <m:r>
                            <a:rPr lang="en-CA" sz="2400" b="0" i="1" smtClean="0">
                              <a:latin typeface="Cambria Math"/>
                              <a:ea typeface="Cambria Math"/>
                            </a:rPr>
                            <m:t>)</m:t>
                          </m:r>
                        </m:num>
                        <m:den>
                          <m:r>
                            <a:rPr lang="en-CA" sz="2400" b="0" i="1" smtClean="0">
                              <a:latin typeface="Cambria Math"/>
                              <a:ea typeface="Cambria Math"/>
                            </a:rPr>
                            <m:t>𝜕</m:t>
                          </m:r>
                          <m:r>
                            <a:rPr lang="en-CA" sz="2400" b="0" i="1" smtClean="0">
                              <a:latin typeface="Cambria Math"/>
                              <a:ea typeface="Cambria Math"/>
                            </a:rPr>
                            <m:t>𝑣</m:t>
                          </m:r>
                        </m:den>
                      </m:f>
                      <m:r>
                        <a:rPr lang="en-CA" sz="2400" b="0" i="1" smtClean="0">
                          <a:latin typeface="Cambria Math"/>
                          <a:ea typeface="Cambria Math"/>
                        </a:rPr>
                        <m:t>−</m:t>
                      </m:r>
                      <m:r>
                        <a:rPr lang="en-CA" sz="2400" b="0" i="1" smtClean="0">
                          <a:latin typeface="Cambria Math"/>
                          <a:ea typeface="Cambria Math"/>
                        </a:rPr>
                        <m:t>𝑡</m:t>
                      </m:r>
                      <m:r>
                        <a:rPr lang="en-CA" sz="2400" b="0" i="1" smtClean="0">
                          <a:latin typeface="Cambria Math"/>
                          <a:ea typeface="Cambria Math"/>
                        </a:rPr>
                        <m:t>∙</m:t>
                      </m:r>
                      <m:f>
                        <m:fPr>
                          <m:ctrlPr>
                            <a:rPr lang="en-CA" sz="2400" b="0" i="1" smtClean="0">
                              <a:latin typeface="Cambria Math" panose="02040503050406030204" pitchFamily="18" charset="0"/>
                              <a:ea typeface="Cambria Math"/>
                            </a:rPr>
                          </m:ctrlPr>
                        </m:fPr>
                        <m:num>
                          <m:r>
                            <a:rPr lang="en-CA" sz="2400" b="0" i="1" smtClean="0">
                              <a:latin typeface="Cambria Math"/>
                              <a:ea typeface="Cambria Math"/>
                            </a:rPr>
                            <m:t>𝜕</m:t>
                          </m:r>
                          <m:r>
                            <a:rPr lang="en-CA" sz="2400" b="0" i="1" smtClean="0">
                              <a:latin typeface="Cambria Math"/>
                              <a:ea typeface="Cambria Math"/>
                            </a:rPr>
                            <m:t>𝑏</m:t>
                          </m:r>
                          <m:r>
                            <a:rPr lang="en-CA" sz="2400" b="0" i="1" smtClean="0">
                              <a:latin typeface="Cambria Math"/>
                              <a:ea typeface="Cambria Math"/>
                            </a:rPr>
                            <m:t>(</m:t>
                          </m:r>
                          <m:r>
                            <a:rPr lang="en-CA" sz="2400" b="0" i="1" smtClean="0">
                              <a:latin typeface="Cambria Math"/>
                              <a:ea typeface="Cambria Math"/>
                            </a:rPr>
                            <m:t>𝑢</m:t>
                          </m:r>
                          <m:r>
                            <a:rPr lang="en-CA" sz="2400" b="0" i="1" smtClean="0">
                              <a:latin typeface="Cambria Math"/>
                              <a:ea typeface="Cambria Math"/>
                            </a:rPr>
                            <m:t>,</m:t>
                          </m:r>
                          <m:r>
                            <a:rPr lang="en-CA" sz="2400" b="0" i="1" smtClean="0">
                              <a:latin typeface="Cambria Math"/>
                              <a:ea typeface="Cambria Math"/>
                            </a:rPr>
                            <m:t>𝑣</m:t>
                          </m:r>
                          <m:r>
                            <a:rPr lang="en-CA" sz="2400" b="0" i="1" smtClean="0">
                              <a:latin typeface="Cambria Math"/>
                              <a:ea typeface="Cambria Math"/>
                            </a:rPr>
                            <m:t>)</m:t>
                          </m:r>
                        </m:num>
                        <m:den>
                          <m:r>
                            <a:rPr lang="en-CA" sz="2400" b="0" i="1" smtClean="0">
                              <a:latin typeface="Cambria Math"/>
                              <a:ea typeface="Cambria Math"/>
                            </a:rPr>
                            <m:t>𝜕</m:t>
                          </m:r>
                          <m:r>
                            <a:rPr lang="en-CA" sz="2400" b="0" i="1" smtClean="0">
                              <a:latin typeface="Cambria Math"/>
                              <a:ea typeface="Cambria Math"/>
                            </a:rPr>
                            <m:t>𝑢</m:t>
                          </m:r>
                        </m:den>
                      </m:f>
                    </m:oMath>
                  </m:oMathPara>
                </a14:m>
                <a:endParaRPr lang="en-CA" sz="2400" dirty="0" smtClean="0"/>
              </a:p>
              <a:p>
                <a:r>
                  <a:rPr lang="en-CA" dirty="0" smtClean="0"/>
                  <a:t>This is the normal vector that we use in lighting</a:t>
                </a: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63" t="-1078"/>
                </a:stretch>
              </a:blipFill>
            </p:spPr>
            <p:txBody>
              <a:bodyPr/>
              <a:lstStyle/>
              <a:p>
                <a:r>
                  <a:rPr lang="en-CA">
                    <a:noFill/>
                  </a:rPr>
                  <a:t> </a:t>
                </a:r>
              </a:p>
            </p:txBody>
          </p:sp>
        </mc:Fallback>
      </mc:AlternateContent>
    </p:spTree>
    <p:extLst>
      <p:ext uri="{BB962C8B-B14F-4D97-AF65-F5344CB8AC3E}">
        <p14:creationId xmlns:p14="http://schemas.microsoft.com/office/powerpoint/2010/main" val="41053813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Textures</a:t>
            </a:r>
            <a:endParaRPr lang="en-CA" dirty="0"/>
          </a:p>
        </p:txBody>
      </p:sp>
      <p:sp>
        <p:nvSpPr>
          <p:cNvPr id="3" name="Content Placeholder 2"/>
          <p:cNvSpPr>
            <a:spLocks noGrp="1"/>
          </p:cNvSpPr>
          <p:nvPr>
            <p:ph idx="1"/>
          </p:nvPr>
        </p:nvSpPr>
        <p:spPr/>
        <p:txBody>
          <a:bodyPr>
            <a:normAutofit lnSpcReduction="10000"/>
          </a:bodyPr>
          <a:lstStyle/>
          <a:p>
            <a:r>
              <a:rPr lang="en-CA" dirty="0" smtClean="0"/>
              <a:t>We can also store normal vectors directly in the texture map, called a normal map</a:t>
            </a:r>
          </a:p>
          <a:p>
            <a:r>
              <a:rPr lang="en-CA" dirty="0" smtClean="0"/>
              <a:t>Can compute normal map from a high resolution model and then use a much lower resolution model for display</a:t>
            </a:r>
          </a:p>
          <a:p>
            <a:r>
              <a:rPr lang="en-CA" dirty="0" smtClean="0"/>
              <a:t>This produces good results, but there is a problem, </a:t>
            </a:r>
            <a:r>
              <a:rPr lang="en-CA" dirty="0" err="1" smtClean="0"/>
              <a:t>normals</a:t>
            </a:r>
            <a:r>
              <a:rPr lang="en-CA" dirty="0" smtClean="0"/>
              <a:t> don’t transform the same way as points, so we need to transform the texture to eye coordinates, or the </a:t>
            </a:r>
            <a:r>
              <a:rPr lang="en-CA" dirty="0" smtClean="0"/>
              <a:t>results will </a:t>
            </a:r>
            <a:r>
              <a:rPr lang="en-CA" smtClean="0"/>
              <a:t>be wrong </a:t>
            </a:r>
            <a:r>
              <a:rPr lang="en-CA" dirty="0" smtClean="0"/>
              <a:t>when they are retrieved</a:t>
            </a:r>
          </a:p>
          <a:p>
            <a:r>
              <a:rPr lang="en-CA" dirty="0" smtClean="0"/>
              <a:t>An alternative is to use tangent space, which solves this problem</a:t>
            </a:r>
            <a:endParaRPr lang="en-CA" dirty="0"/>
          </a:p>
        </p:txBody>
      </p:sp>
    </p:spTree>
    <p:extLst>
      <p:ext uri="{BB962C8B-B14F-4D97-AF65-F5344CB8AC3E}">
        <p14:creationId xmlns:p14="http://schemas.microsoft.com/office/powerpoint/2010/main" val="29208411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Procedural Textures</a:t>
            </a:r>
            <a:endParaRPr lang="en-CA" dirty="0"/>
          </a:p>
        </p:txBody>
      </p:sp>
      <p:sp>
        <p:nvSpPr>
          <p:cNvPr id="3" name="Content Placeholder 2"/>
          <p:cNvSpPr>
            <a:spLocks noGrp="1"/>
          </p:cNvSpPr>
          <p:nvPr>
            <p:ph idx="1"/>
          </p:nvPr>
        </p:nvSpPr>
        <p:spPr/>
        <p:txBody>
          <a:bodyPr/>
          <a:lstStyle/>
          <a:p>
            <a:r>
              <a:rPr lang="en-CA" dirty="0" smtClean="0"/>
              <a:t>Just like we have procedural models, we also have procedural textures</a:t>
            </a:r>
          </a:p>
          <a:p>
            <a:r>
              <a:rPr lang="en-CA" dirty="0" smtClean="0"/>
              <a:t>Several advantages:</a:t>
            </a:r>
          </a:p>
          <a:p>
            <a:pPr lvl="1"/>
            <a:r>
              <a:rPr lang="en-CA" sz="2400" dirty="0" smtClean="0"/>
              <a:t>No resolution problems, can generate at any resolution that we need</a:t>
            </a:r>
          </a:p>
          <a:p>
            <a:pPr lvl="1"/>
            <a:r>
              <a:rPr lang="en-CA" sz="2400" dirty="0" smtClean="0"/>
              <a:t>Easier to construct complex textures</a:t>
            </a:r>
          </a:p>
          <a:p>
            <a:r>
              <a:rPr lang="en-CA" dirty="0" smtClean="0"/>
              <a:t>Most techniques generate 3D textures, also called solid textures</a:t>
            </a:r>
          </a:p>
          <a:p>
            <a:r>
              <a:rPr lang="en-CA" dirty="0" smtClean="0"/>
              <a:t>Solid textures have a texture value at each point in 3D space, not just on the object surface, why would we want this?</a:t>
            </a:r>
            <a:endParaRPr lang="en-CA" dirty="0"/>
          </a:p>
        </p:txBody>
      </p:sp>
    </p:spTree>
    <p:extLst>
      <p:ext uri="{BB962C8B-B14F-4D97-AF65-F5344CB8AC3E}">
        <p14:creationId xmlns:p14="http://schemas.microsoft.com/office/powerpoint/2010/main" val="23046644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Procedural Textures</a:t>
            </a:r>
            <a:endParaRPr lang="en-CA" dirty="0"/>
          </a:p>
        </p:txBody>
      </p:sp>
      <p:sp>
        <p:nvSpPr>
          <p:cNvPr id="3" name="Content Placeholder 2"/>
          <p:cNvSpPr>
            <a:spLocks noGrp="1"/>
          </p:cNvSpPr>
          <p:nvPr>
            <p:ph idx="1"/>
          </p:nvPr>
        </p:nvSpPr>
        <p:spPr/>
        <p:txBody>
          <a:bodyPr/>
          <a:lstStyle/>
          <a:p>
            <a:r>
              <a:rPr lang="en-CA" dirty="0" smtClean="0"/>
              <a:t>Solid textures provide internal structure, if the object is divided into several parts there will be texture on the inside</a:t>
            </a:r>
          </a:p>
          <a:p>
            <a:r>
              <a:rPr lang="en-CA" dirty="0" smtClean="0"/>
              <a:t>For some textures, like wood, it is easier to generate</a:t>
            </a:r>
          </a:p>
          <a:p>
            <a:r>
              <a:rPr lang="en-CA" dirty="0" smtClean="0"/>
              <a:t>We can have partially transparent textures, good for clouds and smoke</a:t>
            </a:r>
          </a:p>
          <a:p>
            <a:r>
              <a:rPr lang="en-CA" dirty="0" smtClean="0"/>
              <a:t>Object can enter region and will look like it is in the middle of a cloud or smoke, motion will be correct</a:t>
            </a:r>
          </a:p>
          <a:p>
            <a:r>
              <a:rPr lang="en-CA" dirty="0" smtClean="0"/>
              <a:t>Example of a marble procedural texture on the next slide</a:t>
            </a:r>
            <a:endParaRPr lang="en-CA" dirty="0"/>
          </a:p>
        </p:txBody>
      </p:sp>
    </p:spTree>
    <p:extLst>
      <p:ext uri="{BB962C8B-B14F-4D97-AF65-F5344CB8AC3E}">
        <p14:creationId xmlns:p14="http://schemas.microsoft.com/office/powerpoint/2010/main" val="25255681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Procedural Textures</a:t>
            </a:r>
            <a:endParaRPr lang="en-CA"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9362" y="1628800"/>
            <a:ext cx="4105275" cy="496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59562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Procedural Textures</a:t>
            </a:r>
            <a:endParaRPr lang="en-CA" dirty="0"/>
          </a:p>
        </p:txBody>
      </p:sp>
      <p:sp>
        <p:nvSpPr>
          <p:cNvPr id="3" name="Content Placeholder 2"/>
          <p:cNvSpPr>
            <a:spLocks noGrp="1"/>
          </p:cNvSpPr>
          <p:nvPr>
            <p:ph idx="1"/>
          </p:nvPr>
        </p:nvSpPr>
        <p:spPr/>
        <p:txBody>
          <a:bodyPr/>
          <a:lstStyle/>
          <a:p>
            <a:r>
              <a:rPr lang="en-CA" dirty="0" smtClean="0"/>
              <a:t>Many procedural textures are built on top of </a:t>
            </a:r>
            <a:r>
              <a:rPr lang="en-CA" dirty="0" err="1" smtClean="0"/>
              <a:t>Perlin</a:t>
            </a:r>
            <a:r>
              <a:rPr lang="en-CA" dirty="0" smtClean="0"/>
              <a:t> noise, this is a random process defined on R</a:t>
            </a:r>
            <a:r>
              <a:rPr lang="en-CA" baseline="30000" dirty="0" smtClean="0"/>
              <a:t>3</a:t>
            </a:r>
            <a:r>
              <a:rPr lang="en-CA" dirty="0" smtClean="0"/>
              <a:t> that has several interesting properties:</a:t>
            </a:r>
          </a:p>
          <a:p>
            <a:pPr lvl="1"/>
            <a:r>
              <a:rPr lang="en-CA" sz="2400" dirty="0" smtClean="0"/>
              <a:t>Rotation invariant</a:t>
            </a:r>
          </a:p>
          <a:p>
            <a:pPr lvl="1"/>
            <a:r>
              <a:rPr lang="en-CA" sz="2400" dirty="0" smtClean="0"/>
              <a:t>Translation invariant</a:t>
            </a:r>
          </a:p>
          <a:p>
            <a:pPr lvl="1"/>
            <a:r>
              <a:rPr lang="en-CA" sz="2400" dirty="0" smtClean="0"/>
              <a:t>Time invariant</a:t>
            </a:r>
          </a:p>
          <a:p>
            <a:pPr lvl="1"/>
            <a:r>
              <a:rPr lang="en-CA" sz="2400" dirty="0" smtClean="0"/>
              <a:t>Band limited – remove low and high frequencies from random process</a:t>
            </a:r>
          </a:p>
          <a:p>
            <a:r>
              <a:rPr lang="en-CA" dirty="0" err="1" smtClean="0"/>
              <a:t>Perlin</a:t>
            </a:r>
            <a:r>
              <a:rPr lang="en-CA" dirty="0" smtClean="0"/>
              <a:t> has called it a spline surface on random knots, and it’s related to fractals</a:t>
            </a:r>
            <a:endParaRPr lang="en-CA" dirty="0"/>
          </a:p>
        </p:txBody>
      </p:sp>
    </p:spTree>
    <p:extLst>
      <p:ext uri="{BB962C8B-B14F-4D97-AF65-F5344CB8AC3E}">
        <p14:creationId xmlns:p14="http://schemas.microsoft.com/office/powerpoint/2010/main" val="817677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Local Illumination</a:t>
            </a:r>
            <a:endParaRPr lang="en-CA" dirty="0"/>
          </a:p>
        </p:txBody>
      </p:sp>
      <p:sp>
        <p:nvSpPr>
          <p:cNvPr id="3" name="Content Placeholder 2"/>
          <p:cNvSpPr>
            <a:spLocks noGrp="1"/>
          </p:cNvSpPr>
          <p:nvPr>
            <p:ph idx="1"/>
          </p:nvPr>
        </p:nvSpPr>
        <p:spPr/>
        <p:txBody>
          <a:bodyPr/>
          <a:lstStyle/>
          <a:p>
            <a:r>
              <a:rPr lang="en-CA" dirty="0" smtClean="0"/>
              <a:t>First relatively complete model was the </a:t>
            </a:r>
            <a:r>
              <a:rPr lang="en-CA" dirty="0" err="1" smtClean="0"/>
              <a:t>Phong</a:t>
            </a:r>
            <a:r>
              <a:rPr lang="en-CA" dirty="0" smtClean="0"/>
              <a:t> model, still used today</a:t>
            </a:r>
          </a:p>
          <a:p>
            <a:r>
              <a:rPr lang="en-CA" dirty="0" smtClean="0"/>
              <a:t>Ambient light: the background illumination in the environment, caused by inter-reflections not considered in the model</a:t>
            </a:r>
          </a:p>
          <a:p>
            <a:r>
              <a:rPr lang="en-CA" dirty="0" smtClean="0"/>
              <a:t>The environment has an ambient light level </a:t>
            </a:r>
            <a:r>
              <a:rPr lang="en-CA" dirty="0" err="1" smtClean="0"/>
              <a:t>I</a:t>
            </a:r>
            <a:r>
              <a:rPr lang="en-CA" baseline="-25000" dirty="0" err="1" smtClean="0"/>
              <a:t>a</a:t>
            </a:r>
            <a:r>
              <a:rPr lang="en-CA" dirty="0" smtClean="0"/>
              <a:t> and each object has an ambient light coefficient </a:t>
            </a:r>
            <a:r>
              <a:rPr lang="en-CA" dirty="0" err="1" smtClean="0"/>
              <a:t>k</a:t>
            </a:r>
            <a:r>
              <a:rPr lang="en-CA" baseline="-25000" dirty="0" err="1" smtClean="0"/>
              <a:t>a</a:t>
            </a:r>
            <a:endParaRPr lang="en-CA" baseline="-25000" dirty="0" smtClean="0"/>
          </a:p>
          <a:p>
            <a:r>
              <a:rPr lang="en-CA" dirty="0" smtClean="0"/>
              <a:t>the ambient light level is given by:</a:t>
            </a:r>
          </a:p>
          <a:p>
            <a:pPr marL="457200" lvl="1" indent="0">
              <a:buNone/>
            </a:pPr>
            <a:r>
              <a:rPr lang="en-CA" sz="2400" dirty="0" err="1" smtClean="0"/>
              <a:t>I</a:t>
            </a:r>
            <a:r>
              <a:rPr lang="en-CA" sz="2400" baseline="-25000" dirty="0" err="1" smtClean="0"/>
              <a:t>g</a:t>
            </a:r>
            <a:r>
              <a:rPr lang="en-CA" sz="2400" dirty="0" smtClean="0"/>
              <a:t> = </a:t>
            </a:r>
            <a:r>
              <a:rPr lang="en-CA" sz="2400" dirty="0" err="1" smtClean="0"/>
              <a:t>I</a:t>
            </a:r>
            <a:r>
              <a:rPr lang="en-CA" sz="2400" baseline="-25000" dirty="0" err="1" smtClean="0"/>
              <a:t>a</a:t>
            </a:r>
            <a:r>
              <a:rPr lang="en-CA" sz="2400" dirty="0" err="1" smtClean="0"/>
              <a:t>k</a:t>
            </a:r>
            <a:r>
              <a:rPr lang="en-CA" sz="2400" baseline="-25000" dirty="0" err="1" smtClean="0"/>
              <a:t>a</a:t>
            </a:r>
            <a:endParaRPr lang="en-CA" sz="2400" dirty="0"/>
          </a:p>
        </p:txBody>
      </p:sp>
    </p:spTree>
    <p:extLst>
      <p:ext uri="{BB962C8B-B14F-4D97-AF65-F5344CB8AC3E}">
        <p14:creationId xmlns:p14="http://schemas.microsoft.com/office/powerpoint/2010/main" val="19481023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Procedural Textures</a:t>
            </a:r>
            <a:endParaRPr lang="en-CA" dirty="0"/>
          </a:p>
        </p:txBody>
      </p:sp>
      <p:sp>
        <p:nvSpPr>
          <p:cNvPr id="3" name="Content Placeholder 2"/>
          <p:cNvSpPr>
            <a:spLocks noGrp="1"/>
          </p:cNvSpPr>
          <p:nvPr>
            <p:ph idx="1"/>
          </p:nvPr>
        </p:nvSpPr>
        <p:spPr/>
        <p:txBody>
          <a:bodyPr/>
          <a:lstStyle/>
          <a:p>
            <a:r>
              <a:rPr lang="en-CA" dirty="0" err="1" smtClean="0"/>
              <a:t>Perlin</a:t>
            </a:r>
            <a:r>
              <a:rPr lang="en-CA" dirty="0" smtClean="0"/>
              <a:t> noise is defined on an integer lattice, we generate random values that are stored at the lattice points</a:t>
            </a:r>
          </a:p>
          <a:p>
            <a:r>
              <a:rPr lang="en-CA" dirty="0" smtClean="0"/>
              <a:t>A form of spline interpolation is used to compute a value at any point in R</a:t>
            </a:r>
            <a:r>
              <a:rPr lang="en-CA" baseline="30000" dirty="0" smtClean="0"/>
              <a:t>3</a:t>
            </a:r>
            <a:endParaRPr lang="en-CA" dirty="0" smtClean="0"/>
          </a:p>
          <a:p>
            <a:r>
              <a:rPr lang="en-CA" dirty="0" smtClean="0"/>
              <a:t>Determine the cube that the point is in, and then interpolate the values at the 8 corners</a:t>
            </a:r>
          </a:p>
          <a:p>
            <a:r>
              <a:rPr lang="en-CA" dirty="0" smtClean="0"/>
              <a:t>The value we store at the lattice points is a random gradient of the process and not the process value itself, assumed to be zero at lattice points</a:t>
            </a:r>
            <a:endParaRPr lang="en-CA" dirty="0"/>
          </a:p>
        </p:txBody>
      </p:sp>
    </p:spTree>
    <p:extLst>
      <p:ext uri="{BB962C8B-B14F-4D97-AF65-F5344CB8AC3E}">
        <p14:creationId xmlns:p14="http://schemas.microsoft.com/office/powerpoint/2010/main" val="12301256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Procedural Textures</a:t>
            </a:r>
            <a:endParaRPr lang="en-CA" dirty="0"/>
          </a:p>
        </p:txBody>
      </p:sp>
      <p:sp>
        <p:nvSpPr>
          <p:cNvPr id="3" name="Content Placeholder 2"/>
          <p:cNvSpPr>
            <a:spLocks noGrp="1"/>
          </p:cNvSpPr>
          <p:nvPr>
            <p:ph idx="1"/>
          </p:nvPr>
        </p:nvSpPr>
        <p:spPr/>
        <p:txBody>
          <a:bodyPr>
            <a:normAutofit fontScale="92500"/>
          </a:bodyPr>
          <a:lstStyle/>
          <a:p>
            <a:r>
              <a:rPr lang="en-CA" dirty="0" smtClean="0"/>
              <a:t>There are two things that we need to do:</a:t>
            </a:r>
          </a:p>
          <a:p>
            <a:pPr lvl="1"/>
            <a:r>
              <a:rPr lang="en-CA" sz="2400" dirty="0" smtClean="0"/>
              <a:t>Compute the random values at the lattice points, this is done once at the start of the computation</a:t>
            </a:r>
          </a:p>
          <a:p>
            <a:pPr lvl="1"/>
            <a:r>
              <a:rPr lang="en-CA" sz="2400" dirty="0" smtClean="0"/>
              <a:t>Interpolate lattice point values to get our random sample</a:t>
            </a:r>
          </a:p>
          <a:p>
            <a:r>
              <a:rPr lang="en-CA" dirty="0" smtClean="0"/>
              <a:t>They will be described separately</a:t>
            </a:r>
          </a:p>
          <a:p>
            <a:r>
              <a:rPr lang="en-CA" dirty="0" smtClean="0"/>
              <a:t>We could construct a 3D array for storing lattice point values, but this requires a lot of storage and we need to know the size of the space</a:t>
            </a:r>
          </a:p>
          <a:p>
            <a:r>
              <a:rPr lang="en-CA" dirty="0" smtClean="0"/>
              <a:t>Instead we construct a 1D array, G, of random gradients and then map the lattice points into this array</a:t>
            </a:r>
            <a:endParaRPr lang="en-CA" dirty="0"/>
          </a:p>
        </p:txBody>
      </p:sp>
    </p:spTree>
    <p:extLst>
      <p:ext uri="{BB962C8B-B14F-4D97-AF65-F5344CB8AC3E}">
        <p14:creationId xmlns:p14="http://schemas.microsoft.com/office/powerpoint/2010/main" val="21537429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Procedural Textures</a:t>
            </a:r>
            <a:endParaRPr lang="en-CA" dirty="0"/>
          </a:p>
        </p:txBody>
      </p:sp>
      <p:sp>
        <p:nvSpPr>
          <p:cNvPr id="3" name="Content Placeholder 2"/>
          <p:cNvSpPr>
            <a:spLocks noGrp="1"/>
          </p:cNvSpPr>
          <p:nvPr>
            <p:ph idx="1"/>
          </p:nvPr>
        </p:nvSpPr>
        <p:spPr/>
        <p:txBody>
          <a:bodyPr/>
          <a:lstStyle/>
          <a:p>
            <a:r>
              <a:rPr lang="en-CA" dirty="0" smtClean="0"/>
              <a:t>The random gradients must lie on the surface of the unit sphere</a:t>
            </a:r>
          </a:p>
          <a:p>
            <a:r>
              <a:rPr lang="en-CA" dirty="0" smtClean="0"/>
              <a:t>This is done by generating random 3D vectors, those with a length less than 1 are normalized and stored</a:t>
            </a:r>
          </a:p>
          <a:p>
            <a:r>
              <a:rPr lang="en-CA" dirty="0" err="1" smtClean="0"/>
              <a:t>Perlin</a:t>
            </a:r>
            <a:r>
              <a:rPr lang="en-CA" dirty="0" smtClean="0"/>
              <a:t> uses a table of length 256 for the gradients</a:t>
            </a:r>
          </a:p>
          <a:p>
            <a:r>
              <a:rPr lang="en-CA" dirty="0" smtClean="0"/>
              <a:t>A hash function is used to map from lattice points to the gradient table</a:t>
            </a:r>
          </a:p>
          <a:p>
            <a:r>
              <a:rPr lang="en-CA" dirty="0" smtClean="0"/>
              <a:t>This hash function is based on a permutation table P that contains integers from 0 to 255, a single pass of random swaps produces the permutations </a:t>
            </a:r>
            <a:endParaRPr lang="en-CA" dirty="0"/>
          </a:p>
        </p:txBody>
      </p:sp>
    </p:spTree>
    <p:extLst>
      <p:ext uri="{BB962C8B-B14F-4D97-AF65-F5344CB8AC3E}">
        <p14:creationId xmlns:p14="http://schemas.microsoft.com/office/powerpoint/2010/main" val="17261541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Procedural Textures</a:t>
            </a:r>
            <a:endParaRPr lang="en-CA" dirty="0"/>
          </a:p>
        </p:txBody>
      </p:sp>
      <p:sp>
        <p:nvSpPr>
          <p:cNvPr id="3" name="Content Placeholder 2"/>
          <p:cNvSpPr>
            <a:spLocks noGrp="1"/>
          </p:cNvSpPr>
          <p:nvPr>
            <p:ph idx="1"/>
          </p:nvPr>
        </p:nvSpPr>
        <p:spPr/>
        <p:txBody>
          <a:bodyPr/>
          <a:lstStyle/>
          <a:p>
            <a:r>
              <a:rPr lang="en-CA" dirty="0" smtClean="0"/>
              <a:t>Given the lattice coordinates </a:t>
            </a:r>
            <a:r>
              <a:rPr lang="en-CA" dirty="0" err="1" smtClean="0"/>
              <a:t>i</a:t>
            </a:r>
            <a:r>
              <a:rPr lang="en-CA" dirty="0" smtClean="0"/>
              <a:t>, j, k, the fold(</a:t>
            </a:r>
            <a:r>
              <a:rPr lang="en-CA" dirty="0" err="1" smtClean="0"/>
              <a:t>i,j,k</a:t>
            </a:r>
            <a:r>
              <a:rPr lang="en-CA" dirty="0" smtClean="0"/>
              <a:t>) procedure computes the table index in the following way:</a:t>
            </a:r>
          </a:p>
          <a:p>
            <a:pPr marL="400050" lvl="1" indent="0">
              <a:buNone/>
            </a:pPr>
            <a:r>
              <a:rPr lang="en-CA" sz="2400" dirty="0" smtClean="0"/>
              <a:t>n = P[</a:t>
            </a:r>
            <a:r>
              <a:rPr lang="en-CA" sz="2400" dirty="0" err="1" smtClean="0"/>
              <a:t>i</a:t>
            </a:r>
            <a:r>
              <a:rPr lang="en-CA" sz="2400" dirty="0" smtClean="0"/>
              <a:t> % 256]</a:t>
            </a:r>
          </a:p>
          <a:p>
            <a:pPr marL="400050" lvl="1" indent="0">
              <a:buNone/>
            </a:pPr>
            <a:r>
              <a:rPr lang="en-CA" sz="2400" dirty="0" smtClean="0"/>
              <a:t>n = P[(</a:t>
            </a:r>
            <a:r>
              <a:rPr lang="en-CA" sz="2400" dirty="0" err="1" smtClean="0"/>
              <a:t>n+j</a:t>
            </a:r>
            <a:r>
              <a:rPr lang="en-CA" sz="2400" dirty="0" smtClean="0"/>
              <a:t>) % 256]</a:t>
            </a:r>
          </a:p>
          <a:p>
            <a:pPr marL="400050" lvl="1" indent="0">
              <a:buNone/>
            </a:pPr>
            <a:r>
              <a:rPr lang="en-CA" sz="2400" dirty="0" smtClean="0"/>
              <a:t>n = P[(</a:t>
            </a:r>
            <a:r>
              <a:rPr lang="en-CA" sz="2400" dirty="0" err="1" smtClean="0"/>
              <a:t>n+k</a:t>
            </a:r>
            <a:r>
              <a:rPr lang="en-CA" sz="2400" dirty="0" smtClean="0"/>
              <a:t>) % 256]</a:t>
            </a:r>
          </a:p>
          <a:p>
            <a:r>
              <a:rPr lang="en-CA" dirty="0" err="1" smtClean="0"/>
              <a:t>Perlin</a:t>
            </a:r>
            <a:r>
              <a:rPr lang="en-CA" dirty="0" smtClean="0"/>
              <a:t> uses two copies of the table in a single array, so the % operation isn’t required</a:t>
            </a:r>
          </a:p>
          <a:p>
            <a:r>
              <a:rPr lang="en-CA" dirty="0" smtClean="0"/>
              <a:t>Given a lattice point the random gradient is G[fold(</a:t>
            </a:r>
            <a:r>
              <a:rPr lang="en-CA" dirty="0" err="1" smtClean="0"/>
              <a:t>i,j,k</a:t>
            </a:r>
            <a:r>
              <a:rPr lang="en-CA" dirty="0" smtClean="0"/>
              <a:t>)]</a:t>
            </a:r>
            <a:endParaRPr lang="en-CA" dirty="0"/>
          </a:p>
        </p:txBody>
      </p:sp>
    </p:spTree>
    <p:extLst>
      <p:ext uri="{BB962C8B-B14F-4D97-AF65-F5344CB8AC3E}">
        <p14:creationId xmlns:p14="http://schemas.microsoft.com/office/powerpoint/2010/main" val="5378237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Procedural Textures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CA" dirty="0" smtClean="0"/>
                  <a:t>We compute noise(</a:t>
                </a:r>
                <a:r>
                  <a:rPr lang="en-CA" dirty="0" err="1" smtClean="0"/>
                  <a:t>x,y,z</a:t>
                </a:r>
                <a:r>
                  <a:rPr lang="en-CA" dirty="0" smtClean="0"/>
                  <a:t>) in the following way:</a:t>
                </a:r>
              </a:p>
              <a:p>
                <a:pPr marL="400050" lvl="1" indent="0">
                  <a:buNone/>
                </a:pPr>
                <a14:m>
                  <m:oMathPara xmlns:m="http://schemas.openxmlformats.org/officeDocument/2006/math">
                    <m:oMathParaPr>
                      <m:jc m:val="left"/>
                    </m:oMathParaPr>
                    <m:oMath xmlns:m="http://schemas.openxmlformats.org/officeDocument/2006/math">
                      <m:r>
                        <a:rPr lang="en-CA" sz="2400" b="0" i="1" smtClean="0">
                          <a:latin typeface="Cambria Math"/>
                        </a:rPr>
                        <m:t>𝑖</m:t>
                      </m:r>
                      <m:r>
                        <a:rPr lang="en-CA" sz="2400" b="0" i="1" smtClean="0">
                          <a:latin typeface="Cambria Math"/>
                        </a:rPr>
                        <m:t>=</m:t>
                      </m:r>
                      <m:r>
                        <a:rPr lang="en-CA" sz="2400" b="0" i="1" smtClean="0">
                          <a:latin typeface="Cambria Math"/>
                        </a:rPr>
                        <m:t>𝑓𝑙𝑜𝑜𝑟</m:t>
                      </m:r>
                      <m:d>
                        <m:dPr>
                          <m:ctrlPr>
                            <a:rPr lang="en-CA" sz="2400" b="0" i="1" smtClean="0">
                              <a:latin typeface="Cambria Math" panose="02040503050406030204" pitchFamily="18" charset="0"/>
                            </a:rPr>
                          </m:ctrlPr>
                        </m:dPr>
                        <m:e>
                          <m:r>
                            <a:rPr lang="en-CA" sz="2400" b="0" i="1" smtClean="0">
                              <a:latin typeface="Cambria Math"/>
                            </a:rPr>
                            <m:t>𝑥</m:t>
                          </m:r>
                        </m:e>
                      </m:d>
                      <m:r>
                        <a:rPr lang="en-CA" sz="2400" b="0" i="1" smtClean="0">
                          <a:latin typeface="Cambria Math"/>
                        </a:rPr>
                        <m:t>,  </m:t>
                      </m:r>
                      <m:r>
                        <a:rPr lang="en-CA" sz="2400" b="0" i="1" smtClean="0">
                          <a:latin typeface="Cambria Math"/>
                        </a:rPr>
                        <m:t>𝑗</m:t>
                      </m:r>
                      <m:r>
                        <a:rPr lang="en-CA" sz="2400" b="0" i="1" smtClean="0">
                          <a:latin typeface="Cambria Math"/>
                        </a:rPr>
                        <m:t>=</m:t>
                      </m:r>
                      <m:r>
                        <a:rPr lang="en-CA" sz="2400" b="0" i="1" smtClean="0">
                          <a:latin typeface="Cambria Math"/>
                        </a:rPr>
                        <m:t>𝑓𝑙𝑜𝑜𝑟</m:t>
                      </m:r>
                      <m:d>
                        <m:dPr>
                          <m:ctrlPr>
                            <a:rPr lang="en-CA" sz="2400" b="0" i="1" smtClean="0">
                              <a:latin typeface="Cambria Math" panose="02040503050406030204" pitchFamily="18" charset="0"/>
                            </a:rPr>
                          </m:ctrlPr>
                        </m:dPr>
                        <m:e>
                          <m:r>
                            <a:rPr lang="en-CA" sz="2400" b="0" i="1" smtClean="0">
                              <a:latin typeface="Cambria Math"/>
                            </a:rPr>
                            <m:t>𝑦</m:t>
                          </m:r>
                        </m:e>
                      </m:d>
                      <m:r>
                        <a:rPr lang="en-CA" sz="2400" b="0" i="1" smtClean="0">
                          <a:latin typeface="Cambria Math"/>
                        </a:rPr>
                        <m:t>,  </m:t>
                      </m:r>
                      <m:r>
                        <a:rPr lang="en-CA" sz="2400" b="0" i="1" smtClean="0">
                          <a:latin typeface="Cambria Math"/>
                        </a:rPr>
                        <m:t>𝑘</m:t>
                      </m:r>
                      <m:r>
                        <a:rPr lang="en-CA" sz="2400" b="0" i="1" smtClean="0">
                          <a:latin typeface="Cambria Math"/>
                        </a:rPr>
                        <m:t>=</m:t>
                      </m:r>
                      <m:r>
                        <a:rPr lang="en-CA" sz="2400" b="0" i="1" smtClean="0">
                          <a:latin typeface="Cambria Math"/>
                        </a:rPr>
                        <m:t>𝑓𝑙𝑜𝑜𝑟</m:t>
                      </m:r>
                      <m:d>
                        <m:dPr>
                          <m:ctrlPr>
                            <a:rPr lang="en-CA" sz="2400" b="0" i="1" smtClean="0">
                              <a:latin typeface="Cambria Math" panose="02040503050406030204" pitchFamily="18" charset="0"/>
                            </a:rPr>
                          </m:ctrlPr>
                        </m:dPr>
                        <m:e>
                          <m:r>
                            <a:rPr lang="en-CA" sz="2400" b="0" i="1" smtClean="0">
                              <a:latin typeface="Cambria Math"/>
                            </a:rPr>
                            <m:t>𝑧</m:t>
                          </m:r>
                        </m:e>
                      </m:d>
                    </m:oMath>
                  </m:oMathPara>
                </a14:m>
                <a:endParaRPr lang="en-CA" sz="2400" b="0" dirty="0" smtClean="0"/>
              </a:p>
              <a:p>
                <a:pPr marL="400050" lvl="1" indent="0">
                  <a:buNone/>
                </a:pPr>
                <a14:m>
                  <m:oMathPara xmlns:m="http://schemas.openxmlformats.org/officeDocument/2006/math">
                    <m:oMathParaPr>
                      <m:jc m:val="left"/>
                    </m:oMathParaPr>
                    <m:oMath xmlns:m="http://schemas.openxmlformats.org/officeDocument/2006/math">
                      <m:r>
                        <a:rPr lang="en-CA" sz="2400" b="0" i="1" smtClean="0">
                          <a:latin typeface="Cambria Math"/>
                        </a:rPr>
                        <m:t>𝑢</m:t>
                      </m:r>
                      <m:r>
                        <a:rPr lang="en-CA" sz="2400" b="0" i="1" smtClean="0">
                          <a:latin typeface="Cambria Math"/>
                        </a:rPr>
                        <m:t>=</m:t>
                      </m:r>
                      <m:r>
                        <a:rPr lang="en-CA" sz="2400" b="0" i="1" smtClean="0">
                          <a:latin typeface="Cambria Math"/>
                        </a:rPr>
                        <m:t>𝑥</m:t>
                      </m:r>
                      <m:r>
                        <a:rPr lang="en-CA" sz="2400" b="0" i="1" smtClean="0">
                          <a:latin typeface="Cambria Math"/>
                        </a:rPr>
                        <m:t>−</m:t>
                      </m:r>
                      <m:r>
                        <a:rPr lang="en-CA" sz="2400" b="0" i="1" smtClean="0">
                          <a:latin typeface="Cambria Math"/>
                        </a:rPr>
                        <m:t>𝑖</m:t>
                      </m:r>
                      <m:r>
                        <a:rPr lang="en-CA" sz="2400" b="0" i="1" smtClean="0">
                          <a:latin typeface="Cambria Math"/>
                        </a:rPr>
                        <m:t>,  </m:t>
                      </m:r>
                      <m:r>
                        <a:rPr lang="en-CA" sz="2400" b="0" i="1" smtClean="0">
                          <a:latin typeface="Cambria Math"/>
                        </a:rPr>
                        <m:t>𝑣</m:t>
                      </m:r>
                      <m:r>
                        <a:rPr lang="en-CA" sz="2400" b="0" i="1" smtClean="0">
                          <a:latin typeface="Cambria Math"/>
                        </a:rPr>
                        <m:t>=</m:t>
                      </m:r>
                      <m:r>
                        <a:rPr lang="en-CA" sz="2400" b="0" i="1" smtClean="0">
                          <a:latin typeface="Cambria Math"/>
                        </a:rPr>
                        <m:t>𝑦</m:t>
                      </m:r>
                      <m:r>
                        <a:rPr lang="en-CA" sz="2400" b="0" i="1" smtClean="0">
                          <a:latin typeface="Cambria Math"/>
                        </a:rPr>
                        <m:t>−</m:t>
                      </m:r>
                      <m:r>
                        <a:rPr lang="en-CA" sz="2400" b="0" i="1" smtClean="0">
                          <a:latin typeface="Cambria Math"/>
                        </a:rPr>
                        <m:t>𝑗</m:t>
                      </m:r>
                      <m:r>
                        <a:rPr lang="en-CA" sz="2400" b="0" i="1" smtClean="0">
                          <a:latin typeface="Cambria Math"/>
                        </a:rPr>
                        <m:t>,  </m:t>
                      </m:r>
                      <m:r>
                        <a:rPr lang="en-CA" sz="2400" b="0" i="1" smtClean="0">
                          <a:latin typeface="Cambria Math"/>
                        </a:rPr>
                        <m:t>𝑤</m:t>
                      </m:r>
                      <m:r>
                        <a:rPr lang="en-CA" sz="2400" b="0" i="1" smtClean="0">
                          <a:latin typeface="Cambria Math"/>
                        </a:rPr>
                        <m:t>=</m:t>
                      </m:r>
                      <m:r>
                        <a:rPr lang="en-CA" sz="2400" b="0" i="1" smtClean="0">
                          <a:latin typeface="Cambria Math"/>
                        </a:rPr>
                        <m:t>𝑧</m:t>
                      </m:r>
                      <m:r>
                        <a:rPr lang="en-CA" sz="2400" b="0" i="1" smtClean="0">
                          <a:latin typeface="Cambria Math"/>
                        </a:rPr>
                        <m:t>−</m:t>
                      </m:r>
                      <m:r>
                        <a:rPr lang="en-CA" sz="2400" b="0" i="1" smtClean="0">
                          <a:latin typeface="Cambria Math"/>
                        </a:rPr>
                        <m:t>𝑘</m:t>
                      </m:r>
                    </m:oMath>
                  </m:oMathPara>
                </a14:m>
                <a:endParaRPr lang="en-CA" sz="2400" b="0" dirty="0" smtClean="0"/>
              </a:p>
              <a:p>
                <a:r>
                  <a:rPr lang="en-CA" dirty="0" smtClean="0"/>
                  <a:t>The blending function for each corner is given by:</a:t>
                </a:r>
              </a:p>
              <a:p>
                <a:pPr marL="400050" lvl="1" indent="0">
                  <a:buNone/>
                </a:pPr>
                <a14:m>
                  <m:oMathPara xmlns:m="http://schemas.openxmlformats.org/officeDocument/2006/math">
                    <m:oMathParaPr>
                      <m:jc m:val="left"/>
                    </m:oMathParaPr>
                    <m:oMath xmlns:m="http://schemas.openxmlformats.org/officeDocument/2006/math">
                      <m:sSub>
                        <m:sSubPr>
                          <m:ctrlPr>
                            <a:rPr lang="en-CA" sz="2400" i="1" smtClean="0">
                              <a:latin typeface="Cambria Math" panose="02040503050406030204" pitchFamily="18" charset="0"/>
                            </a:rPr>
                          </m:ctrlPr>
                        </m:sSubPr>
                        <m:e>
                          <m:r>
                            <m:rPr>
                              <m:sty m:val="p"/>
                            </m:rPr>
                            <a:rPr lang="el-GR" sz="2400" i="1" smtClean="0">
                              <a:latin typeface="Cambria Math"/>
                              <a:ea typeface="Cambria Math"/>
                            </a:rPr>
                            <m:t>Ω</m:t>
                          </m:r>
                        </m:e>
                        <m:sub>
                          <m:r>
                            <a:rPr lang="en-CA" sz="2400" b="0" i="1" smtClean="0">
                              <a:latin typeface="Cambria Math"/>
                            </a:rPr>
                            <m:t>𝑖</m:t>
                          </m:r>
                          <m:r>
                            <a:rPr lang="en-CA" sz="2400" b="0" i="1" smtClean="0">
                              <a:latin typeface="Cambria Math"/>
                            </a:rPr>
                            <m:t>,</m:t>
                          </m:r>
                          <m:r>
                            <a:rPr lang="en-CA" sz="2400" b="0" i="1" smtClean="0">
                              <a:latin typeface="Cambria Math"/>
                            </a:rPr>
                            <m:t>𝑗</m:t>
                          </m:r>
                          <m:r>
                            <a:rPr lang="en-CA" sz="2400" b="0" i="1" smtClean="0">
                              <a:latin typeface="Cambria Math"/>
                            </a:rPr>
                            <m:t>,</m:t>
                          </m:r>
                          <m:r>
                            <a:rPr lang="en-CA" sz="2400" b="0" i="1" smtClean="0">
                              <a:latin typeface="Cambria Math"/>
                            </a:rPr>
                            <m:t>𝑘</m:t>
                          </m:r>
                        </m:sub>
                      </m:sSub>
                      <m:d>
                        <m:dPr>
                          <m:ctrlPr>
                            <a:rPr lang="en-CA" sz="2400" b="0" i="1" smtClean="0">
                              <a:latin typeface="Cambria Math" panose="02040503050406030204" pitchFamily="18" charset="0"/>
                            </a:rPr>
                          </m:ctrlPr>
                        </m:dPr>
                        <m:e>
                          <m:r>
                            <a:rPr lang="en-CA" sz="2400" b="0" i="1" smtClean="0">
                              <a:latin typeface="Cambria Math"/>
                            </a:rPr>
                            <m:t>𝑢</m:t>
                          </m:r>
                          <m:r>
                            <a:rPr lang="en-CA" sz="2400" b="0" i="1" smtClean="0">
                              <a:latin typeface="Cambria Math"/>
                            </a:rPr>
                            <m:t>, </m:t>
                          </m:r>
                          <m:r>
                            <a:rPr lang="en-CA" sz="2400" b="0" i="1" smtClean="0">
                              <a:latin typeface="Cambria Math"/>
                            </a:rPr>
                            <m:t>𝑣</m:t>
                          </m:r>
                          <m:r>
                            <a:rPr lang="en-CA" sz="2400" b="0" i="1" smtClean="0">
                              <a:latin typeface="Cambria Math"/>
                            </a:rPr>
                            <m:t>, </m:t>
                          </m:r>
                          <m:r>
                            <a:rPr lang="en-CA" sz="2400" b="0" i="1" smtClean="0">
                              <a:latin typeface="Cambria Math"/>
                            </a:rPr>
                            <m:t>𝑤</m:t>
                          </m:r>
                        </m:e>
                      </m:d>
                      <m:r>
                        <a:rPr lang="en-CA" sz="2400" b="0" i="1" smtClean="0">
                          <a:latin typeface="Cambria Math"/>
                        </a:rPr>
                        <m:t>=</m:t>
                      </m:r>
                      <m:r>
                        <a:rPr lang="en-CA" sz="2400" b="0" i="1" smtClean="0">
                          <a:latin typeface="Cambria Math"/>
                        </a:rPr>
                        <m:t>𝑑𝑟𝑜𝑝</m:t>
                      </m:r>
                      <m:d>
                        <m:dPr>
                          <m:ctrlPr>
                            <a:rPr lang="en-CA" sz="2400" b="0" i="1" smtClean="0">
                              <a:latin typeface="Cambria Math" panose="02040503050406030204" pitchFamily="18" charset="0"/>
                            </a:rPr>
                          </m:ctrlPr>
                        </m:dPr>
                        <m:e>
                          <m:r>
                            <a:rPr lang="en-CA" sz="2400" b="0" i="1" smtClean="0">
                              <a:latin typeface="Cambria Math"/>
                            </a:rPr>
                            <m:t>𝑢</m:t>
                          </m:r>
                        </m:e>
                      </m:d>
                      <m:r>
                        <a:rPr lang="en-CA" sz="2400" b="0" i="1" smtClean="0">
                          <a:latin typeface="Cambria Math"/>
                          <a:ea typeface="Cambria Math"/>
                        </a:rPr>
                        <m:t>×</m:t>
                      </m:r>
                      <m:r>
                        <a:rPr lang="en-CA" sz="2400" b="0" i="1" smtClean="0">
                          <a:latin typeface="Cambria Math"/>
                          <a:ea typeface="Cambria Math"/>
                        </a:rPr>
                        <m:t>𝑑𝑟𝑜𝑝</m:t>
                      </m:r>
                      <m:d>
                        <m:dPr>
                          <m:ctrlPr>
                            <a:rPr lang="en-CA" sz="2400" b="0" i="1" smtClean="0">
                              <a:latin typeface="Cambria Math" panose="02040503050406030204" pitchFamily="18" charset="0"/>
                              <a:ea typeface="Cambria Math"/>
                            </a:rPr>
                          </m:ctrlPr>
                        </m:dPr>
                        <m:e>
                          <m:r>
                            <a:rPr lang="en-CA" sz="2400" b="0" i="1" smtClean="0">
                              <a:latin typeface="Cambria Math"/>
                              <a:ea typeface="Cambria Math"/>
                            </a:rPr>
                            <m:t>𝑣</m:t>
                          </m:r>
                        </m:e>
                      </m:d>
                      <m:r>
                        <a:rPr lang="en-CA" sz="2400" b="0" i="1" smtClean="0">
                          <a:latin typeface="Cambria Math"/>
                          <a:ea typeface="Cambria Math"/>
                        </a:rPr>
                        <m:t>×</m:t>
                      </m:r>
                      <m:r>
                        <a:rPr lang="en-CA" sz="2400" b="0" i="1" smtClean="0">
                          <a:latin typeface="Cambria Math"/>
                          <a:ea typeface="Cambria Math"/>
                        </a:rPr>
                        <m:t>𝑑𝑟𝑜𝑝</m:t>
                      </m:r>
                      <m:r>
                        <a:rPr lang="en-CA" sz="2400" b="0" i="1" smtClean="0">
                          <a:latin typeface="Cambria Math"/>
                          <a:ea typeface="Cambria Math"/>
                        </a:rPr>
                        <m:t>(</m:t>
                      </m:r>
                      <m:r>
                        <a:rPr lang="en-CA" sz="2400" b="0" i="1" smtClean="0">
                          <a:latin typeface="Cambria Math"/>
                          <a:ea typeface="Cambria Math"/>
                        </a:rPr>
                        <m:t>𝑤</m:t>
                      </m:r>
                      <m:r>
                        <a:rPr lang="en-CA" sz="2400" b="0" i="1" smtClean="0">
                          <a:latin typeface="Cambria Math"/>
                          <a:ea typeface="Cambria Math"/>
                        </a:rPr>
                        <m:t>)</m:t>
                      </m:r>
                    </m:oMath>
                  </m:oMathPara>
                </a14:m>
                <a:endParaRPr lang="en-CA" sz="2400" dirty="0" smtClean="0"/>
              </a:p>
              <a:p>
                <a:pPr marL="400050" lvl="1" indent="0">
                  <a:buNone/>
                </a:pPr>
                <a14:m>
                  <m:oMathPara xmlns:m="http://schemas.openxmlformats.org/officeDocument/2006/math">
                    <m:oMathParaPr>
                      <m:jc m:val="left"/>
                    </m:oMathParaPr>
                    <m:oMath xmlns:m="http://schemas.openxmlformats.org/officeDocument/2006/math">
                      <m:r>
                        <a:rPr lang="en-CA" sz="2400" b="0" i="1" smtClean="0">
                          <a:latin typeface="Cambria Math"/>
                        </a:rPr>
                        <m:t>𝑑𝑟𝑜𝑝</m:t>
                      </m:r>
                      <m:d>
                        <m:dPr>
                          <m:ctrlPr>
                            <a:rPr lang="en-CA" sz="2400" b="0" i="1" smtClean="0">
                              <a:latin typeface="Cambria Math" panose="02040503050406030204" pitchFamily="18" charset="0"/>
                            </a:rPr>
                          </m:ctrlPr>
                        </m:dPr>
                        <m:e>
                          <m:r>
                            <a:rPr lang="en-CA" sz="2400" b="0" i="1" smtClean="0">
                              <a:latin typeface="Cambria Math"/>
                            </a:rPr>
                            <m:t>𝑡</m:t>
                          </m:r>
                        </m:e>
                      </m:d>
                      <m:r>
                        <a:rPr lang="en-CA" sz="2400" b="0" i="1" smtClean="0">
                          <a:latin typeface="Cambria Math"/>
                        </a:rPr>
                        <m:t>=1−3</m:t>
                      </m:r>
                      <m:sSup>
                        <m:sSupPr>
                          <m:ctrlPr>
                            <a:rPr lang="en-CA" sz="2400" b="0" i="1" smtClean="0">
                              <a:latin typeface="Cambria Math" panose="02040503050406030204" pitchFamily="18" charset="0"/>
                            </a:rPr>
                          </m:ctrlPr>
                        </m:sSupPr>
                        <m:e>
                          <m:d>
                            <m:dPr>
                              <m:begChr m:val="|"/>
                              <m:endChr m:val="|"/>
                              <m:ctrlPr>
                                <a:rPr lang="en-CA" sz="2400" b="0" i="1" smtClean="0">
                                  <a:latin typeface="Cambria Math" panose="02040503050406030204" pitchFamily="18" charset="0"/>
                                </a:rPr>
                              </m:ctrlPr>
                            </m:dPr>
                            <m:e>
                              <m:r>
                                <a:rPr lang="en-CA" sz="2400" b="0" i="1" smtClean="0">
                                  <a:latin typeface="Cambria Math"/>
                                </a:rPr>
                                <m:t>𝑡</m:t>
                              </m:r>
                            </m:e>
                          </m:d>
                        </m:e>
                        <m:sup>
                          <m:r>
                            <a:rPr lang="en-CA" sz="2400" b="0" i="1" smtClean="0">
                              <a:latin typeface="Cambria Math"/>
                            </a:rPr>
                            <m:t>2</m:t>
                          </m:r>
                        </m:sup>
                      </m:sSup>
                      <m:r>
                        <a:rPr lang="en-CA" sz="2400" b="0" i="1" smtClean="0">
                          <a:latin typeface="Cambria Math"/>
                        </a:rPr>
                        <m:t>+2</m:t>
                      </m:r>
                      <m:sSup>
                        <m:sSupPr>
                          <m:ctrlPr>
                            <a:rPr lang="en-CA" sz="2400" b="0" i="1" smtClean="0">
                              <a:latin typeface="Cambria Math" panose="02040503050406030204" pitchFamily="18" charset="0"/>
                            </a:rPr>
                          </m:ctrlPr>
                        </m:sSupPr>
                        <m:e>
                          <m:d>
                            <m:dPr>
                              <m:begChr m:val="|"/>
                              <m:endChr m:val="|"/>
                              <m:ctrlPr>
                                <a:rPr lang="en-CA" sz="2400" b="0" i="1" smtClean="0">
                                  <a:latin typeface="Cambria Math" panose="02040503050406030204" pitchFamily="18" charset="0"/>
                                </a:rPr>
                              </m:ctrlPr>
                            </m:dPr>
                            <m:e>
                              <m:r>
                                <a:rPr lang="en-CA" sz="2400" b="0" i="1" smtClean="0">
                                  <a:latin typeface="Cambria Math"/>
                                </a:rPr>
                                <m:t>𝑡</m:t>
                              </m:r>
                            </m:e>
                          </m:d>
                        </m:e>
                        <m:sup>
                          <m:r>
                            <a:rPr lang="en-CA" sz="2400" b="0" i="1" smtClean="0">
                              <a:latin typeface="Cambria Math"/>
                            </a:rPr>
                            <m:t>3</m:t>
                          </m:r>
                        </m:sup>
                      </m:sSup>
                      <m:r>
                        <a:rPr lang="en-CA" sz="2400" b="0" i="0" smtClean="0">
                          <a:latin typeface="Cambria Math"/>
                        </a:rPr>
                        <m:t> </m:t>
                      </m:r>
                      <m:r>
                        <m:rPr>
                          <m:sty m:val="p"/>
                        </m:rPr>
                        <a:rPr lang="en-CA" sz="2400" b="0" i="0" smtClean="0">
                          <a:latin typeface="Cambria Math"/>
                        </a:rPr>
                        <m:t>if</m:t>
                      </m:r>
                      <m:r>
                        <a:rPr lang="en-CA" sz="2400" b="0" i="0" smtClean="0">
                          <a:latin typeface="Cambria Math"/>
                        </a:rPr>
                        <m:t> </m:t>
                      </m:r>
                      <m:d>
                        <m:dPr>
                          <m:begChr m:val="|"/>
                          <m:endChr m:val="|"/>
                          <m:ctrlPr>
                            <a:rPr lang="en-CA" sz="2400" b="0" i="1" smtClean="0">
                              <a:latin typeface="Cambria Math" panose="02040503050406030204" pitchFamily="18" charset="0"/>
                            </a:rPr>
                          </m:ctrlPr>
                        </m:dPr>
                        <m:e>
                          <m:r>
                            <a:rPr lang="en-CA" sz="2400" b="0" i="1" smtClean="0">
                              <a:latin typeface="Cambria Math"/>
                            </a:rPr>
                            <m:t>𝑡</m:t>
                          </m:r>
                        </m:e>
                      </m:d>
                      <m:r>
                        <a:rPr lang="en-CA" sz="2400" b="0" i="1" smtClean="0">
                          <a:latin typeface="Cambria Math"/>
                          <a:ea typeface="Cambria Math"/>
                        </a:rPr>
                        <m:t>≤1, 0 </m:t>
                      </m:r>
                      <m:r>
                        <a:rPr lang="en-CA" sz="2400" b="0" i="1" smtClean="0">
                          <a:latin typeface="Cambria Math"/>
                          <a:ea typeface="Cambria Math"/>
                        </a:rPr>
                        <m:t>𝑜𝑡h𝑒𝑟𝑤𝑖𝑠𝑒</m:t>
                      </m:r>
                    </m:oMath>
                  </m:oMathPara>
                </a14:m>
                <a:endParaRPr lang="en-CA" sz="2400" b="0" dirty="0" smtClean="0">
                  <a:ea typeface="Cambria Math"/>
                </a:endParaRPr>
              </a:p>
              <a:p>
                <a:r>
                  <a:rPr lang="en-CA" dirty="0" smtClean="0"/>
                  <a:t>The value at the corner is then give by:</a:t>
                </a:r>
              </a:p>
              <a:p>
                <a:pPr marL="400050" lvl="1" indent="0">
                  <a:buNone/>
                </a:pPr>
                <a14:m>
                  <m:oMathPara xmlns:m="http://schemas.openxmlformats.org/officeDocument/2006/math">
                    <m:oMathParaPr>
                      <m:jc m:val="left"/>
                    </m:oMathParaPr>
                    <m:oMath xmlns:m="http://schemas.openxmlformats.org/officeDocument/2006/math">
                      <m:sSub>
                        <m:sSubPr>
                          <m:ctrlPr>
                            <a:rPr lang="en-CA" sz="2400" i="1" smtClean="0">
                              <a:latin typeface="Cambria Math" panose="02040503050406030204" pitchFamily="18" charset="0"/>
                            </a:rPr>
                          </m:ctrlPr>
                        </m:sSubPr>
                        <m:e>
                          <m:r>
                            <m:rPr>
                              <m:sty m:val="p"/>
                            </m:rPr>
                            <a:rPr lang="el-GR" sz="2400" i="1" smtClean="0">
                              <a:latin typeface="Cambria Math"/>
                              <a:ea typeface="Cambria Math"/>
                            </a:rPr>
                            <m:t>Ω</m:t>
                          </m:r>
                        </m:e>
                        <m:sub>
                          <m:r>
                            <a:rPr lang="en-CA" sz="2400" b="0" i="1" smtClean="0">
                              <a:latin typeface="Cambria Math"/>
                            </a:rPr>
                            <m:t>𝑖</m:t>
                          </m:r>
                          <m:r>
                            <a:rPr lang="en-CA" sz="2400" b="0" i="1" smtClean="0">
                              <a:latin typeface="Cambria Math"/>
                            </a:rPr>
                            <m:t>,</m:t>
                          </m:r>
                          <m:r>
                            <a:rPr lang="en-CA" sz="2400" b="0" i="1" smtClean="0">
                              <a:latin typeface="Cambria Math"/>
                            </a:rPr>
                            <m:t>𝑗</m:t>
                          </m:r>
                          <m:r>
                            <a:rPr lang="en-CA" sz="2400" b="0" i="1" smtClean="0">
                              <a:latin typeface="Cambria Math"/>
                            </a:rPr>
                            <m:t>,</m:t>
                          </m:r>
                          <m:r>
                            <a:rPr lang="en-CA" sz="2400" b="0" i="1" smtClean="0">
                              <a:latin typeface="Cambria Math"/>
                            </a:rPr>
                            <m:t>𝑘</m:t>
                          </m:r>
                        </m:sub>
                      </m:sSub>
                      <m:d>
                        <m:dPr>
                          <m:ctrlPr>
                            <a:rPr lang="en-CA" sz="2400" b="0" i="1" smtClean="0">
                              <a:latin typeface="Cambria Math" panose="02040503050406030204" pitchFamily="18" charset="0"/>
                            </a:rPr>
                          </m:ctrlPr>
                        </m:dPr>
                        <m:e>
                          <m:r>
                            <a:rPr lang="en-CA" sz="2400" b="0" i="1" smtClean="0">
                              <a:latin typeface="Cambria Math"/>
                            </a:rPr>
                            <m:t>𝑢</m:t>
                          </m:r>
                          <m:r>
                            <a:rPr lang="en-CA" sz="2400" b="0" i="1" smtClean="0">
                              <a:latin typeface="Cambria Math"/>
                            </a:rPr>
                            <m:t>,</m:t>
                          </m:r>
                          <m:r>
                            <a:rPr lang="en-CA" sz="2400" b="0" i="1" smtClean="0">
                              <a:latin typeface="Cambria Math"/>
                            </a:rPr>
                            <m:t>𝑣</m:t>
                          </m:r>
                          <m:r>
                            <a:rPr lang="en-CA" sz="2400" b="0" i="1" smtClean="0">
                              <a:latin typeface="Cambria Math"/>
                            </a:rPr>
                            <m:t>,</m:t>
                          </m:r>
                          <m:r>
                            <a:rPr lang="en-CA" sz="2400" b="0" i="1" smtClean="0">
                              <a:latin typeface="Cambria Math"/>
                            </a:rPr>
                            <m:t>𝑤</m:t>
                          </m:r>
                        </m:e>
                      </m:d>
                      <m:r>
                        <a:rPr lang="en-CA" sz="2400" b="0" i="1" smtClean="0">
                          <a:latin typeface="Cambria Math"/>
                        </a:rPr>
                        <m:t>𝐺</m:t>
                      </m:r>
                      <m:d>
                        <m:dPr>
                          <m:begChr m:val="["/>
                          <m:endChr m:val="]"/>
                          <m:ctrlPr>
                            <a:rPr lang="en-CA" sz="2400" b="0" i="1" smtClean="0">
                              <a:latin typeface="Cambria Math" panose="02040503050406030204" pitchFamily="18" charset="0"/>
                            </a:rPr>
                          </m:ctrlPr>
                        </m:dPr>
                        <m:e>
                          <m:r>
                            <a:rPr lang="en-CA" sz="2400" b="0" i="1" smtClean="0">
                              <a:latin typeface="Cambria Math"/>
                            </a:rPr>
                            <m:t>𝑓𝑜𝑙𝑑</m:t>
                          </m:r>
                          <m:d>
                            <m:dPr>
                              <m:ctrlPr>
                                <a:rPr lang="en-CA" sz="2400" b="0" i="1" smtClean="0">
                                  <a:latin typeface="Cambria Math" panose="02040503050406030204" pitchFamily="18" charset="0"/>
                                </a:rPr>
                              </m:ctrlPr>
                            </m:dPr>
                            <m:e>
                              <m:r>
                                <a:rPr lang="en-CA" sz="2400" b="0" i="1" smtClean="0">
                                  <a:latin typeface="Cambria Math"/>
                                </a:rPr>
                                <m:t>𝑖</m:t>
                              </m:r>
                              <m:r>
                                <a:rPr lang="en-CA" sz="2400" b="0" i="1" smtClean="0">
                                  <a:latin typeface="Cambria Math"/>
                                </a:rPr>
                                <m:t>,</m:t>
                              </m:r>
                              <m:r>
                                <a:rPr lang="en-CA" sz="2400" b="0" i="1" smtClean="0">
                                  <a:latin typeface="Cambria Math"/>
                                </a:rPr>
                                <m:t>𝑗</m:t>
                              </m:r>
                              <m:r>
                                <a:rPr lang="en-CA" sz="2400" b="0" i="1" smtClean="0">
                                  <a:latin typeface="Cambria Math"/>
                                </a:rPr>
                                <m:t>,</m:t>
                              </m:r>
                              <m:r>
                                <a:rPr lang="en-CA" sz="2400" b="0" i="1" smtClean="0">
                                  <a:latin typeface="Cambria Math"/>
                                </a:rPr>
                                <m:t>𝑘</m:t>
                              </m:r>
                            </m:e>
                          </m:d>
                        </m:e>
                      </m:d>
                      <m:r>
                        <a:rPr lang="en-CA" sz="2400" b="0" i="1" smtClean="0">
                          <a:latin typeface="Cambria Math"/>
                          <a:ea typeface="Cambria Math"/>
                        </a:rPr>
                        <m:t>∙[</m:t>
                      </m:r>
                      <m:r>
                        <a:rPr lang="en-CA" sz="2400" b="0" i="1" smtClean="0">
                          <a:latin typeface="Cambria Math"/>
                          <a:ea typeface="Cambria Math"/>
                        </a:rPr>
                        <m:t>𝑢</m:t>
                      </m:r>
                      <m:r>
                        <a:rPr lang="en-CA" sz="2400" b="0" i="1" smtClean="0">
                          <a:latin typeface="Cambria Math"/>
                          <a:ea typeface="Cambria Math"/>
                        </a:rPr>
                        <m:t>, </m:t>
                      </m:r>
                      <m:r>
                        <a:rPr lang="en-CA" sz="2400" b="0" i="1" smtClean="0">
                          <a:latin typeface="Cambria Math"/>
                          <a:ea typeface="Cambria Math"/>
                        </a:rPr>
                        <m:t>𝑣</m:t>
                      </m:r>
                      <m:r>
                        <a:rPr lang="en-CA" sz="2400" b="0" i="1" smtClean="0">
                          <a:latin typeface="Cambria Math"/>
                          <a:ea typeface="Cambria Math"/>
                        </a:rPr>
                        <m:t>, </m:t>
                      </m:r>
                      <m:r>
                        <a:rPr lang="en-CA" sz="2400" b="0" i="1" smtClean="0">
                          <a:latin typeface="Cambria Math"/>
                          <a:ea typeface="Cambria Math"/>
                        </a:rPr>
                        <m:t>𝑤</m:t>
                      </m:r>
                      <m:r>
                        <a:rPr lang="en-CA" sz="2400" b="0" i="1" smtClean="0">
                          <a:latin typeface="Cambria Math"/>
                          <a:ea typeface="Cambria Math"/>
                        </a:rPr>
                        <m:t>]</m:t>
                      </m:r>
                    </m:oMath>
                  </m:oMathPara>
                </a14:m>
                <a:endParaRPr lang="en-CA" sz="2400" dirty="0" smtClean="0"/>
              </a:p>
              <a:p>
                <a:r>
                  <a:rPr lang="en-CA" dirty="0" smtClean="0"/>
                  <a:t>We compute this value for each of the 8 corners and then sum to get the final value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63" t="-1078"/>
                </a:stretch>
              </a:blipFill>
            </p:spPr>
            <p:txBody>
              <a:bodyPr/>
              <a:lstStyle/>
              <a:p>
                <a:r>
                  <a:rPr lang="en-CA">
                    <a:noFill/>
                  </a:rPr>
                  <a:t> </a:t>
                </a:r>
              </a:p>
            </p:txBody>
          </p:sp>
        </mc:Fallback>
      </mc:AlternateContent>
    </p:spTree>
    <p:extLst>
      <p:ext uri="{BB962C8B-B14F-4D97-AF65-F5344CB8AC3E}">
        <p14:creationId xmlns:p14="http://schemas.microsoft.com/office/powerpoint/2010/main" val="4698346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Procedural Textures</a:t>
            </a:r>
            <a:endParaRPr lang="en-CA" dirty="0"/>
          </a:p>
        </p:txBody>
      </p:sp>
      <p:sp>
        <p:nvSpPr>
          <p:cNvPr id="3" name="Content Placeholder 2"/>
          <p:cNvSpPr>
            <a:spLocks noGrp="1"/>
          </p:cNvSpPr>
          <p:nvPr>
            <p:ph idx="1"/>
          </p:nvPr>
        </p:nvSpPr>
        <p:spPr/>
        <p:txBody>
          <a:bodyPr/>
          <a:lstStyle/>
          <a:p>
            <a:r>
              <a:rPr lang="en-CA" dirty="0" smtClean="0"/>
              <a:t>The noise function is used as the basis for many procedural textures</a:t>
            </a:r>
          </a:p>
          <a:p>
            <a:r>
              <a:rPr lang="en-CA" dirty="0" smtClean="0"/>
              <a:t>It is used to build the turbulence function, which is even more popular</a:t>
            </a:r>
          </a:p>
          <a:p>
            <a:r>
              <a:rPr lang="en-CA" dirty="0" smtClean="0"/>
              <a:t>Turbulence combines the noise function at different frequencies and scales</a:t>
            </a:r>
          </a:p>
          <a:p>
            <a:r>
              <a:rPr lang="en-CA" dirty="0" smtClean="0"/>
              <a:t>For a point p, noise(2p) has twice the frequency as noise(p)</a:t>
            </a:r>
          </a:p>
          <a:p>
            <a:r>
              <a:rPr lang="en-CA" dirty="0" smtClean="0"/>
              <a:t>The points are moving through the texture twice as fast, so we get a higher frequency</a:t>
            </a:r>
            <a:endParaRPr lang="en-CA" dirty="0"/>
          </a:p>
        </p:txBody>
      </p:sp>
    </p:spTree>
    <p:extLst>
      <p:ext uri="{BB962C8B-B14F-4D97-AF65-F5344CB8AC3E}">
        <p14:creationId xmlns:p14="http://schemas.microsoft.com/office/powerpoint/2010/main" val="19596044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Procedural Textures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CA" dirty="0" smtClean="0"/>
                  <a:t>Turbulence is based on summing octaves, where each octave is twice the frequency of the previous one and half the amplitude</a:t>
                </a:r>
              </a:p>
              <a:p>
                <a:r>
                  <a:rPr lang="en-CA" dirty="0" smtClean="0"/>
                  <a:t>The </a:t>
                </a:r>
                <a:r>
                  <a:rPr lang="en-CA" dirty="0" err="1" smtClean="0"/>
                  <a:t>turb</a:t>
                </a:r>
                <a:r>
                  <a:rPr lang="en-CA" dirty="0" smtClean="0"/>
                  <a:t>(p) function is:</a:t>
                </a:r>
              </a:p>
              <a:p>
                <a:pPr marL="400050" lvl="1" indent="0">
                  <a:buNone/>
                </a:pPr>
                <a14:m>
                  <m:oMathPara xmlns:m="http://schemas.openxmlformats.org/officeDocument/2006/math">
                    <m:oMathParaPr>
                      <m:jc m:val="left"/>
                    </m:oMathParaPr>
                    <m:oMath xmlns:m="http://schemas.openxmlformats.org/officeDocument/2006/math">
                      <m:r>
                        <a:rPr lang="en-CA" sz="2400" b="0" i="1" smtClean="0">
                          <a:latin typeface="Cambria Math"/>
                        </a:rPr>
                        <m:t>𝑡𝑢𝑟𝑏</m:t>
                      </m:r>
                      <m:d>
                        <m:dPr>
                          <m:ctrlPr>
                            <a:rPr lang="en-CA" sz="2400" b="0" i="1" smtClean="0">
                              <a:latin typeface="Cambria Math" panose="02040503050406030204" pitchFamily="18" charset="0"/>
                            </a:rPr>
                          </m:ctrlPr>
                        </m:dPr>
                        <m:e>
                          <m:r>
                            <a:rPr lang="en-CA" sz="2400" b="0" i="1" smtClean="0">
                              <a:latin typeface="Cambria Math"/>
                            </a:rPr>
                            <m:t>𝑝</m:t>
                          </m:r>
                        </m:e>
                      </m:d>
                      <m:r>
                        <a:rPr lang="en-CA" sz="2400" b="0" i="1" smtClean="0">
                          <a:latin typeface="Cambria Math"/>
                        </a:rPr>
                        <m:t>= </m:t>
                      </m:r>
                      <m:nary>
                        <m:naryPr>
                          <m:chr m:val="∑"/>
                          <m:ctrlPr>
                            <a:rPr lang="en-CA" sz="2400" b="0" i="1" smtClean="0">
                              <a:latin typeface="Cambria Math" panose="02040503050406030204" pitchFamily="18" charset="0"/>
                            </a:rPr>
                          </m:ctrlPr>
                        </m:naryPr>
                        <m:sub>
                          <m:r>
                            <m:rPr>
                              <m:brk m:alnAt="23"/>
                            </m:rPr>
                            <a:rPr lang="en-CA" sz="2400" b="0" i="1" smtClean="0">
                              <a:latin typeface="Cambria Math"/>
                            </a:rPr>
                            <m:t>𝑖</m:t>
                          </m:r>
                          <m:r>
                            <a:rPr lang="en-CA" sz="2400" b="0" i="1" smtClean="0">
                              <a:latin typeface="Cambria Math"/>
                            </a:rPr>
                            <m:t>=1</m:t>
                          </m:r>
                        </m:sub>
                        <m:sup>
                          <m:r>
                            <a:rPr lang="en-CA" sz="2400" b="0" i="1" smtClean="0">
                              <a:latin typeface="Cambria Math"/>
                            </a:rPr>
                            <m:t>𝑜𝑐𝑡𝑎𝑣𝑒𝑠</m:t>
                          </m:r>
                        </m:sup>
                        <m:e>
                          <m:f>
                            <m:fPr>
                              <m:ctrlPr>
                                <a:rPr lang="en-CA" sz="2400" b="0" i="1" smtClean="0">
                                  <a:latin typeface="Cambria Math" panose="02040503050406030204" pitchFamily="18" charset="0"/>
                                </a:rPr>
                              </m:ctrlPr>
                            </m:fPr>
                            <m:num>
                              <m:r>
                                <a:rPr lang="en-CA" sz="2400" b="0" i="1" smtClean="0">
                                  <a:latin typeface="Cambria Math"/>
                                </a:rPr>
                                <m:t>𝑛𝑜𝑖𝑠𝑒</m:t>
                              </m:r>
                              <m:r>
                                <a:rPr lang="en-CA" sz="2400" b="0" i="1" smtClean="0">
                                  <a:latin typeface="Cambria Math"/>
                                </a:rPr>
                                <m:t>(</m:t>
                              </m:r>
                              <m:r>
                                <a:rPr lang="en-CA" sz="2400" b="0" i="1" smtClean="0">
                                  <a:latin typeface="Cambria Math"/>
                                </a:rPr>
                                <m:t>𝑝</m:t>
                              </m:r>
                              <m:r>
                                <a:rPr lang="en-CA" sz="2400" b="0" i="1" smtClean="0">
                                  <a:latin typeface="Cambria Math"/>
                                </a:rPr>
                                <m:t>∗</m:t>
                              </m:r>
                              <m:sSup>
                                <m:sSupPr>
                                  <m:ctrlPr>
                                    <a:rPr lang="en-CA" sz="2400" b="0" i="1" smtClean="0">
                                      <a:latin typeface="Cambria Math" panose="02040503050406030204" pitchFamily="18" charset="0"/>
                                    </a:rPr>
                                  </m:ctrlPr>
                                </m:sSupPr>
                                <m:e>
                                  <m:r>
                                    <a:rPr lang="en-CA" sz="2400" b="0" i="1" smtClean="0">
                                      <a:latin typeface="Cambria Math"/>
                                    </a:rPr>
                                    <m:t>2</m:t>
                                  </m:r>
                                </m:e>
                                <m:sup>
                                  <m:r>
                                    <a:rPr lang="en-CA" sz="2400" b="0" i="1" smtClean="0">
                                      <a:latin typeface="Cambria Math"/>
                                    </a:rPr>
                                    <m:t>𝑖</m:t>
                                  </m:r>
                                </m:sup>
                              </m:sSup>
                              <m:r>
                                <a:rPr lang="en-CA" sz="2400" b="0" i="1" smtClean="0">
                                  <a:latin typeface="Cambria Math"/>
                                </a:rPr>
                                <m:t>)</m:t>
                              </m:r>
                            </m:num>
                            <m:den>
                              <m:sSup>
                                <m:sSupPr>
                                  <m:ctrlPr>
                                    <a:rPr lang="en-CA" sz="2400" b="0" i="1" smtClean="0">
                                      <a:latin typeface="Cambria Math" panose="02040503050406030204" pitchFamily="18" charset="0"/>
                                    </a:rPr>
                                  </m:ctrlPr>
                                </m:sSupPr>
                                <m:e>
                                  <m:r>
                                    <a:rPr lang="en-CA" sz="2400" b="0" i="1" smtClean="0">
                                      <a:latin typeface="Cambria Math"/>
                                    </a:rPr>
                                    <m:t>2</m:t>
                                  </m:r>
                                </m:e>
                                <m:sup>
                                  <m:r>
                                    <a:rPr lang="en-CA" sz="2400" b="0" i="1" smtClean="0">
                                      <a:latin typeface="Cambria Math"/>
                                    </a:rPr>
                                    <m:t>𝑖</m:t>
                                  </m:r>
                                </m:sup>
                              </m:sSup>
                            </m:den>
                          </m:f>
                        </m:e>
                      </m:nary>
                    </m:oMath>
                  </m:oMathPara>
                </a14:m>
                <a:endParaRPr lang="en-CA" sz="2400" dirty="0" smtClean="0"/>
              </a:p>
              <a:p>
                <a:r>
                  <a:rPr lang="en-CA" dirty="0" smtClean="0"/>
                  <a:t>We can use this to produce a wood texture in the following way:</a:t>
                </a:r>
              </a:p>
              <a:p>
                <a:pPr marL="400050" lvl="1" indent="0">
                  <a:buNone/>
                </a:pPr>
                <a14:m>
                  <m:oMathPara xmlns:m="http://schemas.openxmlformats.org/officeDocument/2006/math">
                    <m:oMathParaPr>
                      <m:jc m:val="left"/>
                    </m:oMathParaPr>
                    <m:oMath xmlns:m="http://schemas.openxmlformats.org/officeDocument/2006/math">
                      <m:r>
                        <a:rPr lang="en-CA" sz="2400" b="0" i="1" smtClean="0">
                          <a:latin typeface="Cambria Math"/>
                        </a:rPr>
                        <m:t>𝑤𝑜𝑜𝑑</m:t>
                      </m:r>
                      <m:d>
                        <m:dPr>
                          <m:ctrlPr>
                            <a:rPr lang="en-CA" sz="2400" b="0" i="1" smtClean="0">
                              <a:latin typeface="Cambria Math" panose="02040503050406030204" pitchFamily="18" charset="0"/>
                            </a:rPr>
                          </m:ctrlPr>
                        </m:dPr>
                        <m:e>
                          <m:r>
                            <a:rPr lang="en-CA" sz="2400" b="0" i="1" smtClean="0">
                              <a:latin typeface="Cambria Math"/>
                            </a:rPr>
                            <m:t>𝑝</m:t>
                          </m:r>
                        </m:e>
                      </m:d>
                      <m:r>
                        <a:rPr lang="en-CA" sz="2400" b="0" i="1" smtClean="0">
                          <a:latin typeface="Cambria Math"/>
                        </a:rPr>
                        <m:t>= </m:t>
                      </m:r>
                      <m:d>
                        <m:dPr>
                          <m:begChr m:val="|"/>
                          <m:endChr m:val="|"/>
                          <m:ctrlPr>
                            <a:rPr lang="en-CA" sz="2400" b="0" i="1" smtClean="0">
                              <a:latin typeface="Cambria Math" panose="02040503050406030204" pitchFamily="18" charset="0"/>
                            </a:rPr>
                          </m:ctrlPr>
                        </m:dPr>
                        <m:e>
                          <m:r>
                            <m:rPr>
                              <m:sty m:val="p"/>
                            </m:rPr>
                            <a:rPr lang="en-CA" sz="2400" b="0" i="0" smtClean="0">
                              <a:latin typeface="Cambria Math"/>
                            </a:rPr>
                            <m:t>cos</m:t>
                          </m:r>
                          <m:r>
                            <a:rPr lang="en-CA" sz="2400" b="0" i="1" smtClean="0">
                              <a:latin typeface="Cambria Math"/>
                            </a:rPr>
                            <m:t>⁡(2</m:t>
                          </m:r>
                          <m:r>
                            <a:rPr lang="en-CA" sz="2400" b="0" i="1" smtClean="0">
                              <a:latin typeface="Cambria Math"/>
                              <a:ea typeface="Cambria Math"/>
                            </a:rPr>
                            <m:t>𝜋</m:t>
                          </m:r>
                          <m:d>
                            <m:dPr>
                              <m:ctrlPr>
                                <a:rPr lang="en-CA" sz="2400" b="0" i="1" smtClean="0">
                                  <a:latin typeface="Cambria Math" panose="02040503050406030204" pitchFamily="18" charset="0"/>
                                  <a:ea typeface="Cambria Math"/>
                                </a:rPr>
                              </m:ctrlPr>
                            </m:dPr>
                            <m:e>
                              <m:r>
                                <a:rPr lang="en-CA" sz="2400" b="0" i="1" smtClean="0">
                                  <a:latin typeface="Cambria Math"/>
                                  <a:ea typeface="Cambria Math"/>
                                </a:rPr>
                                <m:t>𝑑</m:t>
                              </m:r>
                              <m:r>
                                <a:rPr lang="en-CA" sz="2400" b="0" i="1" smtClean="0">
                                  <a:latin typeface="Cambria Math"/>
                                  <a:ea typeface="Cambria Math"/>
                                </a:rPr>
                                <m:t>−</m:t>
                              </m:r>
                              <m:r>
                                <a:rPr lang="en-CA" sz="2400" b="0" i="1" smtClean="0">
                                  <a:latin typeface="Cambria Math"/>
                                  <a:ea typeface="Cambria Math"/>
                                </a:rPr>
                                <m:t>𝑓𝑙𝑜𝑜𝑟</m:t>
                              </m:r>
                              <m:d>
                                <m:dPr>
                                  <m:ctrlPr>
                                    <a:rPr lang="en-CA" sz="2400" b="0" i="1" smtClean="0">
                                      <a:latin typeface="Cambria Math" panose="02040503050406030204" pitchFamily="18" charset="0"/>
                                      <a:ea typeface="Cambria Math"/>
                                    </a:rPr>
                                  </m:ctrlPr>
                                </m:dPr>
                                <m:e>
                                  <m:r>
                                    <a:rPr lang="en-CA" sz="2400" b="0" i="1" smtClean="0">
                                      <a:latin typeface="Cambria Math"/>
                                      <a:ea typeface="Cambria Math"/>
                                    </a:rPr>
                                    <m:t>𝑑</m:t>
                                  </m:r>
                                </m:e>
                              </m:d>
                            </m:e>
                          </m:d>
                          <m:r>
                            <a:rPr lang="en-CA" sz="2400" b="0" i="1" smtClean="0">
                              <a:latin typeface="Cambria Math"/>
                              <a:ea typeface="Cambria Math"/>
                            </a:rPr>
                            <m:t>)</m:t>
                          </m:r>
                        </m:e>
                      </m:d>
                    </m:oMath>
                  </m:oMathPara>
                </a14:m>
                <a:endParaRPr lang="en-CA" sz="2400" dirty="0" smtClean="0"/>
              </a:p>
              <a:p>
                <a:pPr marL="400050" lvl="1" indent="0">
                  <a:buNone/>
                </a:pPr>
                <a14:m>
                  <m:oMathPara xmlns:m="http://schemas.openxmlformats.org/officeDocument/2006/math">
                    <m:oMathParaPr>
                      <m:jc m:val="left"/>
                    </m:oMathParaPr>
                    <m:oMath xmlns:m="http://schemas.openxmlformats.org/officeDocument/2006/math">
                      <m:r>
                        <a:rPr lang="en-CA" sz="2400" b="0" i="1" smtClean="0">
                          <a:latin typeface="Cambria Math"/>
                        </a:rPr>
                        <m:t>𝑑</m:t>
                      </m:r>
                      <m:r>
                        <a:rPr lang="en-CA" sz="2400" b="0" i="1" smtClean="0">
                          <a:latin typeface="Cambria Math"/>
                        </a:rPr>
                        <m:t>=</m:t>
                      </m:r>
                      <m:rad>
                        <m:radPr>
                          <m:degHide m:val="on"/>
                          <m:ctrlPr>
                            <a:rPr lang="en-CA" sz="2400" b="0" i="1" smtClean="0">
                              <a:latin typeface="Cambria Math" panose="02040503050406030204" pitchFamily="18" charset="0"/>
                            </a:rPr>
                          </m:ctrlPr>
                        </m:radPr>
                        <m:deg/>
                        <m:e>
                          <m:sSup>
                            <m:sSupPr>
                              <m:ctrlPr>
                                <a:rPr lang="en-CA" sz="2400" b="0" i="1" smtClean="0">
                                  <a:latin typeface="Cambria Math" panose="02040503050406030204" pitchFamily="18" charset="0"/>
                                </a:rPr>
                              </m:ctrlPr>
                            </m:sSupPr>
                            <m:e>
                              <m:r>
                                <a:rPr lang="en-CA" sz="2400" b="0" i="1" smtClean="0">
                                  <a:latin typeface="Cambria Math"/>
                                </a:rPr>
                                <m:t>𝑦</m:t>
                              </m:r>
                            </m:e>
                            <m:sup>
                              <m:r>
                                <a:rPr lang="en-CA" sz="2400" b="0" i="1" smtClean="0">
                                  <a:latin typeface="Cambria Math"/>
                                </a:rPr>
                                <m:t>2</m:t>
                              </m:r>
                            </m:sup>
                          </m:sSup>
                          <m:r>
                            <a:rPr lang="en-CA" sz="2400" b="0" i="1" smtClean="0">
                              <a:latin typeface="Cambria Math"/>
                            </a:rPr>
                            <m:t>+</m:t>
                          </m:r>
                          <m:sSup>
                            <m:sSupPr>
                              <m:ctrlPr>
                                <a:rPr lang="en-CA" sz="2400" b="0" i="1" smtClean="0">
                                  <a:latin typeface="Cambria Math" panose="02040503050406030204" pitchFamily="18" charset="0"/>
                                </a:rPr>
                              </m:ctrlPr>
                            </m:sSupPr>
                            <m:e>
                              <m:r>
                                <a:rPr lang="en-CA" sz="2400" b="0" i="1" smtClean="0">
                                  <a:latin typeface="Cambria Math"/>
                                </a:rPr>
                                <m:t>𝑧</m:t>
                              </m:r>
                            </m:e>
                            <m:sup>
                              <m:r>
                                <a:rPr lang="en-CA" sz="2400" b="0" i="1" smtClean="0">
                                  <a:latin typeface="Cambria Math"/>
                                </a:rPr>
                                <m:t>2</m:t>
                              </m:r>
                            </m:sup>
                          </m:sSup>
                        </m:e>
                      </m:rad>
                      <m:r>
                        <a:rPr lang="en-CA" sz="2400" b="0" i="1" smtClean="0">
                          <a:latin typeface="Cambria Math"/>
                        </a:rPr>
                        <m:t>+</m:t>
                      </m:r>
                      <m:r>
                        <a:rPr lang="en-CA" sz="2400" b="0" i="1" smtClean="0">
                          <a:latin typeface="Cambria Math"/>
                        </a:rPr>
                        <m:t>𝑎</m:t>
                      </m:r>
                      <m:r>
                        <a:rPr lang="en-CA" sz="2400" b="0" i="1" smtClean="0">
                          <a:latin typeface="Cambria Math"/>
                          <a:ea typeface="Cambria Math"/>
                        </a:rPr>
                        <m:t>∙</m:t>
                      </m:r>
                      <m:r>
                        <a:rPr lang="en-CA" sz="2400" b="0" i="1" smtClean="0">
                          <a:latin typeface="Cambria Math"/>
                          <a:ea typeface="Cambria Math"/>
                        </a:rPr>
                        <m:t>𝑡𝑢𝑟𝑏</m:t>
                      </m:r>
                      <m:r>
                        <a:rPr lang="en-CA" sz="2400" b="0" i="1" smtClean="0">
                          <a:latin typeface="Cambria Math"/>
                          <a:ea typeface="Cambria Math"/>
                        </a:rPr>
                        <m:t>(</m:t>
                      </m:r>
                      <m:r>
                        <a:rPr lang="en-CA" sz="2400" b="0" i="1" smtClean="0">
                          <a:latin typeface="Cambria Math"/>
                          <a:ea typeface="Cambria Math"/>
                        </a:rPr>
                        <m:t>𝑝</m:t>
                      </m:r>
                      <m:r>
                        <a:rPr lang="en-CA" sz="2400" b="0" i="1" smtClean="0">
                          <a:latin typeface="Cambria Math"/>
                          <a:ea typeface="Cambria Math"/>
                        </a:rPr>
                        <m:t>)</m:t>
                      </m:r>
                    </m:oMath>
                  </m:oMathPara>
                </a14:m>
                <a:endParaRPr lang="en-CA"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63" t="-1078" r="-296"/>
                </a:stretch>
              </a:blipFill>
            </p:spPr>
            <p:txBody>
              <a:bodyPr/>
              <a:lstStyle/>
              <a:p>
                <a:r>
                  <a:rPr lang="en-CA">
                    <a:noFill/>
                  </a:rPr>
                  <a:t> </a:t>
                </a:r>
              </a:p>
            </p:txBody>
          </p:sp>
        </mc:Fallback>
      </mc:AlternateContent>
    </p:spTree>
    <p:extLst>
      <p:ext uri="{BB962C8B-B14F-4D97-AF65-F5344CB8AC3E}">
        <p14:creationId xmlns:p14="http://schemas.microsoft.com/office/powerpoint/2010/main" val="21885570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Procedural Textures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CA" dirty="0" smtClean="0"/>
                  <a:t>The last texture that we will look at is the marble texture that uses a modified version of turbulence:</a:t>
                </a:r>
              </a:p>
              <a:p>
                <a:pPr marL="400050" lvl="1" indent="0">
                  <a:buNone/>
                </a:pPr>
                <a14:m>
                  <m:oMathPara xmlns:m="http://schemas.openxmlformats.org/officeDocument/2006/math">
                    <m:oMathParaPr>
                      <m:jc m:val="left"/>
                    </m:oMathParaPr>
                    <m:oMath xmlns:m="http://schemas.openxmlformats.org/officeDocument/2006/math">
                      <m:r>
                        <a:rPr lang="en-CA" sz="2400" b="0" i="1" smtClean="0">
                          <a:latin typeface="Cambria Math"/>
                        </a:rPr>
                        <m:t>𝑚𝑎𝑟𝑏𝑙𝑒</m:t>
                      </m:r>
                      <m:d>
                        <m:dPr>
                          <m:ctrlPr>
                            <a:rPr lang="en-CA" sz="2400" b="0" i="1" smtClean="0">
                              <a:latin typeface="Cambria Math" panose="02040503050406030204" pitchFamily="18" charset="0"/>
                            </a:rPr>
                          </m:ctrlPr>
                        </m:dPr>
                        <m:e>
                          <m:r>
                            <a:rPr lang="en-CA" sz="2400" b="0" i="1" smtClean="0">
                              <a:latin typeface="Cambria Math"/>
                            </a:rPr>
                            <m:t>𝑝</m:t>
                          </m:r>
                        </m:e>
                      </m:d>
                      <m:r>
                        <a:rPr lang="en-CA" sz="2400" b="0" i="1" smtClean="0">
                          <a:latin typeface="Cambria Math"/>
                        </a:rPr>
                        <m:t>=</m:t>
                      </m:r>
                      <m:f>
                        <m:fPr>
                          <m:ctrlPr>
                            <a:rPr lang="en-CA" sz="2400" b="0" i="1" smtClean="0">
                              <a:latin typeface="Cambria Math" panose="02040503050406030204" pitchFamily="18" charset="0"/>
                            </a:rPr>
                          </m:ctrlPr>
                        </m:fPr>
                        <m:num>
                          <m:r>
                            <a:rPr lang="en-CA" sz="2400" b="0" i="1" smtClean="0">
                              <a:latin typeface="Cambria Math"/>
                            </a:rPr>
                            <m:t>1</m:t>
                          </m:r>
                        </m:num>
                        <m:den>
                          <m:r>
                            <a:rPr lang="en-CA" sz="2400" b="0" i="1" smtClean="0">
                              <a:latin typeface="Cambria Math"/>
                            </a:rPr>
                            <m:t>2</m:t>
                          </m:r>
                        </m:den>
                      </m:f>
                      <m:r>
                        <a:rPr lang="en-CA" sz="2400" b="0" i="1" smtClean="0">
                          <a:latin typeface="Cambria Math"/>
                        </a:rPr>
                        <m:t>+</m:t>
                      </m:r>
                      <m:func>
                        <m:funcPr>
                          <m:ctrlPr>
                            <a:rPr lang="en-CA" sz="2400" b="0" i="1" smtClean="0">
                              <a:latin typeface="Cambria Math" panose="02040503050406030204" pitchFamily="18" charset="0"/>
                            </a:rPr>
                          </m:ctrlPr>
                        </m:funcPr>
                        <m:fName>
                          <m:r>
                            <m:rPr>
                              <m:sty m:val="p"/>
                            </m:rPr>
                            <a:rPr lang="en-CA" sz="2400" b="0" i="0" smtClean="0">
                              <a:latin typeface="Cambria Math"/>
                            </a:rPr>
                            <m:t>sin</m:t>
                          </m:r>
                        </m:fName>
                        <m:e>
                          <m:d>
                            <m:dPr>
                              <m:ctrlPr>
                                <a:rPr lang="en-CA" sz="2400" b="0" i="1" smtClean="0">
                                  <a:latin typeface="Cambria Math" panose="02040503050406030204" pitchFamily="18" charset="0"/>
                                </a:rPr>
                              </m:ctrlPr>
                            </m:dPr>
                            <m:e>
                              <m:r>
                                <a:rPr lang="en-CA" sz="2400" b="0" i="1" smtClean="0">
                                  <a:latin typeface="Cambria Math"/>
                                </a:rPr>
                                <m:t>2</m:t>
                              </m:r>
                              <m:r>
                                <a:rPr lang="en-CA" sz="2400" b="0" i="1" smtClean="0">
                                  <a:latin typeface="Cambria Math"/>
                                  <a:ea typeface="Cambria Math"/>
                                </a:rPr>
                                <m:t>𝜋</m:t>
                              </m:r>
                              <m:d>
                                <m:dPr>
                                  <m:ctrlPr>
                                    <a:rPr lang="en-CA" sz="2400" b="0" i="1" smtClean="0">
                                      <a:latin typeface="Cambria Math" panose="02040503050406030204" pitchFamily="18" charset="0"/>
                                      <a:ea typeface="Cambria Math"/>
                                    </a:rPr>
                                  </m:ctrlPr>
                                </m:dPr>
                                <m:e>
                                  <m:r>
                                    <a:rPr lang="en-CA" sz="2400" b="0" i="1" smtClean="0">
                                      <a:latin typeface="Cambria Math"/>
                                      <a:ea typeface="Cambria Math"/>
                                    </a:rPr>
                                    <m:t>𝑥</m:t>
                                  </m:r>
                                  <m:r>
                                    <a:rPr lang="en-CA" sz="2400" b="0" i="1" smtClean="0">
                                      <a:latin typeface="Cambria Math"/>
                                      <a:ea typeface="Cambria Math"/>
                                    </a:rPr>
                                    <m:t>+</m:t>
                                  </m:r>
                                  <m:r>
                                    <a:rPr lang="en-CA" sz="2400" b="0" i="1" smtClean="0">
                                      <a:latin typeface="Cambria Math"/>
                                      <a:ea typeface="Cambria Math"/>
                                    </a:rPr>
                                    <m:t>𝑡𝑢𝑟𝑏</m:t>
                                  </m:r>
                                  <m:r>
                                    <a:rPr lang="en-CA" sz="2400" b="0" i="1" smtClean="0">
                                      <a:latin typeface="Cambria Math"/>
                                      <a:ea typeface="Cambria Math"/>
                                    </a:rPr>
                                    <m:t>2</m:t>
                                  </m:r>
                                  <m:d>
                                    <m:dPr>
                                      <m:ctrlPr>
                                        <a:rPr lang="en-CA" sz="2400" b="0" i="1" smtClean="0">
                                          <a:latin typeface="Cambria Math" panose="02040503050406030204" pitchFamily="18" charset="0"/>
                                          <a:ea typeface="Cambria Math"/>
                                        </a:rPr>
                                      </m:ctrlPr>
                                    </m:dPr>
                                    <m:e>
                                      <m:r>
                                        <a:rPr lang="en-CA" sz="2400" b="0" i="1" smtClean="0">
                                          <a:latin typeface="Cambria Math"/>
                                          <a:ea typeface="Cambria Math"/>
                                        </a:rPr>
                                        <m:t>𝑝</m:t>
                                      </m:r>
                                    </m:e>
                                  </m:d>
                                </m:e>
                              </m:d>
                            </m:e>
                          </m:d>
                        </m:e>
                      </m:func>
                    </m:oMath>
                  </m:oMathPara>
                </a14:m>
                <a:endParaRPr lang="en-CA" sz="2400" b="0" dirty="0" smtClean="0">
                  <a:ea typeface="Cambria Math"/>
                </a:endParaRPr>
              </a:p>
              <a:p>
                <a:pPr marL="400050" lvl="1" indent="0">
                  <a:buNone/>
                </a:pPr>
                <a14:m>
                  <m:oMathPara xmlns:m="http://schemas.openxmlformats.org/officeDocument/2006/math">
                    <m:oMathParaPr>
                      <m:jc m:val="left"/>
                    </m:oMathParaPr>
                    <m:oMath xmlns:m="http://schemas.openxmlformats.org/officeDocument/2006/math">
                      <m:r>
                        <a:rPr lang="en-CA" sz="2400" i="1">
                          <a:latin typeface="Cambria Math"/>
                        </a:rPr>
                        <m:t>𝑡𝑢𝑟𝑏</m:t>
                      </m:r>
                      <m:d>
                        <m:dPr>
                          <m:ctrlPr>
                            <a:rPr lang="en-CA" sz="2400" i="1">
                              <a:latin typeface="Cambria Math" panose="02040503050406030204" pitchFamily="18" charset="0"/>
                            </a:rPr>
                          </m:ctrlPr>
                        </m:dPr>
                        <m:e>
                          <m:r>
                            <a:rPr lang="en-CA" sz="2400" i="1">
                              <a:latin typeface="Cambria Math"/>
                            </a:rPr>
                            <m:t>𝑝</m:t>
                          </m:r>
                        </m:e>
                      </m:d>
                      <m:r>
                        <a:rPr lang="en-CA" sz="2400" i="1">
                          <a:latin typeface="Cambria Math"/>
                        </a:rPr>
                        <m:t>= </m:t>
                      </m:r>
                      <m:nary>
                        <m:naryPr>
                          <m:chr m:val="∑"/>
                          <m:ctrlPr>
                            <a:rPr lang="en-CA" sz="2400" i="1">
                              <a:latin typeface="Cambria Math" panose="02040503050406030204" pitchFamily="18" charset="0"/>
                            </a:rPr>
                          </m:ctrlPr>
                        </m:naryPr>
                        <m:sub>
                          <m:r>
                            <m:rPr>
                              <m:brk m:alnAt="23"/>
                            </m:rPr>
                            <a:rPr lang="en-CA" sz="2400" i="1">
                              <a:latin typeface="Cambria Math"/>
                            </a:rPr>
                            <m:t>𝑖</m:t>
                          </m:r>
                          <m:r>
                            <a:rPr lang="en-CA" sz="2400" i="1">
                              <a:latin typeface="Cambria Math"/>
                            </a:rPr>
                            <m:t>=1</m:t>
                          </m:r>
                        </m:sub>
                        <m:sup>
                          <m:r>
                            <a:rPr lang="en-CA" sz="2400" i="1">
                              <a:latin typeface="Cambria Math"/>
                            </a:rPr>
                            <m:t>𝑜𝑐𝑡𝑎𝑣𝑒𝑠</m:t>
                          </m:r>
                        </m:sup>
                        <m:e>
                          <m:d>
                            <m:dPr>
                              <m:begChr m:val="|"/>
                              <m:endChr m:val="|"/>
                              <m:ctrlPr>
                                <a:rPr lang="en-CA" sz="2400" i="1" smtClean="0">
                                  <a:latin typeface="Cambria Math" panose="02040503050406030204" pitchFamily="18" charset="0"/>
                                </a:rPr>
                              </m:ctrlPr>
                            </m:dPr>
                            <m:e>
                              <m:f>
                                <m:fPr>
                                  <m:ctrlPr>
                                    <a:rPr lang="en-CA" sz="2400" i="1" smtClean="0">
                                      <a:latin typeface="Cambria Math" panose="02040503050406030204" pitchFamily="18" charset="0"/>
                                    </a:rPr>
                                  </m:ctrlPr>
                                </m:fPr>
                                <m:num>
                                  <m:r>
                                    <a:rPr lang="en-CA" sz="2400" b="0" i="1" smtClean="0">
                                      <a:latin typeface="Cambria Math"/>
                                    </a:rPr>
                                    <m:t>𝑛𝑜𝑖𝑠𝑒</m:t>
                                  </m:r>
                                  <m:r>
                                    <a:rPr lang="en-CA" sz="2400" b="0" i="1" smtClean="0">
                                      <a:latin typeface="Cambria Math"/>
                                    </a:rPr>
                                    <m:t>(</m:t>
                                  </m:r>
                                  <m:r>
                                    <a:rPr lang="en-CA" sz="2400" b="0" i="1" smtClean="0">
                                      <a:latin typeface="Cambria Math"/>
                                    </a:rPr>
                                    <m:t>𝑝</m:t>
                                  </m:r>
                                  <m:r>
                                    <a:rPr lang="en-CA" sz="2400" b="0" i="1" smtClean="0">
                                      <a:latin typeface="Cambria Math"/>
                                    </a:rPr>
                                    <m:t>∗</m:t>
                                  </m:r>
                                  <m:sSup>
                                    <m:sSupPr>
                                      <m:ctrlPr>
                                        <a:rPr lang="en-CA" sz="2400" b="0" i="1" smtClean="0">
                                          <a:latin typeface="Cambria Math" panose="02040503050406030204" pitchFamily="18" charset="0"/>
                                        </a:rPr>
                                      </m:ctrlPr>
                                    </m:sSupPr>
                                    <m:e>
                                      <m:r>
                                        <a:rPr lang="en-CA" sz="2400" b="0" i="1" smtClean="0">
                                          <a:latin typeface="Cambria Math"/>
                                        </a:rPr>
                                        <m:t>2</m:t>
                                      </m:r>
                                    </m:e>
                                    <m:sup>
                                      <m:r>
                                        <a:rPr lang="en-CA" sz="2400" b="0" i="1" smtClean="0">
                                          <a:latin typeface="Cambria Math"/>
                                        </a:rPr>
                                        <m:t>𝑖</m:t>
                                      </m:r>
                                    </m:sup>
                                  </m:sSup>
                                </m:num>
                                <m:den>
                                  <m:sSup>
                                    <m:sSupPr>
                                      <m:ctrlPr>
                                        <a:rPr lang="en-CA" sz="2400" i="1" smtClean="0">
                                          <a:latin typeface="Cambria Math" panose="02040503050406030204" pitchFamily="18" charset="0"/>
                                        </a:rPr>
                                      </m:ctrlPr>
                                    </m:sSupPr>
                                    <m:e>
                                      <m:r>
                                        <a:rPr lang="en-CA" sz="2400" b="0" i="1" smtClean="0">
                                          <a:latin typeface="Cambria Math"/>
                                        </a:rPr>
                                        <m:t>2</m:t>
                                      </m:r>
                                    </m:e>
                                    <m:sup>
                                      <m:r>
                                        <a:rPr lang="en-CA" sz="2400" b="0" i="1" smtClean="0">
                                          <a:latin typeface="Cambria Math"/>
                                        </a:rPr>
                                        <m:t>𝑖</m:t>
                                      </m:r>
                                    </m:sup>
                                  </m:sSup>
                                </m:den>
                              </m:f>
                            </m:e>
                          </m:d>
                        </m:e>
                      </m:nary>
                    </m:oMath>
                  </m:oMathPara>
                </a14:m>
                <a:endParaRPr lang="en-CA" sz="2400" dirty="0" smtClean="0"/>
              </a:p>
              <a:p>
                <a:r>
                  <a:rPr lang="en-CA" dirty="0" smtClean="0"/>
                  <a:t>This produces the texture shown on one of the earlier slides</a:t>
                </a:r>
              </a:p>
              <a:p>
                <a:r>
                  <a:rPr lang="en-CA" dirty="0" smtClean="0"/>
                  <a:t>With modern GPUs we can do this in hardware in real-time</a:t>
                </a: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63" t="-1078"/>
                </a:stretch>
              </a:blipFill>
            </p:spPr>
            <p:txBody>
              <a:bodyPr/>
              <a:lstStyle/>
              <a:p>
                <a:r>
                  <a:rPr lang="en-CA">
                    <a:noFill/>
                  </a:rPr>
                  <a:t> </a:t>
                </a:r>
              </a:p>
            </p:txBody>
          </p:sp>
        </mc:Fallback>
      </mc:AlternateContent>
    </p:spTree>
    <p:extLst>
      <p:ext uri="{BB962C8B-B14F-4D97-AF65-F5344CB8AC3E}">
        <p14:creationId xmlns:p14="http://schemas.microsoft.com/office/powerpoint/2010/main" val="21491807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Shadows</a:t>
            </a:r>
            <a:endParaRPr lang="en-CA" dirty="0"/>
          </a:p>
        </p:txBody>
      </p:sp>
      <p:sp>
        <p:nvSpPr>
          <p:cNvPr id="3" name="Content Placeholder 2"/>
          <p:cNvSpPr>
            <a:spLocks noGrp="1"/>
          </p:cNvSpPr>
          <p:nvPr>
            <p:ph idx="1"/>
          </p:nvPr>
        </p:nvSpPr>
        <p:spPr/>
        <p:txBody>
          <a:bodyPr/>
          <a:lstStyle/>
          <a:p>
            <a:r>
              <a:rPr lang="en-CA" dirty="0" smtClean="0"/>
              <a:t>Not strictly local illumination, but some techniques considered part of it</a:t>
            </a:r>
          </a:p>
          <a:p>
            <a:r>
              <a:rPr lang="en-CA" dirty="0" smtClean="0"/>
              <a:t>Will examine other shadow algorithms under global illumination, but will look at two classes of algorithms here</a:t>
            </a:r>
          </a:p>
          <a:p>
            <a:r>
              <a:rPr lang="en-CA" dirty="0" smtClean="0"/>
              <a:t>A shadow is cast when an object lies between a pixel and a light source</a:t>
            </a:r>
          </a:p>
          <a:p>
            <a:r>
              <a:rPr lang="en-CA" dirty="0" smtClean="0"/>
              <a:t>This object is called an </a:t>
            </a:r>
            <a:r>
              <a:rPr lang="en-CA" dirty="0" err="1" smtClean="0"/>
              <a:t>occluder</a:t>
            </a:r>
            <a:r>
              <a:rPr lang="en-CA" dirty="0" smtClean="0"/>
              <a:t> and it blocks the light coming from a particular light source</a:t>
            </a:r>
          </a:p>
          <a:p>
            <a:r>
              <a:rPr lang="en-CA" dirty="0" smtClean="0"/>
              <a:t>There can be multiple light sources and each will cast a different set of shadows</a:t>
            </a:r>
            <a:endParaRPr lang="en-CA" dirty="0"/>
          </a:p>
        </p:txBody>
      </p:sp>
    </p:spTree>
    <p:extLst>
      <p:ext uri="{BB962C8B-B14F-4D97-AF65-F5344CB8AC3E}">
        <p14:creationId xmlns:p14="http://schemas.microsoft.com/office/powerpoint/2010/main" val="3825028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Shadows</a:t>
            </a:r>
            <a:endParaRPr lang="en-CA" dirty="0"/>
          </a:p>
        </p:txBody>
      </p:sp>
      <p:sp>
        <p:nvSpPr>
          <p:cNvPr id="3" name="Content Placeholder 2"/>
          <p:cNvSpPr>
            <a:spLocks noGrp="1"/>
          </p:cNvSpPr>
          <p:nvPr>
            <p:ph idx="1"/>
          </p:nvPr>
        </p:nvSpPr>
        <p:spPr/>
        <p:txBody>
          <a:bodyPr/>
          <a:lstStyle/>
          <a:p>
            <a:r>
              <a:rPr lang="en-CA" dirty="0" smtClean="0"/>
              <a:t>A shadow is divided into two parts; the umbra and the penumbra</a:t>
            </a:r>
          </a:p>
          <a:p>
            <a:r>
              <a:rPr lang="en-CA" dirty="0" smtClean="0"/>
              <a:t>The umbra is the central part of the shadow where all the light is blocked</a:t>
            </a:r>
          </a:p>
          <a:p>
            <a:r>
              <a:rPr lang="en-CA" dirty="0" smtClean="0"/>
              <a:t>The penumbra is where only part of the light source is blocked, real light sources have finite area, so only part of the light source could be blocked by the </a:t>
            </a:r>
            <a:r>
              <a:rPr lang="en-CA" dirty="0" err="1" smtClean="0"/>
              <a:t>occluder</a:t>
            </a:r>
            <a:endParaRPr lang="en-CA" dirty="0" smtClean="0"/>
          </a:p>
          <a:p>
            <a:r>
              <a:rPr lang="en-CA" dirty="0" smtClean="0"/>
              <a:t>If there is only an umbra it is called a hard shadow, there is a clear line between the shadow and non-shadowed regions</a:t>
            </a:r>
            <a:endParaRPr lang="en-CA" dirty="0"/>
          </a:p>
        </p:txBody>
      </p:sp>
    </p:spTree>
    <p:extLst>
      <p:ext uri="{BB962C8B-B14F-4D97-AF65-F5344CB8AC3E}">
        <p14:creationId xmlns:p14="http://schemas.microsoft.com/office/powerpoint/2010/main" val="423276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Local Illumination</a:t>
            </a:r>
            <a:endParaRPr lang="en-CA" dirty="0"/>
          </a:p>
        </p:txBody>
      </p:sp>
      <p:sp>
        <p:nvSpPr>
          <p:cNvPr id="3" name="Content Placeholder 2"/>
          <p:cNvSpPr>
            <a:spLocks noGrp="1"/>
          </p:cNvSpPr>
          <p:nvPr>
            <p:ph idx="1"/>
          </p:nvPr>
        </p:nvSpPr>
        <p:spPr/>
        <p:txBody>
          <a:bodyPr/>
          <a:lstStyle/>
          <a:p>
            <a:r>
              <a:rPr lang="en-CA" dirty="0" smtClean="0"/>
              <a:t>Diffuse illumination: reflected light the same in all directions, a flat reflection</a:t>
            </a:r>
          </a:p>
          <a:p>
            <a:r>
              <a:rPr lang="en-CA" dirty="0" smtClean="0"/>
              <a:t>Amount of light reflected depends upon incident light, light coming from each light source, I</a:t>
            </a:r>
            <a:r>
              <a:rPr lang="en-CA" baseline="-25000" dirty="0" smtClean="0"/>
              <a:t>i</a:t>
            </a:r>
            <a:endParaRPr lang="en-CA" dirty="0" smtClean="0"/>
          </a:p>
          <a:p>
            <a:r>
              <a:rPr lang="en-CA" dirty="0" smtClean="0"/>
              <a:t>The amount of received light depends upon the angle </a:t>
            </a:r>
            <a:r>
              <a:rPr lang="el-GR" dirty="0" smtClean="0"/>
              <a:t>θ</a:t>
            </a:r>
            <a:r>
              <a:rPr lang="en-CA" dirty="0" smtClean="0"/>
              <a:t> between L</a:t>
            </a:r>
            <a:r>
              <a:rPr lang="en-CA" baseline="-25000" dirty="0" smtClean="0"/>
              <a:t>i</a:t>
            </a:r>
            <a:r>
              <a:rPr lang="en-CA" dirty="0" smtClean="0"/>
              <a:t> and N, the normal to the surface at the point:</a:t>
            </a:r>
          </a:p>
          <a:p>
            <a:pPr marL="457200" lvl="1" indent="0">
              <a:buNone/>
            </a:pPr>
            <a:r>
              <a:rPr lang="en-CA" sz="2400" dirty="0" smtClean="0"/>
              <a:t>I</a:t>
            </a:r>
            <a:r>
              <a:rPr lang="en-CA" sz="2400" baseline="-25000" dirty="0" smtClean="0"/>
              <a:t>d</a:t>
            </a:r>
            <a:r>
              <a:rPr lang="en-CA" sz="2400" dirty="0" smtClean="0"/>
              <a:t> = </a:t>
            </a:r>
            <a:r>
              <a:rPr lang="en-CA" sz="2400" dirty="0" err="1" smtClean="0"/>
              <a:t>I</a:t>
            </a:r>
            <a:r>
              <a:rPr lang="en-CA" sz="2400" baseline="-25000" dirty="0" err="1" smtClean="0"/>
              <a:t>i</a:t>
            </a:r>
            <a:r>
              <a:rPr lang="en-CA" sz="2400" dirty="0" err="1" smtClean="0"/>
              <a:t>k</a:t>
            </a:r>
            <a:r>
              <a:rPr lang="en-CA" sz="2400" baseline="-25000" dirty="0" err="1" smtClean="0"/>
              <a:t>d</a:t>
            </a:r>
            <a:r>
              <a:rPr lang="en-CA" sz="2400" dirty="0" err="1" smtClean="0"/>
              <a:t>cos</a:t>
            </a:r>
            <a:r>
              <a:rPr lang="el-GR" sz="2400" dirty="0" smtClean="0"/>
              <a:t>θ</a:t>
            </a:r>
            <a:r>
              <a:rPr lang="en-CA" sz="2400" dirty="0" smtClean="0"/>
              <a:t> = </a:t>
            </a:r>
            <a:r>
              <a:rPr lang="en-CA" sz="2400" dirty="0" err="1" smtClean="0"/>
              <a:t>I</a:t>
            </a:r>
            <a:r>
              <a:rPr lang="en-CA" sz="2400" baseline="-25000" dirty="0" err="1" smtClean="0"/>
              <a:t>i</a:t>
            </a:r>
            <a:r>
              <a:rPr lang="en-CA" sz="2400" dirty="0" err="1" smtClean="0"/>
              <a:t>k</a:t>
            </a:r>
            <a:r>
              <a:rPr lang="en-CA" sz="2400" baseline="-25000" dirty="0" err="1" smtClean="0"/>
              <a:t>d</a:t>
            </a:r>
            <a:r>
              <a:rPr lang="en-CA" sz="2400" dirty="0" smtClean="0"/>
              <a:t>(N • L</a:t>
            </a:r>
            <a:r>
              <a:rPr lang="en-CA" sz="2400" baseline="-25000" dirty="0" smtClean="0"/>
              <a:t>i</a:t>
            </a:r>
            <a:r>
              <a:rPr lang="en-CA" sz="2400" dirty="0" smtClean="0"/>
              <a:t>)</a:t>
            </a:r>
          </a:p>
          <a:p>
            <a:r>
              <a:rPr lang="en-CA" dirty="0" smtClean="0"/>
              <a:t>We assume that all vectors have been normalized</a:t>
            </a:r>
            <a:endParaRPr lang="en-CA" dirty="0"/>
          </a:p>
        </p:txBody>
      </p:sp>
    </p:spTree>
    <p:extLst>
      <p:ext uri="{BB962C8B-B14F-4D97-AF65-F5344CB8AC3E}">
        <p14:creationId xmlns:p14="http://schemas.microsoft.com/office/powerpoint/2010/main" val="10601070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Shadows</a:t>
            </a:r>
            <a:endParaRPr lang="en-CA" dirty="0"/>
          </a:p>
        </p:txBody>
      </p:sp>
      <p:sp>
        <p:nvSpPr>
          <p:cNvPr id="3" name="Content Placeholder 2"/>
          <p:cNvSpPr>
            <a:spLocks noGrp="1"/>
          </p:cNvSpPr>
          <p:nvPr>
            <p:ph idx="1"/>
          </p:nvPr>
        </p:nvSpPr>
        <p:spPr/>
        <p:txBody>
          <a:bodyPr>
            <a:normAutofit lnSpcReduction="10000"/>
          </a:bodyPr>
          <a:lstStyle/>
          <a:p>
            <a:r>
              <a:rPr lang="en-CA" dirty="0" smtClean="0"/>
              <a:t>The first algorithm we will examine is shadow volumes</a:t>
            </a:r>
          </a:p>
          <a:p>
            <a:r>
              <a:rPr lang="en-CA" dirty="0" smtClean="0"/>
              <a:t>Consider a single polygon </a:t>
            </a:r>
            <a:r>
              <a:rPr lang="en-CA" dirty="0" err="1" smtClean="0"/>
              <a:t>occluder</a:t>
            </a:r>
            <a:r>
              <a:rPr lang="en-CA" dirty="0" smtClean="0"/>
              <a:t>, we can construct a volume from this polygon and the light source:</a:t>
            </a:r>
          </a:p>
          <a:p>
            <a:pPr lvl="1"/>
            <a:r>
              <a:rPr lang="en-CA" sz="2400" dirty="0" smtClean="0"/>
              <a:t>The near cap is the polygon</a:t>
            </a:r>
          </a:p>
          <a:p>
            <a:pPr lvl="1"/>
            <a:r>
              <a:rPr lang="en-CA" sz="2400" dirty="0" smtClean="0"/>
              <a:t>The sides are constructed by constructing a ray from the light source through the polygon vertices, each ray defines a polygon edge from the near cap to the far cap</a:t>
            </a:r>
          </a:p>
          <a:p>
            <a:pPr lvl="1"/>
            <a:r>
              <a:rPr lang="en-CA" sz="2400" dirty="0" smtClean="0"/>
              <a:t>A far cap is constructed by projecting the near cap to the end of the volume</a:t>
            </a:r>
            <a:endParaRPr lang="en-CA" sz="2400" dirty="0"/>
          </a:p>
        </p:txBody>
      </p:sp>
    </p:spTree>
    <p:extLst>
      <p:ext uri="{BB962C8B-B14F-4D97-AF65-F5344CB8AC3E}">
        <p14:creationId xmlns:p14="http://schemas.microsoft.com/office/powerpoint/2010/main" val="42650344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Shadows</a:t>
            </a:r>
            <a:endParaRPr lang="en-CA" dirty="0"/>
          </a:p>
        </p:txBody>
      </p:sp>
      <p:pic>
        <p:nvPicPr>
          <p:cNvPr id="4" name="Content Placeholder 3"/>
          <p:cNvPicPr>
            <a:picLocks noGrp="1" noChangeAspect="1"/>
          </p:cNvPicPr>
          <p:nvPr>
            <p:ph idx="1"/>
          </p:nvPr>
        </p:nvPicPr>
        <p:blipFill>
          <a:blip r:embed="rId2"/>
          <a:stretch>
            <a:fillRect/>
          </a:stretch>
        </p:blipFill>
        <p:spPr>
          <a:xfrm>
            <a:off x="1453988" y="2132856"/>
            <a:ext cx="6286364" cy="3488587"/>
          </a:xfrm>
          <a:prstGeom prst="rect">
            <a:avLst/>
          </a:prstGeom>
        </p:spPr>
      </p:pic>
    </p:spTree>
    <p:extLst>
      <p:ext uri="{BB962C8B-B14F-4D97-AF65-F5344CB8AC3E}">
        <p14:creationId xmlns:p14="http://schemas.microsoft.com/office/powerpoint/2010/main" val="19012946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Shadows</a:t>
            </a:r>
            <a:endParaRPr lang="en-CA" dirty="0"/>
          </a:p>
        </p:txBody>
      </p:sp>
      <p:sp>
        <p:nvSpPr>
          <p:cNvPr id="3" name="Content Placeholder 2"/>
          <p:cNvSpPr>
            <a:spLocks noGrp="1"/>
          </p:cNvSpPr>
          <p:nvPr>
            <p:ph idx="1"/>
          </p:nvPr>
        </p:nvSpPr>
        <p:spPr/>
        <p:txBody>
          <a:bodyPr>
            <a:normAutofit fontScale="92500"/>
          </a:bodyPr>
          <a:lstStyle/>
          <a:p>
            <a:r>
              <a:rPr lang="en-CA" dirty="0" smtClean="0"/>
              <a:t>Any object in the shadow volume is in the shadow, otherwise it is not shadowed</a:t>
            </a:r>
          </a:p>
          <a:p>
            <a:r>
              <a:rPr lang="en-CA" dirty="0" smtClean="0"/>
              <a:t>If there are multiple polygons, we can construct a shadow volume for each polygon (more on this later)</a:t>
            </a:r>
          </a:p>
          <a:p>
            <a:r>
              <a:rPr lang="en-CA" dirty="0" smtClean="0"/>
              <a:t>To determine if a pixel is in shadow we do the following:</a:t>
            </a:r>
          </a:p>
          <a:p>
            <a:pPr lvl="1"/>
            <a:r>
              <a:rPr lang="en-CA" sz="2400" dirty="0" smtClean="0"/>
              <a:t>Construct a ray from the eye to the pixel, initialize a counter to 0</a:t>
            </a:r>
          </a:p>
          <a:p>
            <a:pPr lvl="1"/>
            <a:r>
              <a:rPr lang="en-CA" sz="2400" dirty="0" smtClean="0"/>
              <a:t>For each front facing shadow volume face the ray intersects increment the counter</a:t>
            </a:r>
          </a:p>
          <a:p>
            <a:pPr lvl="1"/>
            <a:r>
              <a:rPr lang="en-CA" sz="2400" dirty="0" smtClean="0"/>
              <a:t>For each back facing shadow volume face the ray intersects decrement the counter</a:t>
            </a:r>
          </a:p>
          <a:p>
            <a:pPr lvl="1"/>
            <a:r>
              <a:rPr lang="en-CA" sz="2400" dirty="0" smtClean="0"/>
              <a:t>If the counter is non-zero the pixel is shadowed</a:t>
            </a:r>
            <a:endParaRPr lang="en-CA" sz="2400" dirty="0"/>
          </a:p>
        </p:txBody>
      </p:sp>
    </p:spTree>
    <p:extLst>
      <p:ext uri="{BB962C8B-B14F-4D97-AF65-F5344CB8AC3E}">
        <p14:creationId xmlns:p14="http://schemas.microsoft.com/office/powerpoint/2010/main" val="16586360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Shadows</a:t>
            </a:r>
            <a:endParaRPr lang="en-CA" dirty="0"/>
          </a:p>
        </p:txBody>
      </p:sp>
      <p:sp>
        <p:nvSpPr>
          <p:cNvPr id="3" name="Content Placeholder 2"/>
          <p:cNvSpPr>
            <a:spLocks noGrp="1"/>
          </p:cNvSpPr>
          <p:nvPr>
            <p:ph idx="1"/>
          </p:nvPr>
        </p:nvSpPr>
        <p:spPr/>
        <p:txBody>
          <a:bodyPr/>
          <a:lstStyle/>
          <a:p>
            <a:r>
              <a:rPr lang="en-CA" dirty="0" smtClean="0"/>
              <a:t>We could use this approach, but it would be slow</a:t>
            </a:r>
          </a:p>
          <a:p>
            <a:r>
              <a:rPr lang="en-CA" dirty="0" smtClean="0"/>
              <a:t>Instead we use a stencil buffer to compute the part of the image that is shadowed</a:t>
            </a:r>
          </a:p>
          <a:p>
            <a:r>
              <a:rPr lang="en-CA" dirty="0" smtClean="0"/>
              <a:t>A stencil buffer is a 2D array the same size as the frame buffer or depth buffer, but typically only 8 bits deep</a:t>
            </a:r>
          </a:p>
          <a:p>
            <a:r>
              <a:rPr lang="en-CA" dirty="0" smtClean="0"/>
              <a:t>We can modify the stencil buffer and perform tests on it very efficiently</a:t>
            </a:r>
          </a:p>
          <a:p>
            <a:r>
              <a:rPr lang="en-CA" dirty="0" smtClean="0"/>
              <a:t>The stencil shadow volume algorithm is a multi-pass algorithm</a:t>
            </a:r>
            <a:endParaRPr lang="en-CA" dirty="0"/>
          </a:p>
        </p:txBody>
      </p:sp>
    </p:spTree>
    <p:extLst>
      <p:ext uri="{BB962C8B-B14F-4D97-AF65-F5344CB8AC3E}">
        <p14:creationId xmlns:p14="http://schemas.microsoft.com/office/powerpoint/2010/main" val="15239287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Shadows</a:t>
            </a:r>
            <a:endParaRPr lang="en-CA" dirty="0"/>
          </a:p>
        </p:txBody>
      </p:sp>
      <p:sp>
        <p:nvSpPr>
          <p:cNvPr id="3" name="Content Placeholder 2"/>
          <p:cNvSpPr>
            <a:spLocks noGrp="1"/>
          </p:cNvSpPr>
          <p:nvPr>
            <p:ph idx="1"/>
          </p:nvPr>
        </p:nvSpPr>
        <p:spPr/>
        <p:txBody>
          <a:bodyPr>
            <a:normAutofit lnSpcReduction="10000"/>
          </a:bodyPr>
          <a:lstStyle/>
          <a:p>
            <a:r>
              <a:rPr lang="en-CA" dirty="0" smtClean="0"/>
              <a:t>Step One: clear the depth and frame buffers</a:t>
            </a:r>
          </a:p>
          <a:p>
            <a:r>
              <a:rPr lang="en-CA" dirty="0" smtClean="0"/>
              <a:t>Step Two: draw model with only ambient light, update the z-buffer, this part is not effected by shadows</a:t>
            </a:r>
          </a:p>
          <a:p>
            <a:r>
              <a:rPr lang="en-CA" dirty="0" smtClean="0"/>
              <a:t>Step Three: perform the following three steps for each </a:t>
            </a:r>
            <a:r>
              <a:rPr lang="en-CA" dirty="0" err="1" smtClean="0"/>
              <a:t>occluder</a:t>
            </a:r>
            <a:endParaRPr lang="en-CA" dirty="0" smtClean="0"/>
          </a:p>
          <a:p>
            <a:r>
              <a:rPr lang="en-CA" dirty="0" smtClean="0"/>
              <a:t>Step 3a: construct a closed shadow volume for the </a:t>
            </a:r>
            <a:r>
              <a:rPr lang="en-CA" dirty="0" err="1" smtClean="0"/>
              <a:t>occluder</a:t>
            </a:r>
            <a:endParaRPr lang="en-CA" dirty="0" smtClean="0"/>
          </a:p>
          <a:p>
            <a:r>
              <a:rPr lang="en-CA" dirty="0" smtClean="0"/>
              <a:t>Step 3b: draw front facing (eye space) polygons of shadow volume, don’t update the depth or frame buffer, but increment stencil for each pixel that passes the z buffer test</a:t>
            </a:r>
            <a:endParaRPr lang="en-CA" dirty="0"/>
          </a:p>
        </p:txBody>
      </p:sp>
    </p:spTree>
    <p:extLst>
      <p:ext uri="{BB962C8B-B14F-4D97-AF65-F5344CB8AC3E}">
        <p14:creationId xmlns:p14="http://schemas.microsoft.com/office/powerpoint/2010/main" val="11982922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Shadows</a:t>
            </a:r>
            <a:endParaRPr lang="en-CA" dirty="0"/>
          </a:p>
        </p:txBody>
      </p:sp>
      <p:sp>
        <p:nvSpPr>
          <p:cNvPr id="3" name="Content Placeholder 2"/>
          <p:cNvSpPr>
            <a:spLocks noGrp="1"/>
          </p:cNvSpPr>
          <p:nvPr>
            <p:ph idx="1"/>
          </p:nvPr>
        </p:nvSpPr>
        <p:spPr/>
        <p:txBody>
          <a:bodyPr/>
          <a:lstStyle/>
          <a:p>
            <a:r>
              <a:rPr lang="en-CA" dirty="0" smtClean="0"/>
              <a:t>Step 3c: draw the back facing (eye space) polygons of the shadow volume and only update the stencil buffer, for each pixel that passes the z buffer test decrement the stencil buffer</a:t>
            </a:r>
          </a:p>
          <a:p>
            <a:r>
              <a:rPr lang="en-CA" dirty="0" smtClean="0"/>
              <a:t>Step Four: Observation: non-zero stencil buffer pixels are in shadow</a:t>
            </a:r>
          </a:p>
          <a:p>
            <a:r>
              <a:rPr lang="en-CA" dirty="0" smtClean="0"/>
              <a:t>Draw the model with diffuse and specular lighting, on each pixel do a stencil buffer test, if the stencil buffer is zero add the colour to the frame buffer, otherwise leave the ambient light in the frame buffer</a:t>
            </a:r>
            <a:endParaRPr lang="en-CA" dirty="0"/>
          </a:p>
        </p:txBody>
      </p:sp>
    </p:spTree>
    <p:extLst>
      <p:ext uri="{BB962C8B-B14F-4D97-AF65-F5344CB8AC3E}">
        <p14:creationId xmlns:p14="http://schemas.microsoft.com/office/powerpoint/2010/main" val="39899003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Shadows</a:t>
            </a:r>
            <a:endParaRPr lang="en-CA" dirty="0"/>
          </a:p>
        </p:txBody>
      </p:sp>
      <p:sp>
        <p:nvSpPr>
          <p:cNvPr id="3" name="Content Placeholder 2"/>
          <p:cNvSpPr>
            <a:spLocks noGrp="1"/>
          </p:cNvSpPr>
          <p:nvPr>
            <p:ph idx="1"/>
          </p:nvPr>
        </p:nvSpPr>
        <p:spPr/>
        <p:txBody>
          <a:bodyPr/>
          <a:lstStyle/>
          <a:p>
            <a:r>
              <a:rPr lang="en-CA" dirty="0" smtClean="0"/>
              <a:t>The is called an object space algorithm, since the shadow volume is an object, can be viewed as part of the model, computations are done in object space</a:t>
            </a:r>
          </a:p>
          <a:p>
            <a:r>
              <a:rPr lang="en-CA" dirty="0" smtClean="0"/>
              <a:t>There are two main problems with this algorithm</a:t>
            </a:r>
          </a:p>
          <a:p>
            <a:r>
              <a:rPr lang="en-CA" dirty="0" smtClean="0"/>
              <a:t>If there are a lot of polygons in the </a:t>
            </a:r>
            <a:r>
              <a:rPr lang="en-CA" dirty="0" err="1" smtClean="0"/>
              <a:t>occluder</a:t>
            </a:r>
            <a:r>
              <a:rPr lang="en-CA" dirty="0" smtClean="0"/>
              <a:t> there will be a large number of extruded shadow volumes</a:t>
            </a:r>
          </a:p>
          <a:p>
            <a:r>
              <a:rPr lang="en-CA" dirty="0" smtClean="0"/>
              <a:t>In step three we could overflow the stencil buffer, plus we will draw a large number of shadow polygons, which take time</a:t>
            </a:r>
            <a:endParaRPr lang="en-CA" dirty="0"/>
          </a:p>
        </p:txBody>
      </p:sp>
    </p:spTree>
    <p:extLst>
      <p:ext uri="{BB962C8B-B14F-4D97-AF65-F5344CB8AC3E}">
        <p14:creationId xmlns:p14="http://schemas.microsoft.com/office/powerpoint/2010/main" val="35412986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Shadows</a:t>
            </a:r>
            <a:endParaRPr lang="en-CA" dirty="0"/>
          </a:p>
        </p:txBody>
      </p:sp>
      <p:sp>
        <p:nvSpPr>
          <p:cNvPr id="3" name="Content Placeholder 2"/>
          <p:cNvSpPr>
            <a:spLocks noGrp="1"/>
          </p:cNvSpPr>
          <p:nvPr>
            <p:ph idx="1"/>
          </p:nvPr>
        </p:nvSpPr>
        <p:spPr/>
        <p:txBody>
          <a:bodyPr/>
          <a:lstStyle/>
          <a:p>
            <a:r>
              <a:rPr lang="en-CA" dirty="0" smtClean="0"/>
              <a:t>Solution: construct the silhouette for the </a:t>
            </a:r>
            <a:r>
              <a:rPr lang="en-CA" dirty="0" err="1" smtClean="0"/>
              <a:t>occluder</a:t>
            </a:r>
            <a:r>
              <a:rPr lang="en-CA" dirty="0" smtClean="0"/>
              <a:t> from the light source position, determine edges that make up the silhouette</a:t>
            </a:r>
          </a:p>
          <a:p>
            <a:r>
              <a:rPr lang="en-CA" dirty="0" smtClean="0"/>
              <a:t>Use these edges to construct the shadow volume</a:t>
            </a:r>
          </a:p>
          <a:p>
            <a:r>
              <a:rPr lang="en-CA" dirty="0" smtClean="0"/>
              <a:t>The shadow volume only needs to be computed when the light source or </a:t>
            </a:r>
            <a:r>
              <a:rPr lang="en-CA" dirty="0" err="1" smtClean="0"/>
              <a:t>occluder</a:t>
            </a:r>
            <a:r>
              <a:rPr lang="en-CA" dirty="0" smtClean="0"/>
              <a:t> moves, so this computation doesn’t need to be performed on each update</a:t>
            </a:r>
          </a:p>
          <a:p>
            <a:r>
              <a:rPr lang="en-CA" dirty="0" smtClean="0"/>
              <a:t>Second problem: if the eye is inside a shadow volume, or it intersects the near clipping plane the stencil buffer computation will be wrong</a:t>
            </a:r>
            <a:endParaRPr lang="en-CA" dirty="0"/>
          </a:p>
        </p:txBody>
      </p:sp>
    </p:spTree>
    <p:extLst>
      <p:ext uri="{BB962C8B-B14F-4D97-AF65-F5344CB8AC3E}">
        <p14:creationId xmlns:p14="http://schemas.microsoft.com/office/powerpoint/2010/main" val="24486877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Shadows</a:t>
            </a:r>
            <a:endParaRPr lang="en-CA" dirty="0"/>
          </a:p>
        </p:txBody>
      </p:sp>
      <p:sp>
        <p:nvSpPr>
          <p:cNvPr id="3" name="Content Placeholder 2"/>
          <p:cNvSpPr>
            <a:spLocks noGrp="1"/>
          </p:cNvSpPr>
          <p:nvPr>
            <p:ph idx="1"/>
          </p:nvPr>
        </p:nvSpPr>
        <p:spPr/>
        <p:txBody>
          <a:bodyPr/>
          <a:lstStyle/>
          <a:p>
            <a:r>
              <a:rPr lang="en-CA" dirty="0" smtClean="0"/>
              <a:t>This will produce shadows that shouldn’t exist, or shadows will be missing</a:t>
            </a:r>
          </a:p>
          <a:p>
            <a:r>
              <a:rPr lang="en-CA" dirty="0" smtClean="0"/>
              <a:t>The solution is to work the other way around, count the shadow volumes behind the depth buffer, if the count of front and back facing polygons is the same the pixel isn’t in shadow</a:t>
            </a:r>
          </a:p>
          <a:p>
            <a:r>
              <a:rPr lang="en-CA" dirty="0" smtClean="0"/>
              <a:t>Can have the same problem with the far clipping plane, but we can easily move it to be past the end of the shadow volume</a:t>
            </a:r>
            <a:endParaRPr lang="en-CA" dirty="0"/>
          </a:p>
        </p:txBody>
      </p:sp>
    </p:spTree>
    <p:extLst>
      <p:ext uri="{BB962C8B-B14F-4D97-AF65-F5344CB8AC3E}">
        <p14:creationId xmlns:p14="http://schemas.microsoft.com/office/powerpoint/2010/main" val="24436417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Shadows</a:t>
            </a:r>
            <a:endParaRPr lang="en-CA" dirty="0"/>
          </a:p>
        </p:txBody>
      </p:sp>
      <p:sp>
        <p:nvSpPr>
          <p:cNvPr id="3" name="Content Placeholder 2"/>
          <p:cNvSpPr>
            <a:spLocks noGrp="1"/>
          </p:cNvSpPr>
          <p:nvPr>
            <p:ph idx="1"/>
          </p:nvPr>
        </p:nvSpPr>
        <p:spPr/>
        <p:txBody>
          <a:bodyPr/>
          <a:lstStyle/>
          <a:p>
            <a:r>
              <a:rPr lang="en-CA" dirty="0" smtClean="0"/>
              <a:t>The shadow map algorithm is an image space algorithm, it works in terms of images</a:t>
            </a:r>
          </a:p>
          <a:p>
            <a:r>
              <a:rPr lang="en-CA" dirty="0" smtClean="0"/>
              <a:t>Observation: shadows are hidden surface from the light source, if an object is hidden, from the light source perspective it is in shadow</a:t>
            </a:r>
          </a:p>
          <a:p>
            <a:r>
              <a:rPr lang="en-CA" dirty="0" smtClean="0"/>
              <a:t>For a spot light, a point light source that produces a cone or frustum of light, we can use our standard rendering algorithms</a:t>
            </a:r>
          </a:p>
          <a:p>
            <a:r>
              <a:rPr lang="en-CA" dirty="0" smtClean="0"/>
              <a:t>The position of the light source is the eye position, light frustum become the view frustum, easy to specify in OpenGL</a:t>
            </a:r>
            <a:endParaRPr lang="en-CA" dirty="0"/>
          </a:p>
        </p:txBody>
      </p:sp>
    </p:spTree>
    <p:extLst>
      <p:ext uri="{BB962C8B-B14F-4D97-AF65-F5344CB8AC3E}">
        <p14:creationId xmlns:p14="http://schemas.microsoft.com/office/powerpoint/2010/main" val="66142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Local Illumination</a:t>
            </a:r>
            <a:endParaRPr lang="en-CA" dirty="0"/>
          </a:p>
        </p:txBody>
      </p:sp>
      <p:sp>
        <p:nvSpPr>
          <p:cNvPr id="3" name="Content Placeholder 2"/>
          <p:cNvSpPr>
            <a:spLocks noGrp="1"/>
          </p:cNvSpPr>
          <p:nvPr>
            <p:ph idx="1"/>
          </p:nvPr>
        </p:nvSpPr>
        <p:spPr/>
        <p:txBody>
          <a:bodyPr/>
          <a:lstStyle/>
          <a:p>
            <a:r>
              <a:rPr lang="en-CA" dirty="0" smtClean="0"/>
              <a:t>Specular reflection: shiny highlight, in the general direction of a mirror reflection</a:t>
            </a:r>
          </a:p>
          <a:p>
            <a:r>
              <a:rPr lang="en-CA" dirty="0" smtClean="0"/>
              <a:t>Vector to light source L and reflection direction R make same angle </a:t>
            </a:r>
            <a:r>
              <a:rPr lang="el-GR" dirty="0" smtClean="0">
                <a:latin typeface="Times New Roman" pitchFamily="18" charset="0"/>
                <a:cs typeface="Times New Roman" pitchFamily="18" charset="0"/>
              </a:rPr>
              <a:t>α</a:t>
            </a:r>
            <a:r>
              <a:rPr lang="en-CA" dirty="0" smtClean="0">
                <a:latin typeface="Times New Roman" pitchFamily="18" charset="0"/>
                <a:cs typeface="Times New Roman" pitchFamily="18" charset="0"/>
              </a:rPr>
              <a:t> </a:t>
            </a:r>
            <a:r>
              <a:rPr lang="en-CA" dirty="0" smtClean="0">
                <a:cs typeface="Times New Roman" pitchFamily="18" charset="0"/>
              </a:rPr>
              <a:t>to the normal N, see next slide</a:t>
            </a:r>
          </a:p>
          <a:p>
            <a:r>
              <a:rPr lang="en-CA" dirty="0" smtClean="0">
                <a:cs typeface="Times New Roman" pitchFamily="18" charset="0"/>
              </a:rPr>
              <a:t>Perfect reflection will only be along R, only visible in one direction</a:t>
            </a:r>
          </a:p>
          <a:p>
            <a:r>
              <a:rPr lang="en-CA" dirty="0" smtClean="0">
                <a:cs typeface="Times New Roman" pitchFamily="18" charset="0"/>
              </a:rPr>
              <a:t>Most materials aren’t perfect reflectors, light reflected in a cone around R, size of cone depends upon shininess of material</a:t>
            </a:r>
          </a:p>
          <a:p>
            <a:r>
              <a:rPr lang="en-CA" dirty="0" smtClean="0">
                <a:cs typeface="Times New Roman" pitchFamily="18" charset="0"/>
              </a:rPr>
              <a:t>How does light intensity vary within the cone?</a:t>
            </a:r>
            <a:endParaRPr lang="en-CA" dirty="0">
              <a:cs typeface="Times New Roman" pitchFamily="18" charset="0"/>
            </a:endParaRPr>
          </a:p>
        </p:txBody>
      </p:sp>
    </p:spTree>
    <p:extLst>
      <p:ext uri="{BB962C8B-B14F-4D97-AF65-F5344CB8AC3E}">
        <p14:creationId xmlns:p14="http://schemas.microsoft.com/office/powerpoint/2010/main" val="5687578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Shadows</a:t>
            </a:r>
            <a:endParaRPr lang="en-CA" dirty="0"/>
          </a:p>
        </p:txBody>
      </p:sp>
      <p:sp>
        <p:nvSpPr>
          <p:cNvPr id="3" name="Content Placeholder 2"/>
          <p:cNvSpPr>
            <a:spLocks noGrp="1"/>
          </p:cNvSpPr>
          <p:nvPr>
            <p:ph idx="1"/>
          </p:nvPr>
        </p:nvSpPr>
        <p:spPr/>
        <p:txBody>
          <a:bodyPr/>
          <a:lstStyle/>
          <a:p>
            <a:r>
              <a:rPr lang="en-CA" dirty="0" smtClean="0"/>
              <a:t>Render the complete model and save the depth buffer, this is called the shadow map</a:t>
            </a:r>
          </a:p>
          <a:p>
            <a:r>
              <a:rPr lang="en-CA" dirty="0" smtClean="0"/>
              <a:t>It gives the distance from the light source where shadows start for each pixel</a:t>
            </a:r>
          </a:p>
          <a:p>
            <a:r>
              <a:rPr lang="en-CA" dirty="0" smtClean="0"/>
              <a:t>Now we render the model from the eye position, using the following modification</a:t>
            </a:r>
          </a:p>
          <a:p>
            <a:r>
              <a:rPr lang="en-CA" dirty="0" smtClean="0"/>
              <a:t>For each pixel we transform it to light space, we then test the pixel z against the shadow map, if it is greater the pixel is in shadow only use ambient light, otherwise its not in shadow and use full light model</a:t>
            </a:r>
            <a:endParaRPr lang="en-CA" dirty="0"/>
          </a:p>
        </p:txBody>
      </p:sp>
    </p:spTree>
    <p:extLst>
      <p:ext uri="{BB962C8B-B14F-4D97-AF65-F5344CB8AC3E}">
        <p14:creationId xmlns:p14="http://schemas.microsoft.com/office/powerpoint/2010/main" val="5260747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Shadows</a:t>
            </a:r>
            <a:endParaRPr lang="en-CA" dirty="0"/>
          </a:p>
        </p:txBody>
      </p:sp>
      <p:pic>
        <p:nvPicPr>
          <p:cNvPr id="4" name="Content Placeholder 3"/>
          <p:cNvPicPr>
            <a:picLocks noGrp="1" noChangeAspect="1"/>
          </p:cNvPicPr>
          <p:nvPr>
            <p:ph idx="1"/>
          </p:nvPr>
        </p:nvPicPr>
        <p:blipFill>
          <a:blip r:embed="rId2"/>
          <a:stretch>
            <a:fillRect/>
          </a:stretch>
        </p:blipFill>
        <p:spPr>
          <a:xfrm>
            <a:off x="1431248" y="2204864"/>
            <a:ext cx="6273424" cy="3312368"/>
          </a:xfrm>
          <a:prstGeom prst="rect">
            <a:avLst/>
          </a:prstGeom>
        </p:spPr>
      </p:pic>
    </p:spTree>
    <p:extLst>
      <p:ext uri="{BB962C8B-B14F-4D97-AF65-F5344CB8AC3E}">
        <p14:creationId xmlns:p14="http://schemas.microsoft.com/office/powerpoint/2010/main" val="36140068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Shadows</a:t>
            </a:r>
            <a:endParaRPr lang="en-CA" dirty="0"/>
          </a:p>
        </p:txBody>
      </p:sp>
      <p:sp>
        <p:nvSpPr>
          <p:cNvPr id="3" name="Content Placeholder 2"/>
          <p:cNvSpPr>
            <a:spLocks noGrp="1"/>
          </p:cNvSpPr>
          <p:nvPr>
            <p:ph idx="1"/>
          </p:nvPr>
        </p:nvSpPr>
        <p:spPr/>
        <p:txBody>
          <a:bodyPr>
            <a:normAutofit lnSpcReduction="10000"/>
          </a:bodyPr>
          <a:lstStyle/>
          <a:p>
            <a:r>
              <a:rPr lang="en-CA" dirty="0" smtClean="0"/>
              <a:t>The shadow map can be stored in a texture for GPU implementation</a:t>
            </a:r>
          </a:p>
          <a:p>
            <a:r>
              <a:rPr lang="en-CA" dirty="0" smtClean="0"/>
              <a:t>Matrix from eye coordinates to light coordinates constructed at start of rendering:</a:t>
            </a:r>
          </a:p>
          <a:p>
            <a:pPr lvl="1"/>
            <a:r>
              <a:rPr lang="en-CA" sz="2400" dirty="0" smtClean="0"/>
              <a:t>Invert world to eye space transformation</a:t>
            </a:r>
          </a:p>
          <a:p>
            <a:pPr lvl="1"/>
            <a:r>
              <a:rPr lang="en-CA" sz="2400" dirty="0" smtClean="0"/>
              <a:t>Construct world to eye space transformation from the light source</a:t>
            </a:r>
          </a:p>
          <a:p>
            <a:pPr lvl="1"/>
            <a:r>
              <a:rPr lang="en-CA" sz="2400" dirty="0" smtClean="0"/>
              <a:t>Multiply the two matrices</a:t>
            </a:r>
          </a:p>
          <a:p>
            <a:r>
              <a:rPr lang="en-CA" dirty="0" smtClean="0"/>
              <a:t>This works well for spot lights, but what about other kinds of lights?</a:t>
            </a:r>
          </a:p>
          <a:p>
            <a:r>
              <a:rPr lang="en-CA" dirty="0" smtClean="0"/>
              <a:t>For a directional light use a parallel project instead of a perspective projection</a:t>
            </a:r>
            <a:endParaRPr lang="en-CA" dirty="0"/>
          </a:p>
        </p:txBody>
      </p:sp>
    </p:spTree>
    <p:extLst>
      <p:ext uri="{BB962C8B-B14F-4D97-AF65-F5344CB8AC3E}">
        <p14:creationId xmlns:p14="http://schemas.microsoft.com/office/powerpoint/2010/main" val="22572996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Shadows</a:t>
            </a:r>
            <a:endParaRPr lang="en-CA" dirty="0"/>
          </a:p>
        </p:txBody>
      </p:sp>
      <p:sp>
        <p:nvSpPr>
          <p:cNvPr id="3" name="Content Placeholder 2"/>
          <p:cNvSpPr>
            <a:spLocks noGrp="1"/>
          </p:cNvSpPr>
          <p:nvPr>
            <p:ph idx="1"/>
          </p:nvPr>
        </p:nvSpPr>
        <p:spPr/>
        <p:txBody>
          <a:bodyPr/>
          <a:lstStyle/>
          <a:p>
            <a:r>
              <a:rPr lang="en-CA" dirty="0" smtClean="0"/>
              <a:t>For point lights, which aren’t directional or spot lights we need to use a cube map for a shadow map, we need to render from the light source 6 times</a:t>
            </a:r>
          </a:p>
          <a:p>
            <a:r>
              <a:rPr lang="en-CA" dirty="0" smtClean="0"/>
              <a:t>The shadow map is static unless the light source or any of the geometry changes, more frequent than shadow volumes</a:t>
            </a:r>
          </a:p>
          <a:p>
            <a:r>
              <a:rPr lang="en-CA" dirty="0" smtClean="0"/>
              <a:t>One advantage, handles shadows from transparent surfaces</a:t>
            </a:r>
          </a:p>
          <a:p>
            <a:r>
              <a:rPr lang="en-CA" dirty="0" smtClean="0"/>
              <a:t>If the shadow map is 8 bits deep we can store a partial coverage for smoother shadows</a:t>
            </a:r>
            <a:endParaRPr lang="en-CA" dirty="0"/>
          </a:p>
        </p:txBody>
      </p:sp>
    </p:spTree>
    <p:extLst>
      <p:ext uri="{BB962C8B-B14F-4D97-AF65-F5344CB8AC3E}">
        <p14:creationId xmlns:p14="http://schemas.microsoft.com/office/powerpoint/2010/main" val="248193347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Shadows</a:t>
            </a:r>
            <a:endParaRPr lang="en-CA" dirty="0"/>
          </a:p>
        </p:txBody>
      </p:sp>
      <p:sp>
        <p:nvSpPr>
          <p:cNvPr id="3" name="Content Placeholder 2"/>
          <p:cNvSpPr>
            <a:spLocks noGrp="1"/>
          </p:cNvSpPr>
          <p:nvPr>
            <p:ph idx="1"/>
          </p:nvPr>
        </p:nvSpPr>
        <p:spPr/>
        <p:txBody>
          <a:bodyPr/>
          <a:lstStyle/>
          <a:p>
            <a:r>
              <a:rPr lang="en-CA" dirty="0" smtClean="0"/>
              <a:t>One of the main problems with shadow maps is aliasing, the shadow map is computed to a fixed resolution</a:t>
            </a:r>
          </a:p>
          <a:p>
            <a:r>
              <a:rPr lang="en-CA" dirty="0" smtClean="0"/>
              <a:t>If the resolution is too low there can be gaps in the shadow</a:t>
            </a:r>
          </a:p>
          <a:p>
            <a:r>
              <a:rPr lang="en-CA" dirty="0" smtClean="0"/>
              <a:t>There are some ways of solving these problems, but we won’t go into them</a:t>
            </a:r>
            <a:endParaRPr lang="en-CA" dirty="0"/>
          </a:p>
        </p:txBody>
      </p:sp>
    </p:spTree>
    <p:extLst>
      <p:ext uri="{BB962C8B-B14F-4D97-AF65-F5344CB8AC3E}">
        <p14:creationId xmlns:p14="http://schemas.microsoft.com/office/powerpoint/2010/main" val="140970177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Summary</a:t>
            </a:r>
            <a:endParaRPr lang="en-CA" dirty="0"/>
          </a:p>
        </p:txBody>
      </p:sp>
      <p:sp>
        <p:nvSpPr>
          <p:cNvPr id="3" name="Content Placeholder 2"/>
          <p:cNvSpPr>
            <a:spLocks noGrp="1"/>
          </p:cNvSpPr>
          <p:nvPr>
            <p:ph idx="1"/>
          </p:nvPr>
        </p:nvSpPr>
        <p:spPr/>
        <p:txBody>
          <a:bodyPr/>
          <a:lstStyle/>
          <a:p>
            <a:r>
              <a:rPr lang="en-CA" dirty="0" smtClean="0"/>
              <a:t>In this part of the course we have covered local illumination</a:t>
            </a:r>
          </a:p>
          <a:p>
            <a:r>
              <a:rPr lang="en-CA" dirty="0" smtClean="0"/>
              <a:t>We have discussed the </a:t>
            </a:r>
            <a:r>
              <a:rPr lang="en-CA" dirty="0" err="1" smtClean="0"/>
              <a:t>Phong</a:t>
            </a:r>
            <a:r>
              <a:rPr lang="en-CA" dirty="0" smtClean="0"/>
              <a:t> light model, which is the main model used in computer graphics</a:t>
            </a:r>
          </a:p>
          <a:p>
            <a:r>
              <a:rPr lang="en-CA" dirty="0" smtClean="0"/>
              <a:t>We have explored several versions of texture mapping, including procedural textures</a:t>
            </a:r>
          </a:p>
          <a:p>
            <a:r>
              <a:rPr lang="en-CA" dirty="0" smtClean="0"/>
              <a:t>Looked at two </a:t>
            </a:r>
            <a:r>
              <a:rPr lang="en-CA" smtClean="0"/>
              <a:t>shadow algorithms</a:t>
            </a:r>
            <a:endParaRPr lang="en-CA" dirty="0"/>
          </a:p>
        </p:txBody>
      </p:sp>
    </p:spTree>
    <p:extLst>
      <p:ext uri="{BB962C8B-B14F-4D97-AF65-F5344CB8AC3E}">
        <p14:creationId xmlns:p14="http://schemas.microsoft.com/office/powerpoint/2010/main" val="1293180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Local Illumination</a:t>
            </a:r>
            <a:endParaRPr lang="en-CA" dirty="0"/>
          </a:p>
        </p:txBody>
      </p:sp>
      <p:cxnSp>
        <p:nvCxnSpPr>
          <p:cNvPr id="5" name="Straight Connector 4"/>
          <p:cNvCxnSpPr/>
          <p:nvPr/>
        </p:nvCxnSpPr>
        <p:spPr>
          <a:xfrm>
            <a:off x="971600" y="5013176"/>
            <a:ext cx="74168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4283968" y="1772816"/>
            <a:ext cx="72008" cy="32403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331640" y="2420888"/>
            <a:ext cx="3024336" cy="2592288"/>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355976" y="2420888"/>
            <a:ext cx="2592288" cy="25922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4319972" y="3068960"/>
            <a:ext cx="3060340" cy="19442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619672" y="2420888"/>
            <a:ext cx="325730" cy="369332"/>
          </a:xfrm>
          <a:prstGeom prst="rect">
            <a:avLst/>
          </a:prstGeom>
          <a:noFill/>
        </p:spPr>
        <p:txBody>
          <a:bodyPr wrap="none" rtlCol="0">
            <a:spAutoFit/>
          </a:bodyPr>
          <a:lstStyle/>
          <a:p>
            <a:r>
              <a:rPr lang="en-CA" dirty="0" smtClean="0"/>
              <a:t>L</a:t>
            </a:r>
            <a:endParaRPr lang="en-CA" dirty="0"/>
          </a:p>
        </p:txBody>
      </p:sp>
      <p:sp>
        <p:nvSpPr>
          <p:cNvPr id="15" name="TextBox 14"/>
          <p:cNvSpPr txBox="1"/>
          <p:nvPr/>
        </p:nvSpPr>
        <p:spPr>
          <a:xfrm>
            <a:off x="4499992" y="1916832"/>
            <a:ext cx="377026" cy="369332"/>
          </a:xfrm>
          <a:prstGeom prst="rect">
            <a:avLst/>
          </a:prstGeom>
          <a:noFill/>
        </p:spPr>
        <p:txBody>
          <a:bodyPr wrap="none" rtlCol="0">
            <a:spAutoFit/>
          </a:bodyPr>
          <a:lstStyle/>
          <a:p>
            <a:r>
              <a:rPr lang="en-CA" dirty="0" smtClean="0"/>
              <a:t>N</a:t>
            </a:r>
            <a:endParaRPr lang="en-CA" dirty="0"/>
          </a:p>
        </p:txBody>
      </p:sp>
      <p:sp>
        <p:nvSpPr>
          <p:cNvPr id="16" name="TextBox 15"/>
          <p:cNvSpPr txBox="1"/>
          <p:nvPr/>
        </p:nvSpPr>
        <p:spPr>
          <a:xfrm>
            <a:off x="7092280" y="2101498"/>
            <a:ext cx="338554" cy="369332"/>
          </a:xfrm>
          <a:prstGeom prst="rect">
            <a:avLst/>
          </a:prstGeom>
          <a:noFill/>
        </p:spPr>
        <p:txBody>
          <a:bodyPr wrap="none" rtlCol="0">
            <a:spAutoFit/>
          </a:bodyPr>
          <a:lstStyle/>
          <a:p>
            <a:r>
              <a:rPr lang="en-CA" dirty="0" smtClean="0"/>
              <a:t>R</a:t>
            </a:r>
            <a:endParaRPr lang="en-CA" dirty="0"/>
          </a:p>
        </p:txBody>
      </p:sp>
      <p:sp>
        <p:nvSpPr>
          <p:cNvPr id="17" name="TextBox 16"/>
          <p:cNvSpPr txBox="1"/>
          <p:nvPr/>
        </p:nvSpPr>
        <p:spPr>
          <a:xfrm>
            <a:off x="7517254" y="2806169"/>
            <a:ext cx="351378" cy="369332"/>
          </a:xfrm>
          <a:prstGeom prst="rect">
            <a:avLst/>
          </a:prstGeom>
          <a:noFill/>
        </p:spPr>
        <p:txBody>
          <a:bodyPr wrap="none" rtlCol="0">
            <a:spAutoFit/>
          </a:bodyPr>
          <a:lstStyle/>
          <a:p>
            <a:r>
              <a:rPr lang="en-CA" dirty="0" smtClean="0"/>
              <a:t>V</a:t>
            </a:r>
            <a:endParaRPr lang="en-CA" dirty="0"/>
          </a:p>
        </p:txBody>
      </p:sp>
      <p:sp>
        <p:nvSpPr>
          <p:cNvPr id="18" name="TextBox 17"/>
          <p:cNvSpPr txBox="1"/>
          <p:nvPr/>
        </p:nvSpPr>
        <p:spPr>
          <a:xfrm>
            <a:off x="3945983" y="4221088"/>
            <a:ext cx="332142" cy="369332"/>
          </a:xfrm>
          <a:prstGeom prst="rect">
            <a:avLst/>
          </a:prstGeom>
          <a:noFill/>
        </p:spPr>
        <p:txBody>
          <a:bodyPr wrap="none" rtlCol="0">
            <a:spAutoFit/>
          </a:bodyPr>
          <a:lstStyle/>
          <a:p>
            <a:r>
              <a:rPr lang="el-GR" dirty="0" smtClean="0"/>
              <a:t>α</a:t>
            </a:r>
            <a:endParaRPr lang="en-CA" dirty="0"/>
          </a:p>
        </p:txBody>
      </p:sp>
      <p:sp>
        <p:nvSpPr>
          <p:cNvPr id="19" name="TextBox 18"/>
          <p:cNvSpPr txBox="1"/>
          <p:nvPr/>
        </p:nvSpPr>
        <p:spPr>
          <a:xfrm>
            <a:off x="4408862" y="4248806"/>
            <a:ext cx="332142" cy="369332"/>
          </a:xfrm>
          <a:prstGeom prst="rect">
            <a:avLst/>
          </a:prstGeom>
          <a:noFill/>
        </p:spPr>
        <p:txBody>
          <a:bodyPr wrap="none" rtlCol="0">
            <a:spAutoFit/>
          </a:bodyPr>
          <a:lstStyle/>
          <a:p>
            <a:r>
              <a:rPr lang="el-GR" dirty="0" smtClean="0"/>
              <a:t>α</a:t>
            </a:r>
            <a:endParaRPr lang="en-CA" dirty="0"/>
          </a:p>
        </p:txBody>
      </p:sp>
      <p:sp>
        <p:nvSpPr>
          <p:cNvPr id="3" name="TextBox 2"/>
          <p:cNvSpPr txBox="1"/>
          <p:nvPr/>
        </p:nvSpPr>
        <p:spPr>
          <a:xfrm>
            <a:off x="5838595" y="3573387"/>
            <a:ext cx="328936" cy="369332"/>
          </a:xfrm>
          <a:prstGeom prst="rect">
            <a:avLst/>
          </a:prstGeom>
          <a:noFill/>
        </p:spPr>
        <p:txBody>
          <a:bodyPr wrap="none" rtlCol="0">
            <a:spAutoFit/>
          </a:bodyPr>
          <a:lstStyle/>
          <a:p>
            <a:r>
              <a:rPr lang="el-GR" dirty="0" smtClean="0"/>
              <a:t>θ</a:t>
            </a:r>
            <a:endParaRPr lang="en-CA" dirty="0"/>
          </a:p>
        </p:txBody>
      </p:sp>
    </p:spTree>
    <p:extLst>
      <p:ext uri="{BB962C8B-B14F-4D97-AF65-F5344CB8AC3E}">
        <p14:creationId xmlns:p14="http://schemas.microsoft.com/office/powerpoint/2010/main" val="2058053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smtClean="0"/>
              <a:t>Local Illumination</a:t>
            </a:r>
            <a:endParaRPr lang="en-CA" dirty="0"/>
          </a:p>
        </p:txBody>
      </p:sp>
      <p:sp>
        <p:nvSpPr>
          <p:cNvPr id="4" name="Content Placeholder 3"/>
          <p:cNvSpPr>
            <a:spLocks noGrp="1"/>
          </p:cNvSpPr>
          <p:nvPr>
            <p:ph idx="1"/>
          </p:nvPr>
        </p:nvSpPr>
        <p:spPr/>
        <p:txBody>
          <a:bodyPr/>
          <a:lstStyle/>
          <a:p>
            <a:r>
              <a:rPr lang="en-CA" dirty="0" err="1" smtClean="0"/>
              <a:t>Phong</a:t>
            </a:r>
            <a:r>
              <a:rPr lang="en-CA" dirty="0" smtClean="0"/>
              <a:t> approximated the light intensity with a cosine to a power, no basis in physics, but matches a number of real surfaces:</a:t>
            </a:r>
          </a:p>
          <a:p>
            <a:pPr marL="457200" lvl="1" indent="0">
              <a:buNone/>
            </a:pPr>
            <a:r>
              <a:rPr lang="en-CA" sz="2400" dirty="0" smtClean="0"/>
              <a:t>I</a:t>
            </a:r>
            <a:r>
              <a:rPr lang="en-CA" sz="2400" baseline="-25000" dirty="0" smtClean="0"/>
              <a:t>s</a:t>
            </a:r>
            <a:r>
              <a:rPr lang="en-CA" sz="2400" dirty="0" smtClean="0"/>
              <a:t> = </a:t>
            </a:r>
            <a:r>
              <a:rPr lang="en-CA" sz="2400" dirty="0" err="1" smtClean="0"/>
              <a:t>I</a:t>
            </a:r>
            <a:r>
              <a:rPr lang="en-CA" sz="2400" baseline="-25000" dirty="0" err="1" smtClean="0"/>
              <a:t>i</a:t>
            </a:r>
            <a:r>
              <a:rPr lang="en-CA" sz="2400" dirty="0" err="1" smtClean="0"/>
              <a:t>k</a:t>
            </a:r>
            <a:r>
              <a:rPr lang="en-CA" sz="2400" baseline="-25000" dirty="0" err="1" smtClean="0"/>
              <a:t>s</a:t>
            </a:r>
            <a:r>
              <a:rPr lang="en-CA" sz="2400" dirty="0" err="1" smtClean="0"/>
              <a:t>cos</a:t>
            </a:r>
            <a:r>
              <a:rPr lang="en-CA" sz="2400" baseline="30000" dirty="0" err="1" smtClean="0"/>
              <a:t>n</a:t>
            </a:r>
            <a:r>
              <a:rPr lang="el-GR" sz="2400" dirty="0" smtClean="0">
                <a:latin typeface="Times New Roman" pitchFamily="18" charset="0"/>
                <a:cs typeface="Times New Roman" pitchFamily="18" charset="0"/>
              </a:rPr>
              <a:t>θ</a:t>
            </a:r>
            <a:r>
              <a:rPr lang="en-CA" sz="2400" dirty="0" smtClean="0"/>
              <a:t> = I</a:t>
            </a:r>
            <a:r>
              <a:rPr lang="en-CA" sz="2400" baseline="-25000" dirty="0" smtClean="0"/>
              <a:t>i</a:t>
            </a:r>
            <a:r>
              <a:rPr lang="en-CA" sz="2400" dirty="0" smtClean="0"/>
              <a:t>k</a:t>
            </a:r>
            <a:r>
              <a:rPr lang="en-CA" sz="2400" baseline="-25000" dirty="0" smtClean="0"/>
              <a:t>s </a:t>
            </a:r>
            <a:r>
              <a:rPr lang="en-CA" sz="2400" dirty="0" smtClean="0"/>
              <a:t>(R•V)</a:t>
            </a:r>
            <a:r>
              <a:rPr lang="en-CA" sz="2400" baseline="30000" dirty="0" smtClean="0"/>
              <a:t>n</a:t>
            </a:r>
            <a:endParaRPr lang="en-CA" sz="2400" dirty="0" smtClean="0"/>
          </a:p>
          <a:p>
            <a:pPr marL="457200" lvl="1" indent="0">
              <a:buNone/>
            </a:pPr>
            <a:r>
              <a:rPr lang="en-CA" sz="2400" dirty="0" smtClean="0"/>
              <a:t>R = -L + 2(L•N)N</a:t>
            </a:r>
          </a:p>
          <a:p>
            <a:pPr marL="400050"/>
            <a:r>
              <a:rPr lang="en-CA" dirty="0" smtClean="0"/>
              <a:t>The value of n determines the shininess of the surface, with larger values producing shinier surfaces</a:t>
            </a:r>
          </a:p>
          <a:p>
            <a:pPr marL="400050"/>
            <a:r>
              <a:rPr lang="en-CA" dirty="0" smtClean="0"/>
              <a:t>Computing the R direction is costly, particularly on a pixel by pixel basis</a:t>
            </a:r>
            <a:endParaRPr lang="en-CA" dirty="0"/>
          </a:p>
        </p:txBody>
      </p:sp>
    </p:spTree>
    <p:extLst>
      <p:ext uri="{BB962C8B-B14F-4D97-AF65-F5344CB8AC3E}">
        <p14:creationId xmlns:p14="http://schemas.microsoft.com/office/powerpoint/2010/main" val="918367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Introduction</Template>
  <TotalTime>445</TotalTime>
  <Words>4648</Words>
  <Application>Microsoft Office PowerPoint</Application>
  <PresentationFormat>On-screen Show (4:3)</PresentationFormat>
  <Paragraphs>427</Paragraphs>
  <Slides>75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75</vt:i4>
      </vt:variant>
    </vt:vector>
  </HeadingPairs>
  <TitlesOfParts>
    <vt:vector size="82" baseType="lpstr">
      <vt:lpstr>Arial</vt:lpstr>
      <vt:lpstr>Cambria Math</vt:lpstr>
      <vt:lpstr>Century Gothic</vt:lpstr>
      <vt:lpstr>Courier New</vt:lpstr>
      <vt:lpstr>Palatino Linotype</vt:lpstr>
      <vt:lpstr>Times New Roman</vt:lpstr>
      <vt:lpstr>Executive</vt:lpstr>
      <vt:lpstr>CSCI 4110 Local Illumination</vt:lpstr>
      <vt:lpstr>Illumination</vt:lpstr>
      <vt:lpstr>Illumination</vt:lpstr>
      <vt:lpstr>Local Illumination</vt:lpstr>
      <vt:lpstr>Local Illumination</vt:lpstr>
      <vt:lpstr>Local Illumination</vt:lpstr>
      <vt:lpstr>Local Illumination</vt:lpstr>
      <vt:lpstr>Local Illumination</vt:lpstr>
      <vt:lpstr>Local Illumination</vt:lpstr>
      <vt:lpstr>Local Illumination</vt:lpstr>
      <vt:lpstr>Local Illumination</vt:lpstr>
      <vt:lpstr>Local Illumination</vt:lpstr>
      <vt:lpstr>Local Illumination</vt:lpstr>
      <vt:lpstr>Local Illumination</vt:lpstr>
      <vt:lpstr>Textures</vt:lpstr>
      <vt:lpstr>Textures</vt:lpstr>
      <vt:lpstr>Textures</vt:lpstr>
      <vt:lpstr>Textures</vt:lpstr>
      <vt:lpstr>Textures</vt:lpstr>
      <vt:lpstr>Textures</vt:lpstr>
      <vt:lpstr>Textures</vt:lpstr>
      <vt:lpstr>Textures</vt:lpstr>
      <vt:lpstr>Textures</vt:lpstr>
      <vt:lpstr>Textures</vt:lpstr>
      <vt:lpstr>Textures</vt:lpstr>
      <vt:lpstr>Textures</vt:lpstr>
      <vt:lpstr>Textures</vt:lpstr>
      <vt:lpstr>Textures</vt:lpstr>
      <vt:lpstr>Textures</vt:lpstr>
      <vt:lpstr>Textures</vt:lpstr>
      <vt:lpstr>Textures</vt:lpstr>
      <vt:lpstr>Textures</vt:lpstr>
      <vt:lpstr>Textures</vt:lpstr>
      <vt:lpstr>Textures</vt:lpstr>
      <vt:lpstr>Textures</vt:lpstr>
      <vt:lpstr>Textures</vt:lpstr>
      <vt:lpstr>Textures</vt:lpstr>
      <vt:lpstr>Textures</vt:lpstr>
      <vt:lpstr>Textures</vt:lpstr>
      <vt:lpstr>Textures</vt:lpstr>
      <vt:lpstr>Textures</vt:lpstr>
      <vt:lpstr>Textures</vt:lpstr>
      <vt:lpstr>Textures</vt:lpstr>
      <vt:lpstr>Textures</vt:lpstr>
      <vt:lpstr>Textures</vt:lpstr>
      <vt:lpstr>Procedural Textures</vt:lpstr>
      <vt:lpstr>Procedural Textures</vt:lpstr>
      <vt:lpstr>Procedural Textures</vt:lpstr>
      <vt:lpstr>Procedural Textures</vt:lpstr>
      <vt:lpstr>Procedural Textures</vt:lpstr>
      <vt:lpstr>Procedural Textures</vt:lpstr>
      <vt:lpstr>Procedural Textures</vt:lpstr>
      <vt:lpstr>Procedural Textures</vt:lpstr>
      <vt:lpstr>Procedural Textures</vt:lpstr>
      <vt:lpstr>Procedural Textures</vt:lpstr>
      <vt:lpstr>Procedural Textures</vt:lpstr>
      <vt:lpstr>Procedural Textures</vt:lpstr>
      <vt:lpstr>Shadows</vt:lpstr>
      <vt:lpstr>Shadows</vt:lpstr>
      <vt:lpstr>Shadows</vt:lpstr>
      <vt:lpstr>Shadows</vt:lpstr>
      <vt:lpstr>Shadows</vt:lpstr>
      <vt:lpstr>Shadows</vt:lpstr>
      <vt:lpstr>Shadows</vt:lpstr>
      <vt:lpstr>Shadows</vt:lpstr>
      <vt:lpstr>Shadows</vt:lpstr>
      <vt:lpstr>Shadows</vt:lpstr>
      <vt:lpstr>Shadows</vt:lpstr>
      <vt:lpstr>Shadows</vt:lpstr>
      <vt:lpstr>Shadows</vt:lpstr>
      <vt:lpstr>Shadows</vt:lpstr>
      <vt:lpstr>Shadows</vt:lpstr>
      <vt:lpstr>Shadows</vt:lpstr>
      <vt:lpstr>Shadows</vt:lpstr>
      <vt:lpstr>Summary</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4110 Local Illumination</dc:title>
  <dc:creator>Mark</dc:creator>
  <cp:lastModifiedBy>Mark Green</cp:lastModifiedBy>
  <cp:revision>15</cp:revision>
  <dcterms:created xsi:type="dcterms:W3CDTF">2014-09-28T16:15:53Z</dcterms:created>
  <dcterms:modified xsi:type="dcterms:W3CDTF">2017-10-04T20:52:35Z</dcterms:modified>
</cp:coreProperties>
</file>