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6"/>
  </p:notesMasterIdLst>
  <p:sldIdLst>
    <p:sldId id="256" r:id="rId2"/>
    <p:sldId id="257" r:id="rId3"/>
    <p:sldId id="293" r:id="rId4"/>
    <p:sldId id="258" r:id="rId5"/>
    <p:sldId id="298" r:id="rId6"/>
    <p:sldId id="299" r:id="rId7"/>
    <p:sldId id="292" r:id="rId8"/>
    <p:sldId id="259" r:id="rId9"/>
    <p:sldId id="312" r:id="rId10"/>
    <p:sldId id="260" r:id="rId11"/>
    <p:sldId id="300" r:id="rId12"/>
    <p:sldId id="305" r:id="rId13"/>
    <p:sldId id="311" r:id="rId14"/>
    <p:sldId id="301" r:id="rId15"/>
    <p:sldId id="306" r:id="rId16"/>
    <p:sldId id="294" r:id="rId17"/>
    <p:sldId id="296" r:id="rId18"/>
    <p:sldId id="307" r:id="rId19"/>
    <p:sldId id="308" r:id="rId20"/>
    <p:sldId id="309" r:id="rId21"/>
    <p:sldId id="310" r:id="rId22"/>
    <p:sldId id="263" r:id="rId23"/>
    <p:sldId id="289" r:id="rId24"/>
    <p:sldId id="28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40FD"/>
    <a:srgbClr val="A896EC"/>
    <a:srgbClr val="0C0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396" autoAdjust="0"/>
  </p:normalViewPr>
  <p:slideViewPr>
    <p:cSldViewPr snapToGrid="0">
      <p:cViewPr varScale="1">
        <p:scale>
          <a:sx n="66" d="100"/>
          <a:sy n="66" d="100"/>
        </p:scale>
        <p:origin x="130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184FC6-8FEE-407B-A3C7-02455DC447C9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64BC6-C608-47EA-824C-F07B4CEB7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89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64BC6-C608-47EA-824C-F07B4CEB7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99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364BC6-C608-47EA-824C-F07B4CEB7D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16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64BC6-C608-47EA-824C-F07B4CEB7D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57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64BC6-C608-47EA-824C-F07B4CEB7D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88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64BC6-C608-47EA-824C-F07B4CEB7D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77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364BC6-C608-47EA-824C-F07B4CEB7DE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0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364BC6-C608-47EA-824C-F07B4CEB7DE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55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3A36E-8B2C-4588-AA45-5A0529C5DDFA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3D7AEE1-3210-428C-9EE7-4A12A6352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50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3A36E-8B2C-4588-AA45-5A0529C5DDFA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7AEE1-3210-428C-9EE7-4A12A6352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82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3A36E-8B2C-4588-AA45-5A0529C5DDFA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7AEE1-3210-428C-9EE7-4A12A6352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793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3A36E-8B2C-4588-AA45-5A0529C5DDFA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7AEE1-3210-428C-9EE7-4A12A6352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405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CC3A36E-8B2C-4588-AA45-5A0529C5DDFA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3D7AEE1-3210-428C-9EE7-4A12A6352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27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3A36E-8B2C-4588-AA45-5A0529C5DDFA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7AEE1-3210-428C-9EE7-4A12A6352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36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3A36E-8B2C-4588-AA45-5A0529C5DDFA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7AEE1-3210-428C-9EE7-4A12A6352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05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3A36E-8B2C-4588-AA45-5A0529C5DDFA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7AEE1-3210-428C-9EE7-4A12A6352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44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3A36E-8B2C-4588-AA45-5A0529C5DDFA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7AEE1-3210-428C-9EE7-4A12A6352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24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3A36E-8B2C-4588-AA45-5A0529C5DDFA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7AEE1-3210-428C-9EE7-4A12A6352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0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3A36E-8B2C-4588-AA45-5A0529C5DDFA}" type="datetimeFigureOut">
              <a:rPr lang="en-US" smtClean="0"/>
              <a:t>6/22/2023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7AEE1-3210-428C-9EE7-4A12A6352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00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8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CC3A36E-8B2C-4588-AA45-5A0529C5DDFA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3D7AEE1-3210-428C-9EE7-4A12A6352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94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aggle.com/code/antonkozyriev/build-a-chatbot-from-learned-embeddings" TargetMode="Externa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aggle.com/code/narendrageek/covid-19-faq-bot-embeddings-bert-ques-similarity" TargetMode="Externa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seweb.ucsd.edu/~jmcauley/datasets/amazon/qa/" TargetMode="External"/><Relationship Id="rId2" Type="http://schemas.openxmlformats.org/officeDocument/2006/relationships/hyperlink" Target="http://www.kaggle.com/datasets/elvinagammed/chatbots-intent-recognition-datase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9900" cap="none" dirty="0"/>
              <a:t>Chat Bot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610" y="4608945"/>
            <a:ext cx="8825658" cy="2013528"/>
          </a:xfrm>
        </p:spPr>
        <p:txBody>
          <a:bodyPr tIns="45720" bIns="182880">
            <a:normAutofit/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320642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cap="none" dirty="0"/>
              <a:t>Preprocessing of advanced chat bot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fontAlgn="base"/>
            <a:r>
              <a:rPr lang="en-US" dirty="0"/>
              <a:t>1-select our interested data:</a:t>
            </a:r>
          </a:p>
          <a:p>
            <a:pPr lvl="0" fontAlgn="base">
              <a:lnSpc>
                <a:spcPct val="150000"/>
              </a:lnSpc>
            </a:pPr>
            <a:r>
              <a:rPr lang="en-US" dirty="0"/>
              <a:t>2-start our pre preprocessing:</a:t>
            </a:r>
          </a:p>
          <a:p>
            <a:pPr marL="731520" lvl="1" indent="-457200" fontAlgn="base">
              <a:lnSpc>
                <a:spcPct val="150000"/>
              </a:lnSpc>
              <a:buFont typeface="+mj-lt"/>
              <a:buAutoNum type="alphaLcParenR"/>
            </a:pPr>
            <a:r>
              <a:rPr lang="en-US" dirty="0"/>
              <a:t>Lower-text</a:t>
            </a:r>
          </a:p>
          <a:p>
            <a:pPr marL="731520" lvl="1" indent="-457200" fontAlgn="base">
              <a:lnSpc>
                <a:spcPct val="150000"/>
              </a:lnSpc>
              <a:buFont typeface="+mj-lt"/>
              <a:buAutoNum type="alphaLcParenR"/>
            </a:pPr>
            <a:r>
              <a:rPr lang="en-US" dirty="0"/>
              <a:t>Stemmer</a:t>
            </a:r>
          </a:p>
          <a:p>
            <a:pPr marL="731520" lvl="1" indent="-457200" fontAlgn="base">
              <a:lnSpc>
                <a:spcPct val="150000"/>
              </a:lnSpc>
              <a:buFont typeface="+mj-lt"/>
              <a:buAutoNum type="alphaLcParenR"/>
            </a:pPr>
            <a:r>
              <a:rPr lang="en-US" dirty="0"/>
              <a:t>Remove noise</a:t>
            </a:r>
          </a:p>
          <a:p>
            <a:pPr marL="731520" lvl="1" indent="-457200" fontAlgn="base">
              <a:lnSpc>
                <a:spcPct val="150000"/>
              </a:lnSpc>
              <a:buFont typeface="+mj-lt"/>
              <a:buAutoNum type="alphaLcParenR"/>
            </a:pPr>
            <a:r>
              <a:rPr lang="en-US" dirty="0"/>
              <a:t>Remove punctation</a:t>
            </a:r>
          </a:p>
          <a:p>
            <a:pPr marL="731520" lvl="1" indent="-457200" fontAlgn="base">
              <a:lnSpc>
                <a:spcPct val="150000"/>
              </a:lnSpc>
              <a:buFont typeface="+mj-lt"/>
              <a:buAutoNum type="alphaLcParenR"/>
            </a:pPr>
            <a:r>
              <a:rPr lang="en-US" dirty="0"/>
              <a:t>Remove stop words</a:t>
            </a:r>
          </a:p>
          <a:p>
            <a:pPr marL="457200" lvl="0" indent="-457200" fontAlgn="base">
              <a:buFont typeface="+mj-lt"/>
              <a:buAutoNum type="alphaLcParenR"/>
            </a:pPr>
            <a:endParaRPr lang="en-US" dirty="0"/>
          </a:p>
          <a:p>
            <a:pPr marL="0" lvl="0" indent="0" fontAlgn="base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864BA7-9B37-9B32-80E5-635F8AB0C4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36"/>
          <a:stretch/>
        </p:blipFill>
        <p:spPr>
          <a:xfrm>
            <a:off x="7048982" y="1987836"/>
            <a:ext cx="4259484" cy="9701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F66DCD-798C-1E3A-688B-8BBE024AE2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35" b="7067"/>
          <a:stretch/>
        </p:blipFill>
        <p:spPr>
          <a:xfrm>
            <a:off x="7048983" y="3091517"/>
            <a:ext cx="4259484" cy="348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7058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Data before and after </a:t>
            </a:r>
            <a:r>
              <a:rPr lang="en-US" sz="5400" cap="none" dirty="0"/>
              <a:t>preprocessing</a:t>
            </a:r>
            <a:endParaRPr lang="en-US" cap="non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129968-011C-7217-F3E3-9EB4E4C4E8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391" y="1981260"/>
            <a:ext cx="5032609" cy="40296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66127E-7F6C-E827-053B-40B119756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808" y="2453833"/>
            <a:ext cx="5325218" cy="35570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B85D1C-E859-E95D-CAE5-5641E299C7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2808" y="1981259"/>
            <a:ext cx="5325218" cy="47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463452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6600" cap="none" dirty="0"/>
              <a:t>Techniques And 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97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cap="none" dirty="0"/>
              <a:t>Techniques And Evaluation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780173"/>
            <a:ext cx="8819587" cy="1297653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ransformer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</a:t>
            </a:r>
          </a:p>
        </p:txBody>
      </p:sp>
    </p:spTree>
    <p:extLst>
      <p:ext uri="{BB962C8B-B14F-4D97-AF65-F5344CB8AC3E}">
        <p14:creationId xmlns:p14="http://schemas.microsoft.com/office/powerpoint/2010/main" val="1136954055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1-Transformer</a:t>
            </a:r>
            <a:r>
              <a:rPr lang="en-US" sz="2800" b="1" cap="none" dirty="0"/>
              <a:t> </a:t>
            </a:r>
            <a:r>
              <a:rPr lang="en-US" sz="2800" cap="none" dirty="0"/>
              <a:t>and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4729068" cy="3689083"/>
          </a:xfrm>
        </p:spPr>
        <p:txBody>
          <a:bodyPr/>
          <a:lstStyle/>
          <a:p>
            <a:pPr marL="571500" indent="-571500">
              <a:lnSpc>
                <a:spcPct val="170000"/>
              </a:lnSpc>
              <a:buFont typeface="Wingdings" pitchFamily="2" charset="2"/>
              <a:buAutoNum type="arabicPeriod"/>
            </a:pPr>
            <a:r>
              <a:rPr lang="en-US" dirty="0">
                <a:latin typeface="Arial" pitchFamily="34" charset="0"/>
                <a:cs typeface="Arial" pitchFamily="34" charset="0"/>
              </a:rPr>
              <a:t>Use transformers to encode our data</a:t>
            </a:r>
          </a:p>
          <a:p>
            <a:pPr marL="571500" indent="-571500">
              <a:lnSpc>
                <a:spcPct val="170000"/>
              </a:lnSpc>
              <a:buFont typeface="Wingdings" pitchFamily="2" charset="2"/>
              <a:buAutoNum type="arabicPeriod"/>
            </a:pPr>
            <a:r>
              <a:rPr lang="en-US" dirty="0">
                <a:latin typeface="Arial" pitchFamily="34" charset="0"/>
                <a:cs typeface="Arial" pitchFamily="34" charset="0"/>
              </a:rPr>
              <a:t> use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cosin</a:t>
            </a:r>
            <a:r>
              <a:rPr lang="en-US" dirty="0">
                <a:latin typeface="Arial" pitchFamily="34" charset="0"/>
                <a:cs typeface="Arial" pitchFamily="34" charset="0"/>
              </a:rPr>
              <a:t> similarity in our test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007325-3DCE-3422-E6CE-002C661E8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126" y="2335144"/>
            <a:ext cx="5191850" cy="5799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49D9FB-F7D2-3187-1DD7-7385B138C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126" y="2878971"/>
            <a:ext cx="5191850" cy="35918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AF467A3-E76A-9069-9A37-05F9CAD521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0126" y="3781983"/>
            <a:ext cx="5191850" cy="1751205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B83E284-33A3-D8E6-32AA-742E99709849}"/>
              </a:ext>
            </a:extLst>
          </p:cNvPr>
          <p:cNvSpPr txBox="1">
            <a:spLocks/>
          </p:cNvSpPr>
          <p:nvPr/>
        </p:nvSpPr>
        <p:spPr>
          <a:xfrm>
            <a:off x="1146048" y="5693688"/>
            <a:ext cx="9899904" cy="777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Resource(</a:t>
            </a:r>
            <a:r>
              <a:rPr lang="en-US" dirty="0">
                <a:effectLst/>
              </a:rPr>
              <a:t>Anton </a:t>
            </a:r>
            <a:r>
              <a:rPr lang="en-US" dirty="0" err="1">
                <a:effectLst/>
              </a:rPr>
              <a:t>Kozyriev</a:t>
            </a:r>
            <a:r>
              <a:rPr lang="en-US" dirty="0">
                <a:latin typeface="Arial" pitchFamily="34" charset="0"/>
                <a:cs typeface="Arial" pitchFamily="34" charset="0"/>
              </a:rPr>
              <a:t>):</a:t>
            </a:r>
            <a:r>
              <a:rPr lang="en-US" dirty="0">
                <a:latin typeface="Arial" pitchFamily="34" charset="0"/>
                <a:cs typeface="Arial" pitchFamily="34" charset="0"/>
                <a:hlinkClick r:id="rId5"/>
              </a:rPr>
              <a:t>https://www.kaggle.com/code/antonkozyriev/build-a-chatbot-from-learned-embeddings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564596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2-bert</a:t>
            </a:r>
            <a:r>
              <a:rPr lang="en-US" sz="2800" b="1" cap="none" dirty="0"/>
              <a:t> </a:t>
            </a:r>
            <a:r>
              <a:rPr lang="en-US" sz="2800" cap="none" dirty="0"/>
              <a:t>and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4729068" cy="3689083"/>
          </a:xfrm>
        </p:spPr>
        <p:txBody>
          <a:bodyPr/>
          <a:lstStyle/>
          <a:p>
            <a:pPr marL="571500" indent="-571500">
              <a:lnSpc>
                <a:spcPct val="170000"/>
              </a:lnSpc>
              <a:buFont typeface="Wingdings" pitchFamily="2" charset="2"/>
              <a:buAutoNum type="arabicPeriod"/>
            </a:pPr>
            <a:r>
              <a:rPr lang="en-US" dirty="0">
                <a:latin typeface="Arial" pitchFamily="34" charset="0"/>
                <a:cs typeface="Arial" pitchFamily="34" charset="0"/>
              </a:rPr>
              <a:t>Use Bert to encode our data</a:t>
            </a:r>
          </a:p>
          <a:p>
            <a:pPr marL="571500" indent="-571500">
              <a:lnSpc>
                <a:spcPct val="170000"/>
              </a:lnSpc>
              <a:buFont typeface="Wingdings" pitchFamily="2" charset="2"/>
              <a:buAutoNum type="arabicPeriod"/>
            </a:pPr>
            <a:r>
              <a:rPr lang="en-US" dirty="0">
                <a:latin typeface="Arial" pitchFamily="34" charset="0"/>
                <a:cs typeface="Arial" pitchFamily="34" charset="0"/>
              </a:rPr>
              <a:t> use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cosin</a:t>
            </a:r>
            <a:r>
              <a:rPr lang="en-US" dirty="0">
                <a:latin typeface="Arial" pitchFamily="34" charset="0"/>
                <a:cs typeface="Arial" pitchFamily="34" charset="0"/>
              </a:rPr>
              <a:t> similarity in our test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007325-3DCE-3422-E6CE-002C661E8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126" y="2335144"/>
            <a:ext cx="5191850" cy="5799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49D9FB-F7D2-3187-1DD7-7385B138C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126" y="2878971"/>
            <a:ext cx="5191850" cy="35918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AF467A3-E76A-9069-9A37-05F9CAD521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0126" y="3781983"/>
            <a:ext cx="5191850" cy="1751205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B83E284-33A3-D8E6-32AA-742E99709849}"/>
              </a:ext>
            </a:extLst>
          </p:cNvPr>
          <p:cNvSpPr txBox="1">
            <a:spLocks/>
          </p:cNvSpPr>
          <p:nvPr/>
        </p:nvSpPr>
        <p:spPr>
          <a:xfrm>
            <a:off x="1146048" y="5693688"/>
            <a:ext cx="9899904" cy="777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Resource(</a:t>
            </a:r>
            <a:r>
              <a:rPr lang="en-US" dirty="0">
                <a:effectLst/>
              </a:rPr>
              <a:t>Narendra Prasath</a:t>
            </a:r>
            <a:r>
              <a:rPr lang="en-US" dirty="0">
                <a:latin typeface="Arial" pitchFamily="34" charset="0"/>
                <a:cs typeface="Arial" pitchFamily="34" charset="0"/>
              </a:rPr>
              <a:t>):</a:t>
            </a:r>
            <a:r>
              <a:rPr lang="en-US" dirty="0">
                <a:latin typeface="Arial" pitchFamily="34" charset="0"/>
                <a:cs typeface="Arial" pitchFamily="34" charset="0"/>
                <a:hlinkClick r:id="rId5"/>
              </a:rPr>
              <a:t>https://www.kaggle.com/code/narendrageek/covid-19-faq-bot-embeddings-bert-ques-similarity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547819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6600" cap="none" dirty="0"/>
              <a:t>Accuracy Comparison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9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503" y="276288"/>
            <a:ext cx="4578598" cy="1609344"/>
          </a:xfrm>
        </p:spPr>
        <p:txBody>
          <a:bodyPr/>
          <a:lstStyle/>
          <a:p>
            <a:r>
              <a:rPr lang="en-US" sz="5400" b="1" cap="none">
                <a:latin typeface="Arial" pitchFamily="34" charset="0"/>
                <a:cs typeface="Arial" pitchFamily="34" charset="0"/>
              </a:rPr>
              <a:t>Transformers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504AE04-7CB3-5996-B694-CF323AAA4125}"/>
              </a:ext>
            </a:extLst>
          </p:cNvPr>
          <p:cNvSpPr txBox="1">
            <a:spLocks/>
          </p:cNvSpPr>
          <p:nvPr/>
        </p:nvSpPr>
        <p:spPr>
          <a:xfrm>
            <a:off x="7145440" y="276288"/>
            <a:ext cx="4578598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cap="none">
                <a:latin typeface="Arial" pitchFamily="34" charset="0"/>
                <a:cs typeface="Arial" pitchFamily="34" charset="0"/>
              </a:rPr>
              <a:t>B</a:t>
            </a:r>
            <a:r>
              <a:rPr lang="en-US" sz="5400" b="1" cap="none">
                <a:latin typeface="Arial" pitchFamily="34" charset="0"/>
                <a:cs typeface="Arial" pitchFamily="34" charset="0"/>
              </a:rPr>
              <a:t>ert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3F670FA-E667-844A-9F07-33995F1CA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572" y="2156132"/>
            <a:ext cx="4242932" cy="1999179"/>
          </a:xfrm>
        </p:spPr>
        <p:txBody>
          <a:bodyPr/>
          <a:lstStyle/>
          <a:p>
            <a:r>
              <a:rPr lang="en-US"/>
              <a:t>Accuracy: 84.5%</a:t>
            </a:r>
            <a:endParaRPr lang="en-US" dirty="0"/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D4250352-A4EF-3BA5-5BE1-1F27EF563711}"/>
              </a:ext>
            </a:extLst>
          </p:cNvPr>
          <p:cNvSpPr txBox="1">
            <a:spLocks/>
          </p:cNvSpPr>
          <p:nvPr/>
        </p:nvSpPr>
        <p:spPr>
          <a:xfrm>
            <a:off x="6488729" y="2156132"/>
            <a:ext cx="4242932" cy="1999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Accuracy: %</a:t>
            </a:r>
          </a:p>
        </p:txBody>
      </p:sp>
    </p:spTree>
    <p:extLst>
      <p:ext uri="{BB962C8B-B14F-4D97-AF65-F5344CB8AC3E}">
        <p14:creationId xmlns:p14="http://schemas.microsoft.com/office/powerpoint/2010/main" val="2332846085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6600" cap="none" dirty="0"/>
              <a:t>Simple chat bot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94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cap="none" dirty="0"/>
              <a:t>Preprocessing of simple chat bot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4034587" cy="4050792"/>
          </a:xfrm>
        </p:spPr>
        <p:txBody>
          <a:bodyPr>
            <a:normAutofit/>
          </a:bodyPr>
          <a:lstStyle/>
          <a:p>
            <a:pPr marL="731520" lvl="1" indent="-457200" fontAlgn="base">
              <a:lnSpc>
                <a:spcPct val="150000"/>
              </a:lnSpc>
              <a:buFont typeface="+mj-lt"/>
              <a:buAutoNum type="alphaLcParenR"/>
            </a:pPr>
            <a:r>
              <a:rPr lang="en-US" dirty="0"/>
              <a:t>Lower-text</a:t>
            </a:r>
          </a:p>
          <a:p>
            <a:pPr marL="731520" lvl="1" indent="-457200" fontAlgn="base">
              <a:lnSpc>
                <a:spcPct val="150000"/>
              </a:lnSpc>
              <a:buFont typeface="+mj-lt"/>
              <a:buAutoNum type="alphaLcParenR"/>
            </a:pPr>
            <a:r>
              <a:rPr lang="en-US" dirty="0"/>
              <a:t>Remove noise</a:t>
            </a:r>
          </a:p>
          <a:p>
            <a:pPr marL="731520" lvl="1" indent="-457200" fontAlgn="base">
              <a:lnSpc>
                <a:spcPct val="150000"/>
              </a:lnSpc>
              <a:buFont typeface="+mj-lt"/>
              <a:buAutoNum type="alphaLcParenR"/>
            </a:pPr>
            <a:r>
              <a:rPr lang="en-US" dirty="0"/>
              <a:t>Remove punctation</a:t>
            </a:r>
          </a:p>
          <a:p>
            <a:pPr marL="731520" lvl="1" indent="-457200" fontAlgn="base">
              <a:lnSpc>
                <a:spcPct val="150000"/>
              </a:lnSpc>
              <a:buFont typeface="+mj-lt"/>
              <a:buAutoNum type="alphaLcParenR"/>
            </a:pPr>
            <a:r>
              <a:rPr lang="en-US" dirty="0"/>
              <a:t>Convert it to sequence using Tokenizer </a:t>
            </a:r>
          </a:p>
          <a:p>
            <a:pPr marL="457200" lvl="0" indent="-457200" fontAlgn="base">
              <a:buFont typeface="+mj-lt"/>
              <a:buAutoNum type="alphaLcParenR"/>
            </a:pPr>
            <a:endParaRPr lang="en-US" dirty="0"/>
          </a:p>
          <a:p>
            <a:pPr marL="0" lvl="0" indent="0" fontAlgn="base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DECBDD-E0A8-57D1-02EA-85F4585D5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941" y="2121408"/>
            <a:ext cx="6293684" cy="14898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763819-42CA-0820-D88C-EB489AD3EA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1941" y="3896522"/>
            <a:ext cx="6293684" cy="227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99018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34856"/>
            <a:ext cx="10058400" cy="1609344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66800" y="2398850"/>
            <a:ext cx="10058400" cy="262608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Introduction</a:t>
            </a:r>
          </a:p>
          <a:p>
            <a:r>
              <a:rPr lang="en-US" sz="2400" dirty="0"/>
              <a:t>Types of chat bot</a:t>
            </a:r>
          </a:p>
          <a:p>
            <a:r>
              <a:rPr lang="en-US" sz="2400" dirty="0"/>
              <a:t>Data and preprocessing</a:t>
            </a:r>
          </a:p>
          <a:p>
            <a:r>
              <a:rPr lang="en-US" sz="2400" dirty="0"/>
              <a:t>techniques and evaluation</a:t>
            </a:r>
          </a:p>
          <a:p>
            <a:r>
              <a:rPr lang="en-US" sz="2400" dirty="0"/>
              <a:t>Accuracy comparison</a:t>
            </a:r>
          </a:p>
          <a:p>
            <a:r>
              <a:rPr lang="en-US" sz="2400" dirty="0"/>
              <a:t>Real life viewing</a:t>
            </a:r>
          </a:p>
        </p:txBody>
      </p:sp>
      <p:pic>
        <p:nvPicPr>
          <p:cNvPr id="4" name="Picture 3" descr="A cartoon of a robot with a computer">
            <a:extLst>
              <a:ext uri="{FF2B5EF4-FFF2-40B4-BE49-F238E27FC236}">
                <a16:creationId xmlns:a16="http://schemas.microsoft.com/office/drawing/2014/main" id="{92EE10C2-9FFA-D2A8-F02C-FC86DEF37B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535" y="1439528"/>
            <a:ext cx="4362537" cy="371444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2402843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6600" cap="none" dirty="0"/>
              <a:t> Build the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84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cap="none" dirty="0"/>
              <a:t> Build 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4034587" cy="4050792"/>
          </a:xfrm>
        </p:spPr>
        <p:txBody>
          <a:bodyPr>
            <a:normAutofit/>
          </a:bodyPr>
          <a:lstStyle/>
          <a:p>
            <a:pPr marL="457200" lvl="0" indent="-457200" fontAlgn="base">
              <a:buFont typeface="+mj-lt"/>
              <a:buAutoNum type="alphaLcParenR"/>
            </a:pPr>
            <a:endParaRPr lang="en-US" dirty="0"/>
          </a:p>
          <a:p>
            <a:pPr marL="0" lvl="0" indent="0" fontAlgn="base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C571BA-6DAA-6C11-5E2F-FB7CE17F9F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03" t="9019"/>
          <a:stretch/>
        </p:blipFill>
        <p:spPr>
          <a:xfrm>
            <a:off x="1194681" y="2257062"/>
            <a:ext cx="9927471" cy="269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745612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2D3DCD-4716-40AA-90C0-6F2F9F116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Person walking up a stairs">
            <a:extLst>
              <a:ext uri="{FF2B5EF4-FFF2-40B4-BE49-F238E27FC236}">
                <a16:creationId xmlns:a16="http://schemas.microsoft.com/office/drawing/2014/main" id="{4C281FED-4B36-65A3-EE3F-FEE6E0043A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37BACED-9574-4AAE-9D04-510030835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6"/>
            <a:ext cx="12192000" cy="2610465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4355692"/>
            <a:ext cx="9085940" cy="1472224"/>
          </a:xfrm>
        </p:spPr>
        <p:txBody>
          <a:bodyPr anchor="b">
            <a:normAutofit/>
          </a:bodyPr>
          <a:lstStyle/>
          <a:p>
            <a:r>
              <a:rPr lang="en-US" sz="7400" cap="none"/>
              <a:t>Real life viewing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5908302"/>
            <a:ext cx="9052560" cy="364482"/>
          </a:xfrm>
        </p:spPr>
        <p:txBody>
          <a:bodyPr>
            <a:normAutofit lnSpcReduction="10000"/>
          </a:bodyPr>
          <a:lstStyle/>
          <a:p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A08BC01-A289-44B6-9133-2814052F9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22" name="Oval 13">
              <a:extLst>
                <a:ext uri="{FF2B5EF4-FFF2-40B4-BE49-F238E27FC236}">
                  <a16:creationId xmlns:a16="http://schemas.microsoft.com/office/drawing/2014/main" id="{A9CD65F9-B9FF-4981-AB43-F25748584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82EC907-6C80-4890-9ECB-3019DBC4DF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918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 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666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7046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0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3245533"/>
            <a:ext cx="8819587" cy="1297653"/>
          </a:xfrm>
        </p:spPr>
        <p:txBody>
          <a:bodyPr>
            <a:normAutofit/>
          </a:bodyPr>
          <a:lstStyle/>
          <a:p>
            <a:r>
              <a:rPr lang="en-US" sz="3600" dirty="0"/>
              <a:t>What is chat bot?</a:t>
            </a:r>
          </a:p>
          <a:p>
            <a:endParaRPr lang="en-US" sz="2400" b="1" dirty="0"/>
          </a:p>
        </p:txBody>
      </p:sp>
      <p:pic>
        <p:nvPicPr>
          <p:cNvPr id="6" name="Picture 5" descr="A hand holding a chatbot&#10;&#10;Description automatically generated with medium confidence">
            <a:extLst>
              <a:ext uri="{FF2B5EF4-FFF2-40B4-BE49-F238E27FC236}">
                <a16:creationId xmlns:a16="http://schemas.microsoft.com/office/drawing/2014/main" id="{FDB1E484-49AB-516B-C508-5A5CB1CA60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304" y="1551007"/>
            <a:ext cx="4318561" cy="399905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336472911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9600" cap="none" dirty="0"/>
              <a:t>Types Of Chat Bot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6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Types of chat bot</a:t>
            </a: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780173"/>
            <a:ext cx="8819587" cy="1297653"/>
          </a:xfrm>
        </p:spPr>
        <p:txBody>
          <a:bodyPr>
            <a:normAutofit/>
          </a:bodyPr>
          <a:lstStyle/>
          <a:p>
            <a:r>
              <a:rPr lang="en-US" sz="2400" b="1" dirty="0"/>
              <a:t>Simple chat bot</a:t>
            </a:r>
          </a:p>
          <a:p>
            <a:r>
              <a:rPr lang="en-US" sz="2400" b="1" dirty="0"/>
              <a:t>Advanced chat bot</a:t>
            </a:r>
          </a:p>
        </p:txBody>
      </p:sp>
    </p:spTree>
    <p:extLst>
      <p:ext uri="{BB962C8B-B14F-4D97-AF65-F5344CB8AC3E}">
        <p14:creationId xmlns:p14="http://schemas.microsoft.com/office/powerpoint/2010/main" val="636902122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2"/>
            <a:ext cx="9966960" cy="4285671"/>
          </a:xfrm>
        </p:spPr>
        <p:txBody>
          <a:bodyPr/>
          <a:lstStyle/>
          <a:p>
            <a:pPr algn="ctr"/>
            <a:r>
              <a:rPr lang="en-US" sz="8000" cap="none" dirty="0"/>
              <a:t>Data And Preprocessing</a:t>
            </a:r>
            <a:br>
              <a:rPr lang="en-US" sz="9600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14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741" y="508302"/>
            <a:ext cx="10058400" cy="869606"/>
          </a:xfrm>
        </p:spPr>
        <p:txBody>
          <a:bodyPr/>
          <a:lstStyle/>
          <a:p>
            <a:r>
              <a:rPr lang="en-US" dirty="0"/>
              <a:t>Data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741" y="1429300"/>
            <a:ext cx="6060157" cy="4050792"/>
          </a:xfrm>
        </p:spPr>
        <p:txBody>
          <a:bodyPr>
            <a:normAutofit/>
          </a:bodyPr>
          <a:lstStyle/>
          <a:p>
            <a:pPr lvl="0" fontAlgn="base"/>
            <a:r>
              <a:rPr lang="en-US" sz="3200" dirty="0"/>
              <a:t>Data of simple chat bot:</a:t>
            </a:r>
          </a:p>
          <a:p>
            <a:pPr marL="274320" lvl="1" indent="0" fontAlgn="base">
              <a:buNone/>
            </a:pPr>
            <a:r>
              <a:rPr lang="en-US" sz="3000" dirty="0">
                <a:solidFill>
                  <a:schemeClr val="bg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http://www.kaggle.com/datasets/elvinagammed/chatbots-intent-recognition-dataset</a:t>
            </a:r>
            <a:endParaRPr lang="en-US" sz="3000" dirty="0">
              <a:solidFill>
                <a:schemeClr val="bg1">
                  <a:lumMod val="50000"/>
                </a:schemeClr>
              </a:solidFill>
            </a:endParaRPr>
          </a:p>
          <a:p>
            <a:pPr fontAlgn="base"/>
            <a:r>
              <a:rPr lang="en-US" sz="3200" dirty="0"/>
              <a:t>Data of advanced chat bot:</a:t>
            </a:r>
          </a:p>
          <a:p>
            <a:pPr marL="274320" lvl="1" indent="0" fontAlgn="base">
              <a:buNone/>
            </a:pPr>
            <a:r>
              <a:rPr lang="en-US" sz="3000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https://cseweb.ucsd.edu/~jmcauley/datasets/amazon/qa/</a:t>
            </a:r>
            <a:endParaRPr lang="en-US" sz="3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5E16D1-1327-2394-C4C7-8864B9AE5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0489" y="508302"/>
            <a:ext cx="4328932" cy="26665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C171CD-C905-F17C-39AC-B4FD0C98D3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6701" y="3429000"/>
            <a:ext cx="4328932" cy="32747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17315331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267100"/>
          </a:xfrm>
        </p:spPr>
        <p:txBody>
          <a:bodyPr/>
          <a:lstStyle/>
          <a:p>
            <a:pPr algn="ctr"/>
            <a:r>
              <a:rPr lang="en-US" sz="6000" b="1" cap="none" dirty="0">
                <a:cs typeface="Times New Roman" panose="02020603050405020304" pitchFamily="18" charset="0"/>
              </a:rPr>
              <a:t>Advanced Chat Bot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30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1865</TotalTime>
  <Words>252</Words>
  <Application>Microsoft Office PowerPoint</Application>
  <PresentationFormat>Widescreen</PresentationFormat>
  <Paragraphs>66</Paragraphs>
  <Slides>24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Rockwell</vt:lpstr>
      <vt:lpstr>Rockwell Condensed</vt:lpstr>
      <vt:lpstr>Rockwell Extra Bold</vt:lpstr>
      <vt:lpstr>Times New Roman</vt:lpstr>
      <vt:lpstr>Wingdings</vt:lpstr>
      <vt:lpstr>Wood Type</vt:lpstr>
      <vt:lpstr>Chat Bot</vt:lpstr>
      <vt:lpstr>Contents</vt:lpstr>
      <vt:lpstr>Introduction</vt:lpstr>
      <vt:lpstr>Introduction </vt:lpstr>
      <vt:lpstr>Types Of Chat Bot</vt:lpstr>
      <vt:lpstr>Types of chat bot </vt:lpstr>
      <vt:lpstr>Data And Preprocessing </vt:lpstr>
      <vt:lpstr>Data </vt:lpstr>
      <vt:lpstr>Advanced Chat Bot</vt:lpstr>
      <vt:lpstr>Preprocessing of advanced chat bot</vt:lpstr>
      <vt:lpstr>Data before and after preprocessing</vt:lpstr>
      <vt:lpstr>Techniques And Evaluation</vt:lpstr>
      <vt:lpstr>Techniques And Evaluation</vt:lpstr>
      <vt:lpstr>1-Transformer and evaluation</vt:lpstr>
      <vt:lpstr>2-bert and evaluation</vt:lpstr>
      <vt:lpstr>Accuracy Comparison</vt:lpstr>
      <vt:lpstr>Transformers</vt:lpstr>
      <vt:lpstr>Simple chat bot</vt:lpstr>
      <vt:lpstr>Preprocessing of simple chat bot</vt:lpstr>
      <vt:lpstr> Build the model</vt:lpstr>
      <vt:lpstr> Build the model</vt:lpstr>
      <vt:lpstr>Real life viewing</vt:lpstr>
      <vt:lpstr>Any questions ?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Management</dc:title>
  <dc:creator>Dell</dc:creator>
  <cp:lastModifiedBy>Ibrahim Nasser Darwish Mostafa 1801188</cp:lastModifiedBy>
  <cp:revision>32</cp:revision>
  <dcterms:created xsi:type="dcterms:W3CDTF">2021-08-25T21:33:59Z</dcterms:created>
  <dcterms:modified xsi:type="dcterms:W3CDTF">2023-06-22T20:07:39Z</dcterms:modified>
</cp:coreProperties>
</file>