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95" r:id="rId3"/>
    <p:sldId id="258" r:id="rId4"/>
    <p:sldId id="259" r:id="rId5"/>
    <p:sldId id="296" r:id="rId6"/>
    <p:sldId id="260" r:id="rId7"/>
    <p:sldId id="261" r:id="rId8"/>
    <p:sldId id="262" r:id="rId9"/>
    <p:sldId id="263" r:id="rId10"/>
    <p:sldId id="264" r:id="rId11"/>
    <p:sldId id="265" r:id="rId12"/>
    <p:sldId id="266" r:id="rId13"/>
    <p:sldId id="267" r:id="rId14"/>
    <p:sldId id="269" r:id="rId15"/>
    <p:sldId id="270" r:id="rId16"/>
    <p:sldId id="271" r:id="rId17"/>
    <p:sldId id="294" r:id="rId18"/>
    <p:sldId id="29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72B1D24-02CC-4CA5-8FFA-1B77C3BF0795}" type="datetimeFigureOut">
              <a:rPr lang="en-GB" smtClean="0"/>
              <a:t>28/10/2021</a:t>
            </a:fld>
            <a:endParaRPr lang="en-GB"/>
          </a:p>
        </p:txBody>
      </p:sp>
      <p:sp>
        <p:nvSpPr>
          <p:cNvPr id="5" name="Footer Placeholder 4"/>
          <p:cNvSpPr>
            <a:spLocks noGrp="1"/>
          </p:cNvSpPr>
          <p:nvPr>
            <p:ph type="ftr" sz="quarter" idx="11"/>
          </p:nvPr>
        </p:nvSpPr>
        <p:spPr>
          <a:xfrm>
            <a:off x="2692397" y="5037663"/>
            <a:ext cx="5214635" cy="279400"/>
          </a:xfrm>
        </p:spPr>
        <p:txBody>
          <a:bodyPr/>
          <a:lstStyle/>
          <a:p>
            <a:endParaRPr lang="en-GB"/>
          </a:p>
        </p:txBody>
      </p:sp>
      <p:sp>
        <p:nvSpPr>
          <p:cNvPr id="6" name="Slide Number Placeholder 5"/>
          <p:cNvSpPr>
            <a:spLocks noGrp="1"/>
          </p:cNvSpPr>
          <p:nvPr>
            <p:ph type="sldNum" sz="quarter" idx="12"/>
          </p:nvPr>
        </p:nvSpPr>
        <p:spPr>
          <a:xfrm>
            <a:off x="8956900" y="5037663"/>
            <a:ext cx="551167" cy="279400"/>
          </a:xfrm>
        </p:spPr>
        <p:txBody>
          <a:bodyPr/>
          <a:lstStyle/>
          <a:p>
            <a:fld id="{9FA9F1C4-6730-4549-ACB0-890DDA3BCAC7}" type="slidenum">
              <a:rPr lang="en-GB" smtClean="0"/>
              <a:t>‹#›</a:t>
            </a:fld>
            <a:endParaRPr lang="en-GB"/>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07701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72B1D24-02CC-4CA5-8FFA-1B77C3BF0795}" type="datetimeFigureOut">
              <a:rPr lang="en-GB" smtClean="0"/>
              <a:t>28/10/2021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FA9F1C4-6730-4549-ACB0-890DDA3BCAC7}" type="slidenum">
              <a:rPr lang="en-GB" smtClean="0"/>
              <a:t>‹#›</a:t>
            </a:fld>
            <a:endParaRPr lang="en-GB"/>
          </a:p>
        </p:txBody>
      </p:sp>
    </p:spTree>
    <p:extLst>
      <p:ext uri="{BB962C8B-B14F-4D97-AF65-F5344CB8AC3E}">
        <p14:creationId xmlns:p14="http://schemas.microsoft.com/office/powerpoint/2010/main" val="2477928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2B1D24-02CC-4CA5-8FFA-1B77C3BF0795}" type="datetimeFigureOut">
              <a:rPr lang="en-GB" smtClean="0"/>
              <a:t>28/10/2021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FA9F1C4-6730-4549-ACB0-890DDA3BCAC7}" type="slidenum">
              <a:rPr lang="en-GB" smtClean="0"/>
              <a:t>‹#›</a:t>
            </a:fld>
            <a:endParaRPr lang="en-GB"/>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56988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2B1D24-02CC-4CA5-8FFA-1B77C3BF0795}" type="datetimeFigureOut">
              <a:rPr lang="en-GB" smtClean="0"/>
              <a:t>28/10/2021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FA9F1C4-6730-4549-ACB0-890DDA3BCAC7}" type="slidenum">
              <a:rPr lang="en-GB" smtClean="0"/>
              <a:t>‹#›</a:t>
            </a:fld>
            <a:endParaRPr lang="en-GB"/>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50724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2B1D24-02CC-4CA5-8FFA-1B77C3BF0795}" type="datetimeFigureOut">
              <a:rPr lang="en-GB" smtClean="0"/>
              <a:t>28/10/2021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FA9F1C4-6730-4549-ACB0-890DDA3BCAC7}" type="slidenum">
              <a:rPr lang="en-GB" smtClean="0"/>
              <a:t>‹#›</a:t>
            </a:fld>
            <a:endParaRPr lang="en-GB"/>
          </a:p>
        </p:txBody>
      </p:sp>
    </p:spTree>
    <p:extLst>
      <p:ext uri="{BB962C8B-B14F-4D97-AF65-F5344CB8AC3E}">
        <p14:creationId xmlns:p14="http://schemas.microsoft.com/office/powerpoint/2010/main" val="41018399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2B1D24-02CC-4CA5-8FFA-1B77C3BF0795}" type="datetimeFigureOut">
              <a:rPr lang="en-GB" smtClean="0"/>
              <a:t>28/10/2021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FA9F1C4-6730-4549-ACB0-890DDA3BCAC7}" type="slidenum">
              <a:rPr lang="en-GB" smtClean="0"/>
              <a:t>‹#›</a:t>
            </a:fld>
            <a:endParaRPr lang="en-GB"/>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667910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2B1D24-02CC-4CA5-8FFA-1B77C3BF0795}" type="datetimeFigureOut">
              <a:rPr lang="en-GB" smtClean="0"/>
              <a:t>28/10/2021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FA9F1C4-6730-4549-ACB0-890DDA3BCAC7}" type="slidenum">
              <a:rPr lang="en-GB" smtClean="0"/>
              <a:t>‹#›</a:t>
            </a:fld>
            <a:endParaRPr lang="en-GB"/>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476180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2B1D24-02CC-4CA5-8FFA-1B77C3BF0795}" type="datetimeFigureOut">
              <a:rPr lang="en-GB" smtClean="0"/>
              <a:t>28/10/2021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FA9F1C4-6730-4549-ACB0-890DDA3BCAC7}" type="slidenum">
              <a:rPr lang="en-GB" smtClean="0"/>
              <a:t>‹#›</a:t>
            </a:fld>
            <a:endParaRPr lang="en-G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195718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2B1D24-02CC-4CA5-8FFA-1B77C3BF0795}" type="datetimeFigureOut">
              <a:rPr lang="en-GB" smtClean="0"/>
              <a:t>28/10/2021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FA9F1C4-6730-4549-ACB0-890DDA3BCAC7}" type="slidenum">
              <a:rPr lang="en-GB" smtClean="0"/>
              <a:t>‹#›</a:t>
            </a:fld>
            <a:endParaRPr lang="en-GB"/>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22061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2B1D24-02CC-4CA5-8FFA-1B77C3BF0795}" type="datetimeFigureOut">
              <a:rPr lang="en-GB" smtClean="0"/>
              <a:t>28/10/2021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FA9F1C4-6730-4549-ACB0-890DDA3BCAC7}" type="slidenum">
              <a:rPr lang="en-GB" smtClean="0"/>
              <a:t>‹#›</a:t>
            </a:fld>
            <a:endParaRPr lang="en-GB"/>
          </a:p>
        </p:txBody>
      </p:sp>
    </p:spTree>
    <p:extLst>
      <p:ext uri="{BB962C8B-B14F-4D97-AF65-F5344CB8AC3E}">
        <p14:creationId xmlns:p14="http://schemas.microsoft.com/office/powerpoint/2010/main" val="2197999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2B1D24-02CC-4CA5-8FFA-1B77C3BF0795}" type="datetimeFigureOut">
              <a:rPr lang="en-GB" smtClean="0"/>
              <a:t>28/10/2021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FA9F1C4-6730-4549-ACB0-890DDA3BCAC7}" type="slidenum">
              <a:rPr lang="en-GB" smtClean="0"/>
              <a:t>‹#›</a:t>
            </a:fld>
            <a:endParaRPr lang="en-GB"/>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5399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72B1D24-02CC-4CA5-8FFA-1B77C3BF0795}" type="datetimeFigureOut">
              <a:rPr lang="en-GB" smtClean="0"/>
              <a:t>28/10/2021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FA9F1C4-6730-4549-ACB0-890DDA3BCAC7}" type="slidenum">
              <a:rPr lang="en-GB" smtClean="0"/>
              <a:t>‹#›</a:t>
            </a:fld>
            <a:endParaRPr lang="en-GB"/>
          </a:p>
        </p:txBody>
      </p:sp>
    </p:spTree>
    <p:extLst>
      <p:ext uri="{BB962C8B-B14F-4D97-AF65-F5344CB8AC3E}">
        <p14:creationId xmlns:p14="http://schemas.microsoft.com/office/powerpoint/2010/main" val="1585629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72B1D24-02CC-4CA5-8FFA-1B77C3BF0795}" type="datetimeFigureOut">
              <a:rPr lang="en-GB" smtClean="0"/>
              <a:t>28/10/2021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FA9F1C4-6730-4549-ACB0-890DDA3BCAC7}" type="slidenum">
              <a:rPr lang="en-GB" smtClean="0"/>
              <a:t>‹#›</a:t>
            </a:fld>
            <a:endParaRPr lang="en-GB"/>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4789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72B1D24-02CC-4CA5-8FFA-1B77C3BF0795}" type="datetimeFigureOut">
              <a:rPr lang="en-GB" smtClean="0"/>
              <a:t>28/10/2021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FA9F1C4-6730-4549-ACB0-890DDA3BCAC7}" type="slidenum">
              <a:rPr lang="en-GB" smtClean="0"/>
              <a:t>‹#›</a:t>
            </a:fld>
            <a:endParaRPr lang="en-G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09897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2B1D24-02CC-4CA5-8FFA-1B77C3BF0795}" type="datetimeFigureOut">
              <a:rPr lang="en-GB" smtClean="0"/>
              <a:t>28/10/2021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FA9F1C4-6730-4549-ACB0-890DDA3BCAC7}" type="slidenum">
              <a:rPr lang="en-GB" smtClean="0"/>
              <a:t>‹#›</a:t>
            </a:fld>
            <a:endParaRPr lang="en-GB"/>
          </a:p>
        </p:txBody>
      </p:sp>
    </p:spTree>
    <p:extLst>
      <p:ext uri="{BB962C8B-B14F-4D97-AF65-F5344CB8AC3E}">
        <p14:creationId xmlns:p14="http://schemas.microsoft.com/office/powerpoint/2010/main" val="3854771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72B1D24-02CC-4CA5-8FFA-1B77C3BF0795}" type="datetimeFigureOut">
              <a:rPr lang="en-GB" smtClean="0"/>
              <a:t>28/10/2021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FA9F1C4-6730-4549-ACB0-890DDA3BCAC7}" type="slidenum">
              <a:rPr lang="en-GB" smtClean="0"/>
              <a:t>‹#›</a:t>
            </a:fld>
            <a:endParaRPr lang="en-GB"/>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937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72B1D24-02CC-4CA5-8FFA-1B77C3BF0795}" type="datetimeFigureOut">
              <a:rPr lang="en-GB" smtClean="0"/>
              <a:t>28/10/2021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FA9F1C4-6730-4549-ACB0-890DDA3BCAC7}" type="slidenum">
              <a:rPr lang="en-GB" smtClean="0"/>
              <a:t>‹#›</a:t>
            </a:fld>
            <a:endParaRPr lang="en-GB"/>
          </a:p>
        </p:txBody>
      </p:sp>
    </p:spTree>
    <p:extLst>
      <p:ext uri="{BB962C8B-B14F-4D97-AF65-F5344CB8AC3E}">
        <p14:creationId xmlns:p14="http://schemas.microsoft.com/office/powerpoint/2010/main" val="2684283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72B1D24-02CC-4CA5-8FFA-1B77C3BF0795}" type="datetimeFigureOut">
              <a:rPr lang="en-GB" smtClean="0"/>
              <a:t>28/10/2021</a:t>
            </a:fld>
            <a:endParaRPr lang="en-GB"/>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FA9F1C4-6730-4549-ACB0-890DDA3BCAC7}" type="slidenum">
              <a:rPr lang="en-GB" smtClean="0"/>
              <a:t>‹#›</a:t>
            </a:fld>
            <a:endParaRPr lang="en-GB"/>
          </a:p>
        </p:txBody>
      </p:sp>
    </p:spTree>
    <p:extLst>
      <p:ext uri="{BB962C8B-B14F-4D97-AF65-F5344CB8AC3E}">
        <p14:creationId xmlns:p14="http://schemas.microsoft.com/office/powerpoint/2010/main" val="711706317"/>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1528354"/>
            <a:ext cx="6815669" cy="2028127"/>
          </a:xfrm>
        </p:spPr>
        <p:txBody>
          <a:bodyPr>
            <a:noAutofit/>
          </a:bodyPr>
          <a:lstStyle/>
          <a:p>
            <a:r>
              <a:rPr lang="en-GB" sz="4400" b="1" dirty="0" smtClean="0"/>
              <a:t>Customers </a:t>
            </a:r>
            <a:r>
              <a:rPr lang="en-GB" sz="4400" b="1" dirty="0" smtClean="0"/>
              <a:t>Segmentation &amp; Clustering Analysis</a:t>
            </a:r>
            <a:endParaRPr lang="en-GB" sz="4400" b="1" dirty="0"/>
          </a:p>
        </p:txBody>
      </p:sp>
      <p:sp>
        <p:nvSpPr>
          <p:cNvPr id="3" name="Subtitle 2"/>
          <p:cNvSpPr>
            <a:spLocks noGrp="1"/>
          </p:cNvSpPr>
          <p:nvPr>
            <p:ph type="subTitle" idx="1"/>
          </p:nvPr>
        </p:nvSpPr>
        <p:spPr/>
        <p:txBody>
          <a:bodyPr/>
          <a:lstStyle/>
          <a:p>
            <a:r>
              <a:rPr lang="en-GB" sz="2800" dirty="0" smtClean="0"/>
              <a:t>MACHINE LEARNING</a:t>
            </a:r>
          </a:p>
          <a:p>
            <a:endParaRPr lang="en-GB" dirty="0"/>
          </a:p>
        </p:txBody>
      </p:sp>
    </p:spTree>
    <p:extLst>
      <p:ext uri="{BB962C8B-B14F-4D97-AF65-F5344CB8AC3E}">
        <p14:creationId xmlns:p14="http://schemas.microsoft.com/office/powerpoint/2010/main" val="3900397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8142" t="28942" r="51005" b="23034"/>
          <a:stretch/>
        </p:blipFill>
        <p:spPr>
          <a:xfrm>
            <a:off x="640080" y="600891"/>
            <a:ext cx="10946673" cy="5643155"/>
          </a:xfrm>
          <a:prstGeom prst="rect">
            <a:avLst/>
          </a:prstGeom>
        </p:spPr>
      </p:pic>
    </p:spTree>
    <p:extLst>
      <p:ext uri="{BB962C8B-B14F-4D97-AF65-F5344CB8AC3E}">
        <p14:creationId xmlns:p14="http://schemas.microsoft.com/office/powerpoint/2010/main" val="3251365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6965" t="39423" r="23607" b="22653"/>
          <a:stretch/>
        </p:blipFill>
        <p:spPr>
          <a:xfrm>
            <a:off x="600892" y="613955"/>
            <a:ext cx="10998926" cy="5617028"/>
          </a:xfrm>
          <a:prstGeom prst="rect">
            <a:avLst/>
          </a:prstGeom>
        </p:spPr>
      </p:pic>
    </p:spTree>
    <p:extLst>
      <p:ext uri="{BB962C8B-B14F-4D97-AF65-F5344CB8AC3E}">
        <p14:creationId xmlns:p14="http://schemas.microsoft.com/office/powerpoint/2010/main" val="504054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7071" t="33325" r="52661" b="22653"/>
          <a:stretch/>
        </p:blipFill>
        <p:spPr>
          <a:xfrm>
            <a:off x="627018" y="653143"/>
            <a:ext cx="10985862" cy="5590903"/>
          </a:xfrm>
          <a:prstGeom prst="rect">
            <a:avLst/>
          </a:prstGeom>
        </p:spPr>
      </p:pic>
    </p:spTree>
    <p:extLst>
      <p:ext uri="{BB962C8B-B14F-4D97-AF65-F5344CB8AC3E}">
        <p14:creationId xmlns:p14="http://schemas.microsoft.com/office/powerpoint/2010/main" val="3885265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7179" t="30277" r="23928" b="27989"/>
          <a:stretch/>
        </p:blipFill>
        <p:spPr>
          <a:xfrm>
            <a:off x="653142" y="600891"/>
            <a:ext cx="10933611" cy="4232366"/>
          </a:xfrm>
          <a:prstGeom prst="rect">
            <a:avLst/>
          </a:prstGeom>
        </p:spPr>
      </p:pic>
    </p:spTree>
    <p:extLst>
      <p:ext uri="{BB962C8B-B14F-4D97-AF65-F5344CB8AC3E}">
        <p14:creationId xmlns:p14="http://schemas.microsoft.com/office/powerpoint/2010/main" val="2581375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6857" t="30086" r="24036" b="18842"/>
          <a:stretch/>
        </p:blipFill>
        <p:spPr>
          <a:xfrm>
            <a:off x="627019" y="600891"/>
            <a:ext cx="10933610" cy="5630092"/>
          </a:xfrm>
          <a:prstGeom prst="rect">
            <a:avLst/>
          </a:prstGeom>
        </p:spPr>
      </p:pic>
    </p:spTree>
    <p:extLst>
      <p:ext uri="{BB962C8B-B14F-4D97-AF65-F5344CB8AC3E}">
        <p14:creationId xmlns:p14="http://schemas.microsoft.com/office/powerpoint/2010/main" val="2002584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7071" t="27227" r="38195" b="10647"/>
          <a:stretch/>
        </p:blipFill>
        <p:spPr>
          <a:xfrm>
            <a:off x="640080" y="1123407"/>
            <a:ext cx="10933611" cy="5146764"/>
          </a:xfrm>
          <a:prstGeom prst="rect">
            <a:avLst/>
          </a:prstGeom>
        </p:spPr>
      </p:pic>
      <p:sp>
        <p:nvSpPr>
          <p:cNvPr id="5" name="TextBox 4"/>
          <p:cNvSpPr txBox="1"/>
          <p:nvPr/>
        </p:nvSpPr>
        <p:spPr>
          <a:xfrm>
            <a:off x="1946367" y="754075"/>
            <a:ext cx="2991394" cy="400110"/>
          </a:xfrm>
          <a:prstGeom prst="rect">
            <a:avLst/>
          </a:prstGeom>
          <a:noFill/>
        </p:spPr>
        <p:txBody>
          <a:bodyPr wrap="square" rtlCol="0">
            <a:spAutoFit/>
          </a:bodyPr>
          <a:lstStyle/>
          <a:p>
            <a:r>
              <a:rPr lang="en-GB" sz="2000" b="1" dirty="0" smtClean="0"/>
              <a:t>Clusters of customers</a:t>
            </a:r>
            <a:endParaRPr lang="en-GB" sz="2000" b="1" dirty="0"/>
          </a:p>
        </p:txBody>
      </p:sp>
    </p:spTree>
    <p:extLst>
      <p:ext uri="{BB962C8B-B14F-4D97-AF65-F5344CB8AC3E}">
        <p14:creationId xmlns:p14="http://schemas.microsoft.com/office/powerpoint/2010/main" val="1570948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8250" t="38471" r="23178" b="37708"/>
          <a:stretch/>
        </p:blipFill>
        <p:spPr>
          <a:xfrm>
            <a:off x="613954" y="627017"/>
            <a:ext cx="10959738" cy="2207623"/>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7821" t="64198" r="23393" b="26274"/>
          <a:stretch/>
        </p:blipFill>
        <p:spPr>
          <a:xfrm>
            <a:off x="613954" y="2834640"/>
            <a:ext cx="10959738" cy="979714"/>
          </a:xfrm>
          <a:prstGeom prst="rect">
            <a:avLst/>
          </a:prstGeom>
        </p:spPr>
      </p:pic>
    </p:spTree>
    <p:extLst>
      <p:ext uri="{BB962C8B-B14F-4D97-AF65-F5344CB8AC3E}">
        <p14:creationId xmlns:p14="http://schemas.microsoft.com/office/powerpoint/2010/main" val="2977633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31520" y="613954"/>
            <a:ext cx="10868297" cy="5324535"/>
          </a:xfrm>
          <a:prstGeom prst="rect">
            <a:avLst/>
          </a:prstGeom>
          <a:noFill/>
        </p:spPr>
        <p:txBody>
          <a:bodyPr wrap="square" rtlCol="0">
            <a:spAutoFit/>
          </a:bodyPr>
          <a:lstStyle/>
          <a:p>
            <a:r>
              <a:rPr lang="en-GB" sz="3200" b="1" dirty="0" smtClean="0"/>
              <a:t>CONLUSION:</a:t>
            </a:r>
          </a:p>
          <a:p>
            <a:endParaRPr lang="en-GB" sz="2000" b="1" dirty="0" smtClean="0"/>
          </a:p>
          <a:p>
            <a:r>
              <a:rPr lang="en-GB" sz="2400" b="1" dirty="0" smtClean="0"/>
              <a:t>The given datasets of this customer segmentation is successfully processed by the using K-means clustering algorithm. And it help to improve customer service.</a:t>
            </a:r>
          </a:p>
          <a:p>
            <a:r>
              <a:rPr lang="en-GB" sz="2400" b="1" dirty="0" smtClean="0"/>
              <a:t>K- mean algorithm is one of the most popular clustering algorithms and normally the first thing practitioners apply when solving clustering  tasks to get an idea of the structure of the datasets. The goal of K- means is to group data points into distinct non- overlapping subgroups. One of the major application of K- means clustering is segmentation of customers to get a better understanding of them which in turn could be used to increase the revenue of the company. </a:t>
            </a:r>
            <a:endParaRPr lang="en-GB" sz="2400" b="1" dirty="0" smtClean="0"/>
          </a:p>
          <a:p>
            <a:endParaRPr lang="en-GB" sz="2400" b="1" dirty="0"/>
          </a:p>
          <a:p>
            <a:r>
              <a:rPr lang="en-GB" sz="2400" b="1" dirty="0" smtClean="0"/>
              <a:t>I could not use dataset of sierra Leone, but in the future, since I have build a model, I am planning to use a real dataset from customer segmentation and cluster analysis in Sierra Leone.</a:t>
            </a:r>
            <a:endParaRPr lang="en-GB" sz="2400" b="1" dirty="0"/>
          </a:p>
        </p:txBody>
      </p:sp>
    </p:spTree>
    <p:extLst>
      <p:ext uri="{BB962C8B-B14F-4D97-AF65-F5344CB8AC3E}">
        <p14:creationId xmlns:p14="http://schemas.microsoft.com/office/powerpoint/2010/main" val="294147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8482" y="1190787"/>
            <a:ext cx="9860649" cy="2585323"/>
          </a:xfrm>
          <a:prstGeom prst="rect">
            <a:avLst/>
          </a:prstGeom>
          <a:noFill/>
        </p:spPr>
        <p:txBody>
          <a:bodyPr wrap="none" lIns="91440" tIns="45720" rIns="91440" bIns="45720">
            <a:spAutoFit/>
          </a:bodyPr>
          <a:lstStyle/>
          <a:p>
            <a:pPr algn="ctr"/>
            <a:r>
              <a:rPr lang="en-US" sz="5400" b="1" dirty="0" smtClean="0">
                <a:ln w="0"/>
                <a:effectLst>
                  <a:outerShdw blurRad="38100" dist="19050" dir="2700000" algn="tl" rotWithShape="0">
                    <a:schemeClr val="dk1">
                      <a:alpha val="40000"/>
                    </a:schemeClr>
                  </a:outerShdw>
                </a:effectLst>
              </a:rPr>
              <a:t>MACHINE</a:t>
            </a:r>
            <a:r>
              <a:rPr lang="en-US" sz="5400" b="1" cap="none" spc="0" dirty="0" smtClean="0">
                <a:ln w="0"/>
                <a:solidFill>
                  <a:schemeClr val="tx1"/>
                </a:solidFill>
                <a:effectLst>
                  <a:outerShdw blurRad="38100" dist="19050" dir="2700000" algn="tl" rotWithShape="0">
                    <a:schemeClr val="dk1">
                      <a:alpha val="40000"/>
                    </a:schemeClr>
                  </a:outerShdw>
                </a:effectLst>
              </a:rPr>
              <a:t> LEARNING</a:t>
            </a:r>
          </a:p>
          <a:p>
            <a:pPr algn="ctr"/>
            <a:r>
              <a:rPr lang="en-US" sz="5400" b="1" dirty="0" smtClean="0">
                <a:ln w="0"/>
                <a:effectLst>
                  <a:outerShdw blurRad="38100" dist="19050" dir="2700000" algn="tl" rotWithShape="0">
                    <a:schemeClr val="dk1">
                      <a:alpha val="40000"/>
                    </a:schemeClr>
                  </a:outerShdw>
                </a:effectLst>
              </a:rPr>
              <a:t>GRADUATION ASSIGNMENT</a:t>
            </a:r>
          </a:p>
          <a:p>
            <a:pPr algn="ctr"/>
            <a:r>
              <a:rPr lang="en-US" sz="5400" b="1" cap="none" spc="0" dirty="0" smtClean="0">
                <a:ln w="0"/>
                <a:solidFill>
                  <a:schemeClr val="tx1"/>
                </a:solidFill>
                <a:effectLst>
                  <a:outerShdw blurRad="38100" dist="19050" dir="2700000" algn="tl" rotWithShape="0">
                    <a:schemeClr val="dk1">
                      <a:alpha val="40000"/>
                    </a:schemeClr>
                  </a:outerShdw>
                </a:effectLst>
              </a:rPr>
              <a:t>Project</a:t>
            </a:r>
            <a:endParaRPr lang="en-US" sz="5400" b="1" cap="none" spc="0" dirty="0">
              <a:ln w="0"/>
              <a:solidFill>
                <a:schemeClr val="tx1"/>
              </a:solidFill>
              <a:effectLst>
                <a:outerShdw blurRad="38100" dist="19050" dir="2700000" algn="tl" rotWithShape="0">
                  <a:schemeClr val="dk1">
                    <a:alpha val="40000"/>
                  </a:schemeClr>
                </a:outerShdw>
              </a:effectLst>
            </a:endParaRPr>
          </a:p>
        </p:txBody>
      </p:sp>
      <p:sp>
        <p:nvSpPr>
          <p:cNvPr id="3" name="Flowchart: Terminator 2"/>
          <p:cNvSpPr/>
          <p:nvPr/>
        </p:nvSpPr>
        <p:spPr>
          <a:xfrm>
            <a:off x="708483" y="4114800"/>
            <a:ext cx="10812958" cy="169817"/>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3467762" y="4378124"/>
            <a:ext cx="4342086" cy="923330"/>
          </a:xfrm>
          <a:prstGeom prst="rect">
            <a:avLst/>
          </a:prstGeom>
          <a:noFill/>
        </p:spPr>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End of Session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7" name="Horizontal Scroll 6"/>
          <p:cNvSpPr/>
          <p:nvPr/>
        </p:nvSpPr>
        <p:spPr>
          <a:xfrm>
            <a:off x="1732373" y="5394961"/>
            <a:ext cx="8765177" cy="391886"/>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DIVE INTO  CODE</a:t>
            </a:r>
            <a:endParaRPr lang="en-GB" dirty="0"/>
          </a:p>
        </p:txBody>
      </p:sp>
      <p:sp>
        <p:nvSpPr>
          <p:cNvPr id="8" name="TextBox 7"/>
          <p:cNvSpPr txBox="1"/>
          <p:nvPr/>
        </p:nvSpPr>
        <p:spPr>
          <a:xfrm>
            <a:off x="4990012" y="5786847"/>
            <a:ext cx="2364377" cy="369332"/>
          </a:xfrm>
          <a:prstGeom prst="rect">
            <a:avLst/>
          </a:prstGeom>
          <a:noFill/>
        </p:spPr>
        <p:txBody>
          <a:bodyPr wrap="square" rtlCol="0">
            <a:spAutoFit/>
          </a:bodyPr>
          <a:lstStyle/>
          <a:p>
            <a:r>
              <a:rPr lang="en-GB" dirty="0" smtClean="0"/>
              <a:t>IBRAHIM TURAY</a:t>
            </a:r>
            <a:endParaRPr lang="en-GB" dirty="0"/>
          </a:p>
        </p:txBody>
      </p:sp>
    </p:spTree>
    <p:extLst>
      <p:ext uri="{BB962C8B-B14F-4D97-AF65-F5344CB8AC3E}">
        <p14:creationId xmlns:p14="http://schemas.microsoft.com/office/powerpoint/2010/main" val="4273420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ABSTRACT:</a:t>
            </a:r>
            <a:endParaRPr lang="en-GB" b="1" dirty="0"/>
          </a:p>
        </p:txBody>
      </p:sp>
      <p:sp>
        <p:nvSpPr>
          <p:cNvPr id="3" name="Content Placeholder 2"/>
          <p:cNvSpPr>
            <a:spLocks noGrp="1"/>
          </p:cNvSpPr>
          <p:nvPr>
            <p:ph idx="1"/>
          </p:nvPr>
        </p:nvSpPr>
        <p:spPr/>
        <p:txBody>
          <a:bodyPr/>
          <a:lstStyle/>
          <a:p>
            <a:pPr marL="0" indent="0">
              <a:buNone/>
            </a:pPr>
            <a:r>
              <a:rPr lang="en-GB" b="1" dirty="0" smtClean="0"/>
              <a:t>Customer segmentation is one of the key aspects business supporter system in this project we are using python language, clustering Techniques, by which the several segments of the customers are allowing them to target the possible users. In this data science project, it will make use of K-means clustering which is the essential algorithm for clustering the datasets. We are using one way to segment the customer as demographics like  age, </a:t>
            </a:r>
            <a:r>
              <a:rPr lang="en-GB" b="1" dirty="0"/>
              <a:t>g</a:t>
            </a:r>
            <a:r>
              <a:rPr lang="en-GB" b="1" dirty="0" smtClean="0"/>
              <a:t>ender, customer ID, annual income and spending score.</a:t>
            </a:r>
            <a:endParaRPr lang="en-GB" b="1" dirty="0"/>
          </a:p>
        </p:txBody>
      </p:sp>
    </p:spTree>
    <p:extLst>
      <p:ext uri="{BB962C8B-B14F-4D97-AF65-F5344CB8AC3E}">
        <p14:creationId xmlns:p14="http://schemas.microsoft.com/office/powerpoint/2010/main" val="1330239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22607" t="31991" r="28322" b="7598"/>
          <a:stretch/>
        </p:blipFill>
        <p:spPr>
          <a:xfrm>
            <a:off x="509451" y="483326"/>
            <a:ext cx="11207932" cy="5904412"/>
          </a:xfrm>
          <a:prstGeom prst="rect">
            <a:avLst/>
          </a:prstGeom>
        </p:spPr>
      </p:pic>
    </p:spTree>
    <p:extLst>
      <p:ext uri="{BB962C8B-B14F-4D97-AF65-F5344CB8AC3E}">
        <p14:creationId xmlns:p14="http://schemas.microsoft.com/office/powerpoint/2010/main" val="3643334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22607" t="60577" r="29607" b="17127"/>
          <a:stretch/>
        </p:blipFill>
        <p:spPr>
          <a:xfrm>
            <a:off x="640080" y="587829"/>
            <a:ext cx="10946674" cy="2011680"/>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9642" t="48571" r="23287" b="21510"/>
          <a:stretch/>
        </p:blipFill>
        <p:spPr>
          <a:xfrm>
            <a:off x="640080" y="2508069"/>
            <a:ext cx="10946674" cy="3722914"/>
          </a:xfrm>
          <a:prstGeom prst="rect">
            <a:avLst/>
          </a:prstGeom>
        </p:spPr>
      </p:pic>
    </p:spTree>
    <p:extLst>
      <p:ext uri="{BB962C8B-B14F-4D97-AF65-F5344CB8AC3E}">
        <p14:creationId xmlns:p14="http://schemas.microsoft.com/office/powerpoint/2010/main" val="2512758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8892" t="46665" r="23930" b="18080"/>
          <a:stretch/>
        </p:blipFill>
        <p:spPr>
          <a:xfrm>
            <a:off x="653143" y="1541417"/>
            <a:ext cx="10946674" cy="4676503"/>
          </a:xfrm>
          <a:prstGeom prst="rect">
            <a:avLst/>
          </a:prstGeom>
        </p:spPr>
      </p:pic>
      <p:sp>
        <p:nvSpPr>
          <p:cNvPr id="6" name="TextBox 5"/>
          <p:cNvSpPr txBox="1"/>
          <p:nvPr/>
        </p:nvSpPr>
        <p:spPr>
          <a:xfrm>
            <a:off x="783771" y="809897"/>
            <a:ext cx="8373292" cy="400110"/>
          </a:xfrm>
          <a:prstGeom prst="rect">
            <a:avLst/>
          </a:prstGeom>
          <a:noFill/>
        </p:spPr>
        <p:txBody>
          <a:bodyPr wrap="square" rtlCol="0">
            <a:spAutoFit/>
          </a:bodyPr>
          <a:lstStyle/>
          <a:p>
            <a:r>
              <a:rPr lang="en-GB" sz="2000" b="1" dirty="0" smtClean="0"/>
              <a:t>Why Customer segmentation?</a:t>
            </a:r>
            <a:endParaRPr lang="en-GB" sz="2000" b="1" dirty="0"/>
          </a:p>
        </p:txBody>
      </p:sp>
    </p:spTree>
    <p:extLst>
      <p:ext uri="{BB962C8B-B14F-4D97-AF65-F5344CB8AC3E}">
        <p14:creationId xmlns:p14="http://schemas.microsoft.com/office/powerpoint/2010/main" val="3542766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9857" t="27227" r="23821" b="19033"/>
          <a:stretch/>
        </p:blipFill>
        <p:spPr>
          <a:xfrm>
            <a:off x="640080" y="640081"/>
            <a:ext cx="10946673" cy="5590902"/>
          </a:xfrm>
          <a:prstGeom prst="rect">
            <a:avLst/>
          </a:prstGeom>
        </p:spPr>
      </p:pic>
    </p:spTree>
    <p:extLst>
      <p:ext uri="{BB962C8B-B14F-4D97-AF65-F5344CB8AC3E}">
        <p14:creationId xmlns:p14="http://schemas.microsoft.com/office/powerpoint/2010/main" val="2108875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7394" t="33897" r="25213" b="34849"/>
          <a:stretch/>
        </p:blipFill>
        <p:spPr>
          <a:xfrm>
            <a:off x="627017" y="692331"/>
            <a:ext cx="10959737" cy="3775167"/>
          </a:xfrm>
          <a:prstGeom prst="rect">
            <a:avLst/>
          </a:prstGeom>
        </p:spPr>
      </p:pic>
    </p:spTree>
    <p:extLst>
      <p:ext uri="{BB962C8B-B14F-4D97-AF65-F5344CB8AC3E}">
        <p14:creationId xmlns:p14="http://schemas.microsoft.com/office/powerpoint/2010/main" val="2724492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9428" t="43235" r="23821" b="27989"/>
          <a:stretch/>
        </p:blipFill>
        <p:spPr>
          <a:xfrm>
            <a:off x="613955" y="666206"/>
            <a:ext cx="11011988" cy="2037805"/>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9857" t="26655" r="23821" b="27608"/>
          <a:stretch/>
        </p:blipFill>
        <p:spPr>
          <a:xfrm>
            <a:off x="757645" y="2899954"/>
            <a:ext cx="10868297" cy="3317966"/>
          </a:xfrm>
          <a:prstGeom prst="rect">
            <a:avLst/>
          </a:prstGeom>
        </p:spPr>
      </p:pic>
    </p:spTree>
    <p:extLst>
      <p:ext uri="{BB962C8B-B14F-4D97-AF65-F5344CB8AC3E}">
        <p14:creationId xmlns:p14="http://schemas.microsoft.com/office/powerpoint/2010/main" val="1005345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7285" t="27227" r="23286" b="37136"/>
          <a:stretch/>
        </p:blipFill>
        <p:spPr>
          <a:xfrm>
            <a:off x="640079" y="627016"/>
            <a:ext cx="10959738" cy="2442755"/>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9857" t="29132" r="23071" b="26465"/>
          <a:stretch/>
        </p:blipFill>
        <p:spPr>
          <a:xfrm>
            <a:off x="1084217" y="3069771"/>
            <a:ext cx="10515599" cy="3043646"/>
          </a:xfrm>
          <a:prstGeom prst="rect">
            <a:avLst/>
          </a:prstGeom>
        </p:spPr>
      </p:pic>
    </p:spTree>
    <p:extLst>
      <p:ext uri="{BB962C8B-B14F-4D97-AF65-F5344CB8AC3E}">
        <p14:creationId xmlns:p14="http://schemas.microsoft.com/office/powerpoint/2010/main" val="288975241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1054</TotalTime>
  <Words>266</Words>
  <Application>Microsoft Office PowerPoint</Application>
  <PresentationFormat>Widescreen</PresentationFormat>
  <Paragraphs>18</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Garamond</vt:lpstr>
      <vt:lpstr>Organic</vt:lpstr>
      <vt:lpstr>Customers Segmentation &amp; Clustering Analysis</vt:lpstr>
      <vt:lpstr>ABSTRACT: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Customers Clustering Analysis</dc:title>
  <dc:creator>Ibrahim Turay</dc:creator>
  <cp:lastModifiedBy>Ibrahim Turay</cp:lastModifiedBy>
  <cp:revision>38</cp:revision>
  <dcterms:created xsi:type="dcterms:W3CDTF">2021-10-21T01:26:06Z</dcterms:created>
  <dcterms:modified xsi:type="dcterms:W3CDTF">2021-10-28T16:42:50Z</dcterms:modified>
</cp:coreProperties>
</file>