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262" r:id="rId6"/>
    <p:sldId id="271" r:id="rId7"/>
    <p:sldId id="263" r:id="rId8"/>
    <p:sldId id="264" r:id="rId9"/>
    <p:sldId id="265" r:id="rId10"/>
    <p:sldId id="266" r:id="rId11"/>
    <p:sldId id="267" r:id="rId12"/>
    <p:sldId id="273" r:id="rId13"/>
    <p:sldId id="272" r:id="rId14"/>
    <p:sldId id="274" r:id="rId15"/>
    <p:sldId id="268" r:id="rId16"/>
    <p:sldId id="269" r:id="rId17"/>
    <p:sldId id="257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1CB82-6892-4684-9C66-64F7E2242DA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E8201-75E1-4B0F-9D9C-190D71428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7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41EC-C912-44CC-9D68-32077903427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31C0-F7D5-4ECF-BD7E-4F813A00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2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41EC-C912-44CC-9D68-32077903427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31C0-F7D5-4ECF-BD7E-4F813A00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3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41EC-C912-44CC-9D68-32077903427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31C0-F7D5-4ECF-BD7E-4F813A00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7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41EC-C912-44CC-9D68-32077903427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31C0-F7D5-4ECF-BD7E-4F813A00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0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41EC-C912-44CC-9D68-32077903427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31C0-F7D5-4ECF-BD7E-4F813A00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4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41EC-C912-44CC-9D68-32077903427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31C0-F7D5-4ECF-BD7E-4F813A00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0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41EC-C912-44CC-9D68-32077903427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31C0-F7D5-4ECF-BD7E-4F813A00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41EC-C912-44CC-9D68-32077903427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31C0-F7D5-4ECF-BD7E-4F813A00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9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41EC-C912-44CC-9D68-32077903427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31C0-F7D5-4ECF-BD7E-4F813A00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0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41EC-C912-44CC-9D68-32077903427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31C0-F7D5-4ECF-BD7E-4F813A00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41EC-C912-44CC-9D68-32077903427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31C0-F7D5-4ECF-BD7E-4F813A00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941EC-C912-44CC-9D68-32077903427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831C0-F7D5-4ECF-BD7E-4F813A00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1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tity_integrity" TargetMode="External"/><Relationship Id="rId2" Type="http://schemas.openxmlformats.org/officeDocument/2006/relationships/hyperlink" Target="https://en.wikipedia.org/wiki/Database_normaliz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eferential_integrity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why-mongodb" TargetMode="External"/><Relationship Id="rId2" Type="http://schemas.openxmlformats.org/officeDocument/2006/relationships/hyperlink" Target="https://www.mongodb.com/scale/types-of-nosql-datab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uru99.com/nosql-tutoria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b-engines.com/en/rank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No SQL Database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7229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</a:t>
            </a:r>
            <a:r>
              <a:rPr lang="en-US" dirty="0" smtClean="0"/>
              <a:t>A</a:t>
            </a:r>
            <a:r>
              <a:rPr lang="en-US" b="1" dirty="0"/>
              <a:t>vailability: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should always be available and responsive. It should not have any downtime.</a:t>
            </a:r>
          </a:p>
        </p:txBody>
      </p:sp>
    </p:spTree>
    <p:extLst>
      <p:ext uri="{BB962C8B-B14F-4D97-AF65-F5344CB8AC3E}">
        <p14:creationId xmlns:p14="http://schemas.microsoft.com/office/powerpoint/2010/main" val="396454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Partition </a:t>
            </a:r>
            <a:r>
              <a:rPr lang="en-US" b="1" dirty="0"/>
              <a:t>Tolerance: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Tolerance means that the system should continue to function even if the communication among the servers is not </a:t>
            </a:r>
            <a:r>
              <a:rPr lang="en-US" dirty="0" smtClean="0"/>
              <a:t>stable.</a:t>
            </a:r>
          </a:p>
          <a:p>
            <a:r>
              <a:rPr lang="en-US" dirty="0" smtClean="0"/>
              <a:t>For </a:t>
            </a:r>
            <a:r>
              <a:rPr lang="en-US" dirty="0"/>
              <a:t>example, the servers can be partitioned into multiple groups which may not communicate with each 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Here</a:t>
            </a:r>
            <a:r>
              <a:rPr lang="en-US" dirty="0"/>
              <a:t>, if part of the database is unavailable, other parts are always unaffected.</a:t>
            </a:r>
          </a:p>
        </p:txBody>
      </p:sp>
    </p:spTree>
    <p:extLst>
      <p:ext uri="{BB962C8B-B14F-4D97-AF65-F5344CB8AC3E}">
        <p14:creationId xmlns:p14="http://schemas.microsoft.com/office/powerpoint/2010/main" val="223788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2" y="-105138"/>
            <a:ext cx="10515600" cy="1325563"/>
          </a:xfrm>
        </p:spPr>
        <p:txBody>
          <a:bodyPr/>
          <a:lstStyle/>
          <a:p>
            <a:r>
              <a:rPr lang="en-US" b="1" dirty="0" smtClean="0"/>
              <a:t>SQL Follows ACID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331" y="1371600"/>
            <a:ext cx="10959738" cy="532964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Atomicity</a:t>
            </a:r>
            <a:r>
              <a:rPr lang="en-US" dirty="0"/>
              <a:t> — An “all or nothing” approach. If any statement in </a:t>
            </a:r>
            <a:r>
              <a:rPr lang="en-US" dirty="0" smtClean="0"/>
              <a:t>the transaction </a:t>
            </a:r>
            <a:r>
              <a:rPr lang="en-US" dirty="0"/>
              <a:t>fails, the entire transaction is rolled back.</a:t>
            </a:r>
          </a:p>
          <a:p>
            <a:r>
              <a:rPr lang="en-US" b="1" dirty="0"/>
              <a:t>Consistency — </a:t>
            </a:r>
            <a:r>
              <a:rPr lang="en-US" dirty="0"/>
              <a:t>The transaction must meet all protocols defined by the system. No half completed transactions.</a:t>
            </a:r>
          </a:p>
          <a:p>
            <a:r>
              <a:rPr lang="en-US" b="1" dirty="0"/>
              <a:t>Isolation — </a:t>
            </a:r>
            <a:r>
              <a:rPr lang="en-US" dirty="0"/>
              <a:t>No transaction has access to any other transaction that is in an intermediate or unfinished state. Each transaction is independent.</a:t>
            </a:r>
          </a:p>
          <a:p>
            <a:r>
              <a:rPr lang="en-US" b="1" dirty="0"/>
              <a:t>Durability </a:t>
            </a:r>
            <a:r>
              <a:rPr lang="en-US" dirty="0"/>
              <a:t>— Ensures that once a transaction commits to the database, it is preserved through the use of backups and transaction logs.</a:t>
            </a:r>
          </a:p>
          <a:p>
            <a:r>
              <a:rPr lang="en-US" dirty="0"/>
              <a:t>The ACID properties aren’t flexible</a:t>
            </a:r>
            <a:r>
              <a:rPr lang="en-US" dirty="0" smtClean="0"/>
              <a:t>.</a:t>
            </a:r>
          </a:p>
          <a:p>
            <a:r>
              <a:rPr lang="en-US" dirty="0"/>
              <a:t>For example, RDBMS follows </a:t>
            </a:r>
            <a:r>
              <a:rPr lang="en-US" b="1" u="sng" dirty="0">
                <a:hlinkClick r:id="rId2"/>
              </a:rPr>
              <a:t>Normalization</a:t>
            </a:r>
            <a:r>
              <a:rPr lang="en-US" dirty="0"/>
              <a:t> or </a:t>
            </a:r>
            <a:r>
              <a:rPr lang="en-US" b="1" dirty="0"/>
              <a:t>a single point of truth </a:t>
            </a:r>
            <a:r>
              <a:rPr lang="en-US" dirty="0"/>
              <a:t>concept. For every change you make, you should ensure strict ACID properties. The </a:t>
            </a:r>
            <a:r>
              <a:rPr lang="en-US" u="sng" dirty="0">
                <a:hlinkClick r:id="rId3"/>
              </a:rPr>
              <a:t>entity integrity</a:t>
            </a:r>
            <a:r>
              <a:rPr lang="en-US" dirty="0"/>
              <a:t> and </a:t>
            </a:r>
            <a:r>
              <a:rPr lang="en-US" u="sng" dirty="0">
                <a:hlinkClick r:id="rId4"/>
              </a:rPr>
              <a:t>referential integrity </a:t>
            </a:r>
            <a:r>
              <a:rPr lang="en-US" dirty="0"/>
              <a:t>rules also apply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7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 SQL Follows: </a:t>
            </a:r>
            <a:r>
              <a:rPr lang="en-US" b="1" dirty="0" smtClean="0"/>
              <a:t>BASE</a:t>
            </a:r>
            <a:r>
              <a:rPr lang="en-US" dirty="0" smtClean="0"/>
              <a:t> 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‌NoSQL </a:t>
            </a:r>
            <a:r>
              <a:rPr lang="en-US" dirty="0"/>
              <a:t>relies upon a softer model known as the BASE model. </a:t>
            </a:r>
            <a:endParaRPr lang="en-US" dirty="0" smtClean="0"/>
          </a:p>
          <a:p>
            <a:r>
              <a:rPr lang="en-US" b="1" dirty="0" smtClean="0"/>
              <a:t>Basically Available:</a:t>
            </a:r>
            <a:r>
              <a:rPr lang="en-US" dirty="0" smtClean="0"/>
              <a:t> Guarantees the availability of the data . There will be a response to any request (can be failure too).</a:t>
            </a:r>
          </a:p>
          <a:p>
            <a:r>
              <a:rPr lang="en-US" b="1" dirty="0" smtClean="0"/>
              <a:t>Soft </a:t>
            </a:r>
            <a:r>
              <a:rPr lang="en-US" b="1" dirty="0"/>
              <a:t>state</a:t>
            </a:r>
            <a:r>
              <a:rPr lang="en-US" dirty="0"/>
              <a:t>: The state of the system could change over time.</a:t>
            </a:r>
          </a:p>
          <a:p>
            <a:r>
              <a:rPr lang="en-US" b="1" dirty="0"/>
              <a:t>Eventual consistency:</a:t>
            </a:r>
            <a:r>
              <a:rPr lang="en-US" dirty="0"/>
              <a:t> The system will eventually become consistent once it stops receiving input.</a:t>
            </a:r>
          </a:p>
          <a:p>
            <a:r>
              <a:rPr lang="en-US" dirty="0"/>
              <a:t>NoSQL databases give up the A, C and/or D requirements, and in return they improve scalability.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1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guru99.com/images/1/101818_0537_NoSQLTutori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107" y="407761"/>
            <a:ext cx="8492036" cy="610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22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987"/>
          </a:xfrm>
        </p:spPr>
        <p:txBody>
          <a:bodyPr numCol="2">
            <a:normAutofit fontScale="77500" lnSpcReduction="20000"/>
          </a:bodyPr>
          <a:lstStyle/>
          <a:p>
            <a:r>
              <a:rPr lang="en-US" dirty="0"/>
              <a:t>Can be used as Primary or Analytic Data Source</a:t>
            </a:r>
          </a:p>
          <a:p>
            <a:r>
              <a:rPr lang="en-US" dirty="0"/>
              <a:t>Big Data Capability</a:t>
            </a:r>
          </a:p>
          <a:p>
            <a:r>
              <a:rPr lang="en-US" dirty="0"/>
              <a:t>No Single Point of Failure</a:t>
            </a:r>
          </a:p>
          <a:p>
            <a:r>
              <a:rPr lang="en-US" dirty="0"/>
              <a:t>Easy Replication</a:t>
            </a:r>
          </a:p>
          <a:p>
            <a:r>
              <a:rPr lang="en-US" dirty="0"/>
              <a:t>No Need for Separate Caching Layer</a:t>
            </a:r>
          </a:p>
          <a:p>
            <a:r>
              <a:rPr lang="en-US" dirty="0"/>
              <a:t>It provides fast performance and horizontal scalability.</a:t>
            </a:r>
          </a:p>
          <a:p>
            <a:r>
              <a:rPr lang="en-US" dirty="0"/>
              <a:t>Can handle structured, semi-structured, and unstructured data with equal effect</a:t>
            </a:r>
          </a:p>
          <a:p>
            <a:r>
              <a:rPr lang="en-US" dirty="0"/>
              <a:t>Object-oriented programming which is easy to use and flexible</a:t>
            </a:r>
          </a:p>
          <a:p>
            <a:r>
              <a:rPr lang="en-US" dirty="0"/>
              <a:t>NoSQL databases don't need a dedicated high-performance server</a:t>
            </a:r>
          </a:p>
          <a:p>
            <a:r>
              <a:rPr lang="en-US" dirty="0"/>
              <a:t>Support Key Developer Languages and Platforms</a:t>
            </a:r>
          </a:p>
          <a:p>
            <a:r>
              <a:rPr lang="en-US" dirty="0"/>
              <a:t>Simple to implement than using RDBMS</a:t>
            </a:r>
          </a:p>
          <a:p>
            <a:r>
              <a:rPr lang="en-US" dirty="0"/>
              <a:t>It can serve as the primary data source for online applications.</a:t>
            </a:r>
          </a:p>
          <a:p>
            <a:r>
              <a:rPr lang="en-US" dirty="0"/>
              <a:t>Handles big data which manages data velocity, variety, volume, and complexity</a:t>
            </a:r>
          </a:p>
          <a:p>
            <a:r>
              <a:rPr lang="en-US" dirty="0"/>
              <a:t>Excels at distributed database and multi-data center operations</a:t>
            </a:r>
          </a:p>
          <a:p>
            <a:r>
              <a:rPr lang="en-US" dirty="0"/>
              <a:t>Eliminates the need for a specific caching layer to store data</a:t>
            </a:r>
          </a:p>
          <a:p>
            <a:r>
              <a:rPr lang="en-US" dirty="0"/>
              <a:t>Offers a flexible schema design which can easily be altered without downtime or service disruption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4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 of </a:t>
            </a:r>
            <a:r>
              <a:rPr lang="en-US" b="1" dirty="0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standardization rules</a:t>
            </a:r>
          </a:p>
          <a:p>
            <a:r>
              <a:rPr lang="en-US" dirty="0"/>
              <a:t>Limited query capabilities</a:t>
            </a:r>
          </a:p>
          <a:p>
            <a:r>
              <a:rPr lang="en-US" dirty="0"/>
              <a:t>RDBMS databases and tools are comparatively mature</a:t>
            </a:r>
          </a:p>
          <a:p>
            <a:r>
              <a:rPr lang="en-US" dirty="0"/>
              <a:t>It does not offer any traditional database capabilities, like consistency when multiple transactions are performed simultaneously.</a:t>
            </a:r>
          </a:p>
          <a:p>
            <a:r>
              <a:rPr lang="en-US" dirty="0"/>
              <a:t>When the volume of data increases it is difficult to maintain unique values as keys become difficult</a:t>
            </a:r>
          </a:p>
          <a:p>
            <a:r>
              <a:rPr lang="en-US" dirty="0"/>
              <a:t>Doesn't work as well with relational data</a:t>
            </a:r>
          </a:p>
          <a:p>
            <a:r>
              <a:rPr lang="en-US" dirty="0"/>
              <a:t>The learning curve is stiff for new developers</a:t>
            </a:r>
          </a:p>
          <a:p>
            <a:r>
              <a:rPr lang="en-US" dirty="0"/>
              <a:t>Open source options so not so popular for enterprises.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71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MongoDB</a:t>
            </a:r>
            <a:r>
              <a:rPr lang="en-US" dirty="0"/>
              <a:t> is an </a:t>
            </a:r>
            <a:r>
              <a:rPr lang="en-US" b="1" dirty="0"/>
              <a:t>object</a:t>
            </a:r>
            <a:r>
              <a:rPr lang="en-US" dirty="0"/>
              <a:t>-</a:t>
            </a:r>
            <a:r>
              <a:rPr lang="en-US" b="1" dirty="0"/>
              <a:t>oriented</a:t>
            </a:r>
            <a:r>
              <a:rPr lang="en-US" dirty="0"/>
              <a:t>, simple, dynamic, and scalable NoSQL </a:t>
            </a:r>
            <a:r>
              <a:rPr lang="en-US" b="1" dirty="0"/>
              <a:t>database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based on the NoSQL document store model.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 </a:t>
            </a:r>
            <a:r>
              <a:rPr lang="en-US" b="1" dirty="0"/>
              <a:t>objects</a:t>
            </a:r>
            <a:r>
              <a:rPr lang="en-US" dirty="0"/>
              <a:t> are stored as separate documents inside a </a:t>
            </a:r>
            <a:r>
              <a:rPr lang="en-US" dirty="0" smtClean="0"/>
              <a:t>collection instead </a:t>
            </a:r>
            <a:r>
              <a:rPr lang="en-US" dirty="0"/>
              <a:t>of storing the data into the columns and rows of a traditional relational </a:t>
            </a:r>
            <a:r>
              <a:rPr lang="en-US" b="1" dirty="0"/>
              <a:t>database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MongoDB</a:t>
            </a:r>
            <a:r>
              <a:rPr lang="en-US" dirty="0" smtClean="0"/>
              <a:t> supports JSON query language along with </a:t>
            </a:r>
            <a:r>
              <a:rPr lang="en-US" b="1" dirty="0" smtClean="0"/>
              <a:t>SQL</a:t>
            </a:r>
            <a:r>
              <a:rPr lang="en-US" dirty="0" smtClean="0"/>
              <a:t> but RDBMS supports </a:t>
            </a:r>
            <a:r>
              <a:rPr lang="en-US" b="1" dirty="0" smtClean="0"/>
              <a:t>SQL</a:t>
            </a:r>
            <a:r>
              <a:rPr lang="en-US" dirty="0" smtClean="0"/>
              <a:t> query language only.</a:t>
            </a:r>
          </a:p>
          <a:p>
            <a:r>
              <a:rPr lang="en-US" b="1" dirty="0" smtClean="0"/>
              <a:t>MongoDB</a:t>
            </a:r>
            <a:r>
              <a:rPr lang="en-US" dirty="0" smtClean="0"/>
              <a:t> is almost 100 times </a:t>
            </a:r>
            <a:r>
              <a:rPr lang="en-US" b="1" dirty="0" smtClean="0"/>
              <a:t>faster than</a:t>
            </a:r>
            <a:r>
              <a:rPr lang="en-US" dirty="0" smtClean="0"/>
              <a:t> traditional database system like RDBMS, which is slower in comparison with the NoSQL databases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Reference : https://www.mongodb.com/scale/types-of-nosql-databases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84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https://www.mongodb.com/scale/types-of-nosql-databases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https://dzone.com/articles/why-mongodb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https://www.guru99.com/nosql-tutorial.html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1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NoSql</a:t>
            </a:r>
            <a:r>
              <a:rPr lang="en-US" b="1" dirty="0" smtClean="0"/>
              <a:t>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databases </a:t>
            </a:r>
            <a:r>
              <a:rPr lang="en-US" dirty="0" smtClean="0"/>
              <a:t>also known as "</a:t>
            </a:r>
            <a:r>
              <a:rPr lang="en-US" b="1" dirty="0" smtClean="0"/>
              <a:t>not </a:t>
            </a:r>
            <a:r>
              <a:rPr lang="en-US" b="1" dirty="0"/>
              <a:t>only SQL</a:t>
            </a:r>
            <a:r>
              <a:rPr lang="en-US" dirty="0" smtClean="0"/>
              <a:t>" </a:t>
            </a:r>
            <a:r>
              <a:rPr lang="en-US" dirty="0"/>
              <a:t>are </a:t>
            </a:r>
            <a:r>
              <a:rPr lang="en-US" b="1" dirty="0"/>
              <a:t>non tabular</a:t>
            </a:r>
            <a:r>
              <a:rPr lang="en-US" dirty="0"/>
              <a:t>, and store data differently than relational tables. </a:t>
            </a:r>
            <a:endParaRPr lang="en-US" dirty="0" smtClean="0"/>
          </a:p>
          <a:p>
            <a:r>
              <a:rPr lang="en-US" dirty="0" smtClean="0"/>
              <a:t>NoSQL </a:t>
            </a:r>
            <a:r>
              <a:rPr lang="en-US" dirty="0"/>
              <a:t>databases come in a variety of types based on their data </a:t>
            </a:r>
            <a:r>
              <a:rPr lang="en-US" dirty="0" smtClean="0"/>
              <a:t>model.</a:t>
            </a:r>
          </a:p>
          <a:p>
            <a:r>
              <a:rPr lang="en-US" dirty="0" smtClean="0"/>
              <a:t>The </a:t>
            </a:r>
            <a:r>
              <a:rPr lang="en-US" dirty="0"/>
              <a:t>main types </a:t>
            </a:r>
            <a:r>
              <a:rPr lang="en-US" dirty="0" smtClean="0"/>
              <a:t>are </a:t>
            </a:r>
            <a:r>
              <a:rPr lang="en-US" b="1" dirty="0" smtClean="0"/>
              <a:t>document, key-value</a:t>
            </a:r>
            <a:r>
              <a:rPr lang="en-US" b="1" dirty="0"/>
              <a:t>, </a:t>
            </a:r>
            <a:r>
              <a:rPr lang="en-US" b="1" dirty="0" smtClean="0"/>
              <a:t>wide</a:t>
            </a:r>
            <a:r>
              <a:rPr lang="en-US" b="1" dirty="0" smtClean="0"/>
              <a:t>-column</a:t>
            </a:r>
            <a:r>
              <a:rPr lang="en-US" b="1" dirty="0" smtClean="0"/>
              <a:t>, </a:t>
            </a:r>
            <a:r>
              <a:rPr lang="en-US" dirty="0"/>
              <a:t>and </a:t>
            </a:r>
            <a:r>
              <a:rPr lang="en-US" b="1" dirty="0" smtClean="0"/>
              <a:t>graph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</a:t>
            </a:r>
            <a:r>
              <a:rPr lang="en-US" b="1" dirty="0"/>
              <a:t>provide flexible schemas </a:t>
            </a:r>
            <a:r>
              <a:rPr lang="en-US" dirty="0"/>
              <a:t>and </a:t>
            </a:r>
            <a:r>
              <a:rPr lang="en-US" b="1" dirty="0"/>
              <a:t>scale easily</a:t>
            </a:r>
            <a:r>
              <a:rPr lang="en-US" dirty="0"/>
              <a:t> with </a:t>
            </a:r>
            <a:r>
              <a:rPr lang="en-US" b="1" dirty="0"/>
              <a:t>large </a:t>
            </a:r>
            <a:r>
              <a:rPr lang="en-US" dirty="0"/>
              <a:t>amounts of </a:t>
            </a:r>
            <a:r>
              <a:rPr lang="en-US" b="1" dirty="0"/>
              <a:t>data</a:t>
            </a:r>
            <a:r>
              <a:rPr lang="en-US" dirty="0"/>
              <a:t> and </a:t>
            </a:r>
            <a:r>
              <a:rPr lang="en-US" b="1" dirty="0"/>
              <a:t>high user loads.</a:t>
            </a:r>
          </a:p>
        </p:txBody>
      </p:sp>
    </p:spTree>
    <p:extLst>
      <p:ext uri="{BB962C8B-B14F-4D97-AF65-F5344CB8AC3E}">
        <p14:creationId xmlns:p14="http://schemas.microsoft.com/office/powerpoint/2010/main" val="142455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Document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Store </a:t>
            </a:r>
            <a:r>
              <a:rPr lang="en-US" sz="2400" dirty="0"/>
              <a:t>data in documents similar to JSON (JavaScript Object Notation) </a:t>
            </a:r>
            <a:r>
              <a:rPr lang="en-US" sz="2400" dirty="0" smtClean="0"/>
              <a:t>objects.</a:t>
            </a:r>
          </a:p>
          <a:p>
            <a:r>
              <a:rPr lang="en-US" sz="2400" dirty="0"/>
              <a:t>Each document contains pairs of fields and </a:t>
            </a:r>
            <a:r>
              <a:rPr lang="en-US" sz="2400" dirty="0" smtClean="0"/>
              <a:t>values.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values can typically be a variety of types including things like strings, numbers, </a:t>
            </a:r>
            <a:r>
              <a:rPr lang="en-US" sz="2400" dirty="0" err="1"/>
              <a:t>booleans</a:t>
            </a:r>
            <a:r>
              <a:rPr lang="en-US" sz="2400" dirty="0"/>
              <a:t>, arrays, or objects, and their structures typically align with objects developers are working with in </a:t>
            </a:r>
            <a:r>
              <a:rPr lang="en-US" sz="2400" dirty="0" smtClean="0"/>
              <a:t>code.</a:t>
            </a:r>
          </a:p>
          <a:p>
            <a:r>
              <a:rPr lang="en-US" sz="2400" b="1" dirty="0"/>
              <a:t>MongoDB</a:t>
            </a:r>
            <a:r>
              <a:rPr lang="en-US" sz="2400" dirty="0"/>
              <a:t> is consistently ranked as the world’s most popular NoSQL database according to </a:t>
            </a:r>
            <a:r>
              <a:rPr lang="en-US" sz="2400" dirty="0">
                <a:hlinkClick r:id="rId2"/>
              </a:rPr>
              <a:t>DB-engines</a:t>
            </a:r>
            <a:r>
              <a:rPr lang="en-US" sz="2400" dirty="0"/>
              <a:t> and is an example of a document database. 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074" name="Picture 2" descr="https://www.guru99.com/images/1/101818_0537_NoSQLTutori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000" y="4800599"/>
            <a:ext cx="694372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31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Key-value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numCol="2" anchor="t" anchorCtr="0"/>
          <a:lstStyle/>
          <a:p>
            <a:r>
              <a:rPr lang="en-US" dirty="0"/>
              <a:t>are a </a:t>
            </a:r>
            <a:r>
              <a:rPr lang="en-US" b="1" dirty="0"/>
              <a:t>simpler</a:t>
            </a:r>
            <a:r>
              <a:rPr lang="en-US" dirty="0"/>
              <a:t> type of database where each </a:t>
            </a:r>
            <a:r>
              <a:rPr lang="en-US" b="1" dirty="0"/>
              <a:t>item contains keys and </a:t>
            </a:r>
            <a:r>
              <a:rPr lang="en-US" b="1" dirty="0" smtClean="0"/>
              <a:t>values</a:t>
            </a:r>
          </a:p>
          <a:p>
            <a:r>
              <a:rPr lang="en-US" dirty="0"/>
              <a:t>A value can typically only be </a:t>
            </a:r>
            <a:r>
              <a:rPr lang="en-US" dirty="0" smtClean="0"/>
              <a:t>retrieved </a:t>
            </a:r>
            <a:r>
              <a:rPr lang="en-US" dirty="0"/>
              <a:t>by referencing its </a:t>
            </a:r>
            <a:r>
              <a:rPr lang="en-US" dirty="0" smtClean="0"/>
              <a:t>key.</a:t>
            </a:r>
          </a:p>
          <a:p>
            <a:r>
              <a:rPr lang="en-US" dirty="0"/>
              <a:t>Key-value databases are great for use cases where you need to store large amounts of data but you don’t need to perform complex queries to retrieve it. </a:t>
            </a:r>
            <a:endParaRPr lang="en-US" dirty="0" smtClean="0"/>
          </a:p>
          <a:p>
            <a:r>
              <a:rPr lang="en-US" dirty="0"/>
              <a:t>Common use cases include storing user preferences or caching. </a:t>
            </a:r>
            <a:r>
              <a:rPr lang="en-US" dirty="0" err="1"/>
              <a:t>Redis</a:t>
            </a:r>
            <a:r>
              <a:rPr lang="en-US" dirty="0"/>
              <a:t> and </a:t>
            </a:r>
            <a:r>
              <a:rPr lang="en-US" dirty="0" err="1"/>
              <a:t>DynanoDB</a:t>
            </a:r>
            <a:r>
              <a:rPr lang="en-US" dirty="0"/>
              <a:t> are popular key-value databases</a:t>
            </a:r>
          </a:p>
        </p:txBody>
      </p:sp>
      <p:pic>
        <p:nvPicPr>
          <p:cNvPr id="1026" name="Picture 2" descr="https://www.guru99.com/images/1/101818_0537_NoSQLTutori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55" y="3492499"/>
            <a:ext cx="45720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71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Wide-column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Store </a:t>
            </a:r>
            <a:r>
              <a:rPr lang="en-US" b="1" dirty="0"/>
              <a:t>data </a:t>
            </a:r>
            <a:r>
              <a:rPr lang="en-US" dirty="0"/>
              <a:t>in</a:t>
            </a:r>
            <a:r>
              <a:rPr lang="en-US" b="1" dirty="0"/>
              <a:t> tables, rows, </a:t>
            </a:r>
            <a:r>
              <a:rPr lang="en-US" dirty="0"/>
              <a:t>and</a:t>
            </a:r>
            <a:r>
              <a:rPr lang="en-US" b="1" dirty="0"/>
              <a:t> dynamic </a:t>
            </a:r>
            <a:r>
              <a:rPr lang="en-US" b="1" dirty="0" smtClean="0"/>
              <a:t>columns</a:t>
            </a:r>
          </a:p>
          <a:p>
            <a:r>
              <a:rPr lang="en-US" dirty="0"/>
              <a:t>Wide-column stores provide a lot of flexibility over relational databases because each row is not required to have the same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Many </a:t>
            </a:r>
            <a:r>
              <a:rPr lang="en-US" dirty="0"/>
              <a:t>consider wide-column stores to be two-dimensional key-value databases</a:t>
            </a:r>
            <a:r>
              <a:rPr lang="en-US" dirty="0" smtClean="0"/>
              <a:t>.</a:t>
            </a:r>
          </a:p>
          <a:p>
            <a:r>
              <a:rPr lang="en-US" dirty="0"/>
              <a:t>Wide-column stores are great for when you need to store large amounts of data and you can predict what your query patterns will be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Wide-column </a:t>
            </a:r>
            <a:r>
              <a:rPr lang="en-US" dirty="0"/>
              <a:t>stores are commonly used for storing Internet of Things data and user profile </a:t>
            </a:r>
            <a:r>
              <a:rPr lang="en-US" dirty="0" smtClean="0"/>
              <a:t>data</a:t>
            </a:r>
          </a:p>
          <a:p>
            <a:r>
              <a:rPr lang="en-US" dirty="0"/>
              <a:t>Cassandra and </a:t>
            </a:r>
            <a:r>
              <a:rPr lang="en-US" dirty="0" err="1"/>
              <a:t>HBase</a:t>
            </a:r>
            <a:r>
              <a:rPr lang="en-US" dirty="0"/>
              <a:t> are two of the most popular wide-column stores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4" descr="https://www.guru99.com/images/1/101818_0537_NoSQLTutori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612" y="224449"/>
            <a:ext cx="2883047" cy="204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44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he basics of NoSQL databases — and why we need them | by Nandhini  Saravanan | We've moved to freeCodeCamp.org/news | Medi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61" y="640081"/>
            <a:ext cx="7374802" cy="553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30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Store </a:t>
            </a:r>
            <a:r>
              <a:rPr lang="en-US" dirty="0"/>
              <a:t>data in </a:t>
            </a:r>
            <a:r>
              <a:rPr lang="en-US" b="1" dirty="0"/>
              <a:t>nodes </a:t>
            </a:r>
            <a:r>
              <a:rPr lang="en-US" dirty="0"/>
              <a:t>and </a:t>
            </a:r>
            <a:r>
              <a:rPr lang="en-US" b="1" dirty="0" smtClean="0"/>
              <a:t>edges</a:t>
            </a:r>
          </a:p>
          <a:p>
            <a:r>
              <a:rPr lang="en-US" dirty="0" smtClean="0"/>
              <a:t>Nodes </a:t>
            </a:r>
            <a:r>
              <a:rPr lang="en-US" dirty="0"/>
              <a:t>typically store information about people, places, and things while edges store information about the relationships between the nodes</a:t>
            </a:r>
            <a:r>
              <a:rPr lang="en-US" dirty="0" smtClean="0"/>
              <a:t>.</a:t>
            </a:r>
          </a:p>
          <a:p>
            <a:r>
              <a:rPr lang="en-US" dirty="0"/>
              <a:t>Graph databases excel in use cases where you need to traverse relationships to look for patterns such as social networks, fraud detection, and recommendation engines</a:t>
            </a:r>
            <a:r>
              <a:rPr lang="en-US" dirty="0" smtClean="0"/>
              <a:t>.</a:t>
            </a:r>
          </a:p>
          <a:p>
            <a:r>
              <a:rPr lang="en-US" dirty="0"/>
              <a:t>Neo4j and </a:t>
            </a:r>
            <a:r>
              <a:rPr lang="en-US" dirty="0" err="1"/>
              <a:t>JanusGraph</a:t>
            </a:r>
            <a:r>
              <a:rPr lang="en-US" dirty="0"/>
              <a:t> are examples of graph databases.</a:t>
            </a:r>
          </a:p>
        </p:txBody>
      </p:sp>
      <p:pic>
        <p:nvPicPr>
          <p:cNvPr id="4098" name="Picture 2" descr="https://www.guru99.com/images/1/101818_0537_NoSQLTutori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27" y="3762972"/>
            <a:ext cx="3532163" cy="285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41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CAP Theorem?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/>
              <a:t>AP theorem is also called brewer's </a:t>
            </a:r>
            <a:r>
              <a:rPr lang="en-US" dirty="0" smtClean="0"/>
              <a:t>theorem</a:t>
            </a:r>
          </a:p>
          <a:p>
            <a:r>
              <a:rPr lang="en-US" dirty="0"/>
              <a:t>It states that is impossible for a distributed data store to offer more than two out of three </a:t>
            </a:r>
            <a:r>
              <a:rPr lang="en-US" dirty="0" smtClean="0"/>
              <a:t>guarantees</a:t>
            </a:r>
          </a:p>
          <a:p>
            <a:pPr marL="0" indent="0">
              <a:buNone/>
            </a:pPr>
            <a:r>
              <a:rPr lang="en-US" dirty="0" smtClean="0"/>
              <a:t>1. Consistency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2. Availability</a:t>
            </a:r>
          </a:p>
          <a:p>
            <a:pPr marL="0" indent="0">
              <a:buNone/>
            </a:pPr>
            <a:r>
              <a:rPr lang="en-US" dirty="0" smtClean="0"/>
              <a:t>3. Partition </a:t>
            </a:r>
            <a:r>
              <a:rPr lang="en-US" dirty="0"/>
              <a:t>Tolerance</a:t>
            </a:r>
          </a:p>
        </p:txBody>
      </p:sp>
    </p:spTree>
    <p:extLst>
      <p:ext uri="{BB962C8B-B14F-4D97-AF65-F5344CB8AC3E}">
        <p14:creationId xmlns:p14="http://schemas.microsoft.com/office/powerpoint/2010/main" val="211375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b="1" dirty="0"/>
              <a:t>Consistency: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should remain consistent even after the execution of an </a:t>
            </a:r>
            <a:r>
              <a:rPr lang="en-US" dirty="0" smtClean="0"/>
              <a:t>operation.</a:t>
            </a:r>
          </a:p>
          <a:p>
            <a:r>
              <a:rPr lang="en-US" dirty="0" smtClean="0"/>
              <a:t>This </a:t>
            </a:r>
            <a:r>
              <a:rPr lang="en-US" dirty="0"/>
              <a:t>means once data is written, any future read request should contain that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For </a:t>
            </a:r>
            <a:r>
              <a:rPr lang="en-US" dirty="0"/>
              <a:t>example, after updating the order status, all the clients should be able to see the same data.</a:t>
            </a:r>
          </a:p>
        </p:txBody>
      </p:sp>
    </p:spTree>
    <p:extLst>
      <p:ext uri="{BB962C8B-B14F-4D97-AF65-F5344CB8AC3E}">
        <p14:creationId xmlns:p14="http://schemas.microsoft.com/office/powerpoint/2010/main" val="177155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791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No SQL Database</vt:lpstr>
      <vt:lpstr>NoSql Database</vt:lpstr>
      <vt:lpstr>Document databases</vt:lpstr>
      <vt:lpstr>Key-value databases</vt:lpstr>
      <vt:lpstr>Wide-column stores</vt:lpstr>
      <vt:lpstr>PowerPoint Presentation</vt:lpstr>
      <vt:lpstr>Graph databases</vt:lpstr>
      <vt:lpstr>What is the CAP Theorem?</vt:lpstr>
      <vt:lpstr>1. Consistency:</vt:lpstr>
      <vt:lpstr>2. Availability:</vt:lpstr>
      <vt:lpstr>3. Partition Tolerance:</vt:lpstr>
      <vt:lpstr>SQL Follows ACID </vt:lpstr>
      <vt:lpstr>NO SQL Follows: BASE </vt:lpstr>
      <vt:lpstr>PowerPoint Presentation</vt:lpstr>
      <vt:lpstr>Advantages of NoSQL</vt:lpstr>
      <vt:lpstr>Disadvantages of NoSQL</vt:lpstr>
      <vt:lpstr>MongoDB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SQL DataBase</dc:title>
  <dc:creator>Lenovo</dc:creator>
  <cp:lastModifiedBy>Lenovo</cp:lastModifiedBy>
  <cp:revision>8</cp:revision>
  <dcterms:created xsi:type="dcterms:W3CDTF">2021-04-28T06:43:05Z</dcterms:created>
  <dcterms:modified xsi:type="dcterms:W3CDTF">2021-04-28T07:56:21Z</dcterms:modified>
</cp:coreProperties>
</file>