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9" r:id="rId14"/>
    <p:sldId id="270" r:id="rId15"/>
    <p:sldId id="276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D463-C33B-4BD1-A11A-7CA763086719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1FAB-007C-4D79-B986-963F9A0A8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#document-query-filter" TargetMode="External"/><Relationship Id="rId2" Type="http://schemas.openxmlformats.org/officeDocument/2006/relationships/hyperlink" Target="https://docs.mongodb.com/manual/reference/operator/query/#query-selec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/or/#mongodb-query-op.-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query-arrays/" TargetMode="External"/><Relationship Id="rId2" Type="http://schemas.openxmlformats.org/officeDocument/2006/relationships/hyperlink" Target="https://docs.mongodb.com/manual/tutorial/query-embedded-docu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tutorial/project-fields-from-query-results/" TargetMode="External"/><Relationship Id="rId4" Type="http://schemas.openxmlformats.org/officeDocument/2006/relationships/hyperlink" Target="https://docs.mongodb.com/manual/tutorial/query-array-of-documen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document/#std-label-document-query-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#std-label-document-query-filter" TargetMode="External"/><Relationship Id="rId2" Type="http://schemas.openxmlformats.org/officeDocument/2006/relationships/hyperlink" Target="https://docs.mongodb.com/manual/reference/glossary/#std-term-dot-n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operator/query/#std-label-query-selector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/lt/#mongodb-query-op.-l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/lt/#mongodb-query-op.-l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insertMany/#mongodb-method-db.collection.insertMany" TargetMode="External"/><Relationship Id="rId2" Type="http://schemas.openxmlformats.org/officeDocument/2006/relationships/hyperlink" Target="https://docs.mongodb.com/manual/reference/method/db.collection.insertOne/#mongodb-method-db.collection.insertOn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document/#std-label-document-dot-notati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#std-label-bson-document-format" TargetMode="External"/><Relationship Id="rId2" Type="http://schemas.openxmlformats.org/officeDocument/2006/relationships/hyperlink" Target="https://docs.mongodb.com/manual/reference/method/db.collection.insertOne/#mongodb-method-db.collection.insert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document/#std-label-bson-document-format" TargetMode="External"/><Relationship Id="rId2" Type="http://schemas.openxmlformats.org/officeDocument/2006/relationships/hyperlink" Target="https://docs.mongodb.com/manual/reference/method/db.collection.insertMany/#mongodb-method-db.collection.insertMan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find/#mongodb-method-db.collection.fi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6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Equality </a:t>
            </a:r>
            <a:r>
              <a:rPr lang="en-US" b="1" dirty="0" smtClean="0"/>
              <a:t>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To select documents which match an equality condition, specify the condition as a &lt;field&gt;:&lt;value&gt; pair</a:t>
            </a:r>
            <a:r>
              <a:rPr lang="en-US" altLang="en-US" dirty="0" smtClean="0">
                <a:solidFill>
                  <a:srgbClr val="494747"/>
                </a:solidFill>
                <a:latin typeface="Akzidenz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85801"/>
              </p:ext>
            </p:extLst>
          </p:nvPr>
        </p:nvGraphicFramePr>
        <p:xfrm>
          <a:off x="958755" y="2797561"/>
          <a:ext cx="5373806" cy="1097280"/>
        </p:xfrm>
        <a:graphic>
          <a:graphicData uri="http://schemas.openxmlformats.org/drawingml/2006/table">
            <a:tbl>
              <a:tblPr/>
              <a:tblGrid>
                <a:gridCol w="5373806">
                  <a:extLst>
                    <a:ext uri="{9D8B030D-6E8A-4147-A177-3AD203B41FA5}">
                      <a16:colId xmlns:a16="http://schemas.microsoft.com/office/drawing/2014/main" val="3005473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use sample_mflix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46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endParaRPr lang="en-US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92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 err="1">
                          <a:effectLst/>
                        </a:rPr>
                        <a:t>db.movies.find</a:t>
                      </a:r>
                      <a:r>
                        <a:rPr lang="en-US" dirty="0">
                          <a:effectLst/>
                        </a:rPr>
                        <a:t>( {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"title"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"Titanic"</a:t>
                      </a:r>
                      <a:r>
                        <a:rPr lang="en-US" dirty="0">
                          <a:effectLst/>
                        </a:rPr>
                        <a:t> } )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305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29520" y="4823430"/>
            <a:ext cx="52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CC3887"/>
                </a:solidFill>
                <a:effectLst/>
                <a:latin typeface="Source Code Pro"/>
              </a:rPr>
              <a:t>SELECT</a:t>
            </a:r>
            <a:r>
              <a:rPr lang="en-US" b="0" i="0" dirty="0" smtClean="0">
                <a:solidFill>
                  <a:srgbClr val="21313C"/>
                </a:solidFill>
                <a:effectLst/>
                <a:latin typeface="Source Code Pro"/>
              </a:rPr>
              <a:t> * </a:t>
            </a:r>
            <a:r>
              <a:rPr lang="en-US" b="0" i="0" dirty="0" smtClean="0">
                <a:solidFill>
                  <a:srgbClr val="CC3887"/>
                </a:solidFill>
                <a:effectLst/>
                <a:latin typeface="Source Code Pro"/>
              </a:rPr>
              <a:t>FROM</a:t>
            </a:r>
            <a:r>
              <a:rPr lang="en-US" b="0" i="0" dirty="0" smtClean="0">
                <a:solidFill>
                  <a:srgbClr val="21313C"/>
                </a:solidFill>
                <a:effectLst/>
                <a:latin typeface="Source Code Pro"/>
              </a:rPr>
              <a:t> movies </a:t>
            </a:r>
            <a:r>
              <a:rPr lang="en-US" b="0" i="0" dirty="0" smtClean="0">
                <a:solidFill>
                  <a:srgbClr val="CC3887"/>
                </a:solidFill>
                <a:effectLst/>
                <a:latin typeface="Source Code Pro"/>
              </a:rPr>
              <a:t>WHERE</a:t>
            </a:r>
            <a:r>
              <a:rPr lang="en-US" b="0" i="0" dirty="0" smtClean="0">
                <a:solidFill>
                  <a:srgbClr val="21313C"/>
                </a:solidFill>
                <a:effectLst/>
                <a:latin typeface="Source Code Pro"/>
              </a:rPr>
              <a:t> title = "Titanic"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199" y="4319161"/>
            <a:ext cx="7691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313C"/>
                </a:solidFill>
                <a:effectLst/>
                <a:latin typeface="Akzidenz"/>
              </a:rPr>
              <a:t>This operation corresponds to the following SQL statement: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Conditions Using Query </a:t>
            </a:r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454"/>
            <a:ext cx="10515600" cy="4351338"/>
          </a:xfrm>
        </p:spPr>
        <p:txBody>
          <a:bodyPr/>
          <a:lstStyle/>
          <a:p>
            <a:r>
              <a:rPr lang="en-US" dirty="0"/>
              <a:t>Use </a:t>
            </a:r>
            <a:r>
              <a:rPr lang="en-US" dirty="0">
                <a:hlinkClick r:id="rId2"/>
              </a:rPr>
              <a:t>query operators</a:t>
            </a:r>
            <a:r>
              <a:rPr lang="en-US" dirty="0"/>
              <a:t> in a </a:t>
            </a:r>
            <a:r>
              <a:rPr lang="en-US" dirty="0">
                <a:hlinkClick r:id="rId3"/>
              </a:rPr>
              <a:t>query filter document</a:t>
            </a:r>
            <a:r>
              <a:rPr lang="en-US" dirty="0"/>
              <a:t> to perform more complex comparisons and evaluations. Query operators in a query filter document have the following </a:t>
            </a:r>
            <a:r>
              <a:rPr lang="en-US" dirty="0" smtClean="0"/>
              <a:t>form</a:t>
            </a:r>
          </a:p>
          <a:p>
            <a:pPr lvl="0"/>
            <a:r>
              <a:rPr lang="en-US" altLang="en-US" dirty="0"/>
              <a:t>To return all movies from the </a:t>
            </a:r>
            <a:r>
              <a:rPr lang="en-US" altLang="en-US" dirty="0" err="1"/>
              <a:t>sample_mflix.movies</a:t>
            </a:r>
            <a:r>
              <a:rPr lang="en-US" altLang="en-US" dirty="0"/>
              <a:t> collection which are either rated PG or PG-13: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15266"/>
              </p:ext>
            </p:extLst>
          </p:nvPr>
        </p:nvGraphicFramePr>
        <p:xfrm>
          <a:off x="1054288" y="3929123"/>
          <a:ext cx="5334000" cy="1097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644363962"/>
                    </a:ext>
                  </a:extLst>
                </a:gridCol>
              </a:tblGrid>
              <a:tr h="236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use sample_mflix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469958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algn="l" fontAlgn="t" latinLnBrk="0"/>
                      <a:endParaRPr lang="en-US" dirty="0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35050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 err="1">
                          <a:effectLst/>
                        </a:rPr>
                        <a:t>db.movies.find</a:t>
                      </a:r>
                      <a:r>
                        <a:rPr lang="en-US" dirty="0">
                          <a:effectLst/>
                        </a:rPr>
                        <a:t>(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rated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$in</a:t>
                      </a:r>
                      <a:r>
                        <a:rPr lang="en-US" dirty="0">
                          <a:effectLst/>
                        </a:rPr>
                        <a:t>: [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"PG"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"PG-13"</a:t>
                      </a:r>
                      <a:r>
                        <a:rPr lang="en-US" dirty="0">
                          <a:effectLst/>
                        </a:rPr>
                        <a:t> ] } } )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9322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54288" y="6023663"/>
            <a:ext cx="751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CC3887"/>
                </a:solidFill>
                <a:effectLst/>
                <a:latin typeface="Source Code Pro"/>
              </a:rPr>
              <a:t>SELECT</a:t>
            </a:r>
            <a:r>
              <a:rPr lang="en-US" b="0" i="0" smtClean="0">
                <a:solidFill>
                  <a:srgbClr val="21313C"/>
                </a:solidFill>
                <a:effectLst/>
                <a:latin typeface="Source Code Pro"/>
              </a:rPr>
              <a:t> * </a:t>
            </a:r>
            <a:r>
              <a:rPr lang="en-US" b="0" i="0" smtClean="0">
                <a:solidFill>
                  <a:srgbClr val="CC3887"/>
                </a:solidFill>
                <a:effectLst/>
                <a:latin typeface="Source Code Pro"/>
              </a:rPr>
              <a:t>FROM</a:t>
            </a:r>
            <a:r>
              <a:rPr lang="en-US" b="0" i="0" smtClean="0">
                <a:solidFill>
                  <a:srgbClr val="21313C"/>
                </a:solidFill>
                <a:effectLst/>
                <a:latin typeface="Source Code Pro"/>
              </a:rPr>
              <a:t> movies </a:t>
            </a:r>
            <a:r>
              <a:rPr lang="en-US" b="0" i="0" smtClean="0">
                <a:solidFill>
                  <a:srgbClr val="CC3887"/>
                </a:solidFill>
                <a:effectLst/>
                <a:latin typeface="Source Code Pro"/>
              </a:rPr>
              <a:t>WHERE</a:t>
            </a:r>
            <a:r>
              <a:rPr lang="en-US" b="0" i="0" smtClean="0">
                <a:solidFill>
                  <a:srgbClr val="21313C"/>
                </a:solidFill>
                <a:effectLst/>
                <a:latin typeface="Source Code Pro"/>
              </a:rPr>
              <a:t> rated </a:t>
            </a:r>
            <a:r>
              <a:rPr lang="en-US" b="0" i="0" smtClean="0">
                <a:solidFill>
                  <a:srgbClr val="CC3887"/>
                </a:solidFill>
                <a:effectLst/>
                <a:latin typeface="Source Code Pro"/>
              </a:rPr>
              <a:t>in</a:t>
            </a:r>
            <a:r>
              <a:rPr lang="en-US" b="0" i="0" smtClean="0">
                <a:solidFill>
                  <a:srgbClr val="21313C"/>
                </a:solidFill>
                <a:effectLst/>
                <a:latin typeface="Source Code Pro"/>
              </a:rPr>
              <a:t> ("PG", "PG-13")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8794" y="5291557"/>
            <a:ext cx="6916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1313C"/>
                </a:solidFill>
                <a:effectLst/>
                <a:latin typeface="Akzidenz"/>
              </a:rPr>
              <a:t>This operation corresponds to the following SQL statement: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/>
              <a:t>Specify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13030"/>
                </a:solidFill>
                <a:effectLst/>
                <a:latin typeface="Akzidenz"/>
              </a:rPr>
              <a:t> </a:t>
            </a:r>
            <a:r>
              <a:rPr lang="en-US" altLang="en-US" b="1" dirty="0" smtClean="0"/>
              <a:t>Logical Operators (AND / OR)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A compound query can specify conditions for more than one field in the collection's documents. Implicitly, a logical AND conjunction connects the clauses of a compound query so that the query selects the documents in the collection that match all the conditions. </a:t>
            </a:r>
            <a:endParaRPr lang="en-US" altLang="en-US" dirty="0" smtClean="0"/>
          </a:p>
          <a:p>
            <a:pPr lvl="0"/>
            <a:r>
              <a:rPr lang="en-US" dirty="0"/>
              <a:t>To return movies which were released in Mexico </a:t>
            </a:r>
            <a:r>
              <a:rPr lang="en-US" b="1" dirty="0"/>
              <a:t>and</a:t>
            </a:r>
            <a:r>
              <a:rPr lang="en-US" dirty="0"/>
              <a:t> have an IMDB rating of at least 7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endParaRPr lang="en-US" alt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87989"/>
              </p:ext>
            </p:extLst>
          </p:nvPr>
        </p:nvGraphicFramePr>
        <p:xfrm>
          <a:off x="1026353" y="4707565"/>
          <a:ext cx="6984883" cy="1097280"/>
        </p:xfrm>
        <a:graphic>
          <a:graphicData uri="http://schemas.openxmlformats.org/drawingml/2006/table">
            <a:tbl>
              <a:tblPr/>
              <a:tblGrid>
                <a:gridCol w="6984883">
                  <a:extLst>
                    <a:ext uri="{9D8B030D-6E8A-4147-A177-3AD203B41FA5}">
                      <a16:colId xmlns:a16="http://schemas.microsoft.com/office/drawing/2014/main" val="1748607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use sample_mflix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endParaRPr lang="en-US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52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 err="1">
                          <a:effectLst/>
                        </a:rPr>
                        <a:t>db.movies.find</a:t>
                      </a:r>
                      <a:r>
                        <a:rPr lang="en-US" dirty="0">
                          <a:effectLst/>
                        </a:rPr>
                        <a:t>(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countries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"Mexico"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12824D"/>
                          </a:solidFill>
                          <a:effectLst/>
                        </a:rPr>
                        <a:t>imdb.rating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$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gte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7</a:t>
                      </a:r>
                      <a:r>
                        <a:rPr lang="en-US" dirty="0">
                          <a:effectLst/>
                        </a:rPr>
                        <a:t> } } )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9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$or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Use the </a:t>
            </a:r>
            <a:r>
              <a:rPr lang="en-US" altLang="en-US" dirty="0">
                <a:hlinkClick r:id="rId2"/>
              </a:rPr>
              <a:t>$or</a:t>
            </a:r>
            <a:r>
              <a:rPr lang="en-US" altLang="en-US" dirty="0"/>
              <a:t> operator to specify a compound query that joins each clause with a logical OR conjunction so that the query selects the documents in the collection that match at least one condition. </a:t>
            </a:r>
            <a:endParaRPr lang="en-US" altLang="en-US" dirty="0" smtClean="0"/>
          </a:p>
          <a:p>
            <a:r>
              <a:rPr lang="en-US" altLang="en-US" dirty="0"/>
              <a:t>To return movies from the </a:t>
            </a:r>
            <a:r>
              <a:rPr lang="en-US" altLang="en-US" dirty="0" err="1"/>
              <a:t>sample_mflix.movies</a:t>
            </a:r>
            <a:r>
              <a:rPr lang="en-US" altLang="en-US" dirty="0"/>
              <a:t> collection which were released in 2010 and either won at least 5 awards or have a genre of Drama: </a:t>
            </a:r>
          </a:p>
          <a:p>
            <a:pPr lvl="0"/>
            <a:endParaRPr lang="en-US" alt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04023"/>
              </p:ext>
            </p:extLst>
          </p:nvPr>
        </p:nvGraphicFramePr>
        <p:xfrm>
          <a:off x="2824089" y="4389120"/>
          <a:ext cx="7600071" cy="2194560"/>
        </p:xfrm>
        <a:graphic>
          <a:graphicData uri="http://schemas.openxmlformats.org/drawingml/2006/table">
            <a:tbl>
              <a:tblPr/>
              <a:tblGrid>
                <a:gridCol w="7600071">
                  <a:extLst>
                    <a:ext uri="{9D8B030D-6E8A-4147-A177-3AD203B41FA5}">
                      <a16:colId xmlns:a16="http://schemas.microsoft.com/office/drawing/2014/main" val="1915503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use sample_mflix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04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endParaRPr lang="en-US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93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db.movies.find( {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55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year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2010</a:t>
                      </a:r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$or</a:t>
                      </a:r>
                      <a:r>
                        <a:rPr lang="en-US">
                          <a:effectLst/>
                        </a:rPr>
                        <a:t>: [ {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"awards.wins"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$gte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 } },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genres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"Drama"</a:t>
                      </a:r>
                      <a:r>
                        <a:rPr lang="en-US">
                          <a:effectLst/>
                        </a:rPr>
                        <a:t> } ]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63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} )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9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4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87" y="1349184"/>
            <a:ext cx="8530883" cy="5055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6388594"/>
            <a:ext cx="773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https://docs.mongodb.com/manual/reference/operator/query/#query-selectors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Query Embedded Documents</a:t>
            </a:r>
            <a:endParaRPr lang="en-US" dirty="0"/>
          </a:p>
          <a:p>
            <a:r>
              <a:rPr lang="en-US" dirty="0">
                <a:hlinkClick r:id="rId3"/>
              </a:rPr>
              <a:t>Query an Array</a:t>
            </a:r>
            <a:endParaRPr lang="en-US" dirty="0"/>
          </a:p>
          <a:p>
            <a:r>
              <a:rPr lang="en-US" dirty="0">
                <a:hlinkClick r:id="rId4"/>
              </a:rPr>
              <a:t>Query an Array of Embedded Documents</a:t>
            </a:r>
            <a:endParaRPr lang="en-US" dirty="0"/>
          </a:p>
          <a:p>
            <a:r>
              <a:rPr lang="en-US" dirty="0">
                <a:hlinkClick r:id="rId5"/>
              </a:rPr>
              <a:t>Project Fields to Return from Query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on Embedded/Nested </a:t>
            </a:r>
            <a:r>
              <a:rPr lang="en-US" b="1" dirty="0" smtClean="0"/>
              <a:t>Documents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834918"/>
              </p:ext>
            </p:extLst>
          </p:nvPr>
        </p:nvGraphicFramePr>
        <p:xfrm>
          <a:off x="1350498" y="2035334"/>
          <a:ext cx="8707902" cy="2719549"/>
        </p:xfrm>
        <a:graphic>
          <a:graphicData uri="http://schemas.openxmlformats.org/drawingml/2006/table">
            <a:tbl>
              <a:tblPr/>
              <a:tblGrid>
                <a:gridCol w="8707902">
                  <a:extLst>
                    <a:ext uri="{9D8B030D-6E8A-4147-A177-3AD203B41FA5}">
                      <a16:colId xmlns:a16="http://schemas.microsoft.com/office/drawing/2014/main" val="2642116464"/>
                    </a:ext>
                  </a:extLst>
                </a:gridCol>
              </a:tblGrid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db.inventory.insertMany( [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4011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44137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50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96743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100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28036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75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22.85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30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17391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45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15.25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51481"/>
                  </a:ext>
                </a:extLst>
              </a:tr>
              <a:tr h="3885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]);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2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2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840"/>
            <a:ext cx="10515600" cy="1325563"/>
          </a:xfrm>
        </p:spPr>
        <p:txBody>
          <a:bodyPr/>
          <a:lstStyle/>
          <a:p>
            <a:r>
              <a:rPr lang="en-US" b="1" dirty="0"/>
              <a:t>Match an Embedded/Nested </a:t>
            </a:r>
            <a:r>
              <a:rPr lang="en-US" b="1" dirty="0" smtClean="0"/>
              <a:t>Document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</a:t>
            </a:r>
            <a:r>
              <a:rPr lang="en-US" altLang="en-US" dirty="0"/>
              <a:t>o specify an equality condition on a field that is an embedded/nested document, use the </a:t>
            </a:r>
            <a:r>
              <a:rPr lang="en-US" altLang="en-US" dirty="0">
                <a:hlinkClick r:id="rId2"/>
              </a:rPr>
              <a:t>query filter document</a:t>
            </a:r>
            <a:r>
              <a:rPr lang="en-US" altLang="en-US" dirty="0"/>
              <a:t> { &lt;field&gt;: &lt;value&gt; } where &lt;value&gt; is the document to match. </a:t>
            </a:r>
          </a:p>
          <a:p>
            <a:pPr lvl="0"/>
            <a:r>
              <a:rPr lang="en-US" altLang="en-US" dirty="0"/>
              <a:t>For example, the following query selects all documents where the field size equals the document { h: 14, w: 21, </a:t>
            </a:r>
            <a:r>
              <a:rPr lang="en-US" altLang="en-US" dirty="0" err="1"/>
              <a:t>uom</a:t>
            </a:r>
            <a:r>
              <a:rPr lang="en-US" altLang="en-US" dirty="0"/>
              <a:t>: "cm" }: </a:t>
            </a:r>
            <a:endParaRPr lang="en-US" altLang="en-US" dirty="0" smtClean="0"/>
          </a:p>
          <a:p>
            <a:pPr lvl="0"/>
            <a:endParaRPr lang="en-US" altLang="en-US" dirty="0"/>
          </a:p>
          <a:p>
            <a:pPr marL="457200" lvl="1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size: { h: 14, w: 21, </a:t>
            </a:r>
            <a:r>
              <a:rPr lang="en-US" dirty="0" err="1"/>
              <a:t>uom</a:t>
            </a:r>
            <a:r>
              <a:rPr lang="en-US" dirty="0"/>
              <a:t>: "cm" } } )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7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on Nested </a:t>
            </a:r>
            <a:r>
              <a:rPr lang="en-US" b="1" dirty="0" smtClean="0"/>
              <a:t>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</a:t>
            </a:r>
            <a:r>
              <a:rPr lang="en-US" altLang="en-US" dirty="0"/>
              <a:t>o specify a query condition on fields in an embedded/nested document, use </a:t>
            </a:r>
            <a:r>
              <a:rPr lang="en-US" altLang="en-US" dirty="0">
                <a:hlinkClick r:id="rId2"/>
              </a:rPr>
              <a:t>dot notation</a:t>
            </a:r>
            <a:r>
              <a:rPr lang="en-US" altLang="en-US" dirty="0"/>
              <a:t> ("</a:t>
            </a:r>
            <a:r>
              <a:rPr lang="en-US" altLang="en-US" dirty="0" err="1"/>
              <a:t>field.nestedField</a:t>
            </a:r>
            <a:r>
              <a:rPr lang="en-US" altLang="en-US" dirty="0"/>
              <a:t>"). </a:t>
            </a:r>
            <a:endParaRPr lang="en-US" altLang="en-US" dirty="0" smtClean="0"/>
          </a:p>
          <a:p>
            <a:pPr lvl="0"/>
            <a:endParaRPr lang="en-US" altLang="en-US" dirty="0" smtClean="0"/>
          </a:p>
          <a:p>
            <a:r>
              <a:rPr lang="en-US" b="1" dirty="0" smtClean="0"/>
              <a:t>Specify </a:t>
            </a:r>
            <a:r>
              <a:rPr lang="en-US" b="1" dirty="0"/>
              <a:t>Equality Match on a Nested </a:t>
            </a:r>
            <a:r>
              <a:rPr lang="en-US" b="1" dirty="0" smtClean="0"/>
              <a:t>Field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size.uom</a:t>
            </a:r>
            <a:r>
              <a:rPr lang="en-US" dirty="0" smtClean="0"/>
              <a:t>": "in" } 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b="1" dirty="0" smtClean="0"/>
          </a:p>
          <a:p>
            <a:r>
              <a:rPr lang="en-US" b="1" dirty="0"/>
              <a:t>Specify Match using Query Operator</a:t>
            </a:r>
          </a:p>
          <a:p>
            <a:r>
              <a:rPr lang="en-US" dirty="0"/>
              <a:t>A </a:t>
            </a:r>
            <a:r>
              <a:rPr lang="en-US" dirty="0">
                <a:hlinkClick r:id="rId3"/>
              </a:rPr>
              <a:t>query filter document</a:t>
            </a:r>
            <a:r>
              <a:rPr lang="en-US" dirty="0"/>
              <a:t> can use the </a:t>
            </a:r>
            <a:r>
              <a:rPr lang="en-US" dirty="0">
                <a:hlinkClick r:id="rId4"/>
              </a:rPr>
              <a:t>query operators</a:t>
            </a:r>
            <a:r>
              <a:rPr lang="en-US" dirty="0"/>
              <a:t> to specify conditions in the following form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 } )</a:t>
            </a:r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0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0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/>
              <a:t>Specify AND 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/>
              <a:t>The following query selects all documents where the nested field h is less than 15, the nested field </a:t>
            </a:r>
            <a:r>
              <a:rPr lang="en-US" altLang="en-US" dirty="0" err="1"/>
              <a:t>uom</a:t>
            </a:r>
            <a:r>
              <a:rPr lang="en-US" altLang="en-US" dirty="0"/>
              <a:t> equals "in", and the status field equals "D"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/>
              <a:t>(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34158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89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</a:t>
            </a:r>
            <a:r>
              <a:rPr lang="en-US" b="1" dirty="0" smtClean="0"/>
              <a:t>Documents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343569"/>
              </p:ext>
            </p:extLst>
          </p:nvPr>
        </p:nvGraphicFramePr>
        <p:xfrm>
          <a:off x="1269242" y="2390176"/>
          <a:ext cx="8996149" cy="2560320"/>
        </p:xfrm>
        <a:graphic>
          <a:graphicData uri="http://schemas.openxmlformats.org/drawingml/2006/table">
            <a:tbl>
              <a:tblPr/>
              <a:tblGrid>
                <a:gridCol w="8996149">
                  <a:extLst>
                    <a:ext uri="{9D8B030D-6E8A-4147-A177-3AD203B41FA5}">
                      <a16:colId xmlns:a16="http://schemas.microsoft.com/office/drawing/2014/main" val="97914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db.inventory.insertMany([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20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40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50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5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: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dirty="0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0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75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22.85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30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>
                          <a:effectLst/>
                        </a:rPr>
                        <a:t>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3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45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: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15.25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>
                          <a:effectLst/>
                        </a:rPr>
                        <a:t> },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9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]);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1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175657"/>
            <a:ext cx="11171667" cy="5001306"/>
          </a:xfrm>
        </p:spPr>
        <p:txBody>
          <a:bodyPr/>
          <a:lstStyle/>
          <a:p>
            <a:r>
              <a:rPr lang="en-US" b="1" dirty="0"/>
              <a:t>Select All Documents in a </a:t>
            </a:r>
            <a:r>
              <a:rPr lang="en-US" b="1" dirty="0" smtClean="0"/>
              <a:t>Collection</a:t>
            </a:r>
          </a:p>
          <a:p>
            <a:r>
              <a:rPr lang="en-US" dirty="0" err="1"/>
              <a:t>db.inventory.find</a:t>
            </a:r>
            <a:r>
              <a:rPr lang="en-US" dirty="0"/>
              <a:t>( {} 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Select * from inventory</a:t>
            </a:r>
          </a:p>
          <a:p>
            <a:endParaRPr lang="en-US" dirty="0"/>
          </a:p>
          <a:p>
            <a:r>
              <a:rPr lang="en-US" b="1" dirty="0"/>
              <a:t>Specify Equality </a:t>
            </a:r>
            <a:r>
              <a:rPr lang="en-US" b="1" dirty="0" smtClean="0"/>
              <a:t>Condition</a:t>
            </a:r>
            <a:endParaRPr lang="en-US" dirty="0" smtClean="0"/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status: "D" } ) </a:t>
            </a:r>
          </a:p>
          <a:p>
            <a:r>
              <a:rPr lang="en-US" dirty="0" smtClean="0"/>
              <a:t>SELECT * FROM inventory WHERE status = "D"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071154"/>
            <a:ext cx="10635343" cy="5105809"/>
          </a:xfrm>
        </p:spPr>
        <p:txBody>
          <a:bodyPr>
            <a:normAutofit/>
          </a:bodyPr>
          <a:lstStyle/>
          <a:p>
            <a:r>
              <a:rPr lang="en-US" b="1" dirty="0"/>
              <a:t>Specify Conditions Using Query Operators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status: { $in: [ "A", "D" ] } } ) </a:t>
            </a:r>
          </a:p>
          <a:p>
            <a:r>
              <a:rPr lang="en-US" dirty="0" smtClean="0"/>
              <a:t>SELECT * FROM inventory WHERE status in ("A", "D")</a:t>
            </a:r>
          </a:p>
          <a:p>
            <a:endParaRPr lang="en-US" dirty="0"/>
          </a:p>
          <a:p>
            <a:r>
              <a:rPr lang="en-US" b="1" dirty="0" smtClean="0"/>
              <a:t>Specify AND condition</a:t>
            </a:r>
          </a:p>
          <a:p>
            <a:pPr lvl="0"/>
            <a:r>
              <a:rPr lang="en-US" altLang="en-US" sz="2000" dirty="0" smtClean="0"/>
              <a:t>The following example retrieves all documents in the inventory collection where the status equals "A" and </a:t>
            </a:r>
            <a:r>
              <a:rPr lang="en-US" altLang="en-US" sz="2000" dirty="0" err="1" smtClean="0"/>
              <a:t>qty</a:t>
            </a:r>
            <a:r>
              <a:rPr lang="en-US" altLang="en-US" sz="2000" dirty="0" smtClean="0"/>
              <a:t> is less than (</a:t>
            </a:r>
            <a:r>
              <a:rPr lang="en-US" altLang="en-US" sz="2000" dirty="0" smtClean="0">
                <a:hlinkClick r:id="rId2"/>
              </a:rPr>
              <a:t>$</a:t>
            </a:r>
            <a:r>
              <a:rPr lang="en-US" altLang="en-US" sz="2000" dirty="0" err="1" smtClean="0">
                <a:hlinkClick r:id="rId2"/>
              </a:rPr>
              <a:t>lt</a:t>
            </a:r>
            <a:r>
              <a:rPr lang="en-US" altLang="en-US" sz="2000" dirty="0" smtClean="0"/>
              <a:t>) 30: </a:t>
            </a:r>
            <a:endParaRPr lang="en-US" altLang="en-US" sz="2000" dirty="0"/>
          </a:p>
          <a:p>
            <a:pPr lvl="0"/>
            <a:r>
              <a:rPr lang="en-US" altLang="en-US" dirty="0" err="1"/>
              <a:t>db.inventory.find</a:t>
            </a:r>
            <a:r>
              <a:rPr lang="en-US" altLang="en-US" dirty="0"/>
              <a:t>( { status: "A", </a:t>
            </a:r>
            <a:r>
              <a:rPr lang="en-US" altLang="en-US" dirty="0" err="1"/>
              <a:t>qty</a:t>
            </a:r>
            <a:r>
              <a:rPr lang="en-US" altLang="en-US" dirty="0"/>
              <a:t>: { $</a:t>
            </a:r>
            <a:r>
              <a:rPr lang="en-US" altLang="en-US" dirty="0" err="1"/>
              <a:t>lt</a:t>
            </a:r>
            <a:r>
              <a:rPr lang="en-US" altLang="en-US" dirty="0"/>
              <a:t>: 30 } } </a:t>
            </a:r>
            <a:r>
              <a:rPr lang="en-US" altLang="en-US" dirty="0" smtClean="0"/>
              <a:t>)</a:t>
            </a:r>
          </a:p>
          <a:p>
            <a:pPr lvl="0"/>
            <a:r>
              <a:rPr lang="en-US" altLang="en-US" dirty="0" smtClean="0"/>
              <a:t>SELECT </a:t>
            </a:r>
            <a:r>
              <a:rPr lang="en-US" altLang="en-US" dirty="0"/>
              <a:t>* FROM inventory WHERE status = "A" AND </a:t>
            </a:r>
            <a:r>
              <a:rPr lang="en-US" altLang="en-US" dirty="0" err="1"/>
              <a:t>qty</a:t>
            </a:r>
            <a:r>
              <a:rPr lang="en-US" altLang="en-US" dirty="0"/>
              <a:t> &lt; 30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337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418011"/>
            <a:ext cx="10713720" cy="57589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Specify OR condition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following example retrieves all documents in the collection where the status equals "A" or </a:t>
            </a:r>
            <a:r>
              <a:rPr lang="en-US" altLang="en-US" sz="2000" dirty="0" err="1"/>
              <a:t>qty</a:t>
            </a:r>
            <a:r>
              <a:rPr lang="en-US" altLang="en-US" sz="2000" dirty="0"/>
              <a:t> is less than (</a:t>
            </a:r>
            <a:r>
              <a:rPr lang="en-US" altLang="en-US" sz="2000" dirty="0">
                <a:hlinkClick r:id="rId2"/>
              </a:rPr>
              <a:t>$</a:t>
            </a:r>
            <a:r>
              <a:rPr lang="en-US" altLang="en-US" sz="2000" dirty="0" err="1">
                <a:hlinkClick r:id="rId2"/>
              </a:rPr>
              <a:t>lt</a:t>
            </a:r>
            <a:r>
              <a:rPr lang="en-US" altLang="en-US" sz="2000" dirty="0"/>
              <a:t>) 30: </a:t>
            </a: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/>
              <a:t>db.inventory.find</a:t>
            </a:r>
            <a:r>
              <a:rPr lang="en-US" altLang="en-US" sz="2600" dirty="0"/>
              <a:t>( { $or: [ { status: "A" }, { </a:t>
            </a:r>
            <a:r>
              <a:rPr lang="en-US" altLang="en-US" sz="2600" dirty="0" err="1"/>
              <a:t>qty</a:t>
            </a:r>
            <a:r>
              <a:rPr lang="en-US" altLang="en-US" sz="2600" dirty="0"/>
              <a:t>: { $</a:t>
            </a:r>
            <a:r>
              <a:rPr lang="en-US" altLang="en-US" sz="2600" dirty="0" err="1"/>
              <a:t>lt</a:t>
            </a:r>
            <a:r>
              <a:rPr lang="en-US" altLang="en-US" sz="2600" dirty="0"/>
              <a:t>: 30 } } ] } 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/>
              <a:t>SELECT * FROM inventory WHERE status = "A" OR </a:t>
            </a:r>
            <a:r>
              <a:rPr lang="en-US" altLang="en-US" sz="2600" dirty="0" err="1"/>
              <a:t>qty</a:t>
            </a:r>
            <a:r>
              <a:rPr lang="en-US" altLang="en-US" sz="2600" dirty="0"/>
              <a:t> &lt; 30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Specify AND as well as OR </a:t>
            </a:r>
            <a:r>
              <a:rPr lang="en-US" altLang="en-US" b="1" dirty="0" smtClean="0"/>
              <a:t>Condition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00" dirty="0" smtClean="0"/>
              <a:t>In </a:t>
            </a:r>
            <a:r>
              <a:rPr lang="en-US" altLang="en-US" sz="2100" dirty="0"/>
              <a:t>the following example, the compound query document selects all documents in the collection where the status equals "A" and either </a:t>
            </a:r>
            <a:r>
              <a:rPr lang="en-US" altLang="en-US" sz="2100" dirty="0" err="1"/>
              <a:t>qty</a:t>
            </a:r>
            <a:r>
              <a:rPr lang="en-US" altLang="en-US" sz="2100" dirty="0"/>
              <a:t> is less than (</a:t>
            </a:r>
            <a:r>
              <a:rPr lang="en-US" altLang="en-US" sz="2100" dirty="0">
                <a:hlinkClick r:id="rId2"/>
              </a:rPr>
              <a:t>$</a:t>
            </a:r>
            <a:r>
              <a:rPr lang="en-US" altLang="en-US" sz="2100" dirty="0" err="1">
                <a:hlinkClick r:id="rId2"/>
              </a:rPr>
              <a:t>lt</a:t>
            </a:r>
            <a:r>
              <a:rPr lang="en-US" altLang="en-US" sz="2100" dirty="0"/>
              <a:t>) 30 or item starts with the character p: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 err="1" smtClean="0"/>
              <a:t>db.inventory.find</a:t>
            </a:r>
            <a:r>
              <a:rPr lang="en-US" sz="2600" dirty="0" smtClean="0"/>
              <a:t>(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 smtClean="0"/>
              <a:t>     status: "A",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 smtClean="0"/>
              <a:t>     $or: [ { </a:t>
            </a:r>
            <a:r>
              <a:rPr lang="en-US" sz="2600" dirty="0" err="1" smtClean="0"/>
              <a:t>qty</a:t>
            </a:r>
            <a:r>
              <a:rPr lang="en-US" sz="2600" dirty="0" smtClean="0"/>
              <a:t>: { $</a:t>
            </a:r>
            <a:r>
              <a:rPr lang="en-US" sz="2600" dirty="0" err="1" smtClean="0"/>
              <a:t>lt</a:t>
            </a:r>
            <a:r>
              <a:rPr lang="en-US" sz="2600" dirty="0" smtClean="0"/>
              <a:t>: 30 } }, { item: /^p/ } 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 smtClean="0"/>
              <a:t>}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6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 smtClean="0"/>
              <a:t>SELECT * FROM inventory WHERE status = "A" AND ( </a:t>
            </a:r>
            <a:r>
              <a:rPr lang="en-US" sz="2600" dirty="0" err="1" smtClean="0"/>
              <a:t>qty</a:t>
            </a:r>
            <a:r>
              <a:rPr lang="en-US" sz="2600" dirty="0" smtClean="0"/>
              <a:t> &lt; 30 OR item LIKE "p%")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4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an ARRAY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374843"/>
              </p:ext>
            </p:extLst>
          </p:nvPr>
        </p:nvGraphicFramePr>
        <p:xfrm>
          <a:off x="1276894" y="2329248"/>
          <a:ext cx="8496300" cy="2560320"/>
        </p:xfrm>
        <a:graphic>
          <a:graphicData uri="http://schemas.openxmlformats.org/drawingml/2006/table">
            <a:tbl>
              <a:tblPr/>
              <a:tblGrid>
                <a:gridCol w="8496300">
                  <a:extLst>
                    <a:ext uri="{9D8B030D-6E8A-4147-A177-3AD203B41FA5}">
                      <a16:colId xmlns:a16="http://schemas.microsoft.com/office/drawing/2014/main" val="61794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db.inventory.insertMany([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99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tags</a:t>
                      </a:r>
                      <a:r>
                        <a:rPr lang="en-US">
                          <a:effectLst/>
                        </a:rPr>
                        <a:t>: [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"blank"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"red"</a:t>
                      </a:r>
                      <a:r>
                        <a:rPr lang="en-US">
                          <a:effectLst/>
                        </a:rPr>
                        <a:t>],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dim_cm</a:t>
                      </a:r>
                      <a:r>
                        <a:rPr lang="en-US">
                          <a:effectLst/>
                        </a:rPr>
                        <a:t>: [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7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50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tags</a:t>
                      </a:r>
                      <a:r>
                        <a:rPr lang="en-US">
                          <a:effectLst/>
                        </a:rPr>
                        <a:t>: [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"red"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"blank"</a:t>
                      </a:r>
                      <a:r>
                        <a:rPr lang="en-US">
                          <a:effectLst/>
                        </a:rPr>
                        <a:t>],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dim_cm</a:t>
                      </a:r>
                      <a:r>
                        <a:rPr lang="en-US">
                          <a:effectLst/>
                        </a:rPr>
                        <a:t>: [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0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100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tags</a:t>
                      </a:r>
                      <a:r>
                        <a:rPr lang="en-US">
                          <a:effectLst/>
                        </a:rPr>
                        <a:t>: [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"red"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"blank"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"plain"</a:t>
                      </a:r>
                      <a:r>
                        <a:rPr lang="en-US">
                          <a:effectLst/>
                        </a:rPr>
                        <a:t>],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dim_cm</a:t>
                      </a:r>
                      <a:r>
                        <a:rPr lang="en-US">
                          <a:effectLst/>
                        </a:rPr>
                        <a:t>: [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>
                          <a:effectLst/>
                        </a:rPr>
                        <a:t>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75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tags</a:t>
                      </a:r>
                      <a:r>
                        <a:rPr lang="en-US">
                          <a:effectLst/>
                        </a:rPr>
                        <a:t>: [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"blank"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"red"</a:t>
                      </a:r>
                      <a:r>
                        <a:rPr lang="en-US">
                          <a:effectLst/>
                        </a:rPr>
                        <a:t>],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dim_cm</a:t>
                      </a:r>
                      <a:r>
                        <a:rPr lang="en-US">
                          <a:effectLst/>
                        </a:rPr>
                        <a:t>: [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22.85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30</a:t>
                      </a:r>
                      <a:r>
                        <a:rPr lang="en-US">
                          <a:effectLst/>
                        </a:rPr>
                        <a:t>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93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45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tags</a:t>
                      </a:r>
                      <a:r>
                        <a:rPr lang="en-US">
                          <a:effectLst/>
                        </a:rPr>
                        <a:t>: [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"blue"</a:t>
                      </a:r>
                      <a:r>
                        <a:rPr lang="en-US">
                          <a:effectLst/>
                        </a:rPr>
                        <a:t>],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dim_cm</a:t>
                      </a:r>
                      <a:r>
                        <a:rPr lang="en-US">
                          <a:effectLst/>
                        </a:rPr>
                        <a:t>: [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15.25</a:t>
                      </a:r>
                      <a:r>
                        <a:rPr lang="en-US">
                          <a:effectLst/>
                        </a:rPr>
                        <a:t> ] }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]);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9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2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queries for all documents where the field tags value is an array with exactly two elements, "red" and "blank", in the specified order:</a:t>
            </a:r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 { tags: ["red", "blank"] } )</a:t>
            </a:r>
          </a:p>
          <a:p>
            <a:endParaRPr lang="en-US" dirty="0" smtClean="0"/>
          </a:p>
          <a:p>
            <a:r>
              <a:rPr lang="en-US" dirty="0" smtClean="0"/>
              <a:t>If, instead, you wish to find an array that contains both the elements "red" and "blank", without regard to order or other elements in the array, use the $all operator:</a:t>
            </a:r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 { tags: { $all: ["red", "blank"]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an Array for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example queries for all documents where tags is an array that contains the string "red" as one of its elements: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tags: "red" } )</a:t>
            </a:r>
          </a:p>
          <a:p>
            <a:endParaRPr lang="en-US" dirty="0"/>
          </a:p>
          <a:p>
            <a:r>
              <a:rPr lang="en-US" dirty="0" smtClean="0"/>
              <a:t>To specify conditions on the elements in the array field, use query operators in the query filter document:</a:t>
            </a:r>
          </a:p>
          <a:p>
            <a:pPr marL="0" indent="0">
              <a:buNone/>
            </a:pPr>
            <a:r>
              <a:rPr lang="en-US" dirty="0" smtClean="0"/>
              <a:t>{ &lt;array field&gt;: { &lt;operator1&gt;: &lt;value1&gt;, ... } }</a:t>
            </a:r>
          </a:p>
          <a:p>
            <a:endParaRPr lang="en-US" dirty="0" smtClean="0"/>
          </a:p>
          <a:p>
            <a:r>
              <a:rPr lang="en-US" dirty="0" smtClean="0"/>
              <a:t>For example, the following operation queries for all documents where the array </a:t>
            </a:r>
            <a:r>
              <a:rPr lang="en-US" dirty="0" err="1" smtClean="0"/>
              <a:t>dim_cm</a:t>
            </a:r>
            <a:r>
              <a:rPr lang="en-US" dirty="0" smtClean="0"/>
              <a:t> contains at least one element whose value is greater than 25.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</a:t>
            </a:r>
            <a:r>
              <a:rPr lang="en-US" dirty="0" err="1" smtClean="0"/>
              <a:t>dim_cm</a:t>
            </a:r>
            <a:r>
              <a:rPr lang="en-US" dirty="0" smtClean="0"/>
              <a:t>: { $</a:t>
            </a:r>
            <a:r>
              <a:rPr lang="en-US" dirty="0" err="1" smtClean="0"/>
              <a:t>gt</a:t>
            </a:r>
            <a:r>
              <a:rPr lang="en-US" dirty="0" smtClean="0"/>
              <a:t>: 25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6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2246" cy="1325563"/>
          </a:xfrm>
        </p:spPr>
        <p:txBody>
          <a:bodyPr/>
          <a:lstStyle/>
          <a:p>
            <a:r>
              <a:rPr lang="en-US" b="1" dirty="0"/>
              <a:t>Specify Multiple Conditions for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specifying compound conditions on array elements, you can specify the query such that either a single array element meets these condition or any combination of array elements meets the conditions.</a:t>
            </a:r>
          </a:p>
        </p:txBody>
      </p:sp>
    </p:spTree>
    <p:extLst>
      <p:ext uri="{BB962C8B-B14F-4D97-AF65-F5344CB8AC3E}">
        <p14:creationId xmlns:p14="http://schemas.microsoft.com/office/powerpoint/2010/main" val="395758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 an Array with Compound Filter Conditions on the Array </a:t>
            </a:r>
            <a:r>
              <a:rPr lang="en-US" b="1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queries for documents where the </a:t>
            </a:r>
            <a:r>
              <a:rPr lang="en-US" dirty="0" err="1" smtClean="0"/>
              <a:t>dim_cm</a:t>
            </a:r>
            <a:r>
              <a:rPr lang="en-US" dirty="0" smtClean="0"/>
              <a:t> array contains elements that in some combination satisfy the query conditions; e.g., one element can satisfy the greater than 15 condition and another element can satisfy the less than 20 condition, or a single element can satisfy both:</a:t>
            </a:r>
          </a:p>
          <a:p>
            <a:endParaRPr lang="en-US" dirty="0" smtClean="0"/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</a:t>
            </a:r>
            <a:r>
              <a:rPr lang="en-US" dirty="0" err="1" smtClean="0"/>
              <a:t>dim_cm</a:t>
            </a:r>
            <a:r>
              <a:rPr lang="en-US" dirty="0" smtClean="0"/>
              <a:t>: { $</a:t>
            </a:r>
            <a:r>
              <a:rPr lang="en-US" dirty="0" err="1" smtClean="0"/>
              <a:t>gt</a:t>
            </a:r>
            <a:r>
              <a:rPr lang="en-US" dirty="0" smtClean="0"/>
              <a:t>: 15, $</a:t>
            </a:r>
            <a:r>
              <a:rPr lang="en-US" dirty="0" err="1" smtClean="0"/>
              <a:t>lt</a:t>
            </a:r>
            <a:r>
              <a:rPr lang="en-US" dirty="0" smtClean="0"/>
              <a:t>: 20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8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Query for an Array Element that Meets Multiple </a:t>
            </a:r>
            <a:r>
              <a:rPr lang="en-US" b="1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$</a:t>
            </a:r>
            <a:r>
              <a:rPr lang="en-US" b="1" dirty="0" err="1" smtClean="0"/>
              <a:t>elemMatch</a:t>
            </a:r>
            <a:r>
              <a:rPr lang="en-US" b="1" dirty="0" smtClean="0"/>
              <a:t> </a:t>
            </a:r>
            <a:r>
              <a:rPr lang="en-US" dirty="0" smtClean="0"/>
              <a:t>operator to specify multiple criteria on the elements of an array such that at least one array element satisfies all the specified criteria.</a:t>
            </a:r>
          </a:p>
          <a:p>
            <a:r>
              <a:rPr lang="en-US" dirty="0" smtClean="0"/>
              <a:t>The following example queries for documents where the </a:t>
            </a:r>
            <a:r>
              <a:rPr lang="en-US" dirty="0" err="1" smtClean="0"/>
              <a:t>dim_cm</a:t>
            </a:r>
            <a:r>
              <a:rPr lang="en-US" dirty="0" smtClean="0"/>
              <a:t> array contains at least one element that is both greater than ($</a:t>
            </a:r>
            <a:r>
              <a:rPr lang="en-US" dirty="0" err="1" smtClean="0"/>
              <a:t>gt</a:t>
            </a:r>
            <a:r>
              <a:rPr lang="en-US" dirty="0" smtClean="0"/>
              <a:t>) 22 and less than ($</a:t>
            </a:r>
            <a:r>
              <a:rPr lang="en-US" dirty="0" err="1" smtClean="0"/>
              <a:t>lt</a:t>
            </a:r>
            <a:r>
              <a:rPr lang="en-US" dirty="0" smtClean="0"/>
              <a:t>) 30: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</a:t>
            </a:r>
            <a:r>
              <a:rPr lang="en-US" dirty="0" err="1" smtClean="0"/>
              <a:t>dim_cm</a:t>
            </a:r>
            <a:r>
              <a:rPr lang="en-US" dirty="0" smtClean="0"/>
              <a:t>: { $</a:t>
            </a:r>
            <a:r>
              <a:rPr lang="en-US" dirty="0" err="1" smtClean="0"/>
              <a:t>elemMatch</a:t>
            </a:r>
            <a:r>
              <a:rPr lang="en-US" dirty="0" smtClean="0"/>
              <a:t>: { $</a:t>
            </a:r>
            <a:r>
              <a:rPr lang="en-US" dirty="0" err="1" smtClean="0"/>
              <a:t>gt</a:t>
            </a:r>
            <a:r>
              <a:rPr lang="en-US" dirty="0" smtClean="0"/>
              <a:t>: 22, $</a:t>
            </a:r>
            <a:r>
              <a:rPr lang="en-US" dirty="0" err="1" smtClean="0"/>
              <a:t>lt</a:t>
            </a:r>
            <a:r>
              <a:rPr lang="en-US" dirty="0" smtClean="0"/>
              <a:t>: 30 }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CRUD </a:t>
            </a:r>
            <a:r>
              <a:rPr lang="en-US" dirty="0" smtClean="0"/>
              <a:t>operations includes: </a:t>
            </a:r>
          </a:p>
          <a:p>
            <a:pPr lvl="1"/>
            <a:r>
              <a:rPr lang="en-US" i="1" dirty="0" smtClean="0"/>
              <a:t>Create</a:t>
            </a:r>
            <a:r>
              <a:rPr lang="en-US" dirty="0" smtClean="0"/>
              <a:t> documents.</a:t>
            </a:r>
            <a:endParaRPr lang="en-US" dirty="0"/>
          </a:p>
          <a:p>
            <a:pPr lvl="1"/>
            <a:r>
              <a:rPr lang="en-US" i="1" dirty="0" smtClean="0"/>
              <a:t>Read</a:t>
            </a:r>
            <a:r>
              <a:rPr lang="en-US" dirty="0" smtClean="0"/>
              <a:t> documents.</a:t>
            </a:r>
            <a:endParaRPr lang="en-US" dirty="0"/>
          </a:p>
          <a:p>
            <a:pPr lvl="1"/>
            <a:r>
              <a:rPr lang="en-US" i="1" dirty="0" smtClean="0"/>
              <a:t>Update</a:t>
            </a:r>
            <a:r>
              <a:rPr lang="en-US" dirty="0" smtClean="0"/>
              <a:t> documents.</a:t>
            </a:r>
          </a:p>
          <a:p>
            <a:pPr lvl="1"/>
            <a:r>
              <a:rPr lang="en-US" i="1" dirty="0" smtClean="0"/>
              <a:t>Delete</a:t>
            </a:r>
            <a:r>
              <a:rPr lang="en-US" dirty="0"/>
              <a:t> documents.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for an Element by the Array Index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for an Element by the Array Index Position</a:t>
            </a:r>
          </a:p>
          <a:p>
            <a:r>
              <a:rPr lang="en-US" dirty="0" smtClean="0"/>
              <a:t>The following example queries for all documents where the second element in the array </a:t>
            </a:r>
            <a:r>
              <a:rPr lang="en-US" dirty="0" err="1" smtClean="0"/>
              <a:t>dim_cm</a:t>
            </a:r>
            <a:r>
              <a:rPr lang="en-US" dirty="0" smtClean="0"/>
              <a:t> is greater than 25: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"dim_cm.1": { $</a:t>
            </a:r>
            <a:r>
              <a:rPr lang="en-US" dirty="0" err="1" smtClean="0"/>
              <a:t>gt</a:t>
            </a:r>
            <a:r>
              <a:rPr lang="en-US" dirty="0" smtClean="0"/>
              <a:t>: 25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an Array of Embedded </a:t>
            </a:r>
            <a:r>
              <a:rPr lang="en-US" b="1" dirty="0" smtClean="0"/>
              <a:t>Documents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872746"/>
              </p:ext>
            </p:extLst>
          </p:nvPr>
        </p:nvGraphicFramePr>
        <p:xfrm>
          <a:off x="1323430" y="2159431"/>
          <a:ext cx="9832249" cy="3679669"/>
        </p:xfrm>
        <a:graphic>
          <a:graphicData uri="http://schemas.openxmlformats.org/drawingml/2006/table">
            <a:tbl>
              <a:tblPr/>
              <a:tblGrid>
                <a:gridCol w="9832249">
                  <a:extLst>
                    <a:ext uri="{9D8B030D-6E8A-4147-A177-3AD203B41FA5}">
                      <a16:colId xmlns:a16="http://schemas.microsoft.com/office/drawing/2014/main" val="2543409788"/>
                    </a:ext>
                  </a:extLst>
                </a:gridCol>
              </a:tblGrid>
              <a:tr h="36796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db.inventory.insertMany( [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23369"/>
                  </a:ext>
                </a:extLst>
              </a:tr>
              <a:tr h="64394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 },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34788"/>
                  </a:ext>
                </a:extLst>
              </a:tr>
              <a:tr h="36796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2577"/>
                  </a:ext>
                </a:extLst>
              </a:tr>
              <a:tr h="64394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60</a:t>
                      </a:r>
                      <a:r>
                        <a:rPr lang="en-US" dirty="0">
                          <a:effectLst/>
                        </a:rPr>
                        <a:t> },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39310"/>
                  </a:ext>
                </a:extLst>
              </a:tr>
              <a:tr h="64394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40</a:t>
                      </a:r>
                      <a:r>
                        <a:rPr lang="en-US" dirty="0">
                          <a:effectLst/>
                        </a:rPr>
                        <a:t> },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00660"/>
                  </a:ext>
                </a:extLst>
              </a:tr>
              <a:tr h="64394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>
                          <a:effectLst/>
                        </a:rPr>
                        <a:t>: [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15</a:t>
                      </a:r>
                      <a:r>
                        <a:rPr lang="en-US">
                          <a:effectLst/>
                        </a:rPr>
                        <a:t> }, {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,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>
                          <a:effectLst/>
                        </a:rPr>
                        <a:t>: </a:t>
                      </a:r>
                      <a:r>
                        <a:rPr lang="en-US">
                          <a:solidFill>
                            <a:srgbClr val="CA4821"/>
                          </a:solidFill>
                          <a:effectLst/>
                        </a:rPr>
                        <a:t>35</a:t>
                      </a:r>
                      <a:r>
                        <a:rPr lang="en-US">
                          <a:effectLst/>
                        </a:rPr>
                        <a:t> } ] }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883781"/>
                  </a:ext>
                </a:extLst>
              </a:tr>
              <a:tr h="36796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]);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2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for a Document Nested in an Array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selects all documents where an element in the </a:t>
            </a:r>
            <a:r>
              <a:rPr lang="en-US" dirty="0" err="1" smtClean="0"/>
              <a:t>instock</a:t>
            </a:r>
            <a:r>
              <a:rPr lang="en-US" dirty="0" smtClean="0"/>
              <a:t> array matches the specified document: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</a:t>
            </a:r>
            <a:r>
              <a:rPr lang="en-US" dirty="0" smtClean="0"/>
              <a:t>": { warehouse: "A", </a:t>
            </a:r>
            <a:r>
              <a:rPr lang="en-US" dirty="0" err="1" smtClean="0"/>
              <a:t>qty</a:t>
            </a:r>
            <a:r>
              <a:rPr lang="en-US" dirty="0" smtClean="0"/>
              <a:t>: 5 } } 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Equality matches on the whole embedded/nested document require an exact match of the specified document, including the field order. For example, the following query does not match any documents in the inventory collection: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</a:t>
            </a:r>
            <a:r>
              <a:rPr lang="en-US" dirty="0" smtClean="0"/>
              <a:t>": { </a:t>
            </a:r>
            <a:r>
              <a:rPr lang="en-US" dirty="0" err="1" smtClean="0"/>
              <a:t>qty</a:t>
            </a:r>
            <a:r>
              <a:rPr lang="en-US" dirty="0" smtClean="0"/>
              <a:t>: 5, warehouse: "A"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9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a Query Condition on a Field in an Array of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2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Specify a Query Condition on a Field Embedded in an Array of </a:t>
            </a:r>
            <a:r>
              <a:rPr lang="en-US" b="1" dirty="0" smtClean="0"/>
              <a:t>Documents</a:t>
            </a:r>
          </a:p>
          <a:p>
            <a:r>
              <a:rPr lang="en-US" dirty="0" smtClean="0"/>
              <a:t>If you do not know the index position of the document nested in the array, concatenate the name of the array field, with a dot (.) and the name of the field in the nested document.</a:t>
            </a:r>
          </a:p>
          <a:p>
            <a:endParaRPr lang="en-US" dirty="0" smtClean="0"/>
          </a:p>
          <a:p>
            <a:r>
              <a:rPr lang="en-US" dirty="0" smtClean="0"/>
              <a:t>The following example selects all documents where the </a:t>
            </a:r>
            <a:r>
              <a:rPr lang="en-US" dirty="0" err="1" smtClean="0"/>
              <a:t>instock</a:t>
            </a:r>
            <a:r>
              <a:rPr lang="en-US" dirty="0" smtClean="0"/>
              <a:t> array has at least one embedded document that contains the field </a:t>
            </a:r>
            <a:r>
              <a:rPr lang="en-US" dirty="0" err="1" smtClean="0"/>
              <a:t>qty</a:t>
            </a:r>
            <a:r>
              <a:rPr lang="en-US" dirty="0" smtClean="0"/>
              <a:t> whose value is less than or equal to 20: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'</a:t>
            </a:r>
            <a:r>
              <a:rPr lang="en-US" dirty="0" err="1" smtClean="0"/>
              <a:t>instock.qty</a:t>
            </a:r>
            <a:r>
              <a:rPr lang="en-US" dirty="0" smtClean="0"/>
              <a:t>': { $</a:t>
            </a:r>
            <a:r>
              <a:rPr lang="en-US" dirty="0" err="1" smtClean="0"/>
              <a:t>lte</a:t>
            </a:r>
            <a:r>
              <a:rPr lang="en-US" dirty="0" smtClean="0"/>
              <a:t>: 20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5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the Array Index to Query for a Field in the Embedded Document</a:t>
            </a:r>
          </a:p>
          <a:p>
            <a:r>
              <a:rPr lang="en-US" dirty="0" smtClean="0"/>
              <a:t>Using dot notation, you can specify query conditions for field in a document at a particular index or position of the array. The array uses zero-based indexing.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'instock.0.qty': { $</a:t>
            </a:r>
            <a:r>
              <a:rPr lang="en-US" dirty="0" err="1" smtClean="0"/>
              <a:t>lte</a:t>
            </a:r>
            <a:r>
              <a:rPr lang="en-US" dirty="0" smtClean="0"/>
              <a:t>: 20 } }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069"/>
              </p:ext>
            </p:extLst>
          </p:nvPr>
        </p:nvGraphicFramePr>
        <p:xfrm>
          <a:off x="2601687" y="4001294"/>
          <a:ext cx="6531428" cy="3108960"/>
        </p:xfrm>
        <a:graphic>
          <a:graphicData uri="http://schemas.openxmlformats.org/drawingml/2006/table">
            <a:tbl>
              <a:tblPr/>
              <a:tblGrid>
                <a:gridCol w="6531428">
                  <a:extLst>
                    <a:ext uri="{9D8B030D-6E8A-4147-A177-3AD203B41FA5}">
                      <a16:colId xmlns:a16="http://schemas.microsoft.com/office/drawing/2014/main" val="2543409788"/>
                    </a:ext>
                  </a:extLst>
                </a:gridCol>
              </a:tblGrid>
              <a:tr h="323207">
                <a:tc>
                  <a:txBody>
                    <a:bodyPr/>
                    <a:lstStyle/>
                    <a:p>
                      <a:pPr algn="l" fontAlgn="t" latinLnBrk="0"/>
                      <a:endParaRPr lang="en-US" dirty="0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23369"/>
                  </a:ext>
                </a:extLst>
              </a:tr>
              <a:tr h="323207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effectLst/>
                        </a:rPr>
                        <a:t>db.inventory.insertMany</a:t>
                      </a:r>
                      <a:r>
                        <a:rPr lang="en-US" dirty="0" smtClean="0">
                          <a:effectLst/>
                        </a:rPr>
                        <a:t>( [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34788"/>
                  </a:ext>
                </a:extLst>
              </a:tr>
              <a:tr h="32320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02577"/>
                  </a:ext>
                </a:extLst>
              </a:tr>
              <a:tr h="56561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60</a:t>
                      </a:r>
                      <a:r>
                        <a:rPr lang="en-US" dirty="0">
                          <a:effectLst/>
                        </a:rPr>
                        <a:t> },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 } ] },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39310"/>
                  </a:ext>
                </a:extLst>
              </a:tr>
              <a:tr h="56561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dirty="0">
                          <a:effectLst/>
                        </a:rPr>
                        <a:t>: [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40</a:t>
                      </a:r>
                      <a:r>
                        <a:rPr lang="en-US" dirty="0">
                          <a:effectLst/>
                        </a:rPr>
                        <a:t> }, {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 } ] </a:t>
                      </a:r>
                      <a:r>
                        <a:rPr lang="en-US" dirty="0" smtClean="0">
                          <a:effectLst/>
                        </a:rPr>
                        <a:t>} ]);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00660"/>
                  </a:ext>
                </a:extLst>
              </a:tr>
              <a:tr h="323207">
                <a:tc>
                  <a:txBody>
                    <a:bodyPr/>
                    <a:lstStyle/>
                    <a:p>
                      <a:pPr algn="l" fontAlgn="t" latinLnBrk="0"/>
                      <a:endParaRPr lang="en-US" dirty="0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883781"/>
                  </a:ext>
                </a:extLst>
              </a:tr>
              <a:tr h="323207">
                <a:tc>
                  <a:txBody>
                    <a:bodyPr/>
                    <a:lstStyle/>
                    <a:p>
                      <a:pPr algn="l" fontAlgn="t" latinLnBrk="0"/>
                      <a:endParaRPr lang="en-US" dirty="0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2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0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Multiple Conditions for Array of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specifying conditions on more than one field nested in an array of documents, you can specify the query such that either a single document meets these condition or any combination of documents (including a single document) in the array meets the conditions</a:t>
            </a:r>
          </a:p>
        </p:txBody>
      </p:sp>
    </p:spTree>
    <p:extLst>
      <p:ext uri="{BB962C8B-B14F-4D97-AF65-F5344CB8AC3E}">
        <p14:creationId xmlns:p14="http://schemas.microsoft.com/office/powerpoint/2010/main" val="349169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Single Nested Document Meets Multiple Query Conditions on Nested </a:t>
            </a:r>
            <a:r>
              <a:rPr lang="en-US" b="1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64814"/>
            <a:ext cx="1135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$</a:t>
            </a:r>
            <a:r>
              <a:rPr lang="en-US" b="1" dirty="0" err="1" smtClean="0"/>
              <a:t>elemMatch</a:t>
            </a:r>
            <a:r>
              <a:rPr lang="en-US" b="1" dirty="0" smtClean="0"/>
              <a:t> </a:t>
            </a:r>
            <a:r>
              <a:rPr lang="en-US" dirty="0" smtClean="0"/>
              <a:t>operator to specify multiple criteria on an array of embedded documents such that at least one embedded document satisfies all the specified criteria.</a:t>
            </a:r>
          </a:p>
          <a:p>
            <a:endParaRPr lang="en-US" dirty="0" smtClean="0"/>
          </a:p>
          <a:p>
            <a:r>
              <a:rPr lang="en-US" dirty="0" smtClean="0"/>
              <a:t>The following example queries for documents where the </a:t>
            </a:r>
            <a:r>
              <a:rPr lang="en-US" dirty="0" err="1" smtClean="0"/>
              <a:t>instock</a:t>
            </a:r>
            <a:r>
              <a:rPr lang="en-US" dirty="0" smtClean="0"/>
              <a:t> array has at least one embedded document that contains both the field </a:t>
            </a:r>
            <a:r>
              <a:rPr lang="en-US" dirty="0" err="1" smtClean="0"/>
              <a:t>qty</a:t>
            </a:r>
            <a:r>
              <a:rPr lang="en-US" dirty="0" smtClean="0"/>
              <a:t> equal to 5 and the field warehouse equal to A: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</a:t>
            </a:r>
            <a:r>
              <a:rPr lang="en-US" dirty="0" smtClean="0"/>
              <a:t>": { $</a:t>
            </a:r>
            <a:r>
              <a:rPr lang="en-US" dirty="0" err="1" smtClean="0"/>
              <a:t>elemMatch</a:t>
            </a:r>
            <a:r>
              <a:rPr lang="en-US" dirty="0" smtClean="0"/>
              <a:t>: { </a:t>
            </a:r>
            <a:r>
              <a:rPr lang="en-US" dirty="0" err="1" smtClean="0"/>
              <a:t>qty</a:t>
            </a:r>
            <a:r>
              <a:rPr lang="en-US" dirty="0" smtClean="0"/>
              <a:t>: 5, warehouse: "A" } } } 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following example queries for documents where the </a:t>
            </a:r>
            <a:r>
              <a:rPr lang="en-US" dirty="0" err="1" smtClean="0"/>
              <a:t>instock</a:t>
            </a:r>
            <a:r>
              <a:rPr lang="en-US" dirty="0" smtClean="0"/>
              <a:t> array has at least one embedded document that contains the field </a:t>
            </a:r>
            <a:r>
              <a:rPr lang="en-US" dirty="0" err="1" smtClean="0"/>
              <a:t>qty</a:t>
            </a:r>
            <a:r>
              <a:rPr lang="en-US" dirty="0" smtClean="0"/>
              <a:t> that is greater than 10 and less than or equal to 20: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</a:t>
            </a:r>
            <a:r>
              <a:rPr lang="en-US" dirty="0" smtClean="0"/>
              <a:t>": { $</a:t>
            </a:r>
            <a:r>
              <a:rPr lang="en-US" dirty="0" err="1" smtClean="0"/>
              <a:t>elemMatch</a:t>
            </a:r>
            <a:r>
              <a:rPr lang="en-US" dirty="0" smtClean="0"/>
              <a:t>: { </a:t>
            </a:r>
            <a:r>
              <a:rPr lang="en-US" dirty="0" err="1" smtClean="0"/>
              <a:t>qty</a:t>
            </a:r>
            <a:r>
              <a:rPr lang="en-US" dirty="0" smtClean="0"/>
              <a:t>: { $</a:t>
            </a:r>
            <a:r>
              <a:rPr lang="en-US" dirty="0" err="1" smtClean="0"/>
              <a:t>gt</a:t>
            </a:r>
            <a:r>
              <a:rPr lang="en-US" dirty="0" smtClean="0"/>
              <a:t>: 10, $</a:t>
            </a:r>
            <a:r>
              <a:rPr lang="en-US" dirty="0" err="1" smtClean="0"/>
              <a:t>lte</a:t>
            </a:r>
            <a:r>
              <a:rPr lang="en-US" dirty="0" smtClean="0"/>
              <a:t>: 20 } } } } 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696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 of Elements Satisfies the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compound query conditions on an array field do not use the </a:t>
            </a:r>
            <a:r>
              <a:rPr lang="en-US" b="1" dirty="0" smtClean="0"/>
              <a:t>$</a:t>
            </a:r>
            <a:r>
              <a:rPr lang="en-US" b="1" dirty="0" err="1" smtClean="0"/>
              <a:t>elemMatch</a:t>
            </a:r>
            <a:r>
              <a:rPr lang="en-US" b="1" dirty="0" smtClean="0"/>
              <a:t> </a:t>
            </a:r>
            <a:r>
              <a:rPr lang="en-US" dirty="0" smtClean="0"/>
              <a:t>operator, the query selects those documents whose array contains any combination of elements that satisfies the conditions.</a:t>
            </a:r>
          </a:p>
          <a:p>
            <a:r>
              <a:rPr lang="en-US" dirty="0" smtClean="0"/>
              <a:t>For example, the following query matches documents where any document nested in the </a:t>
            </a:r>
            <a:r>
              <a:rPr lang="en-US" dirty="0" err="1" smtClean="0"/>
              <a:t>instock</a:t>
            </a:r>
            <a:r>
              <a:rPr lang="en-US" dirty="0" smtClean="0"/>
              <a:t> array has the </a:t>
            </a:r>
            <a:r>
              <a:rPr lang="en-US" dirty="0" err="1" smtClean="0"/>
              <a:t>qty</a:t>
            </a:r>
            <a:r>
              <a:rPr lang="en-US" dirty="0" smtClean="0"/>
              <a:t> field greater than 10 and any document (but not necessarily the same embedded document) in the array has the </a:t>
            </a:r>
            <a:r>
              <a:rPr lang="en-US" dirty="0" err="1" smtClean="0"/>
              <a:t>qty</a:t>
            </a:r>
            <a:r>
              <a:rPr lang="en-US" dirty="0" smtClean="0"/>
              <a:t> field less than or equal to 20: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instock.qty</a:t>
            </a:r>
            <a:r>
              <a:rPr lang="en-US" dirty="0" smtClean="0"/>
              <a:t>": { $</a:t>
            </a:r>
            <a:r>
              <a:rPr lang="en-US" dirty="0" err="1" smtClean="0"/>
              <a:t>gt</a:t>
            </a:r>
            <a:r>
              <a:rPr lang="en-US" dirty="0" smtClean="0"/>
              <a:t>: 10,  $</a:t>
            </a:r>
            <a:r>
              <a:rPr lang="en-US" dirty="0" err="1" smtClean="0"/>
              <a:t>lte</a:t>
            </a:r>
            <a:r>
              <a:rPr lang="en-US" dirty="0" smtClean="0"/>
              <a:t>: 20 }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34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queries for documents where the </a:t>
            </a:r>
            <a:r>
              <a:rPr lang="en-US" dirty="0" err="1" smtClean="0"/>
              <a:t>instock</a:t>
            </a:r>
            <a:r>
              <a:rPr lang="en-US" dirty="0" smtClean="0"/>
              <a:t> array has at least one embedded document that contains the field </a:t>
            </a:r>
            <a:r>
              <a:rPr lang="en-US" dirty="0" err="1" smtClean="0"/>
              <a:t>qty</a:t>
            </a:r>
            <a:r>
              <a:rPr lang="en-US" dirty="0" smtClean="0"/>
              <a:t> equal to 5 and at least one embedded document (but not necessarily the same embedded document) that contains the field warehouse equal to A: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"</a:t>
            </a:r>
            <a:r>
              <a:rPr lang="en-US" dirty="0" err="1" smtClean="0"/>
              <a:t>instock.qty</a:t>
            </a:r>
            <a:r>
              <a:rPr lang="en-US" dirty="0" smtClean="0"/>
              <a:t>": 5, "</a:t>
            </a:r>
            <a:r>
              <a:rPr lang="en-US" dirty="0" err="1" smtClean="0"/>
              <a:t>instock.warehouse</a:t>
            </a:r>
            <a:r>
              <a:rPr lang="en-US" dirty="0" smtClean="0"/>
              <a:t>": "A"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1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Fields to Return from </a:t>
            </a:r>
            <a:r>
              <a:rPr lang="en-US" b="1" dirty="0" smtClean="0"/>
              <a:t>Query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28365"/>
              </p:ext>
            </p:extLst>
          </p:nvPr>
        </p:nvGraphicFramePr>
        <p:xfrm>
          <a:off x="187657" y="2024148"/>
          <a:ext cx="12004343" cy="3093762"/>
        </p:xfrm>
        <a:graphic>
          <a:graphicData uri="http://schemas.openxmlformats.org/drawingml/2006/table">
            <a:tbl>
              <a:tblPr/>
              <a:tblGrid>
                <a:gridCol w="12004343">
                  <a:extLst>
                    <a:ext uri="{9D8B030D-6E8A-4147-A177-3AD203B41FA5}">
                      <a16:colId xmlns:a16="http://schemas.microsoft.com/office/drawing/2014/main" val="157528717"/>
                    </a:ext>
                  </a:extLst>
                </a:gridCol>
              </a:tblGrid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 dirty="0" err="1">
                          <a:effectLst/>
                        </a:rPr>
                        <a:t>db.inventory.insertMany</a:t>
                      </a:r>
                      <a:r>
                        <a:rPr lang="en-US" sz="1700" dirty="0">
                          <a:effectLst/>
                        </a:rPr>
                        <a:t>( [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9205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>
                          <a:effectLst/>
                        </a:rPr>
                        <a:t>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"journal"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sz="1700">
                          <a:effectLst/>
                        </a:rPr>
                        <a:t>: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14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21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1700">
                          <a:effectLst/>
                        </a:rPr>
                        <a:t> },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sz="1700">
                          <a:effectLst/>
                        </a:rPr>
                        <a:t>: [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sz="1700">
                          <a:effectLst/>
                        </a:rPr>
                        <a:t> } ] },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50581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>
                          <a:effectLst/>
                        </a:rPr>
                        <a:t>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"notebook"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sz="1700">
                          <a:effectLst/>
                        </a:rPr>
                        <a:t>: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sz="1700">
                          <a:effectLst/>
                        </a:rPr>
                        <a:t> },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sz="1700">
                          <a:effectLst/>
                        </a:rPr>
                        <a:t>: [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5</a:t>
                      </a:r>
                      <a:r>
                        <a:rPr lang="en-US" sz="1700">
                          <a:effectLst/>
                        </a:rPr>
                        <a:t> } ] },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164877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>
                          <a:effectLst/>
                        </a:rPr>
                        <a:t>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"paper"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sz="1700">
                          <a:effectLst/>
                        </a:rPr>
                        <a:t>: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8.5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11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"in"</a:t>
                      </a:r>
                      <a:r>
                        <a:rPr lang="en-US" sz="1700">
                          <a:effectLst/>
                        </a:rPr>
                        <a:t> },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sz="1700">
                          <a:effectLst/>
                        </a:rPr>
                        <a:t>: [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60</a:t>
                      </a:r>
                      <a:r>
                        <a:rPr lang="en-US" sz="1700">
                          <a:effectLst/>
                        </a:rPr>
                        <a:t> } ] },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83236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>
                          <a:effectLst/>
                        </a:rPr>
                        <a:t>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"planner"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"D"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sz="1700">
                          <a:effectLst/>
                        </a:rPr>
                        <a:t>: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22.85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30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1700">
                          <a:effectLst/>
                        </a:rPr>
                        <a:t> },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sz="1700">
                          <a:effectLst/>
                        </a:rPr>
                        <a:t>: [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40</a:t>
                      </a:r>
                      <a:r>
                        <a:rPr lang="en-US" sz="1700">
                          <a:effectLst/>
                        </a:rPr>
                        <a:t> } ] },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98255"/>
                  </a:ext>
                </a:extLst>
              </a:tr>
              <a:tr h="69859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>
                          <a:effectLst/>
                        </a:rPr>
                        <a:t>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item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"postcard"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status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"A"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size</a:t>
                      </a:r>
                      <a:r>
                        <a:rPr lang="en-US" sz="1700">
                          <a:effectLst/>
                        </a:rPr>
                        <a:t>: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h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10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15.25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uom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"cm"</a:t>
                      </a:r>
                      <a:r>
                        <a:rPr lang="en-US" sz="1700">
                          <a:effectLst/>
                        </a:rPr>
                        <a:t> },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instock</a:t>
                      </a:r>
                      <a:r>
                        <a:rPr lang="en-US" sz="1700">
                          <a:effectLst/>
                        </a:rPr>
                        <a:t>: [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"B"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15</a:t>
                      </a:r>
                      <a:r>
                        <a:rPr lang="en-US" sz="1700">
                          <a:effectLst/>
                        </a:rPr>
                        <a:t> }, {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warehouse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12824D"/>
                          </a:solidFill>
                          <a:effectLst/>
                        </a:rPr>
                        <a:t>"C"</a:t>
                      </a:r>
                      <a:r>
                        <a:rPr lang="en-US" sz="1700">
                          <a:effectLst/>
                        </a:rPr>
                        <a:t>,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qty</a:t>
                      </a:r>
                      <a:r>
                        <a:rPr lang="en-US" sz="1700">
                          <a:effectLst/>
                        </a:rPr>
                        <a:t>: </a:t>
                      </a:r>
                      <a:r>
                        <a:rPr lang="en-US" sz="1700">
                          <a:solidFill>
                            <a:srgbClr val="CA4821"/>
                          </a:solidFill>
                          <a:effectLst/>
                        </a:rPr>
                        <a:t>35</a:t>
                      </a:r>
                      <a:r>
                        <a:rPr lang="en-US" sz="1700">
                          <a:effectLst/>
                        </a:rPr>
                        <a:t> } ] }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6419"/>
                  </a:ext>
                </a:extLst>
              </a:tr>
              <a:tr h="3991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700" dirty="0">
                          <a:effectLst/>
                        </a:rPr>
                        <a:t>]);</a:t>
                      </a:r>
                    </a:p>
                  </a:txBody>
                  <a:tcPr marL="109919" marR="109919" marT="43968" marB="439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22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 insert operations add new documents to a collection.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collection does not exist, create operations also create the collection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insert a single document or multiple documents in a single operation</a:t>
            </a:r>
            <a:r>
              <a:rPr lang="en-US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494747"/>
                </a:solidFill>
                <a:latin typeface="Akzidenz"/>
              </a:rPr>
              <a:t>To insert a single document, use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2"/>
              </a:rPr>
              <a:t>db.collection.insertOne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2"/>
              </a:rPr>
              <a:t>()</a:t>
            </a:r>
            <a:r>
              <a:rPr lang="en-US" altLang="en-US" dirty="0">
                <a:solidFill>
                  <a:srgbClr val="494747"/>
                </a:solidFill>
                <a:latin typeface="Akzidenz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494747"/>
                </a:solidFill>
                <a:latin typeface="Akzidenz"/>
              </a:rPr>
              <a:t>To insert multiple documents, use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3"/>
              </a:rPr>
              <a:t>db.collection.insertMany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3"/>
              </a:rPr>
              <a:t>()</a:t>
            </a:r>
            <a:endParaRPr lang="en-US" altLang="en-US" dirty="0">
              <a:solidFill>
                <a:srgbClr val="494747"/>
              </a:solidFill>
              <a:latin typeface="Akzidenz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76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All Fields in Matching </a:t>
            </a:r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specify a projection document, the </a:t>
            </a:r>
            <a:r>
              <a:rPr lang="en-US" dirty="0" err="1" smtClean="0"/>
              <a:t>db.collection.find</a:t>
            </a:r>
            <a:r>
              <a:rPr lang="en-US" dirty="0" smtClean="0"/>
              <a:t>() method returns all fields in the matching documents.</a:t>
            </a:r>
          </a:p>
          <a:p>
            <a:r>
              <a:rPr lang="en-US" dirty="0" smtClean="0"/>
              <a:t>The following example returns all fields from all documents in the inventory collection where the status equals "A":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status: "A" } )</a:t>
            </a:r>
          </a:p>
          <a:p>
            <a:r>
              <a:rPr lang="en-US" dirty="0" smtClean="0"/>
              <a:t>SELECT * from inventory WHERE status = "A"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89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projection can explicitly include several fields by setting the &lt;field&gt; to 1 in the projection document. The following operation returns all documents that match the query. In the result set, only the item, status and, by default, the _id fields return in the matching documents.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status: "A" }, { item: 1, status: 1 } )</a:t>
            </a:r>
          </a:p>
          <a:p>
            <a:pPr marL="0" indent="0">
              <a:buNone/>
            </a:pPr>
            <a:r>
              <a:rPr lang="en-US" dirty="0" smtClean="0"/>
              <a:t>SELECT _id, item, status from inventory WHERE status = "A"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313030"/>
                </a:solidFill>
                <a:latin typeface="Akzidenz"/>
              </a:rPr>
              <a:t>Return the Specified Fields and the _id Field </a:t>
            </a:r>
            <a:r>
              <a:rPr lang="en-US" altLang="en-US" dirty="0" smtClean="0">
                <a:solidFill>
                  <a:srgbClr val="313030"/>
                </a:solidFill>
                <a:latin typeface="Akzidenz"/>
              </a:rPr>
              <a:t>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44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remove the _id field from the results by setting it to 0 in the projection, as in the following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status: "A" }, { item: 1, status: 1, _id: 0 } )</a:t>
            </a:r>
          </a:p>
          <a:p>
            <a:pPr marL="0" indent="0">
              <a:buNone/>
            </a:pPr>
            <a:r>
              <a:rPr lang="en-US" dirty="0" smtClean="0"/>
              <a:t>SELECT item, status from inventory WHERE status = "A"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293"/>
            <a:ext cx="10515600" cy="13252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4245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313030"/>
                </a:solidFill>
                <a:latin typeface="Akzidenz"/>
              </a:rPr>
              <a:t>Suppress _id 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2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All But the Excluded </a:t>
            </a:r>
            <a:r>
              <a:rPr lang="en-US" b="1" dirty="0" smtClean="0"/>
              <a:t>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listing the fields to return in the matching document, you can use a projection to exclude specific fields. The following example which returns all fields except for the status and the </a:t>
            </a:r>
            <a:r>
              <a:rPr lang="en-US" dirty="0" err="1" smtClean="0"/>
              <a:t>instock</a:t>
            </a:r>
            <a:r>
              <a:rPr lang="en-US" dirty="0" smtClean="0"/>
              <a:t> fields in the matching documents:</a:t>
            </a:r>
          </a:p>
          <a:p>
            <a:r>
              <a:rPr lang="en-US" dirty="0" err="1" smtClean="0"/>
              <a:t>db.inventory.find</a:t>
            </a:r>
            <a:r>
              <a:rPr lang="en-US" dirty="0" smtClean="0"/>
              <a:t>( { status: "A" }, { status: 0, </a:t>
            </a:r>
            <a:r>
              <a:rPr lang="en-US" dirty="0" err="1" smtClean="0"/>
              <a:t>instock</a:t>
            </a:r>
            <a:r>
              <a:rPr lang="en-US" dirty="0" smtClean="0"/>
              <a:t>: 0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04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Return Specific Fields in Embedded </a:t>
            </a:r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0168" y="2058375"/>
            <a:ext cx="10971663" cy="3967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You can return specific fields in an embedded document. Use the </a:t>
            </a:r>
            <a:r>
              <a:rPr lang="en-US" altLang="en-US" dirty="0">
                <a:latin typeface="+mn-lt"/>
                <a:hlinkClick r:id="rId2"/>
              </a:rPr>
              <a:t>dot notation</a:t>
            </a:r>
            <a:r>
              <a:rPr lang="en-US" altLang="en-US" dirty="0">
                <a:latin typeface="+mn-lt"/>
              </a:rPr>
              <a:t> to refer to the embedded field and set to 1 in the projection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The following example returns: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n-lt"/>
              </a:rPr>
              <a:t>The _id field (returned by default),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n-lt"/>
              </a:rPr>
              <a:t>The item field,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n-lt"/>
              </a:rPr>
              <a:t>The status field,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n-lt"/>
              </a:rPr>
              <a:t>The </a:t>
            </a:r>
            <a:r>
              <a:rPr lang="en-US" altLang="en-US" dirty="0" err="1">
                <a:latin typeface="+mn-lt"/>
              </a:rPr>
              <a:t>uom</a:t>
            </a:r>
            <a:r>
              <a:rPr lang="en-US" altLang="en-US" dirty="0">
                <a:latin typeface="+mn-lt"/>
              </a:rPr>
              <a:t> field in the size </a:t>
            </a:r>
            <a:r>
              <a:rPr lang="en-US" altLang="en-US" dirty="0" smtClean="0">
                <a:latin typeface="+mn-lt"/>
              </a:rPr>
              <a:t>document. The</a:t>
            </a:r>
            <a:r>
              <a:rPr lang="en-US" altLang="en-US" dirty="0">
                <a:latin typeface="+mn-lt"/>
              </a:rPr>
              <a:t> </a:t>
            </a:r>
            <a:r>
              <a:rPr lang="en-US" altLang="en-US" dirty="0" err="1">
                <a:latin typeface="+mn-lt"/>
              </a:rPr>
              <a:t>uom</a:t>
            </a:r>
            <a:r>
              <a:rPr lang="en-US" altLang="en-US" dirty="0">
                <a:latin typeface="+mn-lt"/>
              </a:rPr>
              <a:t> field remains embedded in the size </a:t>
            </a:r>
            <a:r>
              <a:rPr lang="en-US" altLang="en-US" dirty="0" smtClean="0">
                <a:latin typeface="+mn-lt"/>
              </a:rPr>
              <a:t>document</a:t>
            </a:r>
            <a:endParaRPr lang="en-US" altLang="en-US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2649" y="5548765"/>
            <a:ext cx="6396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db.inventory.find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{ status: "A" },</a:t>
            </a:r>
          </a:p>
          <a:p>
            <a:r>
              <a:rPr lang="en-US" dirty="0" smtClean="0"/>
              <a:t>   { item: 1, status: 1, "</a:t>
            </a:r>
            <a:r>
              <a:rPr lang="en-US" dirty="0" err="1" smtClean="0"/>
              <a:t>size.uom</a:t>
            </a:r>
            <a:r>
              <a:rPr lang="en-US" dirty="0" smtClean="0"/>
              <a:t>": 1 }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Suppress Specific Fields in Embedded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9818" cy="4493288"/>
          </a:xfrm>
        </p:spPr>
        <p:txBody>
          <a:bodyPr>
            <a:normAutofit/>
          </a:bodyPr>
          <a:lstStyle/>
          <a:p>
            <a:r>
              <a:rPr lang="en-US" dirty="0" smtClean="0"/>
              <a:t>You can suppress specific fields in an embedded document. Use the dot notation to refer to the embedded field in the projection document and set to 0.</a:t>
            </a:r>
          </a:p>
          <a:p>
            <a:endParaRPr lang="en-US" dirty="0" smtClean="0"/>
          </a:p>
          <a:p>
            <a:r>
              <a:rPr lang="en-US" dirty="0" smtClean="0"/>
              <a:t>The following example specifies a projection to exclude the </a:t>
            </a:r>
            <a:r>
              <a:rPr lang="en-US" dirty="0" err="1" smtClean="0"/>
              <a:t>uom</a:t>
            </a:r>
            <a:r>
              <a:rPr lang="en-US" dirty="0" smtClean="0"/>
              <a:t> field inside the size document. All other fields are returned in the matching documents: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   { status: "A" },    { "</a:t>
            </a:r>
            <a:r>
              <a:rPr lang="en-US" dirty="0" err="1" smtClean="0"/>
              <a:t>size.uom</a:t>
            </a:r>
            <a:r>
              <a:rPr lang="en-US" dirty="0" smtClean="0"/>
              <a:t>": 0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smtClean="0"/>
              <a:t>Starting in MongoDB 4.4, you can also specify embedded fields using the nested form, e.g. { size: { </a:t>
            </a:r>
            <a:r>
              <a:rPr lang="en-US" sz="1900" dirty="0" err="1" smtClean="0"/>
              <a:t>uom</a:t>
            </a:r>
            <a:r>
              <a:rPr lang="en-US" sz="1900" dirty="0" smtClean="0"/>
              <a:t>: 0 } 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50907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Projection on Embedded Documents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dot notation to project specific fields inside documents embedded in an array.</a:t>
            </a:r>
          </a:p>
          <a:p>
            <a:pPr marL="0" indent="0">
              <a:buNone/>
            </a:pPr>
            <a:r>
              <a:rPr lang="en-US" dirty="0" smtClean="0"/>
              <a:t>The following example specifies a projection to return:</a:t>
            </a:r>
          </a:p>
          <a:p>
            <a:r>
              <a:rPr lang="en-US" dirty="0" smtClean="0"/>
              <a:t>The _id field (returned by default),</a:t>
            </a:r>
          </a:p>
          <a:p>
            <a:r>
              <a:rPr lang="en-US" dirty="0" smtClean="0"/>
              <a:t>The item field,</a:t>
            </a:r>
          </a:p>
          <a:p>
            <a:r>
              <a:rPr lang="en-US" dirty="0" smtClean="0"/>
              <a:t>The status field,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qty</a:t>
            </a:r>
            <a:r>
              <a:rPr lang="en-US" dirty="0" smtClean="0"/>
              <a:t> field in the documents embedded in the </a:t>
            </a:r>
            <a:r>
              <a:rPr lang="en-US" dirty="0" err="1" smtClean="0"/>
              <a:t>instock</a:t>
            </a:r>
            <a:r>
              <a:rPr lang="en-US" dirty="0" smtClean="0"/>
              <a:t> array.</a:t>
            </a:r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status: "A" }, { item: 1, status: 1, "</a:t>
            </a:r>
            <a:r>
              <a:rPr lang="en-US" dirty="0" err="1" smtClean="0"/>
              <a:t>instock.qty</a:t>
            </a:r>
            <a:r>
              <a:rPr lang="en-US" dirty="0" smtClean="0"/>
              <a:t>": 1 }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90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Specific Array Elements in the Returned </a:t>
            </a:r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fields that contain arrays, MongoDB provides the following projection operators for manipulating arrays: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elemMatch</a:t>
            </a:r>
            <a:r>
              <a:rPr lang="en-US" dirty="0" smtClean="0"/>
              <a:t>, $slice, and $.</a:t>
            </a:r>
          </a:p>
          <a:p>
            <a:endParaRPr lang="en-US" dirty="0" smtClean="0"/>
          </a:p>
          <a:p>
            <a:r>
              <a:rPr lang="en-US" dirty="0" smtClean="0"/>
              <a:t>The following example uses the $slice projection operator to return the last element in the </a:t>
            </a:r>
            <a:r>
              <a:rPr lang="en-US" dirty="0" err="1" smtClean="0"/>
              <a:t>instock</a:t>
            </a:r>
            <a:r>
              <a:rPr lang="en-US" dirty="0" smtClean="0"/>
              <a:t> array: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 { status: "A" }, { item: 1, status: 1, </a:t>
            </a:r>
            <a:r>
              <a:rPr lang="en-US" dirty="0" err="1" smtClean="0"/>
              <a:t>instock</a:t>
            </a:r>
            <a:r>
              <a:rPr lang="en-US" dirty="0" smtClean="0"/>
              <a:t>: { $slice: -1 } }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elemMatch</a:t>
            </a:r>
            <a:r>
              <a:rPr lang="en-US" dirty="0" smtClean="0"/>
              <a:t>, $slice, and $ are the only way to project specific elements to include in the returned array. For instance, you cannot project specific array elements using the array index; e.g. { "instock.0": 1 } projection will not project the array with the first element.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66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for Null or Missing Fields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2400" dirty="0"/>
              <a:t>Different query operators in MongoDB treat null values differently.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24594" y="3388066"/>
            <a:ext cx="66707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db.inventory.insertMany</a:t>
            </a:r>
            <a:r>
              <a:rPr lang="en-US" sz="2000" dirty="0"/>
              <a:t>([</a:t>
            </a:r>
          </a:p>
          <a:p>
            <a:r>
              <a:rPr lang="en-US" sz="2000" dirty="0"/>
              <a:t>   { _id: 1, item: null },</a:t>
            </a:r>
          </a:p>
          <a:p>
            <a:r>
              <a:rPr lang="en-US" sz="2000" dirty="0"/>
              <a:t>   { _id: 2 }</a:t>
            </a:r>
          </a:p>
          <a:p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19085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for Null or Missing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Equality </a:t>
            </a:r>
            <a:r>
              <a:rPr lang="en-US" dirty="0" smtClean="0"/>
              <a:t>Filter</a:t>
            </a:r>
          </a:p>
          <a:p>
            <a:r>
              <a:rPr lang="en-US" dirty="0"/>
              <a:t>Type Check</a:t>
            </a:r>
          </a:p>
          <a:p>
            <a:r>
              <a:rPr lang="en-US" dirty="0"/>
              <a:t>Existence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4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4" y="1779115"/>
            <a:ext cx="10611136" cy="4351338"/>
          </a:xfrm>
        </p:spPr>
        <p:txBody>
          <a:bodyPr>
            <a:normAutofit/>
          </a:bodyPr>
          <a:lstStyle/>
          <a:p>
            <a:r>
              <a:rPr lang="en-US" dirty="0"/>
              <a:t>JavaScript Object Notation (JSON) is a standard text-based format for representing structured data based on JavaScript object </a:t>
            </a:r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9032" y="3154118"/>
            <a:ext cx="10153935" cy="1601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"Molecule Man"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121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secretIdentity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"Dan Jukes"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26262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"powers"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"Radiation resistance"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"Turning tiny"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"Radiation blast"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5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Equality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 { item : null } query matches documents that either </a:t>
            </a:r>
            <a:r>
              <a:rPr lang="en-US" altLang="en-US" sz="2400" b="1" dirty="0"/>
              <a:t>contain the item field </a:t>
            </a:r>
            <a:r>
              <a:rPr lang="en-US" altLang="en-US" sz="2400" dirty="0"/>
              <a:t>whose </a:t>
            </a:r>
            <a:r>
              <a:rPr lang="en-US" altLang="en-US" sz="2400" b="1" dirty="0"/>
              <a:t>value is null</a:t>
            </a:r>
            <a:r>
              <a:rPr lang="en-US" altLang="en-US" sz="2400" dirty="0"/>
              <a:t> or that </a:t>
            </a:r>
            <a:r>
              <a:rPr lang="en-US" altLang="en-US" sz="2400" b="1" dirty="0"/>
              <a:t>do not contain the item field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err="1" smtClean="0"/>
              <a:t>db.inventory.find</a:t>
            </a:r>
            <a:r>
              <a:rPr lang="en-US" altLang="en-US" sz="2400" dirty="0"/>
              <a:t>( { item: null } )</a:t>
            </a:r>
            <a:endParaRPr lang="en-US" altLang="en-US" sz="2400" dirty="0"/>
          </a:p>
          <a:p>
            <a:pPr lvl="0"/>
            <a:r>
              <a:rPr lang="en-US" sz="2400" dirty="0"/>
              <a:t>The query returns both documents in the collection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3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z="2400" dirty="0"/>
              <a:t>The { item : { $type: 10 } } query matches </a:t>
            </a:r>
            <a:r>
              <a:rPr lang="en-US" altLang="en-US" sz="2400" b="1" dirty="0"/>
              <a:t>only docum</a:t>
            </a:r>
            <a:r>
              <a:rPr lang="en-US" altLang="en-US" sz="2400" dirty="0"/>
              <a:t>ents that contain the </a:t>
            </a:r>
            <a:r>
              <a:rPr lang="en-US" altLang="en-US" sz="2400" b="1" dirty="0"/>
              <a:t>item field whose value is null</a:t>
            </a:r>
            <a:r>
              <a:rPr lang="en-US" altLang="en-US" sz="2400" dirty="0"/>
              <a:t>; i.e. </a:t>
            </a:r>
            <a:r>
              <a:rPr lang="en-US" altLang="en-US" sz="2400" dirty="0"/>
              <a:t>the value of the item field is of </a:t>
            </a:r>
            <a:r>
              <a:rPr lang="en-US" altLang="en-US" sz="2400" dirty="0">
                <a:hlinkClick r:id="rId2"/>
              </a:rPr>
              <a:t>BSON Type</a:t>
            </a:r>
            <a:r>
              <a:rPr lang="en-US" altLang="en-US" sz="2400" dirty="0"/>
              <a:t> Null (type number 10) : </a:t>
            </a:r>
            <a:endParaRPr lang="en-US" altLang="en-US" sz="2400" dirty="0" smtClean="0"/>
          </a:p>
          <a:p>
            <a:pPr lvl="0"/>
            <a:endParaRPr lang="en-US" altLang="en-US" sz="2400" dirty="0"/>
          </a:p>
          <a:p>
            <a:pPr marL="0" indent="0">
              <a:buNone/>
            </a:pPr>
            <a:r>
              <a:rPr lang="en-US" sz="2400" dirty="0" err="1"/>
              <a:t>db.inventory.find</a:t>
            </a:r>
            <a:r>
              <a:rPr lang="en-US" sz="2400" dirty="0"/>
              <a:t>( { item : { $type: 10 } } </a:t>
            </a:r>
            <a:endParaRPr lang="en-US" sz="2400" dirty="0" smtClean="0"/>
          </a:p>
          <a:p>
            <a:r>
              <a:rPr lang="en-US" altLang="en-US" sz="2400" dirty="0" smtClean="0"/>
              <a:t>The </a:t>
            </a:r>
            <a:r>
              <a:rPr lang="en-US" altLang="en-US" sz="2400" dirty="0"/>
              <a:t>query returns only the document where the item field has a value of null.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</a:rPr>
              <a:t>BSON TYPE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https://docs.mongodb.com/manual/reference/bson-types/</a:t>
            </a:r>
          </a:p>
        </p:txBody>
      </p:sp>
    </p:spTree>
    <p:extLst>
      <p:ext uri="{BB962C8B-B14F-4D97-AF65-F5344CB8AC3E}">
        <p14:creationId xmlns:p14="http://schemas.microsoft.com/office/powerpoint/2010/main" val="2158941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Existence </a:t>
            </a:r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</a:t>
            </a:r>
            <a:r>
              <a:rPr lang="en-US" dirty="0"/>
              <a:t>he following example queries for documents that </a:t>
            </a:r>
            <a:r>
              <a:rPr lang="en-US" b="1" dirty="0"/>
              <a:t>do not contain a field. 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r>
              <a:rPr lang="en-US" altLang="en-US" dirty="0"/>
              <a:t>The { item : { $exists: false } } query matches documents that do not contain the item field: </a:t>
            </a:r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item : { $exists: false } } </a:t>
            </a:r>
            <a:r>
              <a:rPr lang="en-US" dirty="0"/>
              <a:t>)</a:t>
            </a:r>
          </a:p>
          <a:p>
            <a:r>
              <a:rPr lang="en-US" altLang="en-US" dirty="0"/>
              <a:t>The query only returns the document that does not contain the item field.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a Single </a:t>
            </a:r>
            <a:r>
              <a:rPr lang="en-US" b="1" dirty="0" smtClean="0"/>
              <a:t>Document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altLang="en-US" dirty="0" err="1">
                <a:hlinkClick r:id="rId2"/>
              </a:rPr>
              <a:t>db.collection.insertOne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inserts a single </a:t>
            </a:r>
            <a:r>
              <a:rPr lang="en-US" altLang="en-US" dirty="0">
                <a:hlinkClick r:id="rId3"/>
              </a:rPr>
              <a:t>document</a:t>
            </a:r>
            <a:r>
              <a:rPr lang="en-US" altLang="en-US" dirty="0"/>
              <a:t> into a collection. If the document does not specify an _id field, MongoDB adds the _id field with an </a:t>
            </a:r>
            <a:r>
              <a:rPr lang="en-US" altLang="en-US" dirty="0" err="1"/>
              <a:t>ObjectId</a:t>
            </a:r>
            <a:r>
              <a:rPr lang="en-US" altLang="en-US" dirty="0"/>
              <a:t> value to the new document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638"/>
              </p:ext>
            </p:extLst>
          </p:nvPr>
        </p:nvGraphicFramePr>
        <p:xfrm>
          <a:off x="6155140" y="1433016"/>
          <a:ext cx="5312817" cy="5139191"/>
        </p:xfrm>
        <a:graphic>
          <a:graphicData uri="http://schemas.openxmlformats.org/drawingml/2006/table">
            <a:tbl>
              <a:tblPr/>
              <a:tblGrid>
                <a:gridCol w="5312817">
                  <a:extLst>
                    <a:ext uri="{9D8B030D-6E8A-4147-A177-3AD203B41FA5}">
                      <a16:colId xmlns:a16="http://schemas.microsoft.com/office/drawing/2014/main" val="2399297003"/>
                    </a:ext>
                  </a:extLst>
                </a:gridCol>
              </a:tblGrid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>
                          <a:effectLst/>
                        </a:rPr>
                        <a:t>use sample_mflix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61666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endParaRPr lang="en-US" sz="1500">
                        <a:effectLst/>
                      </a:endParaRP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38396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 err="1">
                          <a:effectLst/>
                        </a:rPr>
                        <a:t>db.movies.insertOne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53353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effectLst/>
                        </a:rPr>
                        <a:t>{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50308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title</a:t>
                      </a:r>
                      <a:r>
                        <a:rPr lang="en-US" sz="1500" dirty="0">
                          <a:effectLst/>
                        </a:rPr>
                        <a:t>: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"The </a:t>
                      </a:r>
                      <a:r>
                        <a:rPr lang="en-US" sz="1500" dirty="0" err="1">
                          <a:solidFill>
                            <a:srgbClr val="12824D"/>
                          </a:solidFill>
                          <a:effectLst/>
                        </a:rPr>
                        <a:t>Favourite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10076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genres</a:t>
                      </a:r>
                      <a:r>
                        <a:rPr lang="en-US" sz="1500" dirty="0">
                          <a:effectLst/>
                        </a:rPr>
                        <a:t>: [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"Drama"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"History"</a:t>
                      </a:r>
                      <a:r>
                        <a:rPr lang="en-US" sz="1500" dirty="0">
                          <a:effectLst/>
                        </a:rPr>
                        <a:t> ],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90644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>
                          <a:solidFill>
                            <a:srgbClr val="CA4821"/>
                          </a:solidFill>
                          <a:effectLst/>
                        </a:rPr>
                        <a:t>runtime</a:t>
                      </a:r>
                      <a:r>
                        <a:rPr lang="en-US" sz="1500">
                          <a:effectLst/>
                        </a:rPr>
                        <a:t>: </a:t>
                      </a:r>
                      <a:r>
                        <a:rPr lang="en-US" sz="1500">
                          <a:solidFill>
                            <a:srgbClr val="CA4821"/>
                          </a:solidFill>
                          <a:effectLst/>
                        </a:rPr>
                        <a:t>121</a:t>
                      </a:r>
                      <a:r>
                        <a:rPr lang="en-US" sz="1500">
                          <a:effectLst/>
                        </a:rPr>
                        <a:t>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74450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rated</a:t>
                      </a:r>
                      <a:r>
                        <a:rPr lang="en-US" sz="1500" dirty="0">
                          <a:effectLst/>
                        </a:rPr>
                        <a:t>: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"R"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99228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year</a:t>
                      </a:r>
                      <a:r>
                        <a:rPr lang="en-US" sz="1500" dirty="0">
                          <a:effectLst/>
                        </a:rPr>
                        <a:t>: </a:t>
                      </a:r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2018</a:t>
                      </a:r>
                      <a:r>
                        <a:rPr lang="en-US" sz="1500" dirty="0">
                          <a:effectLst/>
                        </a:rPr>
                        <a:t>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58546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directors</a:t>
                      </a:r>
                      <a:r>
                        <a:rPr lang="en-US" sz="1500" dirty="0">
                          <a:effectLst/>
                        </a:rPr>
                        <a:t>: [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sz="1500" dirty="0" err="1">
                          <a:solidFill>
                            <a:srgbClr val="12824D"/>
                          </a:solidFill>
                          <a:effectLst/>
                        </a:rPr>
                        <a:t>Yorgos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12824D"/>
                          </a:solidFill>
                          <a:effectLst/>
                        </a:rPr>
                        <a:t>Lanthimos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sz="1500" dirty="0">
                          <a:effectLst/>
                        </a:rPr>
                        <a:t> ],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46935"/>
                  </a:ext>
                </a:extLst>
              </a:tr>
              <a:tr h="5966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cast</a:t>
                      </a:r>
                      <a:r>
                        <a:rPr lang="en-US" sz="1500" dirty="0">
                          <a:effectLst/>
                        </a:rPr>
                        <a:t>: [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"Olivia Colman"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"Emma Stone"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"Rachel Weisz"</a:t>
                      </a:r>
                      <a:r>
                        <a:rPr lang="en-US" sz="1500" dirty="0">
                          <a:effectLst/>
                        </a:rPr>
                        <a:t> ],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9887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solidFill>
                            <a:srgbClr val="CA4821"/>
                          </a:solidFill>
                          <a:effectLst/>
                        </a:rPr>
                        <a:t>type</a:t>
                      </a:r>
                      <a:r>
                        <a:rPr lang="en-US" sz="1500" dirty="0">
                          <a:effectLst/>
                        </a:rPr>
                        <a:t>: </a:t>
                      </a:r>
                      <a:r>
                        <a:rPr lang="en-US" sz="1500" dirty="0">
                          <a:solidFill>
                            <a:srgbClr val="12824D"/>
                          </a:solidFill>
                          <a:effectLst/>
                        </a:rPr>
                        <a:t>"movie"</a:t>
                      </a:r>
                      <a:endParaRPr lang="en-US" sz="1500" dirty="0">
                        <a:effectLst/>
                      </a:endParaRP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03426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effectLst/>
                        </a:rPr>
                        <a:t>}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595201"/>
                  </a:ext>
                </a:extLst>
              </a:tr>
              <a:tr h="34942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92189" marR="92189" marT="36876" marB="368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7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3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Multiple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en-US" dirty="0" err="1">
                <a:hlinkClick r:id="rId2"/>
              </a:rPr>
              <a:t>db.collection.insertMany</a:t>
            </a:r>
            <a:r>
              <a:rPr lang="en-US" altLang="en-US" dirty="0">
                <a:hlinkClick r:id="rId2"/>
              </a:rPr>
              <a:t>()</a:t>
            </a:r>
            <a:r>
              <a:rPr lang="en-US" altLang="en-US" dirty="0"/>
              <a:t> can insert multiple </a:t>
            </a:r>
            <a:r>
              <a:rPr lang="en-US" altLang="en-US" dirty="0">
                <a:hlinkClick r:id="rId3"/>
              </a:rPr>
              <a:t>documents</a:t>
            </a:r>
            <a:r>
              <a:rPr lang="en-US" altLang="en-US" dirty="0"/>
              <a:t> into a collection. Pass an array of documents to the method. If the documents do not specify an _id field, MongoDB adds the _id field with an </a:t>
            </a:r>
            <a:r>
              <a:rPr lang="en-US" altLang="en-US" dirty="0" err="1"/>
              <a:t>ObjectId</a:t>
            </a:r>
            <a:r>
              <a:rPr lang="en-US" altLang="en-US" dirty="0"/>
              <a:t> value to each document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74567"/>
              </p:ext>
            </p:extLst>
          </p:nvPr>
        </p:nvGraphicFramePr>
        <p:xfrm>
          <a:off x="6096000" y="256129"/>
          <a:ext cx="5868538" cy="6440234"/>
        </p:xfrm>
        <a:graphic>
          <a:graphicData uri="http://schemas.openxmlformats.org/drawingml/2006/table">
            <a:tbl>
              <a:tblPr/>
              <a:tblGrid>
                <a:gridCol w="5868538">
                  <a:extLst>
                    <a:ext uri="{9D8B030D-6E8A-4147-A177-3AD203B41FA5}">
                      <a16:colId xmlns:a16="http://schemas.microsoft.com/office/drawing/2014/main" val="3333299447"/>
                    </a:ext>
                  </a:extLst>
                </a:gridCol>
              </a:tblGrid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use </a:t>
                      </a:r>
                      <a:r>
                        <a:rPr lang="en-US" sz="1400" dirty="0" err="1">
                          <a:effectLst/>
                        </a:rPr>
                        <a:t>sample_mflix</a:t>
                      </a:r>
                      <a:endParaRPr lang="en-US" sz="1400" dirty="0">
                        <a:effectLst/>
                      </a:endParaRP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66907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037905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db.movies.insertMany([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37113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{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96031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title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"Jurassic World: Fallen Kingdom"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533219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genres</a:t>
                      </a:r>
                      <a:r>
                        <a:rPr lang="en-US" sz="1400">
                          <a:effectLst/>
                        </a:rPr>
                        <a:t>: [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"Action"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"Sci-Fi"</a:t>
                      </a:r>
                      <a:r>
                        <a:rPr lang="en-US" sz="140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8711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runtime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130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4258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rated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"PG-13"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9741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year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2018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5480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directors</a:t>
                      </a:r>
                      <a:r>
                        <a:rPr lang="en-US" sz="1400">
                          <a:effectLst/>
                        </a:rPr>
                        <a:t>: [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"J. A. Bayona"</a:t>
                      </a:r>
                      <a:r>
                        <a:rPr lang="en-US" sz="140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68597"/>
                  </a:ext>
                </a:extLst>
              </a:tr>
              <a:tr h="4038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solidFill>
                            <a:srgbClr val="CA4821"/>
                          </a:solidFill>
                          <a:effectLst/>
                        </a:rPr>
                        <a:t>cast</a:t>
                      </a:r>
                      <a:r>
                        <a:rPr lang="en-US" sz="1400" dirty="0">
                          <a:effectLst/>
                        </a:rPr>
                        <a:t>: [ </a:t>
                      </a:r>
                      <a:r>
                        <a:rPr lang="en-US" sz="1400" dirty="0">
                          <a:solidFill>
                            <a:srgbClr val="12824D"/>
                          </a:solidFill>
                          <a:effectLst/>
                        </a:rPr>
                        <a:t>"Chris Pratt"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12824D"/>
                          </a:solidFill>
                          <a:effectLst/>
                        </a:rPr>
                        <a:t>"Bryce Dallas Howard"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>
                          <a:solidFill>
                            <a:srgbClr val="12824D"/>
                          </a:solidFill>
                          <a:effectLst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2824D"/>
                          </a:solidFill>
                          <a:effectLst/>
                        </a:rPr>
                        <a:t>Rafe</a:t>
                      </a:r>
                      <a:r>
                        <a:rPr lang="en-US" sz="1400" dirty="0">
                          <a:solidFill>
                            <a:srgbClr val="12824D"/>
                          </a:solidFill>
                          <a:effectLst/>
                        </a:rPr>
                        <a:t> Spall"</a:t>
                      </a:r>
                      <a:r>
                        <a:rPr lang="en-US" sz="1400" dirty="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95629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solidFill>
                            <a:srgbClr val="CA4821"/>
                          </a:solidFill>
                          <a:effectLst/>
                        </a:rPr>
                        <a:t>type</a:t>
                      </a:r>
                      <a:r>
                        <a:rPr lang="en-US" sz="1400" dirty="0">
                          <a:effectLst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12824D"/>
                          </a:solidFill>
                          <a:effectLst/>
                        </a:rPr>
                        <a:t>"movie"</a:t>
                      </a:r>
                      <a:endParaRPr lang="en-US" sz="1400" dirty="0">
                        <a:effectLst/>
                      </a:endParaRP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916124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},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32704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{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25420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title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"Tag"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5598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genres</a:t>
                      </a:r>
                      <a:r>
                        <a:rPr lang="en-US" sz="1400">
                          <a:effectLst/>
                        </a:rPr>
                        <a:t>: [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"Comedy"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"Action"</a:t>
                      </a:r>
                      <a:r>
                        <a:rPr lang="en-US" sz="140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25521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runtime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105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49073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rated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"R"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43813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year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2018</a:t>
                      </a:r>
                      <a:r>
                        <a:rPr lang="en-US" sz="1400">
                          <a:effectLst/>
                        </a:rPr>
                        <a:t>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1189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directors</a:t>
                      </a:r>
                      <a:r>
                        <a:rPr lang="en-US" sz="1400">
                          <a:effectLst/>
                        </a:rPr>
                        <a:t>: [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"Jeff Tomsic"</a:t>
                      </a:r>
                      <a:r>
                        <a:rPr lang="en-US" sz="140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987657"/>
                  </a:ext>
                </a:extLst>
              </a:tr>
              <a:tr h="4038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cast</a:t>
                      </a:r>
                      <a:r>
                        <a:rPr lang="en-US" sz="1400">
                          <a:effectLst/>
                        </a:rPr>
                        <a:t>: [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"Annabelle Wallis"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"Jeremy Renner"</a:t>
                      </a:r>
                      <a:r>
                        <a:rPr lang="en-US" sz="1400">
                          <a:effectLst/>
                        </a:rPr>
                        <a:t>,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"Jon Hamm"</a:t>
                      </a:r>
                      <a:r>
                        <a:rPr lang="en-US" sz="1400">
                          <a:effectLst/>
                        </a:rPr>
                        <a:t> ],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1308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solidFill>
                            <a:srgbClr val="CA4821"/>
                          </a:solidFill>
                          <a:effectLst/>
                        </a:rPr>
                        <a:t>type</a:t>
                      </a:r>
                      <a:r>
                        <a:rPr lang="en-US" sz="1400">
                          <a:effectLst/>
                        </a:rPr>
                        <a:t>: </a:t>
                      </a:r>
                      <a:r>
                        <a:rPr lang="en-US" sz="1400">
                          <a:solidFill>
                            <a:srgbClr val="12824D"/>
                          </a:solidFill>
                          <a:effectLst/>
                        </a:rPr>
                        <a:t>"movie"</a:t>
                      </a:r>
                      <a:endParaRPr lang="en-US" sz="1400">
                        <a:effectLst/>
                      </a:endParaRP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70119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}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99505"/>
                  </a:ext>
                </a:extLst>
              </a:tr>
              <a:tr h="23079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])</a:t>
                      </a:r>
                    </a:p>
                  </a:txBody>
                  <a:tcPr marL="53325" marR="53325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4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operations retrieve documents from a collection; i.e. query a collection for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</a:t>
            </a:r>
            <a:r>
              <a:rPr lang="en-US" dirty="0"/>
              <a:t>ou can specify criteria, or filters, that identify the documents to return</a:t>
            </a:r>
            <a:r>
              <a:rPr lang="en-US" dirty="0" smtClean="0"/>
              <a:t>.</a:t>
            </a:r>
          </a:p>
          <a:p>
            <a:pPr lvl="0"/>
            <a:r>
              <a:rPr lang="en-US" altLang="en-US" dirty="0">
                <a:solidFill>
                  <a:srgbClr val="494747"/>
                </a:solidFill>
                <a:latin typeface="Akzidenz"/>
              </a:rPr>
              <a:t>Use the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2"/>
              </a:rPr>
              <a:t>db.collection.find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6CBC"/>
                </a:solidFill>
                <a:effectLst/>
                <a:latin typeface="Source Code Pro"/>
                <a:hlinkClick r:id="rId2"/>
              </a:rPr>
              <a:t>()</a:t>
            </a:r>
            <a:r>
              <a:rPr lang="en-US" altLang="en-US" dirty="0">
                <a:solidFill>
                  <a:srgbClr val="494747"/>
                </a:solidFill>
                <a:latin typeface="Akzidenz"/>
              </a:rPr>
              <a:t> method in the MongoDB Shell to query documents in a collection.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All Documents in a </a:t>
            </a:r>
            <a:r>
              <a:rPr lang="en-US" b="1" dirty="0" smtClean="0"/>
              <a:t>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all documents in the collection, pass an empty document as the query filter parameter to the find method. The query filter parameter determines the select criteria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operation is equivalent to the following SQL statement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Select * from movies;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23255"/>
              </p:ext>
            </p:extLst>
          </p:nvPr>
        </p:nvGraphicFramePr>
        <p:xfrm>
          <a:off x="1204415" y="3261585"/>
          <a:ext cx="5334000" cy="1097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535665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>
                          <a:effectLst/>
                        </a:rPr>
                        <a:t>use sample_mflix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317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endParaRPr lang="en-US">
                        <a:effectLst/>
                      </a:endParaRP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6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dirty="0" err="1">
                          <a:effectLst/>
                        </a:rPr>
                        <a:t>db.movies.find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114300" marR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7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3542</Words>
  <Application>Microsoft Office PowerPoint</Application>
  <PresentationFormat>Widescreen</PresentationFormat>
  <Paragraphs>350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Akzidenz</vt:lpstr>
      <vt:lpstr>Arial</vt:lpstr>
      <vt:lpstr>Calibri</vt:lpstr>
      <vt:lpstr>Calibri Light</vt:lpstr>
      <vt:lpstr>Consolas</vt:lpstr>
      <vt:lpstr>Source Code Pro</vt:lpstr>
      <vt:lpstr>Office Theme</vt:lpstr>
      <vt:lpstr>CURD Operations</vt:lpstr>
      <vt:lpstr>PowerPoint Presentation</vt:lpstr>
      <vt:lpstr>Perform CRUD Operations</vt:lpstr>
      <vt:lpstr>Create Operations</vt:lpstr>
      <vt:lpstr>JSon</vt:lpstr>
      <vt:lpstr>Insert a Single Document</vt:lpstr>
      <vt:lpstr>Insert Multiple  Documents</vt:lpstr>
      <vt:lpstr>Read Operations</vt:lpstr>
      <vt:lpstr>Read All Documents in a Collection</vt:lpstr>
      <vt:lpstr>Specify Equality Condition</vt:lpstr>
      <vt:lpstr>Specify Conditions Using Query Operators</vt:lpstr>
      <vt:lpstr>Specify Logical Operators (AND / OR)</vt:lpstr>
      <vt:lpstr>$or</vt:lpstr>
      <vt:lpstr>Operations</vt:lpstr>
      <vt:lpstr>READ</vt:lpstr>
      <vt:lpstr>Query on Embedded/Nested Documents</vt:lpstr>
      <vt:lpstr>Match an Embedded/Nested Document</vt:lpstr>
      <vt:lpstr>Query on Nested Field</vt:lpstr>
      <vt:lpstr>Specify AND Condition</vt:lpstr>
      <vt:lpstr>Query Documents</vt:lpstr>
      <vt:lpstr>PowerPoint Presentation</vt:lpstr>
      <vt:lpstr>PowerPoint Presentation</vt:lpstr>
      <vt:lpstr>PowerPoint Presentation</vt:lpstr>
      <vt:lpstr>Query an ARRAY</vt:lpstr>
      <vt:lpstr>Match an Array</vt:lpstr>
      <vt:lpstr>Query an Array for an Element</vt:lpstr>
      <vt:lpstr>Specify Multiple Conditions for Array Elements</vt:lpstr>
      <vt:lpstr>Query an Array with Compound Filter Conditions on the Array Elements</vt:lpstr>
      <vt:lpstr>Query for an Array Element that Meets Multiple Criteria</vt:lpstr>
      <vt:lpstr>Query for an Element by the Array Index Position</vt:lpstr>
      <vt:lpstr>Query an Array of Embedded Documents</vt:lpstr>
      <vt:lpstr>Query for a Document Nested in an Array </vt:lpstr>
      <vt:lpstr>Specify a Query Condition on a Field in an Array of Documents</vt:lpstr>
      <vt:lpstr>PowerPoint Presentation</vt:lpstr>
      <vt:lpstr>Specify Multiple Conditions for Array of Documents</vt:lpstr>
      <vt:lpstr>A Single Nested Document Meets Multiple Query Conditions on Nested Fields</vt:lpstr>
      <vt:lpstr>Combination of Elements Satisfies the Criteria</vt:lpstr>
      <vt:lpstr>PowerPoint Presentation</vt:lpstr>
      <vt:lpstr>Project Fields to Return from Query</vt:lpstr>
      <vt:lpstr>Return All Fields in Matching Documents</vt:lpstr>
      <vt:lpstr>Return the Specified Fields and the _id Field Only</vt:lpstr>
      <vt:lpstr>Suppress _id Field </vt:lpstr>
      <vt:lpstr>Return All But the Excluded Fields</vt:lpstr>
      <vt:lpstr>Return Specific Fields in Embedded Documents</vt:lpstr>
      <vt:lpstr>Suppress Specific Fields in Embedded Documents</vt:lpstr>
      <vt:lpstr>Projection on Embedded Documents in an Array</vt:lpstr>
      <vt:lpstr>Project Specific Array Elements in the Returned Array</vt:lpstr>
      <vt:lpstr>Query for Null or Missing Fields</vt:lpstr>
      <vt:lpstr>Query for Null or Missing Fields</vt:lpstr>
      <vt:lpstr>Equality Filter</vt:lpstr>
      <vt:lpstr>Type Check</vt:lpstr>
      <vt:lpstr>Existence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CURD Operations</dc:title>
  <dc:creator>Lenovo</dc:creator>
  <cp:lastModifiedBy>Lenovo</cp:lastModifiedBy>
  <cp:revision>20</cp:revision>
  <dcterms:created xsi:type="dcterms:W3CDTF">2021-05-06T04:50:55Z</dcterms:created>
  <dcterms:modified xsi:type="dcterms:W3CDTF">2021-05-19T07:04:58Z</dcterms:modified>
</cp:coreProperties>
</file>