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2" r:id="rId7"/>
    <p:sldId id="276" r:id="rId8"/>
    <p:sldId id="264" r:id="rId9"/>
    <p:sldId id="265" r:id="rId10"/>
    <p:sldId id="267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7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ACF8-E24E-41AE-BB67-39A924E2200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B574-B21F-4220-B428-ACD0FF3D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" TargetMode="External"/><Relationship Id="rId2" Type="http://schemas.openxmlformats.org/officeDocument/2006/relationships/hyperlink" Target="https://docs.mongodb.com/manual/reference/method/db.collection.replaceOne/#mongodb-method-db.collection.replaceO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findAndModify/#mongodb-method-db.collection.findAndModify" TargetMode="External"/><Relationship Id="rId2" Type="http://schemas.openxmlformats.org/officeDocument/2006/relationships/hyperlink" Target="https://docs.mongodb.com/manual/reference/method/db.collection.update/#mongodb-method-db.collection.upda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update/set/#mongodb-update-up.-set" TargetMode="External"/><Relationship Id="rId3" Type="http://schemas.openxmlformats.org/officeDocument/2006/relationships/hyperlink" Target="https://docs.mongodb.com/manual/reference/operator/update/inc/#mongodb-update-up.-inc" TargetMode="External"/><Relationship Id="rId7" Type="http://schemas.openxmlformats.org/officeDocument/2006/relationships/hyperlink" Target="https://docs.mongodb.com/manual/reference/operator/update/rename/#mongodb-update-up.-rename" TargetMode="External"/><Relationship Id="rId2" Type="http://schemas.openxmlformats.org/officeDocument/2006/relationships/hyperlink" Target="https://docs.mongodb.com/manual/reference/operator/update/currentDate/#mongodb-update-up.-currentD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update/mul/#mongodb-update-up.-mul" TargetMode="External"/><Relationship Id="rId5" Type="http://schemas.openxmlformats.org/officeDocument/2006/relationships/hyperlink" Target="https://docs.mongodb.com/manual/reference/operator/update/max/#mongodb-update-up.-max" TargetMode="External"/><Relationship Id="rId10" Type="http://schemas.openxmlformats.org/officeDocument/2006/relationships/hyperlink" Target="https://docs.mongodb.com/manual/reference/operator/update/unset/#mongodb-update-up.-unset" TargetMode="External"/><Relationship Id="rId4" Type="http://schemas.openxmlformats.org/officeDocument/2006/relationships/hyperlink" Target="https://docs.mongodb.com/manual/reference/operator/update/min/#mongodb-update-up.-min" TargetMode="External"/><Relationship Id="rId9" Type="http://schemas.openxmlformats.org/officeDocument/2006/relationships/hyperlink" Target="https://docs.mongodb.com/manual/reference/operator/update/setOnInsert/#mongodb-update-up.-setOnInser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update/push/#mongodb-update-up.-push" TargetMode="External"/><Relationship Id="rId3" Type="http://schemas.openxmlformats.org/officeDocument/2006/relationships/hyperlink" Target="https://docs.mongodb.com/manual/reference/operator/update/positional-all/#mongodb-update-up.---" TargetMode="External"/><Relationship Id="rId7" Type="http://schemas.openxmlformats.org/officeDocument/2006/relationships/hyperlink" Target="https://docs.mongodb.com/manual/reference/operator/update/pull/#mongodb-update-up.-pull" TargetMode="External"/><Relationship Id="rId2" Type="http://schemas.openxmlformats.org/officeDocument/2006/relationships/hyperlink" Target="https://docs.mongodb.com/manual/reference/operator/update/positional/#mongodb-update-up.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update/pop/#mongodb-update-up.-pop" TargetMode="External"/><Relationship Id="rId5" Type="http://schemas.openxmlformats.org/officeDocument/2006/relationships/hyperlink" Target="https://docs.mongodb.com/manual/reference/operator/update/addToSet/#mongodb-update-up.-addToSet" TargetMode="External"/><Relationship Id="rId4" Type="http://schemas.openxmlformats.org/officeDocument/2006/relationships/hyperlink" Target="https://docs.mongodb.com/manual/reference/operator/update/positional-filtered/#mongodb-update-up.---identifier--" TargetMode="External"/><Relationship Id="rId9" Type="http://schemas.openxmlformats.org/officeDocument/2006/relationships/hyperlink" Target="https://docs.mongodb.com/manual/reference/operator/update/pullAll/#mongodb-update-up.-pullAl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push/#mongodb-update-up.-push" TargetMode="External"/><Relationship Id="rId7" Type="http://schemas.openxmlformats.org/officeDocument/2006/relationships/hyperlink" Target="https://docs.mongodb.com/manual/reference/operator/update/sort/#mongodb-update-up.-sort" TargetMode="External"/><Relationship Id="rId2" Type="http://schemas.openxmlformats.org/officeDocument/2006/relationships/hyperlink" Target="https://docs.mongodb.com/manual/reference/operator/update/each/#mongodb-update-up.-ea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update/slice/#mongodb-update-up.-slice" TargetMode="External"/><Relationship Id="rId5" Type="http://schemas.openxmlformats.org/officeDocument/2006/relationships/hyperlink" Target="https://docs.mongodb.com/manual/reference/operator/update/position/#mongodb-update-up.-position" TargetMode="External"/><Relationship Id="rId4" Type="http://schemas.openxmlformats.org/officeDocument/2006/relationships/hyperlink" Target="https://docs.mongodb.com/manual/reference/operator/update/addToSet/#mongodb-update-up.-addTo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updateMany/#mongodb-method-db.collection.updateMany" TargetMode="External"/><Relationship Id="rId2" Type="http://schemas.openxmlformats.org/officeDocument/2006/relationships/hyperlink" Target="https://docs.mongodb.com/manual/reference/method/db.collection.updateOne/#mongodb-method-db.collection.update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reference/method/db.collection.replaceOne/#mongodb-method-db.collection.replaceOn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set/#mongodb-update-up.-set" TargetMode="External"/><Relationship Id="rId2" Type="http://schemas.openxmlformats.org/officeDocument/2006/relationships/hyperlink" Target="https://docs.mongodb.com/manual/reference/operator/upda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updateOne/#mongodb-method-db.collection.updateO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updateMany/#mongodb-method-db.collection.updateMan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currentDate/#mongodb-update-up.-currentDate" TargetMode="External"/><Relationship Id="rId2" Type="http://schemas.openxmlformats.org/officeDocument/2006/relationships/hyperlink" Target="https://docs.mongodb.com/manual/reference/operator/update/set/#mongodb-update-up.-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CURD Operation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6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To replace the entire content of a document except for the _id field, pass an entirely new document as the second argument to </a:t>
            </a:r>
            <a:r>
              <a:rPr lang="en-US" altLang="en-US" dirty="0" err="1">
                <a:hlinkClick r:id="rId2"/>
              </a:rPr>
              <a:t>db.collection.replaceOne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When replacing a document, the replacement document must contain only field/value pairs. Do not include </a:t>
            </a:r>
            <a:r>
              <a:rPr lang="en-US" altLang="en-US" dirty="0">
                <a:hlinkClick r:id="rId3"/>
              </a:rPr>
              <a:t>update operators</a:t>
            </a:r>
            <a:r>
              <a:rPr lang="en-US" altLang="en-US" dirty="0"/>
              <a:t> expressions.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replacement document can have different fields from the original document. In the replacement document, you can omit the _id field since the _id field is immutable; however, if you do include the _id field, it must have the same value as the current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1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+mn-lt"/>
              </a:rPr>
              <a:t>To replace the </a:t>
            </a:r>
            <a:r>
              <a:rPr lang="en-US" altLang="en-US" dirty="0" err="1" smtClean="0">
                <a:latin typeface="+mn-lt"/>
              </a:rPr>
              <a:t>the</a:t>
            </a:r>
            <a:r>
              <a:rPr lang="en-US" altLang="en-US" dirty="0" smtClean="0">
                <a:latin typeface="+mn-lt"/>
              </a:rPr>
              <a:t> document</a:t>
            </a:r>
            <a:r>
              <a:rPr lang="en-US" altLang="en-US" dirty="0" smtClean="0">
                <a:latin typeface="+mn-lt"/>
              </a:rPr>
              <a:t/>
            </a:r>
            <a:br>
              <a:rPr lang="en-US" altLang="en-US" dirty="0" smtClean="0">
                <a:latin typeface="+mn-lt"/>
              </a:rPr>
            </a:br>
            <a:r>
              <a:rPr lang="en-US" altLang="en-US" dirty="0" err="1"/>
              <a:t>db.inventory.replaceOne</a:t>
            </a:r>
            <a:r>
              <a:rPr lang="en-US" altLang="en-US" dirty="0"/>
              <a:t>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   { item: "paper" },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   { item: "paper", </a:t>
            </a:r>
            <a:r>
              <a:rPr lang="en-US" altLang="en-US" dirty="0" err="1"/>
              <a:t>instock</a:t>
            </a:r>
            <a:r>
              <a:rPr lang="en-US" altLang="en-US" dirty="0"/>
              <a:t>: [ { warehouse: "A", </a:t>
            </a:r>
            <a:r>
              <a:rPr lang="en-US" altLang="en-US" dirty="0" err="1"/>
              <a:t>qty</a:t>
            </a:r>
            <a:r>
              <a:rPr lang="en-US" altLang="en-US" dirty="0"/>
              <a:t>: 60 }, { warehouse: "B", </a:t>
            </a:r>
            <a:r>
              <a:rPr lang="en-US" altLang="en-US" dirty="0" err="1"/>
              <a:t>qty</a:t>
            </a:r>
            <a:r>
              <a:rPr lang="en-US" altLang="en-US" dirty="0"/>
              <a:t>: 40 } ]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To </a:t>
            </a:r>
            <a:r>
              <a:rPr lang="en-US" altLang="en-US" dirty="0" smtClean="0"/>
              <a:t>see the result, run 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smtClean="0">
                <a:latin typeface="+mn-lt"/>
              </a:rPr>
              <a:t>db.accounts.findOne</a:t>
            </a:r>
            <a:r>
              <a:rPr lang="en-US" altLang="en-US" dirty="0" smtClean="0">
                <a:latin typeface="+mn-lt"/>
              </a:rPr>
              <a:t>( </a:t>
            </a:r>
            <a:r>
              <a:rPr lang="en-US" altLang="en-US" dirty="0" smtClean="0">
                <a:latin typeface="+mn-lt"/>
              </a:rPr>
              <a:t>{</a:t>
            </a:r>
            <a:r>
              <a:rPr lang="en-US" altLang="en-US" dirty="0" smtClean="0"/>
              <a:t>item</a:t>
            </a:r>
            <a:r>
              <a:rPr lang="en-US" altLang="en-US" dirty="0"/>
              <a:t>: "paper" </a:t>
            </a:r>
            <a:r>
              <a:rPr lang="en-US" altLang="en-US" dirty="0" smtClean="0">
                <a:latin typeface="+mn-lt"/>
              </a:rPr>
              <a:t>} </a:t>
            </a:r>
            <a:r>
              <a:rPr lang="en-US" altLang="en-US" dirty="0" smtClean="0">
                <a:latin typeface="+mn-lt"/>
              </a:rPr>
              <a:t>)</a:t>
            </a: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8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following modifiers are available for use in update operations; e.g. in </a:t>
            </a:r>
            <a:r>
              <a:rPr lang="en-US" altLang="en-US" dirty="0" err="1">
                <a:hlinkClick r:id="rId2"/>
              </a:rPr>
              <a:t>db.collection.update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 and </a:t>
            </a:r>
            <a:r>
              <a:rPr lang="en-US" altLang="en-US" dirty="0" err="1">
                <a:hlinkClick r:id="rId3"/>
              </a:rPr>
              <a:t>db.collection.findAndModify</a:t>
            </a:r>
            <a:r>
              <a:rPr lang="en-US" altLang="en-US" dirty="0">
                <a:hlinkClick r:id="rId3"/>
              </a:rPr>
              <a:t>()</a:t>
            </a:r>
            <a:r>
              <a:rPr lang="en-US" alt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Specify </a:t>
            </a:r>
            <a:r>
              <a:rPr lang="en-US" altLang="en-US" dirty="0"/>
              <a:t>the operator expression in a document of the form</a:t>
            </a:r>
            <a:r>
              <a:rPr lang="en-US" altLang="en-US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endParaRPr lang="en-US" sz="40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44966"/>
              </p:ext>
            </p:extLst>
          </p:nvPr>
        </p:nvGraphicFramePr>
        <p:xfrm>
          <a:off x="2590799" y="3934059"/>
          <a:ext cx="6096000" cy="182880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675118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359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&lt;operator1&gt;: { &lt;field1&gt;: &lt;value1&gt;, ... },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42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&lt;operator2&gt;: { &lt;field2&gt;: &lt;value2&gt;, ... },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1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3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52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32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06" y="0"/>
            <a:ext cx="10515600" cy="1325563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943510"/>
              </p:ext>
            </p:extLst>
          </p:nvPr>
        </p:nvGraphicFramePr>
        <p:xfrm>
          <a:off x="326572" y="885499"/>
          <a:ext cx="9692640" cy="5805826"/>
        </p:xfrm>
        <a:graphic>
          <a:graphicData uri="http://schemas.openxmlformats.org/drawingml/2006/table">
            <a:tbl>
              <a:tblPr/>
              <a:tblGrid>
                <a:gridCol w="2914667">
                  <a:extLst>
                    <a:ext uri="{9D8B030D-6E8A-4147-A177-3AD203B41FA5}">
                      <a16:colId xmlns:a16="http://schemas.microsoft.com/office/drawing/2014/main" val="2818063001"/>
                    </a:ext>
                  </a:extLst>
                </a:gridCol>
                <a:gridCol w="6777973">
                  <a:extLst>
                    <a:ext uri="{9D8B030D-6E8A-4147-A177-3AD203B41FA5}">
                      <a16:colId xmlns:a16="http://schemas.microsoft.com/office/drawing/2014/main" val="1510185517"/>
                    </a:ext>
                  </a:extLst>
                </a:gridCol>
              </a:tblGrid>
              <a:tr h="300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rgbClr val="3D4F58"/>
                          </a:solidFill>
                          <a:effectLst/>
                        </a:rPr>
                        <a:t>Name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588" marR="53588" marT="53588" marB="53588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rgbClr val="3D4F58"/>
                          </a:solidFill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588" marR="53588" marT="53588" marB="53588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345237"/>
                  </a:ext>
                </a:extLst>
              </a:tr>
              <a:tr h="49300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2"/>
                        </a:rPr>
                        <a:t>$currentDate</a:t>
                      </a:r>
                      <a:endParaRPr lang="en-US" sz="2000" b="1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Sets the value of a field to current date, either as a Date or a Timestamp.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580575"/>
                  </a:ext>
                </a:extLst>
              </a:tr>
              <a:tr h="49300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3"/>
                        </a:rPr>
                        <a:t>$</a:t>
                      </a:r>
                      <a:r>
                        <a:rPr lang="en-US" sz="2000" b="1" u="none" strike="noStrike" dirty="0" err="1">
                          <a:solidFill>
                            <a:srgbClr val="006CBC"/>
                          </a:solidFill>
                          <a:effectLst/>
                          <a:hlinkClick r:id="rId3"/>
                        </a:rPr>
                        <a:t>inc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Increments the value of the field by the specified amount.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58383"/>
                  </a:ext>
                </a:extLst>
              </a:tr>
              <a:tr h="49300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4"/>
                        </a:rPr>
                        <a:t>$min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Only updates the field if the specified value is less than the existing field value.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19599"/>
                  </a:ext>
                </a:extLst>
              </a:tr>
              <a:tr h="49300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5"/>
                        </a:rPr>
                        <a:t>$max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Only updates the field if the specified value is greater than the existing field value.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12977"/>
                  </a:ext>
                </a:extLst>
              </a:tr>
              <a:tr h="49300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6"/>
                        </a:rPr>
                        <a:t>$</a:t>
                      </a:r>
                      <a:r>
                        <a:rPr lang="en-US" sz="2000" b="1" u="none" strike="noStrike" dirty="0" err="1">
                          <a:solidFill>
                            <a:srgbClr val="006CBC"/>
                          </a:solidFill>
                          <a:effectLst/>
                          <a:hlinkClick r:id="rId6"/>
                        </a:rPr>
                        <a:t>mul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Multiplies the value of the field by the specified amount.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40084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7"/>
                        </a:rPr>
                        <a:t>$rename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Renames a field.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53416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8"/>
                        </a:rPr>
                        <a:t>$set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Sets the value of a field in a document.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315616"/>
                  </a:ext>
                </a:extLst>
              </a:tr>
              <a:tr h="6859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9"/>
                        </a:rPr>
                        <a:t>$setOnInsert</a:t>
                      </a:r>
                      <a:endParaRPr lang="en-US" sz="2000" b="1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Sets the value of a field if an update results in an insert of a document. Has no effect on update operations that modify existing documents.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32688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10"/>
                        </a:rPr>
                        <a:t>$unset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Removes the specified field from a document.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0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0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28674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Array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04883"/>
              </p:ext>
            </p:extLst>
          </p:nvPr>
        </p:nvGraphicFramePr>
        <p:xfrm>
          <a:off x="485503" y="1330508"/>
          <a:ext cx="10212977" cy="5424860"/>
        </p:xfrm>
        <a:graphic>
          <a:graphicData uri="http://schemas.openxmlformats.org/drawingml/2006/table">
            <a:tbl>
              <a:tblPr/>
              <a:tblGrid>
                <a:gridCol w="3071136">
                  <a:extLst>
                    <a:ext uri="{9D8B030D-6E8A-4147-A177-3AD203B41FA5}">
                      <a16:colId xmlns:a16="http://schemas.microsoft.com/office/drawing/2014/main" val="3941770240"/>
                    </a:ext>
                  </a:extLst>
                </a:gridCol>
                <a:gridCol w="7141841">
                  <a:extLst>
                    <a:ext uri="{9D8B030D-6E8A-4147-A177-3AD203B41FA5}">
                      <a16:colId xmlns:a16="http://schemas.microsoft.com/office/drawing/2014/main" val="1677681625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solidFill>
                            <a:srgbClr val="3D4F58"/>
                          </a:solidFill>
                          <a:effectLst/>
                        </a:rPr>
                        <a:t>Name</a:t>
                      </a:r>
                      <a:endParaRPr lang="en-US" sz="2000" b="1">
                        <a:effectLst/>
                      </a:endParaRPr>
                    </a:p>
                  </a:txBody>
                  <a:tcPr marL="57557" marR="57557" marT="57557" marB="57557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rgbClr val="3D4F58"/>
                          </a:solidFill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</a:endParaRPr>
                    </a:p>
                  </a:txBody>
                  <a:tcPr marL="57557" marR="57557" marT="57557" marB="57557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40733"/>
                  </a:ext>
                </a:extLst>
              </a:tr>
              <a:tr h="5295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2"/>
                        </a:rPr>
                        <a:t>$</a:t>
                      </a:r>
                      <a:endParaRPr lang="en-US" sz="2000" b="1" dirty="0">
                        <a:effectLst/>
                      </a:endParaRP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Acts as a placeholder to update the first element that matches the query condition.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810898"/>
                  </a:ext>
                </a:extLst>
              </a:tr>
              <a:tr h="73673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3"/>
                        </a:rPr>
                        <a:t>$[]</a:t>
                      </a:r>
                      <a:endParaRPr lang="en-US" sz="2000" b="1">
                        <a:effectLst/>
                      </a:endParaRP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Acts as a placeholder to update all elements in an array for the documents that match the query condition.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44318"/>
                  </a:ext>
                </a:extLst>
              </a:tr>
              <a:tr h="73673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4"/>
                        </a:rPr>
                        <a:t>$[&lt;identifier&gt;]</a:t>
                      </a:r>
                      <a:endParaRPr lang="en-US" sz="2000" b="1">
                        <a:effectLst/>
                      </a:endParaRP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Acts as a placeholder to update all elements that match the arrayFilters condition for the documents that match the query condition.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70812"/>
                  </a:ext>
                </a:extLst>
              </a:tr>
              <a:tr h="5295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5"/>
                        </a:rPr>
                        <a:t>$addToSet</a:t>
                      </a:r>
                      <a:endParaRPr lang="en-US" sz="2000" b="1">
                        <a:effectLst/>
                      </a:endParaRP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Adds elements to an array only if they do not already exist in the set.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08139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6"/>
                        </a:rPr>
                        <a:t>$pop</a:t>
                      </a:r>
                      <a:endParaRPr lang="en-US" sz="2000" b="1">
                        <a:effectLst/>
                      </a:endParaRP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the first or last item of an array.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85683"/>
                  </a:ext>
                </a:extLst>
              </a:tr>
              <a:tr h="5295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7"/>
                        </a:rPr>
                        <a:t>$pull</a:t>
                      </a:r>
                      <a:endParaRPr lang="en-US" sz="2000" b="1">
                        <a:effectLst/>
                      </a:endParaRP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all array elements that match a specified query.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72637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8"/>
                        </a:rPr>
                        <a:t>$push</a:t>
                      </a:r>
                      <a:endParaRPr lang="en-US" sz="2000" b="1">
                        <a:effectLst/>
                      </a:endParaRP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Adds an item to an array.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09928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9"/>
                        </a:rPr>
                        <a:t>$</a:t>
                      </a:r>
                      <a:r>
                        <a:rPr lang="en-US" sz="2000" b="1" u="none" strike="noStrike" dirty="0" err="1">
                          <a:solidFill>
                            <a:srgbClr val="006CBC"/>
                          </a:solidFill>
                          <a:effectLst/>
                          <a:hlinkClick r:id="rId9"/>
                        </a:rPr>
                        <a:t>pullAll</a:t>
                      </a:r>
                      <a:endParaRPr lang="en-US" sz="2000" b="1" dirty="0">
                        <a:effectLst/>
                      </a:endParaRP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Removes all matching values from an array.</a:t>
                      </a:r>
                    </a:p>
                  </a:txBody>
                  <a:tcPr marL="57557" marR="57557" marT="57557" marB="575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14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Modifiers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131357"/>
              </p:ext>
            </p:extLst>
          </p:nvPr>
        </p:nvGraphicFramePr>
        <p:xfrm>
          <a:off x="1087755" y="1690688"/>
          <a:ext cx="8095434" cy="3505200"/>
        </p:xfrm>
        <a:graphic>
          <a:graphicData uri="http://schemas.openxmlformats.org/drawingml/2006/table">
            <a:tbl>
              <a:tblPr/>
              <a:tblGrid>
                <a:gridCol w="2434371">
                  <a:extLst>
                    <a:ext uri="{9D8B030D-6E8A-4147-A177-3AD203B41FA5}">
                      <a16:colId xmlns:a16="http://schemas.microsoft.com/office/drawing/2014/main" val="3387585471"/>
                    </a:ext>
                  </a:extLst>
                </a:gridCol>
                <a:gridCol w="5661063">
                  <a:extLst>
                    <a:ext uri="{9D8B030D-6E8A-4147-A177-3AD203B41FA5}">
                      <a16:colId xmlns:a16="http://schemas.microsoft.com/office/drawing/2014/main" val="3824127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solidFill>
                            <a:srgbClr val="3D4F58"/>
                          </a:solidFill>
                          <a:effectLst/>
                        </a:rPr>
                        <a:t>Name</a:t>
                      </a:r>
                      <a:endParaRPr lang="en-US" sz="2000" b="1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rgbClr val="3D4F58"/>
                          </a:solidFill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3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2"/>
                        </a:rPr>
                        <a:t>$each</a:t>
                      </a:r>
                      <a:endParaRPr lang="en-US" sz="2000" b="1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Modifies the </a:t>
                      </a:r>
                      <a:r>
                        <a:rPr lang="en-US" sz="2000" u="none" strike="noStrike">
                          <a:solidFill>
                            <a:srgbClr val="006CBC"/>
                          </a:solidFill>
                          <a:effectLst/>
                          <a:hlinkClick r:id="rId3"/>
                        </a:rPr>
                        <a:t>$push</a:t>
                      </a:r>
                      <a:r>
                        <a:rPr lang="en-US" sz="2000">
                          <a:effectLst/>
                        </a:rPr>
                        <a:t> and </a:t>
                      </a:r>
                      <a:r>
                        <a:rPr lang="en-US" sz="2000" u="none" strike="noStrike">
                          <a:solidFill>
                            <a:srgbClr val="006CBC"/>
                          </a:solidFill>
                          <a:effectLst/>
                          <a:hlinkClick r:id="rId4"/>
                        </a:rPr>
                        <a:t>$addToSet</a:t>
                      </a:r>
                      <a:r>
                        <a:rPr lang="en-US" sz="2000">
                          <a:effectLst/>
                        </a:rPr>
                        <a:t> operators to append multiple items for array updates.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8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5"/>
                        </a:rPr>
                        <a:t>$position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Modifies the </a:t>
                      </a:r>
                      <a:r>
                        <a:rPr lang="en-US" sz="2000" u="none" strike="noStrike">
                          <a:solidFill>
                            <a:srgbClr val="006CBC"/>
                          </a:solidFill>
                          <a:effectLst/>
                          <a:hlinkClick r:id="rId3"/>
                        </a:rPr>
                        <a:t>$push</a:t>
                      </a:r>
                      <a:r>
                        <a:rPr lang="en-US" sz="2000">
                          <a:effectLst/>
                        </a:rPr>
                        <a:t> operator to specify the position in the array to add elements.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89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solidFill>
                            <a:srgbClr val="006CBC"/>
                          </a:solidFill>
                          <a:effectLst/>
                          <a:hlinkClick r:id="rId6"/>
                        </a:rPr>
                        <a:t>$slice</a:t>
                      </a:r>
                      <a:endParaRPr lang="en-US" sz="2000" b="1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Modifies the </a:t>
                      </a:r>
                      <a:r>
                        <a:rPr lang="en-US" sz="2000" u="none" strike="noStrike">
                          <a:solidFill>
                            <a:srgbClr val="006CBC"/>
                          </a:solidFill>
                          <a:effectLst/>
                          <a:hlinkClick r:id="rId3"/>
                        </a:rPr>
                        <a:t>$push</a:t>
                      </a:r>
                      <a:r>
                        <a:rPr lang="en-US" sz="2000">
                          <a:effectLst/>
                        </a:rPr>
                        <a:t> operator to limit the size of updated arrays.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85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solidFill>
                            <a:srgbClr val="006CBC"/>
                          </a:solidFill>
                          <a:effectLst/>
                          <a:hlinkClick r:id="rId7"/>
                        </a:rPr>
                        <a:t>$sort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Modifies the </a:t>
                      </a:r>
                      <a:r>
                        <a:rPr lang="en-US" sz="2000" u="none" strike="noStrike" dirty="0">
                          <a:solidFill>
                            <a:srgbClr val="006CBC"/>
                          </a:solidFill>
                          <a:effectLst/>
                          <a:hlinkClick r:id="rId3"/>
                        </a:rPr>
                        <a:t>$push</a:t>
                      </a:r>
                      <a:r>
                        <a:rPr lang="en-US" sz="2000" dirty="0">
                          <a:effectLst/>
                        </a:rPr>
                        <a:t> operator to reorder documents stored in an array.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9418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6760" y="6336785"/>
            <a:ext cx="8344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https://docs.mongodb.com/manual/reference/operator/update/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7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operations modify existing documents in a collection. You can update a single document or multiple documents in a single operation.</a:t>
            </a:r>
          </a:p>
          <a:p>
            <a:r>
              <a:rPr lang="en-US" dirty="0"/>
              <a:t>You can specify criteria, or filters, that identify the documents to update. These filters use the same syntax as read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Single Document</a:t>
            </a:r>
          </a:p>
          <a:p>
            <a:pPr lvl="1"/>
            <a:r>
              <a:rPr lang="en-US" dirty="0" smtClean="0"/>
              <a:t>Multiple Document</a:t>
            </a:r>
          </a:p>
          <a:p>
            <a:r>
              <a:rPr lang="en-US" dirty="0" smtClean="0"/>
              <a:t>Replace </a:t>
            </a:r>
            <a:r>
              <a:rPr lang="en-US" dirty="0"/>
              <a:t>a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T</a:t>
            </a:r>
            <a:r>
              <a:rPr lang="en-US" altLang="en-US" dirty="0"/>
              <a:t>he MongoDB shell provides the following methods to update documents in a collection: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To update a single document, use </a:t>
            </a:r>
            <a:r>
              <a:rPr lang="en-US" altLang="en-US" dirty="0" err="1">
                <a:hlinkClick r:id="rId2"/>
              </a:rPr>
              <a:t>db.collection.updateOne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To update multiple documents, use </a:t>
            </a:r>
            <a:r>
              <a:rPr lang="en-US" altLang="en-US" dirty="0" err="1">
                <a:hlinkClick r:id="rId3"/>
              </a:rPr>
              <a:t>db.collection.updateMany</a:t>
            </a:r>
            <a:r>
              <a:rPr lang="en-US" altLang="en-US" dirty="0">
                <a:hlinkClick r:id="rId3"/>
              </a:rPr>
              <a:t>()</a:t>
            </a:r>
            <a:r>
              <a:rPr lang="en-US" alt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To replace a document, use </a:t>
            </a:r>
            <a:r>
              <a:rPr lang="en-US" altLang="en-US" dirty="0" err="1">
                <a:hlinkClick r:id="rId4"/>
              </a:rPr>
              <a:t>db.collection.replaceOne</a:t>
            </a:r>
            <a:r>
              <a:rPr lang="en-US" altLang="en-US" dirty="0">
                <a:hlinkClick r:id="rId4"/>
              </a:rPr>
              <a:t>()</a:t>
            </a:r>
            <a:r>
              <a:rPr lang="en-US" alt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5230"/>
            <a:ext cx="184731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1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3226"/>
              </p:ext>
            </p:extLst>
          </p:nvPr>
        </p:nvGraphicFramePr>
        <p:xfrm>
          <a:off x="548641" y="842824"/>
          <a:ext cx="10674530" cy="5241432"/>
        </p:xfrm>
        <a:graphic>
          <a:graphicData uri="http://schemas.openxmlformats.org/drawingml/2006/table">
            <a:tbl>
              <a:tblPr/>
              <a:tblGrid>
                <a:gridCol w="10674530">
                  <a:extLst>
                    <a:ext uri="{9D8B030D-6E8A-4147-A177-3AD203B41FA5}">
                      <a16:colId xmlns:a16="http://schemas.microsoft.com/office/drawing/2014/main" val="2922347265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</a:rPr>
                        <a:t>db.inventory.insertMany( [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51273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>
                          <a:effectLst/>
                        </a:rPr>
                        <a:t>{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b="1" dirty="0">
                          <a:solidFill>
                            <a:srgbClr val="12824D"/>
                          </a:solidFill>
                          <a:effectLst/>
                        </a:rPr>
                        <a:t>"canvas"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 err="1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dirty="0">
                          <a:solidFill>
                            <a:srgbClr val="016EE9"/>
                          </a:solidFill>
                          <a:effectLst/>
                        </a:rPr>
                        <a:t>100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 dirty="0">
                          <a:effectLst/>
                        </a:rPr>
                        <a:t>: {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dirty="0">
                          <a:solidFill>
                            <a:srgbClr val="016EE9"/>
                          </a:solidFill>
                          <a:effectLst/>
                        </a:rPr>
                        <a:t>28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dirty="0">
                          <a:solidFill>
                            <a:srgbClr val="016EE9"/>
                          </a:solidFill>
                          <a:effectLst/>
                        </a:rPr>
                        <a:t>35.5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2500" dirty="0">
                          <a:effectLst/>
                        </a:rPr>
                        <a:t> },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2500" dirty="0">
                          <a:effectLst/>
                        </a:rPr>
                        <a:t> },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69164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>
                          <a:effectLst/>
                        </a:rPr>
                        <a:t>{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b="1" dirty="0">
                          <a:solidFill>
                            <a:srgbClr val="12824D"/>
                          </a:solidFill>
                          <a:effectLst/>
                        </a:rPr>
                        <a:t>"journal"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 err="1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dirty="0">
                          <a:solidFill>
                            <a:srgbClr val="016EE9"/>
                          </a:solidFill>
                          <a:effectLst/>
                        </a:rPr>
                        <a:t>25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 dirty="0">
                          <a:effectLst/>
                        </a:rPr>
                        <a:t>: {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dirty="0">
                          <a:solidFill>
                            <a:srgbClr val="016EE9"/>
                          </a:solidFill>
                          <a:effectLst/>
                        </a:rPr>
                        <a:t>14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dirty="0">
                          <a:solidFill>
                            <a:srgbClr val="016EE9"/>
                          </a:solidFill>
                          <a:effectLst/>
                        </a:rPr>
                        <a:t>21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2500" dirty="0">
                          <a:effectLst/>
                        </a:rPr>
                        <a:t> },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2500" dirty="0">
                          <a:effectLst/>
                        </a:rPr>
                        <a:t> },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89779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</a:rPr>
                        <a:t>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"mat"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85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>
                          <a:effectLst/>
                        </a:rPr>
                        <a:t>: 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27.9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35.5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2500">
                          <a:effectLst/>
                        </a:rPr>
                        <a:t> },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2500">
                          <a:effectLst/>
                        </a:rPr>
                        <a:t> },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5912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</a:rPr>
                        <a:t>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"mousepad"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25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>
                          <a:effectLst/>
                        </a:rPr>
                        <a:t>: 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19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22.85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2500">
                          <a:effectLst/>
                        </a:rPr>
                        <a:t> },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"P"</a:t>
                      </a:r>
                      <a:r>
                        <a:rPr lang="en-US" sz="2500">
                          <a:effectLst/>
                        </a:rPr>
                        <a:t> },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30624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</a:rPr>
                        <a:t>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50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>
                          <a:effectLst/>
                        </a:rPr>
                        <a:t>: 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 sz="2500">
                          <a:effectLst/>
                        </a:rPr>
                        <a:t> },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"P"</a:t>
                      </a:r>
                      <a:r>
                        <a:rPr lang="en-US" sz="2500">
                          <a:effectLst/>
                        </a:rPr>
                        <a:t> },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88514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</a:rPr>
                        <a:t>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"paper"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100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>
                          <a:effectLst/>
                        </a:rPr>
                        <a:t>: 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 sz="2500">
                          <a:effectLst/>
                        </a:rPr>
                        <a:t> },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 sz="2500">
                          <a:effectLst/>
                        </a:rPr>
                        <a:t> },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93961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</a:rPr>
                        <a:t>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75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>
                          <a:effectLst/>
                        </a:rPr>
                        <a:t>: 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22.85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2500">
                          <a:effectLst/>
                        </a:rPr>
                        <a:t> },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 sz="2500">
                          <a:effectLst/>
                        </a:rPr>
                        <a:t> },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71868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</a:rPr>
                        <a:t>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45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>
                          <a:effectLst/>
                        </a:rPr>
                        <a:t>: 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15.25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2500">
                          <a:effectLst/>
                        </a:rPr>
                        <a:t> },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2500">
                          <a:effectLst/>
                        </a:rPr>
                        <a:t> },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3602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</a:rPr>
                        <a:t>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"sketchbook"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80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>
                          <a:effectLst/>
                        </a:rPr>
                        <a:t>: 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14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21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2500">
                          <a:effectLst/>
                        </a:rPr>
                        <a:t> },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2500">
                          <a:effectLst/>
                        </a:rPr>
                        <a:t> },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49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</a:rPr>
                        <a:t>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"sketch pad"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95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2500">
                          <a:effectLst/>
                        </a:rPr>
                        <a:t>: {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22.85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>
                          <a:solidFill>
                            <a:srgbClr val="016EE9"/>
                          </a:solidFill>
                          <a:effectLst/>
                        </a:rPr>
                        <a:t>30.5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2500">
                          <a:effectLst/>
                        </a:rPr>
                        <a:t> }, </a:t>
                      </a:r>
                      <a:r>
                        <a:rPr lang="en-US" sz="250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>
                          <a:effectLst/>
                        </a:rPr>
                        <a:t>: </a:t>
                      </a:r>
                      <a:r>
                        <a:rPr lang="en-US" sz="2500" b="1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2500">
                          <a:effectLst/>
                        </a:rPr>
                        <a:t> }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99442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>
                          <a:effectLst/>
                        </a:rPr>
                        <a:t>] );</a:t>
                      </a:r>
                    </a:p>
                  </a:txBody>
                  <a:tcPr marL="92977" marR="92977" marT="27893" marB="278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7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94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Single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To update a document, MongoDB provides </a:t>
            </a:r>
            <a:r>
              <a:rPr lang="en-US" altLang="en-US" dirty="0">
                <a:hlinkClick r:id="rId2"/>
              </a:rPr>
              <a:t>update operators</a:t>
            </a:r>
            <a:r>
              <a:rPr lang="en-US" altLang="en-US" dirty="0"/>
              <a:t>, such as </a:t>
            </a:r>
            <a:r>
              <a:rPr lang="en-US" altLang="en-US" dirty="0">
                <a:hlinkClick r:id="rId3"/>
              </a:rPr>
              <a:t>$set</a:t>
            </a:r>
            <a:r>
              <a:rPr lang="en-US" altLang="en-US" dirty="0"/>
              <a:t>, to modify field values.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To use the update operators, pass to the update methods an update document of the form:</a:t>
            </a:r>
          </a:p>
          <a:p>
            <a:pPr lvl="0"/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23436"/>
              </p:ext>
            </p:extLst>
          </p:nvPr>
        </p:nvGraphicFramePr>
        <p:xfrm>
          <a:off x="2489563" y="4171111"/>
          <a:ext cx="6324600" cy="1828800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val="2254554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003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&lt;update operator&gt;: { &lt;field1&gt;: &lt;value1&gt;, ...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98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&lt;update operator&gt;: { &lt;field2&gt;: &lt;value2&gt;, ...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20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67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Single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T</a:t>
            </a:r>
            <a:r>
              <a:rPr lang="en-US" altLang="en-US" dirty="0"/>
              <a:t>he following example uses the </a:t>
            </a:r>
            <a:r>
              <a:rPr lang="en-US" altLang="en-US" dirty="0" err="1">
                <a:hlinkClick r:id="rId2"/>
              </a:rPr>
              <a:t>db.collection.updateOne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 method on the inventory collection to update the first document where item </a:t>
            </a:r>
            <a:r>
              <a:rPr lang="en-US" altLang="en-US" dirty="0" smtClean="0"/>
              <a:t>equals</a:t>
            </a:r>
            <a:r>
              <a:rPr lang="en-US" altLang="en-US" dirty="0"/>
              <a:t> "paper":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045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97626"/>
              </p:ext>
            </p:extLst>
          </p:nvPr>
        </p:nvGraphicFramePr>
        <p:xfrm>
          <a:off x="2032747" y="3420381"/>
          <a:ext cx="6324600" cy="2560320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val="1053343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db.inventory.updateOne(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40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"paper"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78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194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$set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"size.uom"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"P"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678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currentDate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lastModified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7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1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15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05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Multiple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Use </a:t>
            </a:r>
            <a:r>
              <a:rPr lang="en-US" altLang="en-US" dirty="0"/>
              <a:t>the </a:t>
            </a:r>
            <a:r>
              <a:rPr lang="en-US" altLang="en-US" dirty="0" err="1">
                <a:hlinkClick r:id="rId2"/>
              </a:rPr>
              <a:t>db.collection.updateMany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 to update all documents that match a specified filter. </a:t>
            </a:r>
            <a:endParaRPr lang="en-US" altLang="en-US" dirty="0" smtClean="0"/>
          </a:p>
          <a:p>
            <a:pPr lvl="0"/>
            <a:endParaRPr lang="en-US" altLang="en-US" dirty="0" smtClean="0"/>
          </a:p>
          <a:p>
            <a:pPr lvl="0"/>
            <a:endParaRPr lang="en-US" alt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339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76" y="3749040"/>
            <a:ext cx="10514675" cy="263869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/>
              <a:t>The update operation: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500" dirty="0"/>
              <a:t>uses the </a:t>
            </a:r>
            <a:r>
              <a:rPr lang="en-US" altLang="en-US" sz="2500" dirty="0">
                <a:hlinkClick r:id="rId2"/>
              </a:rPr>
              <a:t>$set</a:t>
            </a:r>
            <a:r>
              <a:rPr lang="en-US" altLang="en-US" sz="2500" dirty="0"/>
              <a:t> operator to update the value of the </a:t>
            </a:r>
            <a:r>
              <a:rPr lang="en-US" altLang="en-US" sz="2500" dirty="0" err="1"/>
              <a:t>size.uom</a:t>
            </a:r>
            <a:r>
              <a:rPr lang="en-US" altLang="en-US" sz="2500" dirty="0"/>
              <a:t> field to "in" and the value of the status field to "P",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500" dirty="0"/>
              <a:t>uses the </a:t>
            </a:r>
            <a:r>
              <a:rPr lang="en-US" altLang="en-US" sz="2500" dirty="0">
                <a:hlinkClick r:id="rId3"/>
              </a:rPr>
              <a:t>$</a:t>
            </a:r>
            <a:r>
              <a:rPr lang="en-US" altLang="en-US" sz="2500" dirty="0" err="1">
                <a:hlinkClick r:id="rId3"/>
              </a:rPr>
              <a:t>currentDate</a:t>
            </a:r>
            <a:r>
              <a:rPr lang="en-US" altLang="en-US" sz="2500" dirty="0"/>
              <a:t> operator to update the value of the </a:t>
            </a:r>
            <a:r>
              <a:rPr lang="en-US" altLang="en-US" sz="2500" dirty="0" err="1"/>
              <a:t>lastModified</a:t>
            </a:r>
            <a:r>
              <a:rPr lang="en-US" altLang="en-US" sz="2500" dirty="0"/>
              <a:t> field to the current date. If </a:t>
            </a:r>
            <a:r>
              <a:rPr lang="en-US" altLang="en-US" sz="2500" dirty="0" err="1"/>
              <a:t>lastModified</a:t>
            </a:r>
            <a:r>
              <a:rPr lang="en-US" altLang="en-US" sz="2500" dirty="0"/>
              <a:t> field does not exist, </a:t>
            </a:r>
            <a:r>
              <a:rPr lang="en-US" altLang="en-US" sz="2500" dirty="0">
                <a:hlinkClick r:id="rId3"/>
              </a:rPr>
              <a:t>$</a:t>
            </a:r>
            <a:r>
              <a:rPr lang="en-US" altLang="en-US" sz="2500" dirty="0" err="1">
                <a:hlinkClick r:id="rId3"/>
              </a:rPr>
              <a:t>currentDate</a:t>
            </a:r>
            <a:r>
              <a:rPr lang="en-US" altLang="en-US" sz="2500" dirty="0"/>
              <a:t> will create the field. See </a:t>
            </a:r>
            <a:r>
              <a:rPr lang="en-US" altLang="en-US" sz="2500" dirty="0">
                <a:hlinkClick r:id="rId3"/>
              </a:rPr>
              <a:t>$</a:t>
            </a:r>
            <a:r>
              <a:rPr lang="en-US" altLang="en-US" sz="2500" dirty="0" err="1">
                <a:hlinkClick r:id="rId3"/>
              </a:rPr>
              <a:t>currentDate</a:t>
            </a:r>
            <a:r>
              <a:rPr lang="en-US" altLang="en-US" sz="2500" dirty="0"/>
              <a:t> for details</a:t>
            </a:r>
            <a:r>
              <a:rPr lang="en-US" altLang="en-US" sz="2500" dirty="0" smtClean="0"/>
              <a:t>.</a:t>
            </a:r>
            <a:endParaRPr lang="en-US" alt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743662" y="783772"/>
            <a:ext cx="711879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/>
              <a:t>db.inventory.updateMany</a:t>
            </a:r>
            <a:r>
              <a:rPr lang="en-US" sz="2500" dirty="0"/>
              <a:t>(</a:t>
            </a:r>
          </a:p>
          <a:p>
            <a:r>
              <a:rPr lang="en-US" sz="2500" dirty="0"/>
              <a:t>   { "</a:t>
            </a:r>
            <a:r>
              <a:rPr lang="en-US" sz="2500" dirty="0" err="1"/>
              <a:t>qty</a:t>
            </a:r>
            <a:r>
              <a:rPr lang="en-US" sz="2500" dirty="0"/>
              <a:t>": { $</a:t>
            </a:r>
            <a:r>
              <a:rPr lang="en-US" sz="2500" dirty="0" err="1"/>
              <a:t>lt</a:t>
            </a:r>
            <a:r>
              <a:rPr lang="en-US" sz="2500" dirty="0"/>
              <a:t>: 50 } },</a:t>
            </a:r>
          </a:p>
          <a:p>
            <a:r>
              <a:rPr lang="en-US" sz="2500" dirty="0"/>
              <a:t>   {</a:t>
            </a:r>
          </a:p>
          <a:p>
            <a:r>
              <a:rPr lang="en-US" sz="2500" dirty="0"/>
              <a:t>     $set: { "</a:t>
            </a:r>
            <a:r>
              <a:rPr lang="en-US" sz="2500" dirty="0" err="1"/>
              <a:t>size.uom</a:t>
            </a:r>
            <a:r>
              <a:rPr lang="en-US" sz="2500" dirty="0"/>
              <a:t>": "in", status: "P" },</a:t>
            </a:r>
          </a:p>
          <a:p>
            <a:r>
              <a:rPr lang="en-US" sz="2500" dirty="0"/>
              <a:t>     $</a:t>
            </a:r>
            <a:r>
              <a:rPr lang="en-US" sz="2500" dirty="0" err="1"/>
              <a:t>currentDate</a:t>
            </a:r>
            <a:r>
              <a:rPr lang="en-US" sz="2500" dirty="0"/>
              <a:t>: { </a:t>
            </a:r>
            <a:r>
              <a:rPr lang="en-US" sz="2500" dirty="0" err="1"/>
              <a:t>lastModified</a:t>
            </a:r>
            <a:r>
              <a:rPr lang="en-US" sz="2500" dirty="0"/>
              <a:t>: true }</a:t>
            </a:r>
          </a:p>
          <a:p>
            <a:r>
              <a:rPr lang="en-US" sz="2500" dirty="0"/>
              <a:t>   }</a:t>
            </a:r>
          </a:p>
          <a:p>
            <a:r>
              <a:rPr lang="en-US" sz="2500" dirty="0"/>
              <a:t>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5230"/>
            <a:ext cx="184731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909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CURD Operation</vt:lpstr>
      <vt:lpstr>Update Operations</vt:lpstr>
      <vt:lpstr>Update a Document</vt:lpstr>
      <vt:lpstr>Update Documents</vt:lpstr>
      <vt:lpstr>PowerPoint Presentation</vt:lpstr>
      <vt:lpstr>Update a Single Document</vt:lpstr>
      <vt:lpstr>Update a Single Document</vt:lpstr>
      <vt:lpstr>Update Multiple Documents</vt:lpstr>
      <vt:lpstr>PowerPoint Presentation</vt:lpstr>
      <vt:lpstr>Replace a Document</vt:lpstr>
      <vt:lpstr>PowerPoint Presentation</vt:lpstr>
      <vt:lpstr>Update Operators</vt:lpstr>
      <vt:lpstr>Update Operators</vt:lpstr>
      <vt:lpstr>Array Operators</vt:lpstr>
      <vt:lpstr>Modifiers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CURD Operation</dc:title>
  <dc:creator>Lenovo</dc:creator>
  <cp:lastModifiedBy>Lenovo</cp:lastModifiedBy>
  <cp:revision>12</cp:revision>
  <dcterms:created xsi:type="dcterms:W3CDTF">2021-05-24T04:47:07Z</dcterms:created>
  <dcterms:modified xsi:type="dcterms:W3CDTF">2021-06-02T12:20:51Z</dcterms:modified>
</cp:coreProperties>
</file>