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525B-59A5-4075-9DB0-E2DF9B08295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3B7B-DF1B-45F7-AB23-9B31D34C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deleteOne/#mongodb-method-db.collection.deleteOne" TargetMode="External"/><Relationship Id="rId2" Type="http://schemas.openxmlformats.org/officeDocument/2006/relationships/hyperlink" Target="https://docs.mongodb.com/manual/reference/method/db.collection.deleteMany/#mongodb-method-db.collection.deleteMan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deleteMany/#mongodb-method-db.collection.deleteMany" TargetMode="External"/><Relationship Id="rId2" Type="http://schemas.openxmlformats.org/officeDocument/2006/relationships/hyperlink" Target="https://docs.mongodb.com/manual/core/document/#std-label-document-query-fil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document/#std-label-document-query-fil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deleteMany/#mongodb-method-db.collection.deleteMany" TargetMode="External"/><Relationship Id="rId2" Type="http://schemas.openxmlformats.org/officeDocument/2006/relationships/hyperlink" Target="https://docs.mongodb.com/manual/core/document/#std-label-document-query-fil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deleteOne/#mongodb-method-db.collection.deleteO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0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1" y="431074"/>
            <a:ext cx="10515600" cy="5785077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dirty="0" smtClean="0"/>
              <a:t>Display the documents where </a:t>
            </a:r>
            <a:r>
              <a:rPr lang="en-US" dirty="0" smtClean="0"/>
              <a:t>item.0.quantity&lt;=50  (Item </a:t>
            </a:r>
            <a:r>
              <a:rPr lang="en-US" dirty="0" smtClean="0"/>
              <a:t>array has  	documents, access the first document and check the condition 	above)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 smtClean="0"/>
              <a:t>Update </a:t>
            </a:r>
            <a:r>
              <a:rPr lang="en-US" dirty="0" err="1" smtClean="0"/>
              <a:t>couponUsed</a:t>
            </a:r>
            <a:r>
              <a:rPr lang="en-US" dirty="0" smtClean="0"/>
              <a:t>= “true” where </a:t>
            </a:r>
            <a:r>
              <a:rPr lang="en-US" dirty="0" err="1" smtClean="0"/>
              <a:t>purchaseMethod</a:t>
            </a:r>
            <a:r>
              <a:rPr lang="en-US" dirty="0" smtClean="0"/>
              <a:t>= </a:t>
            </a:r>
            <a:r>
              <a:rPr lang="en-US" b="1" dirty="0" smtClean="0"/>
              <a:t>“phone”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 smtClean="0"/>
              <a:t>Rename the field </a:t>
            </a:r>
            <a:r>
              <a:rPr lang="en-US" dirty="0" err="1" smtClean="0"/>
              <a:t>saleDate</a:t>
            </a:r>
            <a:r>
              <a:rPr lang="en-US" dirty="0" smtClean="0"/>
              <a:t> to </a:t>
            </a:r>
            <a:r>
              <a:rPr lang="en-US" dirty="0" err="1" smtClean="0"/>
              <a:t>purchaseDate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 smtClean="0"/>
              <a:t>Increment the value of age by 2 where gender=“F”</a:t>
            </a:r>
          </a:p>
          <a:p>
            <a:pPr marL="514350" indent="-514350">
              <a:buAutoNum type="arabicPeriod" startAt="6"/>
            </a:pPr>
            <a:r>
              <a:rPr lang="en-US" dirty="0" smtClean="0"/>
              <a:t>Delete all the documents where items.1 price is greater than 100</a:t>
            </a:r>
          </a:p>
        </p:txBody>
      </p:sp>
    </p:spTree>
    <p:extLst>
      <p:ext uri="{BB962C8B-B14F-4D97-AF65-F5344CB8AC3E}">
        <p14:creationId xmlns:p14="http://schemas.microsoft.com/office/powerpoint/2010/main" val="251329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To delete a document, you can use:</a:t>
            </a:r>
            <a:endParaRPr lang="en-US" alt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hlinkClick r:id="rId2"/>
              </a:rPr>
              <a:t>db.collection.deleteMany</a:t>
            </a:r>
            <a:r>
              <a:rPr lang="en-US" altLang="en-US" dirty="0">
                <a:hlinkClick r:id="rId2"/>
              </a:rPr>
              <a:t>()</a:t>
            </a:r>
            <a:endParaRPr lang="en-US" alt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hlinkClick r:id="rId3"/>
              </a:rPr>
              <a:t>db.collection.deleteOne</a:t>
            </a:r>
            <a:r>
              <a:rPr lang="en-US" altLang="en-US" dirty="0">
                <a:hlinkClick r:id="rId3"/>
              </a:rPr>
              <a:t>()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71211"/>
              </p:ext>
            </p:extLst>
          </p:nvPr>
        </p:nvGraphicFramePr>
        <p:xfrm>
          <a:off x="1515035" y="3376125"/>
          <a:ext cx="9161929" cy="2935775"/>
        </p:xfrm>
        <a:graphic>
          <a:graphicData uri="http://schemas.openxmlformats.org/drawingml/2006/table">
            <a:tbl>
              <a:tblPr/>
              <a:tblGrid>
                <a:gridCol w="9161929">
                  <a:extLst>
                    <a:ext uri="{9D8B030D-6E8A-4147-A177-3AD203B41FA5}">
                      <a16:colId xmlns:a16="http://schemas.microsoft.com/office/drawing/2014/main" val="2158401564"/>
                    </a:ext>
                  </a:extLst>
                </a:gridCol>
              </a:tblGrid>
              <a:tr h="2519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db.inventory.insertMany( [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15696"/>
                  </a:ext>
                </a:extLst>
              </a:tr>
              <a:tr h="4408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14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21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60607"/>
                  </a:ext>
                </a:extLst>
              </a:tr>
              <a:tr h="4408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50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b="1" dirty="0">
                          <a:solidFill>
                            <a:srgbClr val="12824D"/>
                          </a:solidFill>
                          <a:effectLst/>
                        </a:rPr>
                        <a:t>"P"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76358"/>
                  </a:ext>
                </a:extLst>
              </a:tr>
              <a:tr h="4408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100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8.5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73037"/>
                  </a:ext>
                </a:extLst>
              </a:tr>
              <a:tr h="4408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75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22.85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30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687102"/>
                  </a:ext>
                </a:extLst>
              </a:tr>
              <a:tr h="4408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45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016EE9"/>
                          </a:solidFill>
                          <a:effectLst/>
                        </a:rPr>
                        <a:t>15.25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 b="1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28198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] );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7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94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To </a:t>
            </a:r>
            <a:r>
              <a:rPr lang="en-US" altLang="en-US" dirty="0"/>
              <a:t>delete all documents from a collection, pass an empty </a:t>
            </a:r>
            <a:r>
              <a:rPr lang="en-US" altLang="en-US" dirty="0">
                <a:hlinkClick r:id="rId2"/>
              </a:rPr>
              <a:t>filter</a:t>
            </a:r>
            <a:r>
              <a:rPr lang="en-US" altLang="en-US" dirty="0"/>
              <a:t> document {} to the </a:t>
            </a:r>
            <a:r>
              <a:rPr lang="en-US" altLang="en-US" dirty="0" err="1">
                <a:hlinkClick r:id="rId3"/>
              </a:rPr>
              <a:t>db.collection.deleteMany</a:t>
            </a:r>
            <a:r>
              <a:rPr lang="en-US" altLang="en-US" dirty="0">
                <a:hlinkClick r:id="rId3"/>
              </a:rPr>
              <a:t>()</a:t>
            </a:r>
            <a:r>
              <a:rPr lang="en-US" altLang="en-US" dirty="0"/>
              <a:t> method.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following example deletes all documents from the inventory collection:</a:t>
            </a:r>
          </a:p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244"/>
              </p:ext>
            </p:extLst>
          </p:nvPr>
        </p:nvGraphicFramePr>
        <p:xfrm>
          <a:off x="3214415" y="3779225"/>
          <a:ext cx="4884556" cy="492329"/>
        </p:xfrm>
        <a:graphic>
          <a:graphicData uri="http://schemas.openxmlformats.org/drawingml/2006/table">
            <a:tbl>
              <a:tblPr/>
              <a:tblGrid>
                <a:gridCol w="4884556">
                  <a:extLst>
                    <a:ext uri="{9D8B030D-6E8A-4147-A177-3AD203B41FA5}">
                      <a16:colId xmlns:a16="http://schemas.microsoft.com/office/drawing/2014/main" val="2623403539"/>
                    </a:ext>
                  </a:extLst>
                </a:gridCol>
              </a:tblGrid>
              <a:tr h="492329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 err="1">
                          <a:effectLst/>
                        </a:rPr>
                        <a:t>db.inventory.deleteMany</a:t>
                      </a:r>
                      <a:r>
                        <a:rPr lang="en-US" sz="2500" dirty="0">
                          <a:effectLst/>
                        </a:rPr>
                        <a:t>({})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14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1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Documents that Match a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72903"/>
            <a:ext cx="1068592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You can specify criteria, or filters, that identify the documents to delete. The </a:t>
            </a:r>
            <a:r>
              <a:rPr lang="en-US" altLang="en-US" dirty="0">
                <a:latin typeface="+mn-lt"/>
                <a:hlinkClick r:id="rId2"/>
              </a:rPr>
              <a:t>filters</a:t>
            </a:r>
            <a:r>
              <a:rPr lang="en-US" altLang="en-US" dirty="0">
                <a:latin typeface="+mn-lt"/>
              </a:rPr>
              <a:t> use the same syntax as read operations.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To specify equality conditions, use &lt;field&gt;:&lt;value&gt; expressions in the </a:t>
            </a:r>
            <a:r>
              <a:rPr lang="en-US" altLang="en-US" dirty="0">
                <a:latin typeface="+mn-lt"/>
                <a:hlinkClick r:id="rId2"/>
              </a:rPr>
              <a:t>query filter document</a:t>
            </a:r>
            <a:r>
              <a:rPr lang="en-US" altLang="en-US" dirty="0" smtClean="0"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79264"/>
              </p:ext>
            </p:extLst>
          </p:nvPr>
        </p:nvGraphicFramePr>
        <p:xfrm>
          <a:off x="3755371" y="3842619"/>
          <a:ext cx="4285970" cy="365760"/>
        </p:xfrm>
        <a:graphic>
          <a:graphicData uri="http://schemas.openxmlformats.org/drawingml/2006/table">
            <a:tbl>
              <a:tblPr/>
              <a:tblGrid>
                <a:gridCol w="4285970">
                  <a:extLst>
                    <a:ext uri="{9D8B030D-6E8A-4147-A177-3AD203B41FA5}">
                      <a16:colId xmlns:a16="http://schemas.microsoft.com/office/drawing/2014/main" val="3988194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{ &lt;field1&gt;: &lt;value1&gt;, ... 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3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n-lt"/>
              </a:rPr>
              <a:t>To delete all documents that match a deletion criteria, pass a </a:t>
            </a:r>
            <a:r>
              <a:rPr lang="en-US" altLang="en-US" dirty="0" smtClean="0">
                <a:latin typeface="+mn-lt"/>
                <a:hlinkClick r:id="rId2"/>
              </a:rPr>
              <a:t>filter</a:t>
            </a:r>
            <a:r>
              <a:rPr lang="en-US" altLang="en-US" dirty="0" smtClean="0">
                <a:latin typeface="+mn-lt"/>
              </a:rPr>
              <a:t> parameter to the </a:t>
            </a:r>
            <a:r>
              <a:rPr lang="en-US" altLang="en-US" dirty="0" err="1" smtClean="0">
                <a:latin typeface="+mn-lt"/>
                <a:hlinkClick r:id="rId3"/>
              </a:rPr>
              <a:t>deleteMany</a:t>
            </a:r>
            <a:r>
              <a:rPr lang="en-US" altLang="en-US" dirty="0" smtClean="0">
                <a:latin typeface="+mn-lt"/>
                <a:hlinkClick r:id="rId3"/>
              </a:rPr>
              <a:t>()</a:t>
            </a:r>
            <a:r>
              <a:rPr lang="en-US" altLang="en-US" dirty="0" smtClean="0">
                <a:latin typeface="+mn-lt"/>
              </a:rPr>
              <a:t> method.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following example removes all documents from the inventory collection where the status field equals "A":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20137"/>
              </p:ext>
            </p:extLst>
          </p:nvPr>
        </p:nvGraphicFramePr>
        <p:xfrm>
          <a:off x="2590800" y="4001294"/>
          <a:ext cx="5840506" cy="472440"/>
        </p:xfrm>
        <a:graphic>
          <a:graphicData uri="http://schemas.openxmlformats.org/drawingml/2006/table">
            <a:tbl>
              <a:tblPr/>
              <a:tblGrid>
                <a:gridCol w="5840506">
                  <a:extLst>
                    <a:ext uri="{9D8B030D-6E8A-4147-A177-3AD203B41FA5}">
                      <a16:colId xmlns:a16="http://schemas.microsoft.com/office/drawing/2014/main" val="2489798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 err="1">
                          <a:effectLst/>
                        </a:rPr>
                        <a:t>db.inventory.deleteMany</a:t>
                      </a:r>
                      <a:r>
                        <a:rPr lang="en-US" sz="2500" dirty="0">
                          <a:effectLst/>
                        </a:rPr>
                        <a:t>({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 dirty="0">
                          <a:effectLst/>
                        </a:rPr>
                        <a:t> 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2500" dirty="0">
                          <a:effectLst/>
                        </a:rPr>
                        <a:t> })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3143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85851" y="5992297"/>
            <a:ext cx="8133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https://docs.mongodb.com/manual/tutorial/remove-documents/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0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Only One Document that Matches a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To </a:t>
            </a:r>
            <a:r>
              <a:rPr lang="en-US" altLang="en-US" dirty="0"/>
              <a:t>delete at most a single document that matches a specified filter (even though multiple documents may match the specified filter) use the </a:t>
            </a:r>
            <a:r>
              <a:rPr lang="en-US" altLang="en-US" dirty="0" err="1">
                <a:hlinkClick r:id="rId2"/>
              </a:rPr>
              <a:t>db.collection.deleteOne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method.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following example deletes the first document where status is "D":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33515"/>
              </p:ext>
            </p:extLst>
          </p:nvPr>
        </p:nvGraphicFramePr>
        <p:xfrm>
          <a:off x="3446417" y="4308271"/>
          <a:ext cx="5299166" cy="853440"/>
        </p:xfrm>
        <a:graphic>
          <a:graphicData uri="http://schemas.openxmlformats.org/drawingml/2006/table">
            <a:tbl>
              <a:tblPr/>
              <a:tblGrid>
                <a:gridCol w="5299166">
                  <a:extLst>
                    <a:ext uri="{9D8B030D-6E8A-4147-A177-3AD203B41FA5}">
                      <a16:colId xmlns:a16="http://schemas.microsoft.com/office/drawing/2014/main" val="2920749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 err="1">
                          <a:effectLst/>
                        </a:rPr>
                        <a:t>db.inventory.deleteOne</a:t>
                      </a:r>
                      <a:r>
                        <a:rPr lang="en-US" sz="2500" dirty="0">
                          <a:effectLst/>
                        </a:rPr>
                        <a:t>( { </a:t>
                      </a:r>
                      <a:r>
                        <a:rPr lang="en-US" sz="2500" dirty="0">
                          <a:solidFill>
                            <a:srgbClr val="D83713"/>
                          </a:solidFill>
                          <a:effectLst/>
                        </a:rPr>
                        <a:t>status</a:t>
                      </a:r>
                      <a:r>
                        <a:rPr lang="en-US" sz="2500" dirty="0">
                          <a:effectLst/>
                        </a:rPr>
                        <a:t>: </a:t>
                      </a:r>
                      <a:r>
                        <a:rPr lang="en-US" sz="2500" b="1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sz="2500" dirty="0">
                          <a:effectLst/>
                        </a:rPr>
                        <a:t> } )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7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79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Indexes</a:t>
            </a:r>
          </a:p>
          <a:p>
            <a:r>
              <a:rPr lang="en-US" dirty="0" smtClean="0">
                <a:effectLst/>
              </a:rPr>
              <a:t>Delete operations do not drop indexes, even if deleting all documents from a collection.</a:t>
            </a:r>
          </a:p>
          <a:p>
            <a:r>
              <a:rPr lang="en-US" b="1" dirty="0"/>
              <a:t>Atomicity</a:t>
            </a:r>
          </a:p>
          <a:p>
            <a:r>
              <a:rPr lang="en-US" dirty="0" smtClean="0">
                <a:effectLst/>
              </a:rPr>
              <a:t>All write operations in MongoDB are atomic on the level of a single document.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2525" y="5942568"/>
            <a:ext cx="815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https://docs.mongodb.com/manual/core/write-operations-atomicity/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4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Use the already define database of </a:t>
            </a:r>
            <a:r>
              <a:rPr lang="en-US" dirty="0" err="1" smtClean="0"/>
              <a:t>mongodb</a:t>
            </a:r>
            <a:r>
              <a:rPr lang="en-US" dirty="0" smtClean="0"/>
              <a:t> “</a:t>
            </a:r>
            <a:r>
              <a:rPr lang="en-US" dirty="0" err="1"/>
              <a:t>sample_supplies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Connect this database with local mongo shell</a:t>
            </a:r>
          </a:p>
          <a:p>
            <a:r>
              <a:rPr lang="en-US" dirty="0" smtClean="0"/>
              <a:t>This database contains one collection: sales</a:t>
            </a:r>
          </a:p>
          <a:p>
            <a:r>
              <a:rPr lang="en-US" dirty="0" smtClean="0"/>
              <a:t>Sample document: https://docs.atlas.mongodb.com/sample-data/sample-supplies/</a:t>
            </a:r>
          </a:p>
        </p:txBody>
      </p:sp>
    </p:spTree>
    <p:extLst>
      <p:ext uri="{BB962C8B-B14F-4D97-AF65-F5344CB8AC3E}">
        <p14:creationId xmlns:p14="http://schemas.microsoft.com/office/powerpoint/2010/main" val="275541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Your task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all the documents where </a:t>
            </a:r>
            <a:r>
              <a:rPr lang="en-US" dirty="0" err="1" smtClean="0"/>
              <a:t>storelocation</a:t>
            </a:r>
            <a:r>
              <a:rPr lang="en-US" dirty="0" smtClean="0"/>
              <a:t>=“London”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</a:t>
            </a:r>
            <a:r>
              <a:rPr lang="en-US" dirty="0" err="1" smtClean="0"/>
              <a:t>storelocation</a:t>
            </a:r>
            <a:r>
              <a:rPr lang="en-US" dirty="0" smtClean="0"/>
              <a:t> field only where </a:t>
            </a:r>
            <a:r>
              <a:rPr lang="en-US" dirty="0" err="1" smtClean="0"/>
              <a:t>couponUsed</a:t>
            </a:r>
            <a:r>
              <a:rPr lang="en-US" dirty="0" smtClean="0"/>
              <a:t>= “true” and </a:t>
            </a:r>
            <a:r>
              <a:rPr lang="en-US" dirty="0" err="1" smtClean="0"/>
              <a:t>purchaseMethod</a:t>
            </a:r>
            <a:r>
              <a:rPr lang="en-US" dirty="0" smtClean="0"/>
              <a:t>= </a:t>
            </a:r>
            <a:r>
              <a:rPr lang="en-US" b="1" dirty="0" smtClean="0"/>
              <a:t>“</a:t>
            </a:r>
            <a:r>
              <a:rPr lang="en-US" b="1" dirty="0" err="1" smtClean="0"/>
              <a:t>Instore</a:t>
            </a:r>
            <a:r>
              <a:rPr lang="en-US" b="1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customer name and email address where age is above 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documents where item.0=“school</a:t>
            </a:r>
            <a:r>
              <a:rPr lang="en-US" smtClean="0"/>
              <a:t>” </a:t>
            </a:r>
            <a:r>
              <a:rPr lang="en-US" smtClean="0"/>
              <a:t>(</a:t>
            </a:r>
            <a:r>
              <a:rPr lang="en-US"/>
              <a:t>I</a:t>
            </a:r>
            <a:r>
              <a:rPr lang="en-US" smtClean="0"/>
              <a:t>tem </a:t>
            </a:r>
            <a:r>
              <a:rPr lang="en-US" dirty="0" smtClean="0"/>
              <a:t>array has 3 documents, access the first document and check the condition above)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documents where item.0=“school” and price is above 500 </a:t>
            </a:r>
            <a:r>
              <a:rPr lang="en-US" dirty="0" smtClean="0"/>
              <a:t>(item array </a:t>
            </a:r>
            <a:r>
              <a:rPr lang="en-US" dirty="0" smtClean="0"/>
              <a:t>has 3 documents, access the first document and check the condition above)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CURD</vt:lpstr>
      <vt:lpstr>Delete Documents</vt:lpstr>
      <vt:lpstr>Delete All Documents</vt:lpstr>
      <vt:lpstr>Delete All Documents that Match a Condition</vt:lpstr>
      <vt:lpstr>PowerPoint Presentation</vt:lpstr>
      <vt:lpstr>Delete Only One Document that Matches a Condition</vt:lpstr>
      <vt:lpstr>Delete Behavior</vt:lpstr>
      <vt:lpstr>Task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CURD</dc:title>
  <dc:creator>Lenovo</dc:creator>
  <cp:lastModifiedBy>Lenovo</cp:lastModifiedBy>
  <cp:revision>7</cp:revision>
  <dcterms:created xsi:type="dcterms:W3CDTF">2021-06-03T09:39:59Z</dcterms:created>
  <dcterms:modified xsi:type="dcterms:W3CDTF">2021-06-04T03:04:32Z</dcterms:modified>
</cp:coreProperties>
</file>