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47"/>
  </p:notesMasterIdLst>
  <p:sldIdLst>
    <p:sldId id="300" r:id="rId2"/>
    <p:sldId id="256" r:id="rId3"/>
    <p:sldId id="257" r:id="rId4"/>
    <p:sldId id="258" r:id="rId5"/>
    <p:sldId id="259" r:id="rId6"/>
    <p:sldId id="261"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000" autoAdjust="0"/>
  </p:normalViewPr>
  <p:slideViewPr>
    <p:cSldViewPr>
      <p:cViewPr varScale="1">
        <p:scale>
          <a:sx n="53" d="100"/>
          <a:sy n="53" d="100"/>
        </p:scale>
        <p:origin x="189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95586D-45A7-4E0C-AB65-E6036AB4B426}" type="datetimeFigureOut">
              <a:rPr lang="en-US" smtClean="0"/>
              <a:pPr/>
              <a:t>3/5/2021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901991-8D43-46E2-9105-B42569B9B232}" type="slidenum">
              <a:rPr lang="en-US" smtClean="0"/>
              <a:pPr/>
              <a:t>‹#›</a:t>
            </a:fld>
            <a:endParaRPr lang="en-US"/>
          </a:p>
        </p:txBody>
      </p:sp>
    </p:spTree>
    <p:extLst>
      <p:ext uri="{BB962C8B-B14F-4D97-AF65-F5344CB8AC3E}">
        <p14:creationId xmlns:p14="http://schemas.microsoft.com/office/powerpoint/2010/main" val="1358547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1"/>
          <p:cNvSpPr txBox="1">
            <a:spLocks noGrp="1" noRot="1" noChangeAspect="1" noChangeArrowheads="1" noTextEdit="1"/>
          </p:cNvSpPr>
          <p:nvPr>
            <p:ph type="sldImg"/>
          </p:nvPr>
        </p:nvSpPr>
        <p:spPr>
          <a:xfrm>
            <a:off x="1150938" y="692150"/>
            <a:ext cx="4556125" cy="3416300"/>
          </a:xfrm>
          <a:solidFill>
            <a:srgbClr val="FFFFFF"/>
          </a:solidFill>
          <a:ln/>
        </p:spPr>
      </p:sp>
      <p:sp>
        <p:nvSpPr>
          <p:cNvPr id="86019" name="Rectangle 2"/>
          <p:cNvSpPr txBox="1">
            <a:spLocks noGrp="1" noChangeArrowheads="1"/>
          </p:cNvSpPr>
          <p:nvPr>
            <p:ph type="body" idx="1"/>
          </p:nvPr>
        </p:nvSpPr>
        <p:spPr>
          <a:xfrm>
            <a:off x="914400" y="4343400"/>
            <a:ext cx="5029200" cy="4025900"/>
          </a:xfrm>
          <a:noFill/>
          <a:ln/>
        </p:spPr>
        <p:txBody>
          <a:bodyPr wrap="none" anchor="ct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
          <p:cNvSpPr txBox="1">
            <a:spLocks noGrp="1" noRot="1" noChangeAspect="1" noChangeArrowheads="1" noTextEdit="1"/>
          </p:cNvSpPr>
          <p:nvPr>
            <p:ph type="sldImg"/>
          </p:nvPr>
        </p:nvSpPr>
        <p:spPr>
          <a:xfrm>
            <a:off x="1150938" y="692150"/>
            <a:ext cx="4556125" cy="3416300"/>
          </a:xfrm>
          <a:solidFill>
            <a:srgbClr val="FFFFFF"/>
          </a:solidFill>
          <a:ln/>
        </p:spPr>
      </p:sp>
      <p:sp>
        <p:nvSpPr>
          <p:cNvPr id="74755" name="Rectangle 2"/>
          <p:cNvSpPr txBox="1">
            <a:spLocks noGrp="1" noChangeArrowheads="1"/>
          </p:cNvSpPr>
          <p:nvPr>
            <p:ph type="body" idx="1"/>
          </p:nvPr>
        </p:nvSpPr>
        <p:spPr>
          <a:xfrm>
            <a:off x="914400" y="4343400"/>
            <a:ext cx="5029200" cy="4116388"/>
          </a:xfrm>
          <a:noFill/>
          <a:ln/>
        </p:spPr>
        <p:txBody>
          <a:bodyPr wrap="none" anchor="ct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
          <p:cNvSpPr txBox="1">
            <a:spLocks noGrp="1" noRot="1" noChangeAspect="1" noChangeArrowheads="1" noTextEdit="1"/>
          </p:cNvSpPr>
          <p:nvPr>
            <p:ph type="sldImg"/>
          </p:nvPr>
        </p:nvSpPr>
        <p:spPr>
          <a:xfrm>
            <a:off x="1150938" y="692150"/>
            <a:ext cx="4556125" cy="3416300"/>
          </a:xfrm>
          <a:solidFill>
            <a:srgbClr val="FFFFFF"/>
          </a:solidFill>
          <a:ln/>
        </p:spPr>
      </p:sp>
      <p:sp>
        <p:nvSpPr>
          <p:cNvPr id="75779" name="Rectangle 2"/>
          <p:cNvSpPr txBox="1">
            <a:spLocks noGrp="1" noChangeArrowheads="1"/>
          </p:cNvSpPr>
          <p:nvPr>
            <p:ph type="body" idx="1"/>
          </p:nvPr>
        </p:nvSpPr>
        <p:spPr>
          <a:xfrm>
            <a:off x="914400" y="4343400"/>
            <a:ext cx="5029200" cy="4025900"/>
          </a:xfrm>
          <a:noFill/>
          <a:ln/>
        </p:spPr>
        <p:txBody>
          <a:bodyPr wrap="none" anchor="ct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txBox="1">
            <a:spLocks noGrp="1" noRot="1" noChangeAspect="1" noChangeArrowheads="1" noTextEdit="1"/>
          </p:cNvSpPr>
          <p:nvPr>
            <p:ph type="sldImg"/>
          </p:nvPr>
        </p:nvSpPr>
        <p:spPr>
          <a:xfrm>
            <a:off x="1150938" y="692150"/>
            <a:ext cx="4556125" cy="3416300"/>
          </a:xfrm>
          <a:solidFill>
            <a:srgbClr val="FFFFFF"/>
          </a:solidFill>
          <a:ln/>
        </p:spPr>
      </p:sp>
      <p:sp>
        <p:nvSpPr>
          <p:cNvPr id="77827" name="Rectangle 2"/>
          <p:cNvSpPr txBox="1">
            <a:spLocks noGrp="1" noChangeArrowheads="1"/>
          </p:cNvSpPr>
          <p:nvPr>
            <p:ph type="body" idx="1"/>
          </p:nvPr>
        </p:nvSpPr>
        <p:spPr>
          <a:xfrm>
            <a:off x="914400" y="4343400"/>
            <a:ext cx="5029200" cy="4116388"/>
          </a:xfrm>
          <a:noFill/>
          <a:ln/>
        </p:spPr>
        <p:txBody>
          <a:bodyPr wrap="none" anchor="ct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
          <p:cNvSpPr txBox="1">
            <a:spLocks noGrp="1" noRot="1" noChangeAspect="1" noChangeArrowheads="1" noTextEdit="1"/>
          </p:cNvSpPr>
          <p:nvPr>
            <p:ph type="sldImg"/>
          </p:nvPr>
        </p:nvSpPr>
        <p:spPr>
          <a:xfrm>
            <a:off x="1150938" y="692150"/>
            <a:ext cx="4556125" cy="3416300"/>
          </a:xfrm>
          <a:solidFill>
            <a:srgbClr val="FFFFFF"/>
          </a:solidFill>
          <a:ln/>
        </p:spPr>
      </p:sp>
      <p:sp>
        <p:nvSpPr>
          <p:cNvPr id="78851" name="Rectangle 2"/>
          <p:cNvSpPr txBox="1">
            <a:spLocks noGrp="1" noChangeArrowheads="1"/>
          </p:cNvSpPr>
          <p:nvPr>
            <p:ph type="body" idx="1"/>
          </p:nvPr>
        </p:nvSpPr>
        <p:spPr>
          <a:xfrm>
            <a:off x="914400" y="4343400"/>
            <a:ext cx="5029200" cy="4116388"/>
          </a:xfrm>
          <a:noFill/>
          <a:ln/>
        </p:spPr>
        <p:txBody>
          <a:bodyPr wrap="none" anchor="ct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
          <p:cNvSpPr txBox="1">
            <a:spLocks noGrp="1" noRot="1" noChangeAspect="1" noChangeArrowheads="1" noTextEdit="1"/>
          </p:cNvSpPr>
          <p:nvPr>
            <p:ph type="sldImg"/>
          </p:nvPr>
        </p:nvSpPr>
        <p:spPr>
          <a:xfrm>
            <a:off x="1150938" y="692150"/>
            <a:ext cx="4556125" cy="3416300"/>
          </a:xfrm>
          <a:solidFill>
            <a:srgbClr val="FFFFFF"/>
          </a:solidFill>
          <a:ln/>
        </p:spPr>
      </p:sp>
      <p:sp>
        <p:nvSpPr>
          <p:cNvPr id="92163" name="Rectangle 2"/>
          <p:cNvSpPr txBox="1">
            <a:spLocks noGrp="1" noChangeArrowheads="1"/>
          </p:cNvSpPr>
          <p:nvPr>
            <p:ph type="body" idx="1"/>
          </p:nvPr>
        </p:nvSpPr>
        <p:spPr>
          <a:xfrm>
            <a:off x="914400" y="4343400"/>
            <a:ext cx="5029200" cy="4025900"/>
          </a:xfrm>
          <a:noFill/>
          <a:ln/>
        </p:spPr>
        <p:txBody>
          <a:bodyPr wrap="none" anchor="ct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1"/>
          <p:cNvSpPr txBox="1">
            <a:spLocks noGrp="1" noRot="1" noChangeAspect="1" noChangeArrowheads="1" noTextEdit="1"/>
          </p:cNvSpPr>
          <p:nvPr>
            <p:ph type="sldImg"/>
          </p:nvPr>
        </p:nvSpPr>
        <p:spPr>
          <a:xfrm>
            <a:off x="1150938" y="692150"/>
            <a:ext cx="4556125" cy="3416300"/>
          </a:xfrm>
          <a:solidFill>
            <a:srgbClr val="FFFFFF"/>
          </a:solidFill>
          <a:ln/>
        </p:spPr>
      </p:sp>
      <p:sp>
        <p:nvSpPr>
          <p:cNvPr id="95235" name="Rectangle 2"/>
          <p:cNvSpPr txBox="1">
            <a:spLocks noGrp="1" noChangeArrowheads="1"/>
          </p:cNvSpPr>
          <p:nvPr>
            <p:ph type="body" idx="1"/>
          </p:nvPr>
        </p:nvSpPr>
        <p:spPr>
          <a:xfrm>
            <a:off x="914400" y="4343400"/>
            <a:ext cx="5029200" cy="4025900"/>
          </a:xfrm>
          <a:noFill/>
          <a:ln/>
        </p:spPr>
        <p:txBody>
          <a:bodyPr wrap="none" anchor="ct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
          <p:cNvSpPr txBox="1">
            <a:spLocks noGrp="1" noRot="1" noChangeAspect="1" noChangeArrowheads="1" noTextEdit="1"/>
          </p:cNvSpPr>
          <p:nvPr>
            <p:ph type="sldImg"/>
          </p:nvPr>
        </p:nvSpPr>
        <p:spPr>
          <a:xfrm>
            <a:off x="1150938" y="692150"/>
            <a:ext cx="4556125" cy="3416300"/>
          </a:xfrm>
          <a:solidFill>
            <a:srgbClr val="FFFFFF"/>
          </a:solidFill>
          <a:ln/>
        </p:spPr>
      </p:sp>
      <p:sp>
        <p:nvSpPr>
          <p:cNvPr id="96259" name="Rectangle 2"/>
          <p:cNvSpPr txBox="1">
            <a:spLocks noGrp="1" noChangeArrowheads="1"/>
          </p:cNvSpPr>
          <p:nvPr>
            <p:ph type="body" idx="1"/>
          </p:nvPr>
        </p:nvSpPr>
        <p:spPr>
          <a:xfrm>
            <a:off x="914400" y="4343400"/>
            <a:ext cx="5029200" cy="4116388"/>
          </a:xfrm>
          <a:noFill/>
          <a:ln/>
        </p:spPr>
        <p:txBody>
          <a:bodyPr wrap="none" anchor="ct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a:t>
            </a:r>
            <a:r>
              <a:rPr lang="en-US" baseline="0" dirty="0" smtClean="0"/>
              <a:t> </a:t>
            </a:r>
            <a:r>
              <a:rPr lang="en-US" baseline="0" smtClean="0"/>
              <a:t>retrieval select</a:t>
            </a:r>
            <a:endParaRPr lang="en-US" dirty="0" smtClean="0"/>
          </a:p>
          <a:p>
            <a:r>
              <a:rPr lang="en-US" dirty="0" smtClean="0"/>
              <a:t>DML,, insert update, delete</a:t>
            </a:r>
          </a:p>
          <a:p>
            <a:r>
              <a:rPr lang="en-US" dirty="0" smtClean="0"/>
              <a:t>DDL create,</a:t>
            </a:r>
            <a:r>
              <a:rPr lang="en-US" baseline="0" dirty="0" smtClean="0"/>
              <a:t> alter, drop</a:t>
            </a:r>
            <a:endParaRPr lang="en-US" dirty="0" smtClean="0"/>
          </a:p>
          <a:p>
            <a:r>
              <a:rPr lang="en-US" dirty="0" smtClean="0"/>
              <a:t>DCL</a:t>
            </a:r>
            <a:r>
              <a:rPr lang="en-US" baseline="0" dirty="0" smtClean="0"/>
              <a:t> grant revoke/e</a:t>
            </a:r>
          </a:p>
          <a:p>
            <a:r>
              <a:rPr lang="en-US" baseline="0" dirty="0" smtClean="0"/>
              <a:t>Transaction process– ensure data integrity (roll back </a:t>
            </a:r>
            <a:r>
              <a:rPr lang="en-US" baseline="0" dirty="0" err="1" smtClean="0"/>
              <a:t>etc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0901991-8D43-46E2-9105-B42569B9B232}" type="slidenum">
              <a:rPr lang="en-US" smtClean="0"/>
              <a:pPr/>
              <a:t>35</a:t>
            </a:fld>
            <a:endParaRPr lang="en-US"/>
          </a:p>
        </p:txBody>
      </p:sp>
    </p:spTree>
    <p:extLst>
      <p:ext uri="{BB962C8B-B14F-4D97-AF65-F5344CB8AC3E}">
        <p14:creationId xmlns:p14="http://schemas.microsoft.com/office/powerpoint/2010/main" val="416719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
          <p:cNvSpPr txBox="1">
            <a:spLocks noGrp="1" noRot="1" noChangeAspect="1" noChangeArrowheads="1" noTextEdit="1"/>
          </p:cNvSpPr>
          <p:nvPr>
            <p:ph type="sldImg"/>
          </p:nvPr>
        </p:nvSpPr>
        <p:spPr>
          <a:xfrm>
            <a:off x="1150938" y="692150"/>
            <a:ext cx="4556125" cy="3416300"/>
          </a:xfrm>
          <a:solidFill>
            <a:srgbClr val="FFFFFF"/>
          </a:solidFill>
          <a:ln/>
        </p:spPr>
      </p:sp>
      <p:sp>
        <p:nvSpPr>
          <p:cNvPr id="87043" name="Rectangle 2"/>
          <p:cNvSpPr txBox="1">
            <a:spLocks noGrp="1" noChangeArrowheads="1"/>
          </p:cNvSpPr>
          <p:nvPr>
            <p:ph type="body" idx="1"/>
          </p:nvPr>
        </p:nvSpPr>
        <p:spPr>
          <a:xfrm>
            <a:off x="914400" y="4343400"/>
            <a:ext cx="5029200" cy="4116388"/>
          </a:xfrm>
          <a:noFill/>
          <a:ln/>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
          <p:cNvSpPr txBox="1">
            <a:spLocks noGrp="1" noRot="1" noChangeAspect="1" noChangeArrowheads="1" noTextEdit="1"/>
          </p:cNvSpPr>
          <p:nvPr>
            <p:ph type="sldImg"/>
          </p:nvPr>
        </p:nvSpPr>
        <p:spPr>
          <a:xfrm>
            <a:off x="1150938" y="692150"/>
            <a:ext cx="4556125" cy="3416300"/>
          </a:xfrm>
          <a:solidFill>
            <a:srgbClr val="FFFFFF"/>
          </a:solidFill>
          <a:ln/>
        </p:spPr>
      </p:sp>
      <p:sp>
        <p:nvSpPr>
          <p:cNvPr id="89091" name="Rectangle 2"/>
          <p:cNvSpPr txBox="1">
            <a:spLocks noGrp="1" noChangeArrowheads="1"/>
          </p:cNvSpPr>
          <p:nvPr>
            <p:ph type="body" idx="1"/>
          </p:nvPr>
        </p:nvSpPr>
        <p:spPr>
          <a:xfrm>
            <a:off x="914400" y="4343400"/>
            <a:ext cx="5029200" cy="4025900"/>
          </a:xfrm>
          <a:noFill/>
          <a:ln/>
        </p:spPr>
        <p:txBody>
          <a:bodyPr wrap="none" anchor="ct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
          <p:cNvSpPr txBox="1">
            <a:spLocks noGrp="1" noRot="1" noChangeAspect="1" noChangeArrowheads="1" noTextEdit="1"/>
          </p:cNvSpPr>
          <p:nvPr>
            <p:ph type="sldImg"/>
          </p:nvPr>
        </p:nvSpPr>
        <p:spPr>
          <a:xfrm>
            <a:off x="1150938" y="692150"/>
            <a:ext cx="4556125" cy="3416300"/>
          </a:xfrm>
          <a:solidFill>
            <a:srgbClr val="FFFFFF"/>
          </a:solidFill>
          <a:ln/>
        </p:spPr>
      </p:sp>
      <p:sp>
        <p:nvSpPr>
          <p:cNvPr id="67587" name="Rectangle 2"/>
          <p:cNvSpPr txBox="1">
            <a:spLocks noGrp="1" noChangeArrowheads="1"/>
          </p:cNvSpPr>
          <p:nvPr>
            <p:ph type="body" idx="1"/>
          </p:nvPr>
        </p:nvSpPr>
        <p:spPr>
          <a:xfrm>
            <a:off x="914400" y="4343400"/>
            <a:ext cx="5029200" cy="4116388"/>
          </a:xfrm>
          <a:noFill/>
          <a:ln/>
        </p:spPr>
        <p:txBody>
          <a:bodyPr wrap="none" anchor="ct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
          <p:cNvSpPr txBox="1">
            <a:spLocks noGrp="1" noRot="1" noChangeAspect="1" noChangeArrowheads="1" noTextEdit="1"/>
          </p:cNvSpPr>
          <p:nvPr>
            <p:ph type="sldImg"/>
          </p:nvPr>
        </p:nvSpPr>
        <p:spPr>
          <a:xfrm>
            <a:off x="1150938" y="692150"/>
            <a:ext cx="4556125" cy="3416300"/>
          </a:xfrm>
          <a:solidFill>
            <a:srgbClr val="FFFFFF"/>
          </a:solidFill>
          <a:ln/>
        </p:spPr>
      </p:sp>
      <p:sp>
        <p:nvSpPr>
          <p:cNvPr id="68611" name="Rectangle 2"/>
          <p:cNvSpPr txBox="1">
            <a:spLocks noGrp="1" noChangeArrowheads="1"/>
          </p:cNvSpPr>
          <p:nvPr>
            <p:ph type="body" idx="1"/>
          </p:nvPr>
        </p:nvSpPr>
        <p:spPr>
          <a:xfrm>
            <a:off x="914400" y="4343400"/>
            <a:ext cx="5029200" cy="4116388"/>
          </a:xfrm>
          <a:noFill/>
          <a:ln/>
        </p:spPr>
        <p:txBody>
          <a:bodyPr wrap="none"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
          <p:cNvSpPr txBox="1">
            <a:spLocks noGrp="1" noRot="1" noChangeAspect="1" noChangeArrowheads="1" noTextEdit="1"/>
          </p:cNvSpPr>
          <p:nvPr>
            <p:ph type="sldImg"/>
          </p:nvPr>
        </p:nvSpPr>
        <p:spPr>
          <a:xfrm>
            <a:off x="1150938" y="692150"/>
            <a:ext cx="4556125" cy="3416300"/>
          </a:xfrm>
          <a:solidFill>
            <a:srgbClr val="FFFFFF"/>
          </a:solidFill>
          <a:ln/>
        </p:spPr>
      </p:sp>
      <p:sp>
        <p:nvSpPr>
          <p:cNvPr id="69635" name="Rectangle 2"/>
          <p:cNvSpPr txBox="1">
            <a:spLocks noGrp="1" noChangeArrowheads="1"/>
          </p:cNvSpPr>
          <p:nvPr>
            <p:ph type="body" idx="1"/>
          </p:nvPr>
        </p:nvSpPr>
        <p:spPr>
          <a:xfrm>
            <a:off x="914400" y="4343400"/>
            <a:ext cx="5029200" cy="4116388"/>
          </a:xfrm>
          <a:noFill/>
          <a:ln/>
        </p:spPr>
        <p:txBody>
          <a:bodyPr wrap="none" anchor="ct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
          <p:cNvSpPr txBox="1">
            <a:spLocks noGrp="1" noRot="1" noChangeAspect="1" noChangeArrowheads="1" noTextEdit="1"/>
          </p:cNvSpPr>
          <p:nvPr>
            <p:ph type="sldImg"/>
          </p:nvPr>
        </p:nvSpPr>
        <p:spPr>
          <a:xfrm>
            <a:off x="1150938" y="692150"/>
            <a:ext cx="4556125" cy="3416300"/>
          </a:xfrm>
          <a:solidFill>
            <a:srgbClr val="FFFFFF"/>
          </a:solidFill>
          <a:ln/>
        </p:spPr>
      </p:sp>
      <p:sp>
        <p:nvSpPr>
          <p:cNvPr id="71683" name="Rectangle 2"/>
          <p:cNvSpPr txBox="1">
            <a:spLocks noGrp="1" noChangeArrowheads="1"/>
          </p:cNvSpPr>
          <p:nvPr>
            <p:ph type="body" idx="1"/>
          </p:nvPr>
        </p:nvSpPr>
        <p:spPr>
          <a:xfrm>
            <a:off x="914400" y="4343400"/>
            <a:ext cx="5029200" cy="4116388"/>
          </a:xfrm>
          <a:noFill/>
          <a:ln/>
        </p:spPr>
        <p:txBody>
          <a:bodyPr wrap="none" anchor="ct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
          <p:cNvSpPr txBox="1">
            <a:spLocks noGrp="1" noRot="1" noChangeAspect="1" noChangeArrowheads="1" noTextEdit="1"/>
          </p:cNvSpPr>
          <p:nvPr>
            <p:ph type="sldImg"/>
          </p:nvPr>
        </p:nvSpPr>
        <p:spPr>
          <a:xfrm>
            <a:off x="1150938" y="692150"/>
            <a:ext cx="4556125" cy="3416300"/>
          </a:xfrm>
          <a:solidFill>
            <a:srgbClr val="FFFFFF"/>
          </a:solidFill>
          <a:ln/>
        </p:spPr>
      </p:sp>
      <p:sp>
        <p:nvSpPr>
          <p:cNvPr id="72707" name="Rectangle 2"/>
          <p:cNvSpPr txBox="1">
            <a:spLocks noGrp="1" noChangeArrowheads="1"/>
          </p:cNvSpPr>
          <p:nvPr>
            <p:ph type="body" idx="1"/>
          </p:nvPr>
        </p:nvSpPr>
        <p:spPr>
          <a:xfrm>
            <a:off x="914400" y="4343400"/>
            <a:ext cx="5029200" cy="4116388"/>
          </a:xfrm>
          <a:noFill/>
          <a:ln/>
        </p:spPr>
        <p:txBody>
          <a:bodyPr wrap="none" anchor="ct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
          <p:cNvSpPr txBox="1">
            <a:spLocks noGrp="1" noRot="1" noChangeAspect="1" noChangeArrowheads="1" noTextEdit="1"/>
          </p:cNvSpPr>
          <p:nvPr>
            <p:ph type="sldImg"/>
          </p:nvPr>
        </p:nvSpPr>
        <p:spPr>
          <a:xfrm>
            <a:off x="1150938" y="692150"/>
            <a:ext cx="4556125" cy="3416300"/>
          </a:xfrm>
          <a:solidFill>
            <a:srgbClr val="FFFFFF"/>
          </a:solidFill>
          <a:ln/>
        </p:spPr>
      </p:sp>
      <p:sp>
        <p:nvSpPr>
          <p:cNvPr id="73731" name="Rectangle 2"/>
          <p:cNvSpPr txBox="1">
            <a:spLocks noGrp="1" noChangeArrowheads="1"/>
          </p:cNvSpPr>
          <p:nvPr>
            <p:ph type="body" idx="1"/>
          </p:nvPr>
        </p:nvSpPr>
        <p:spPr>
          <a:xfrm>
            <a:off x="914400" y="4343400"/>
            <a:ext cx="5029200" cy="4116388"/>
          </a:xfrm>
          <a:noFill/>
          <a:ln/>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D084D216-B9A1-4DB7-ABAD-68DC69AB336D}" type="datetime1">
              <a:rPr lang="en-US" smtClean="0"/>
              <a:t>3/5/2021</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A2D7B55F-9370-470B-B937-C85469871500}"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702BA7-FC62-46D5-B558-DDBDC711B651}" type="datetime1">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7B55F-9370-470B-B937-C854698715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95637EE-B17C-4B22-B4DE-160EE1EE9446}" type="datetime1">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7B55F-9370-470B-B937-C85469871500}"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10A8B07-EAFC-41FB-A28F-2E5E3E9BBF62}" type="datetime1">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7B55F-9370-470B-B937-C85469871500}"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9F2BDF07-5A60-4E9C-A4A7-DBB92A6B4ABB}" type="datetime1">
              <a:rPr lang="en-US" smtClean="0"/>
              <a:t>3/5/2021</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A2D7B55F-9370-470B-B937-C85469871500}"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613CB33-8E90-4D65-BB17-679EA1CC85CB}" type="datetime1">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7B55F-9370-470B-B937-C85469871500}"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27D2083-C1ED-42F9-8A14-5018FB38690E}" type="datetime1">
              <a:rPr lang="en-US" smtClean="0"/>
              <a:t>3/5/2021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D7B55F-9370-470B-B937-C85469871500}"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2C123B2-BC42-4B61-A2CE-DEAB955AB5C5}" type="datetime1">
              <a:rPr lang="en-US" smtClean="0"/>
              <a:t>3/5/2021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7B55F-9370-470B-B937-C85469871500}"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7471C9-3690-4B2D-BB80-A47902540F78}" type="datetime1">
              <a:rPr lang="en-US" smtClean="0"/>
              <a:t>3/5/2021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D7B55F-9370-470B-B937-C85469871500}"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9071BAC-02B2-4F5B-847D-0EC28CA5C8ED}" type="datetime1">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7B55F-9370-470B-B937-C8546987150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35C6AC-0AF6-4385-8FD4-BC4E058C22E2}" type="datetime1">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7B55F-9370-470B-B937-C8546987150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3ABAA26-AEB9-4DB8-9776-5B46153EAA95}" type="datetime1">
              <a:rPr lang="en-US" smtClean="0"/>
              <a:t>3/5/2021</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A2D7B55F-9370-470B-B937-C85469871500}"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5105400"/>
            <a:ext cx="5181600" cy="533400"/>
          </a:xfrm>
        </p:spPr>
        <p:txBody>
          <a:bodyPr>
            <a:normAutofit fontScale="90000"/>
          </a:bodyPr>
          <a:lstStyle/>
          <a:p>
            <a:pPr algn="ctr"/>
            <a:r>
              <a:rPr lang="en-US" dirty="0" smtClean="0"/>
              <a:t>Grading Scheme: Absolute </a:t>
            </a:r>
            <a:endParaRPr lang="en-US" dirty="0"/>
          </a:p>
        </p:txBody>
      </p:sp>
      <p:sp>
        <p:nvSpPr>
          <p:cNvPr id="3" name="Slide Number Placeholder 2"/>
          <p:cNvSpPr>
            <a:spLocks noGrp="1"/>
          </p:cNvSpPr>
          <p:nvPr>
            <p:ph type="sldNum" sz="quarter" idx="12"/>
          </p:nvPr>
        </p:nvSpPr>
        <p:spPr/>
        <p:txBody>
          <a:bodyPr/>
          <a:lstStyle/>
          <a:p>
            <a:fld id="{A2D7B55F-9370-470B-B937-C85469871500}" type="slidenum">
              <a:rPr lang="en-US" smtClean="0"/>
              <a:pPr/>
              <a:t>1</a:t>
            </a:fld>
            <a:endParaRPr lang="en-US"/>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828149509"/>
              </p:ext>
            </p:extLst>
          </p:nvPr>
        </p:nvGraphicFramePr>
        <p:xfrm>
          <a:off x="2095500" y="2362200"/>
          <a:ext cx="4800600" cy="2194560"/>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276641430"/>
                    </a:ext>
                  </a:extLst>
                </a:gridCol>
                <a:gridCol w="2400300">
                  <a:extLst>
                    <a:ext uri="{9D8B030D-6E8A-4147-A177-3AD203B41FA5}">
                      <a16:colId xmlns:a16="http://schemas.microsoft.com/office/drawing/2014/main" val="1772106386"/>
                    </a:ext>
                  </a:extLst>
                </a:gridCol>
              </a:tblGrid>
              <a:tr h="304800">
                <a:tc>
                  <a:txBody>
                    <a:bodyPr/>
                    <a:lstStyle/>
                    <a:p>
                      <a:r>
                        <a:rPr lang="en-US" dirty="0" smtClean="0"/>
                        <a:t>Assessment</a:t>
                      </a:r>
                      <a:endParaRPr lang="en-US" dirty="0"/>
                    </a:p>
                  </a:txBody>
                  <a:tcPr/>
                </a:tc>
                <a:tc>
                  <a:txBody>
                    <a:bodyPr/>
                    <a:lstStyle/>
                    <a:p>
                      <a:r>
                        <a:rPr lang="en-US" dirty="0" smtClean="0"/>
                        <a:t>Weightage </a:t>
                      </a:r>
                      <a:endParaRPr lang="en-US" dirty="0"/>
                    </a:p>
                  </a:txBody>
                  <a:tcPr/>
                </a:tc>
                <a:extLst>
                  <a:ext uri="{0D108BD9-81ED-4DB2-BD59-A6C34878D82A}">
                    <a16:rowId xmlns:a16="http://schemas.microsoft.com/office/drawing/2014/main" val="1061658302"/>
                  </a:ext>
                </a:extLst>
              </a:tr>
              <a:tr h="304800">
                <a:tc>
                  <a:txBody>
                    <a:bodyPr/>
                    <a:lstStyle/>
                    <a:p>
                      <a:r>
                        <a:rPr lang="en-US" dirty="0" smtClean="0"/>
                        <a:t>Assignments</a:t>
                      </a:r>
                      <a:endParaRPr lang="en-US" dirty="0"/>
                    </a:p>
                  </a:txBody>
                  <a:tcPr/>
                </a:tc>
                <a:tc>
                  <a:txBody>
                    <a:bodyPr/>
                    <a:lstStyle/>
                    <a:p>
                      <a:r>
                        <a:rPr lang="en-US" dirty="0" smtClean="0"/>
                        <a:t>10%</a:t>
                      </a:r>
                      <a:endParaRPr lang="en-US" dirty="0"/>
                    </a:p>
                  </a:txBody>
                  <a:tcPr/>
                </a:tc>
                <a:extLst>
                  <a:ext uri="{0D108BD9-81ED-4DB2-BD59-A6C34878D82A}">
                    <a16:rowId xmlns:a16="http://schemas.microsoft.com/office/drawing/2014/main" val="4028704205"/>
                  </a:ext>
                </a:extLst>
              </a:tr>
              <a:tr h="304800">
                <a:tc>
                  <a:txBody>
                    <a:bodyPr/>
                    <a:lstStyle/>
                    <a:p>
                      <a:r>
                        <a:rPr lang="en-US" dirty="0" smtClean="0"/>
                        <a:t>Quizzes</a:t>
                      </a:r>
                      <a:endParaRPr lang="en-US" dirty="0"/>
                    </a:p>
                  </a:txBody>
                  <a:tcPr/>
                </a:tc>
                <a:tc>
                  <a:txBody>
                    <a:bodyPr/>
                    <a:lstStyle/>
                    <a:p>
                      <a:r>
                        <a:rPr lang="en-US" dirty="0" smtClean="0"/>
                        <a:t>5%</a:t>
                      </a:r>
                      <a:endParaRPr lang="en-US" dirty="0"/>
                    </a:p>
                  </a:txBody>
                  <a:tcPr/>
                </a:tc>
                <a:extLst>
                  <a:ext uri="{0D108BD9-81ED-4DB2-BD59-A6C34878D82A}">
                    <a16:rowId xmlns:a16="http://schemas.microsoft.com/office/drawing/2014/main" val="1010131772"/>
                  </a:ext>
                </a:extLst>
              </a:tr>
              <a:tr h="304800">
                <a:tc>
                  <a:txBody>
                    <a:bodyPr/>
                    <a:lstStyle/>
                    <a:p>
                      <a:r>
                        <a:rPr lang="en-US" dirty="0" smtClean="0"/>
                        <a:t>Sessional 1 &amp; 2</a:t>
                      </a:r>
                      <a:endParaRPr lang="en-US" dirty="0"/>
                    </a:p>
                  </a:txBody>
                  <a:tcPr/>
                </a:tc>
                <a:tc>
                  <a:txBody>
                    <a:bodyPr/>
                    <a:lstStyle/>
                    <a:p>
                      <a:r>
                        <a:rPr lang="en-US" b="0" dirty="0" smtClean="0"/>
                        <a:t>30% (15%</a:t>
                      </a:r>
                      <a:r>
                        <a:rPr lang="en-US" b="0" baseline="0" dirty="0" smtClean="0"/>
                        <a:t> Each)</a:t>
                      </a:r>
                      <a:endParaRPr lang="en-US" b="0" dirty="0"/>
                    </a:p>
                  </a:txBody>
                  <a:tcPr/>
                </a:tc>
                <a:extLst>
                  <a:ext uri="{0D108BD9-81ED-4DB2-BD59-A6C34878D82A}">
                    <a16:rowId xmlns:a16="http://schemas.microsoft.com/office/drawing/2014/main" val="3037668140"/>
                  </a:ext>
                </a:extLst>
              </a:tr>
              <a:tr h="304800">
                <a:tc>
                  <a:txBody>
                    <a:bodyPr/>
                    <a:lstStyle/>
                    <a:p>
                      <a:r>
                        <a:rPr lang="en-US" dirty="0" smtClean="0"/>
                        <a:t>Project</a:t>
                      </a:r>
                      <a:endParaRPr lang="en-US" dirty="0"/>
                    </a:p>
                  </a:txBody>
                  <a:tcPr/>
                </a:tc>
                <a:tc>
                  <a:txBody>
                    <a:bodyPr/>
                    <a:lstStyle/>
                    <a:p>
                      <a:r>
                        <a:rPr lang="en-US" dirty="0" smtClean="0"/>
                        <a:t>15%</a:t>
                      </a:r>
                      <a:endParaRPr lang="en-US" dirty="0"/>
                    </a:p>
                  </a:txBody>
                  <a:tcPr/>
                </a:tc>
                <a:extLst>
                  <a:ext uri="{0D108BD9-81ED-4DB2-BD59-A6C34878D82A}">
                    <a16:rowId xmlns:a16="http://schemas.microsoft.com/office/drawing/2014/main" val="2372220235"/>
                  </a:ext>
                </a:extLst>
              </a:tr>
              <a:tr h="304800">
                <a:tc>
                  <a:txBody>
                    <a:bodyPr/>
                    <a:lstStyle/>
                    <a:p>
                      <a:r>
                        <a:rPr lang="en-US" dirty="0" smtClean="0"/>
                        <a:t>Finals</a:t>
                      </a:r>
                      <a:endParaRPr lang="en-US" dirty="0"/>
                    </a:p>
                  </a:txBody>
                  <a:tcPr/>
                </a:tc>
                <a:tc>
                  <a:txBody>
                    <a:bodyPr/>
                    <a:lstStyle/>
                    <a:p>
                      <a:r>
                        <a:rPr lang="en-US" dirty="0" smtClean="0"/>
                        <a:t>40%</a:t>
                      </a:r>
                      <a:endParaRPr lang="en-US" dirty="0"/>
                    </a:p>
                  </a:txBody>
                  <a:tcPr/>
                </a:tc>
                <a:extLst>
                  <a:ext uri="{0D108BD9-81ED-4DB2-BD59-A6C34878D82A}">
                    <a16:rowId xmlns:a16="http://schemas.microsoft.com/office/drawing/2014/main" val="2506882910"/>
                  </a:ext>
                </a:extLst>
              </a:tr>
            </a:tbl>
          </a:graphicData>
        </a:graphic>
      </p:graphicFrame>
    </p:spTree>
    <p:extLst>
      <p:ext uri="{BB962C8B-B14F-4D97-AF65-F5344CB8AC3E}">
        <p14:creationId xmlns:p14="http://schemas.microsoft.com/office/powerpoint/2010/main" val="1758180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pitchFamily="18" charset="0"/>
              </a:rPr>
              <a:t>Limitations of File-Based Approach</a:t>
            </a:r>
            <a:endParaRPr lang="en-US" dirty="0"/>
          </a:p>
        </p:txBody>
      </p:sp>
      <p:sp>
        <p:nvSpPr>
          <p:cNvPr id="3" name="Content Placeholder 2"/>
          <p:cNvSpPr>
            <a:spLocks noGrp="1"/>
          </p:cNvSpPr>
          <p:nvPr>
            <p:ph sz="quarter" idx="1"/>
          </p:nvPr>
        </p:nvSpPr>
        <p:spPr>
          <a:xfrm>
            <a:off x="457200" y="1219200"/>
            <a:ext cx="8153400" cy="4937760"/>
          </a:xfrm>
        </p:spPr>
        <p:txBody>
          <a:bodyPr>
            <a:normAutofit fontScale="92500" lnSpcReduction="10000"/>
          </a:bodyPr>
          <a:lstStyle/>
          <a:p>
            <a:pPr>
              <a:lnSpc>
                <a:spcPct val="140000"/>
              </a:lnSpc>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smtClean="0">
                <a:latin typeface="Times" pitchFamily="18" charset="0"/>
                <a:cs typeface="Times New Roman" pitchFamily="16" charset="0"/>
              </a:rPr>
              <a:t>Program-Data Dependence</a:t>
            </a:r>
          </a:p>
          <a:p>
            <a:pPr marL="548640" lvl="2">
              <a:lnSpc>
                <a:spcPct val="140000"/>
              </a:lnSpc>
              <a:spcBef>
                <a:spcPts val="600"/>
              </a:spcBef>
              <a:buClr>
                <a:schemeClr val="accent1"/>
              </a:buCl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100" dirty="0" smtClean="0">
                <a:solidFill>
                  <a:schemeClr val="tx1"/>
                </a:solidFill>
                <a:latin typeface="Times" pitchFamily="18" charset="0"/>
                <a:cs typeface="Times New Roman" pitchFamily="16" charset="0"/>
              </a:rPr>
              <a:t>All programs maintain metadata for each file they use</a:t>
            </a:r>
          </a:p>
          <a:p>
            <a:pPr>
              <a:lnSpc>
                <a:spcPct val="140000"/>
              </a:lnSpc>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smtClean="0">
                <a:latin typeface="Times" pitchFamily="18" charset="0"/>
                <a:cs typeface="Times New Roman" pitchFamily="16" charset="0"/>
              </a:rPr>
              <a:t>Duplication of Data</a:t>
            </a:r>
          </a:p>
          <a:p>
            <a:pPr marL="548640" lvl="2">
              <a:lnSpc>
                <a:spcPct val="140000"/>
              </a:lnSpc>
              <a:spcBef>
                <a:spcPts val="600"/>
              </a:spcBef>
              <a:buClr>
                <a:schemeClr val="accent1"/>
              </a:buCl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100" dirty="0" smtClean="0">
                <a:solidFill>
                  <a:schemeClr val="tx1"/>
                </a:solidFill>
                <a:latin typeface="Times" pitchFamily="18" charset="0"/>
                <a:cs typeface="Times New Roman" pitchFamily="16" charset="0"/>
              </a:rPr>
              <a:t>Different systems/programs have separate copies of the same data</a:t>
            </a:r>
          </a:p>
          <a:p>
            <a:pPr>
              <a:lnSpc>
                <a:spcPct val="140000"/>
              </a:lnSpc>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smtClean="0">
                <a:latin typeface="Times" pitchFamily="18" charset="0"/>
                <a:cs typeface="Times New Roman" pitchFamily="16" charset="0"/>
              </a:rPr>
              <a:t>Limited Data Sharing</a:t>
            </a:r>
          </a:p>
          <a:p>
            <a:pPr marL="548640" lvl="2">
              <a:lnSpc>
                <a:spcPct val="140000"/>
              </a:lnSpc>
              <a:spcBef>
                <a:spcPts val="600"/>
              </a:spcBef>
              <a:buClr>
                <a:schemeClr val="accent1"/>
              </a:buCl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100" dirty="0" smtClean="0">
                <a:solidFill>
                  <a:schemeClr val="tx1"/>
                </a:solidFill>
                <a:latin typeface="Times" pitchFamily="18" charset="0"/>
                <a:cs typeface="Times New Roman" pitchFamily="16" charset="0"/>
              </a:rPr>
              <a:t>No centralized control of data</a:t>
            </a:r>
          </a:p>
          <a:p>
            <a:pPr>
              <a:lnSpc>
                <a:spcPct val="140000"/>
              </a:lnSpc>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smtClean="0">
                <a:latin typeface="Times" pitchFamily="18" charset="0"/>
                <a:cs typeface="Times New Roman" pitchFamily="16" charset="0"/>
              </a:rPr>
              <a:t>Lengthy Development Times</a:t>
            </a:r>
          </a:p>
          <a:p>
            <a:pPr marL="548640" lvl="2">
              <a:lnSpc>
                <a:spcPct val="140000"/>
              </a:lnSpc>
              <a:spcBef>
                <a:spcPts val="600"/>
              </a:spcBef>
              <a:buClr>
                <a:schemeClr val="accent1"/>
              </a:buCl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100" dirty="0" smtClean="0">
                <a:solidFill>
                  <a:schemeClr val="tx1"/>
                </a:solidFill>
                <a:latin typeface="Times" pitchFamily="18" charset="0"/>
                <a:cs typeface="Times New Roman" pitchFamily="16" charset="0"/>
              </a:rPr>
              <a:t>Programmers must design their own file formats</a:t>
            </a:r>
          </a:p>
          <a:p>
            <a:pPr>
              <a:lnSpc>
                <a:spcPct val="140000"/>
              </a:lnSpc>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smtClean="0">
                <a:latin typeface="Times" pitchFamily="18" charset="0"/>
                <a:cs typeface="Times New Roman" pitchFamily="16" charset="0"/>
              </a:rPr>
              <a:t>Excessive Program Maintenance</a:t>
            </a:r>
          </a:p>
          <a:p>
            <a:pPr marL="548640" lvl="2">
              <a:lnSpc>
                <a:spcPct val="140000"/>
              </a:lnSpc>
              <a:spcBef>
                <a:spcPts val="600"/>
              </a:spcBef>
              <a:buClr>
                <a:schemeClr val="accent1"/>
              </a:buCl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100" dirty="0" smtClean="0">
                <a:solidFill>
                  <a:schemeClr val="tx1"/>
                </a:solidFill>
                <a:latin typeface="Times" pitchFamily="18" charset="0"/>
                <a:cs typeface="Times New Roman" pitchFamily="16" charset="0"/>
              </a:rPr>
              <a:t>80% of information systems budget</a:t>
            </a:r>
          </a:p>
          <a:p>
            <a:endParaRPr lang="en-US" dirty="0"/>
          </a:p>
        </p:txBody>
      </p:sp>
      <p:sp>
        <p:nvSpPr>
          <p:cNvPr id="4" name="Slide Number Placeholder 3"/>
          <p:cNvSpPr>
            <a:spLocks noGrp="1"/>
          </p:cNvSpPr>
          <p:nvPr>
            <p:ph type="sldNum" sz="quarter" idx="12"/>
          </p:nvPr>
        </p:nvSpPr>
        <p:spPr/>
        <p:txBody>
          <a:bodyPr/>
          <a:lstStyle/>
          <a:p>
            <a:fld id="{A2D7B55F-9370-470B-B937-C85469871500}"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b="1" dirty="0" smtClean="0">
                <a:latin typeface="Times" pitchFamily="18" charset="0"/>
              </a:rPr>
              <a:t>Limitations of File-Based Approach</a:t>
            </a:r>
            <a:endParaRPr lang="en-US" dirty="0"/>
          </a:p>
        </p:txBody>
      </p:sp>
      <p:sp>
        <p:nvSpPr>
          <p:cNvPr id="6" name="Content Placeholder 5"/>
          <p:cNvSpPr>
            <a:spLocks noGrp="1"/>
          </p:cNvSpPr>
          <p:nvPr>
            <p:ph sz="quarter" idx="1"/>
          </p:nvPr>
        </p:nvSpPr>
        <p:spPr/>
        <p:txBody>
          <a:bodyPr>
            <a:normAutofit/>
          </a:bodyPr>
          <a:lstStyle/>
          <a:p>
            <a:pPr>
              <a:lnSpc>
                <a:spcPct val="130000"/>
              </a:lnSpc>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b="1" dirty="0" smtClean="0">
                <a:latin typeface="Times" pitchFamily="18" charset="0"/>
                <a:cs typeface="Times New Roman" pitchFamily="16" charset="0"/>
              </a:rPr>
              <a:t>Incompatible file formats</a:t>
            </a:r>
          </a:p>
          <a:p>
            <a:pPr lvl="1">
              <a:lnSpc>
                <a:spcPct val="130000"/>
              </a:lnSpc>
              <a:spcBef>
                <a:spcPts val="600"/>
              </a:spcBef>
              <a:buClr>
                <a:schemeClr val="accent1"/>
              </a:buCl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smtClean="0">
                <a:solidFill>
                  <a:schemeClr val="tx1"/>
                </a:solidFill>
                <a:latin typeface="Times" pitchFamily="18" charset="0"/>
                <a:cs typeface="Times New Roman" pitchFamily="16" charset="0"/>
              </a:rPr>
              <a:t>Programs are written in different languages, and so cannot easily access each other’s files.</a:t>
            </a:r>
          </a:p>
          <a:p>
            <a:pPr>
              <a:lnSpc>
                <a:spcPct val="130000"/>
              </a:lnSpc>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b="1" dirty="0" smtClean="0">
                <a:latin typeface="Times" pitchFamily="18" charset="0"/>
                <a:cs typeface="Times New Roman" pitchFamily="16" charset="0"/>
              </a:rPr>
              <a:t>Fixed Queries/Proliferation of application programs</a:t>
            </a:r>
          </a:p>
          <a:p>
            <a:pPr lvl="1">
              <a:lnSpc>
                <a:spcPct val="130000"/>
              </a:lnSpc>
              <a:spcBef>
                <a:spcPts val="600"/>
              </a:spcBef>
              <a:buClr>
                <a:schemeClr val="accent1"/>
              </a:buCl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smtClean="0">
                <a:solidFill>
                  <a:schemeClr val="tx1"/>
                </a:solidFill>
                <a:latin typeface="Times" pitchFamily="18" charset="0"/>
                <a:cs typeface="Times New Roman" pitchFamily="16" charset="0"/>
              </a:rPr>
              <a:t>Programs are written to satisfy particular functions.</a:t>
            </a:r>
          </a:p>
          <a:p>
            <a:pPr lvl="1">
              <a:lnSpc>
                <a:spcPct val="130000"/>
              </a:lnSpc>
              <a:spcBef>
                <a:spcPts val="600"/>
              </a:spcBef>
              <a:buClr>
                <a:schemeClr val="accent1"/>
              </a:buCl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smtClean="0">
                <a:solidFill>
                  <a:schemeClr val="tx1"/>
                </a:solidFill>
                <a:latin typeface="Times" pitchFamily="18" charset="0"/>
                <a:cs typeface="Times New Roman" pitchFamily="16" charset="0"/>
              </a:rPr>
              <a:t>Any new requirement needs a new program.</a:t>
            </a:r>
          </a:p>
          <a:p>
            <a:pPr lvl="1">
              <a:lnSpc>
                <a:spcPct val="130000"/>
              </a:lnSpc>
              <a:spcBef>
                <a:spcPts val="600"/>
              </a:spcBef>
              <a:buClr>
                <a:schemeClr val="accent1"/>
              </a:buCl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dirty="0" smtClean="0">
              <a:solidFill>
                <a:schemeClr val="tx1"/>
              </a:solidFill>
              <a:latin typeface="Times" pitchFamily="18" charset="0"/>
              <a:cs typeface="Times New Roman" pitchFamily="16" charset="0"/>
            </a:endParaRPr>
          </a:p>
        </p:txBody>
      </p:sp>
      <p:sp>
        <p:nvSpPr>
          <p:cNvPr id="4" name="Slide Number Placeholder 3"/>
          <p:cNvSpPr>
            <a:spLocks noGrp="1"/>
          </p:cNvSpPr>
          <p:nvPr>
            <p:ph type="sldNum" sz="quarter" idx="12"/>
          </p:nvPr>
        </p:nvSpPr>
        <p:spPr/>
        <p:txBody>
          <a:bodyPr/>
          <a:lstStyle/>
          <a:p>
            <a:fld id="{A2D7B55F-9370-470B-B937-C85469871500}"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Times" pitchFamily="18" charset="0"/>
              </a:rPr>
              <a:t>Problems with Data Dependency</a:t>
            </a:r>
          </a:p>
        </p:txBody>
      </p:sp>
      <p:sp>
        <p:nvSpPr>
          <p:cNvPr id="3" name="Content Placeholder 2"/>
          <p:cNvSpPr>
            <a:spLocks noGrp="1"/>
          </p:cNvSpPr>
          <p:nvPr>
            <p:ph sz="quarter" idx="1"/>
          </p:nvPr>
        </p:nvSpPr>
        <p:spPr/>
        <p:txBody>
          <a:bodyPr/>
          <a:lstStyle/>
          <a:p>
            <a:pPr>
              <a:lnSpc>
                <a:spcPct val="140000"/>
              </a:lnSpc>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latin typeface="Times" pitchFamily="18" charset="0"/>
                <a:cs typeface="Times New Roman" pitchFamily="16" charset="0"/>
              </a:rPr>
              <a:t>Each application programmer must maintain his/her own data</a:t>
            </a:r>
          </a:p>
          <a:p>
            <a:pPr>
              <a:lnSpc>
                <a:spcPct val="140000"/>
              </a:lnSpc>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latin typeface="Times" pitchFamily="18" charset="0"/>
                <a:cs typeface="Times New Roman" pitchFamily="16" charset="0"/>
              </a:rPr>
              <a:t>Each application program needs to include code for the meta data of each file</a:t>
            </a:r>
          </a:p>
          <a:p>
            <a:pPr>
              <a:lnSpc>
                <a:spcPct val="140000"/>
              </a:lnSpc>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latin typeface="Times" pitchFamily="18" charset="0"/>
                <a:cs typeface="Times New Roman" pitchFamily="16" charset="0"/>
              </a:rPr>
              <a:t>Each application program must have its own processing routines for reading, inserting, updating, and deleting data</a:t>
            </a:r>
          </a:p>
          <a:p>
            <a:pPr>
              <a:lnSpc>
                <a:spcPct val="140000"/>
              </a:lnSpc>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latin typeface="Times" pitchFamily="18" charset="0"/>
                <a:cs typeface="Times New Roman" pitchFamily="16" charset="0"/>
              </a:rPr>
              <a:t>Lack of coordination and central control</a:t>
            </a:r>
          </a:p>
          <a:p>
            <a:pPr>
              <a:lnSpc>
                <a:spcPct val="140000"/>
              </a:lnSpc>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latin typeface="Times" pitchFamily="18" charset="0"/>
                <a:cs typeface="Times New Roman" pitchFamily="16" charset="0"/>
              </a:rPr>
              <a:t>Non-standard file formats</a:t>
            </a:r>
          </a:p>
          <a:p>
            <a:endParaRPr lang="en-US" dirty="0"/>
          </a:p>
        </p:txBody>
      </p:sp>
      <p:sp>
        <p:nvSpPr>
          <p:cNvPr id="4" name="Slide Number Placeholder 3"/>
          <p:cNvSpPr>
            <a:spLocks noGrp="1"/>
          </p:cNvSpPr>
          <p:nvPr>
            <p:ph type="sldNum" sz="quarter" idx="12"/>
          </p:nvPr>
        </p:nvSpPr>
        <p:spPr/>
        <p:txBody>
          <a:bodyPr/>
          <a:lstStyle/>
          <a:p>
            <a:fld id="{A2D7B55F-9370-470B-B937-C85469871500}"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b="1" dirty="0" smtClean="0">
                <a:latin typeface="Times" pitchFamily="18" charset="0"/>
              </a:rPr>
              <a:t/>
            </a:r>
            <a:br>
              <a:rPr lang="en-GB" b="1" dirty="0" smtClean="0">
                <a:latin typeface="Times" pitchFamily="18" charset="0"/>
              </a:rPr>
            </a:br>
            <a:r>
              <a:rPr lang="en-GB" b="1" dirty="0" smtClean="0">
                <a:latin typeface="Times" pitchFamily="18" charset="0"/>
              </a:rPr>
              <a:t/>
            </a:r>
            <a:br>
              <a:rPr lang="en-GB" b="1" dirty="0" smtClean="0">
                <a:latin typeface="Times" pitchFamily="18" charset="0"/>
              </a:rPr>
            </a:br>
            <a:r>
              <a:rPr lang="en-GB" b="1" dirty="0" smtClean="0">
                <a:latin typeface="Times" pitchFamily="18" charset="0"/>
              </a:rPr>
              <a:t/>
            </a:r>
            <a:br>
              <a:rPr lang="en-GB" b="1" dirty="0" smtClean="0">
                <a:latin typeface="Times" pitchFamily="18" charset="0"/>
              </a:rPr>
            </a:br>
            <a:r>
              <a:rPr lang="en-GB" b="1" dirty="0" smtClean="0">
                <a:latin typeface="Times" pitchFamily="18" charset="0"/>
              </a:rPr>
              <a:t>Problems with Data Dependency</a:t>
            </a:r>
            <a:endParaRPr lang="en-US" b="1" dirty="0" smtClean="0">
              <a:latin typeface="Times" pitchFamily="18" charset="0"/>
            </a:endParaRPr>
          </a:p>
        </p:txBody>
      </p:sp>
      <p:sp>
        <p:nvSpPr>
          <p:cNvPr id="3" name="Content Placeholder 2"/>
          <p:cNvSpPr>
            <a:spLocks noGrp="1"/>
          </p:cNvSpPr>
          <p:nvPr>
            <p:ph sz="quarter" idx="1"/>
          </p:nvPr>
        </p:nvSpPr>
        <p:spPr/>
        <p:txBody>
          <a:bodyPr>
            <a:normAutofit fontScale="92500" lnSpcReduction="20000"/>
          </a:bodyPr>
          <a:lstStyle/>
          <a:p>
            <a:pPr algn="just">
              <a:lnSpc>
                <a:spcPct val="150000"/>
              </a:lnSpc>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latin typeface="Times" pitchFamily="18" charset="0"/>
                <a:cs typeface="Times New Roman" pitchFamily="16" charset="0"/>
              </a:rPr>
              <a:t>If data is being changed then the program must be changed and vice versa For example if a library system has some attributes about book like.</a:t>
            </a:r>
          </a:p>
          <a:p>
            <a:pPr lvl="1" algn="just">
              <a:lnSpc>
                <a:spcPct val="110000"/>
              </a:lnSpc>
              <a:spcBef>
                <a:spcPts val="600"/>
              </a:spcBef>
              <a:buClr>
                <a:schemeClr val="accent1"/>
              </a:buCl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err="1" smtClean="0">
                <a:solidFill>
                  <a:schemeClr val="tx1"/>
                </a:solidFill>
                <a:latin typeface="Times" pitchFamily="18" charset="0"/>
                <a:cs typeface="Times New Roman" pitchFamily="16" charset="0"/>
              </a:rPr>
              <a:t>Book_id</a:t>
            </a:r>
            <a:endParaRPr lang="en-GB" sz="2400" dirty="0" smtClean="0">
              <a:solidFill>
                <a:schemeClr val="tx1"/>
              </a:solidFill>
              <a:latin typeface="Times" pitchFamily="18" charset="0"/>
              <a:cs typeface="Times New Roman" pitchFamily="16" charset="0"/>
            </a:endParaRPr>
          </a:p>
          <a:p>
            <a:pPr lvl="1" algn="just">
              <a:lnSpc>
                <a:spcPct val="110000"/>
              </a:lnSpc>
              <a:spcBef>
                <a:spcPts val="600"/>
              </a:spcBef>
              <a:buClr>
                <a:schemeClr val="accent1"/>
              </a:buCl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err="1" smtClean="0">
                <a:solidFill>
                  <a:schemeClr val="tx1"/>
                </a:solidFill>
                <a:latin typeface="Times" pitchFamily="18" charset="0"/>
                <a:cs typeface="Times New Roman" pitchFamily="16" charset="0"/>
              </a:rPr>
              <a:t>Book_name</a:t>
            </a:r>
            <a:endParaRPr lang="en-GB" sz="2400" dirty="0" smtClean="0">
              <a:solidFill>
                <a:schemeClr val="tx1"/>
              </a:solidFill>
              <a:latin typeface="Times" pitchFamily="18" charset="0"/>
              <a:cs typeface="Times New Roman" pitchFamily="16" charset="0"/>
            </a:endParaRPr>
          </a:p>
          <a:p>
            <a:pPr lvl="1" algn="just">
              <a:lnSpc>
                <a:spcPct val="110000"/>
              </a:lnSpc>
              <a:spcBef>
                <a:spcPts val="600"/>
              </a:spcBef>
              <a:buClr>
                <a:schemeClr val="accent1"/>
              </a:buCl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err="1" smtClean="0">
                <a:solidFill>
                  <a:schemeClr val="tx1"/>
                </a:solidFill>
                <a:latin typeface="Times" pitchFamily="18" charset="0"/>
                <a:cs typeface="Times New Roman" pitchFamily="16" charset="0"/>
              </a:rPr>
              <a:t>Book_title</a:t>
            </a:r>
            <a:endParaRPr lang="en-GB" sz="2400" dirty="0" smtClean="0">
              <a:solidFill>
                <a:schemeClr val="tx1"/>
              </a:solidFill>
              <a:latin typeface="Times" pitchFamily="18" charset="0"/>
              <a:cs typeface="Times New Roman" pitchFamily="16" charset="0"/>
            </a:endParaRPr>
          </a:p>
          <a:p>
            <a:pPr lvl="1" algn="just">
              <a:lnSpc>
                <a:spcPct val="110000"/>
              </a:lnSpc>
              <a:spcBef>
                <a:spcPts val="600"/>
              </a:spcBef>
              <a:buClr>
                <a:schemeClr val="accent1"/>
              </a:buCl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err="1" smtClean="0">
                <a:solidFill>
                  <a:schemeClr val="tx1"/>
                </a:solidFill>
                <a:latin typeface="Times" pitchFamily="18" charset="0"/>
                <a:cs typeface="Times New Roman" pitchFamily="16" charset="0"/>
              </a:rPr>
              <a:t>Book_author</a:t>
            </a:r>
            <a:endParaRPr lang="en-GB" sz="2400" dirty="0" smtClean="0">
              <a:solidFill>
                <a:schemeClr val="tx1"/>
              </a:solidFill>
              <a:latin typeface="Times" pitchFamily="18" charset="0"/>
              <a:cs typeface="Times New Roman" pitchFamily="16" charset="0"/>
            </a:endParaRPr>
          </a:p>
          <a:p>
            <a:pPr lvl="1" indent="-228600" algn="just">
              <a:spcBef>
                <a:spcPts val="375"/>
              </a:spcBef>
              <a:buClr>
                <a:srgbClr val="800000"/>
              </a:buClr>
              <a:buSzPct val="45000"/>
              <a:buNone/>
              <a:tabLst>
                <a:tab pos="639763" algn="l"/>
                <a:tab pos="1554163" algn="l"/>
                <a:tab pos="2468563" algn="l"/>
                <a:tab pos="3382963" algn="l"/>
                <a:tab pos="4297363" algn="l"/>
                <a:tab pos="5211763" algn="l"/>
                <a:tab pos="6126163" algn="l"/>
                <a:tab pos="7040563" algn="l"/>
                <a:tab pos="7954963" algn="l"/>
                <a:tab pos="8869363" algn="l"/>
                <a:tab pos="9783763" algn="l"/>
              </a:tabLst>
            </a:pPr>
            <a:r>
              <a:rPr lang="en-GB" sz="2400" dirty="0" smtClean="0">
                <a:solidFill>
                  <a:srgbClr val="000000"/>
                </a:solidFill>
                <a:latin typeface="Times New Roman" pitchFamily="16" charset="0"/>
              </a:rPr>
              <a:t>And after some time we add an other attribute like</a:t>
            </a:r>
          </a:p>
          <a:p>
            <a:pPr lvl="1" indent="-228600" algn="just">
              <a:spcBef>
                <a:spcPts val="375"/>
              </a:spcBef>
              <a:buClr>
                <a:srgbClr val="800000"/>
              </a:buClr>
              <a:buSzPct val="45000"/>
              <a:buNone/>
              <a:tabLst>
                <a:tab pos="639763" algn="l"/>
                <a:tab pos="1554163" algn="l"/>
                <a:tab pos="2468563" algn="l"/>
                <a:tab pos="3382963" algn="l"/>
                <a:tab pos="4297363" algn="l"/>
                <a:tab pos="5211763" algn="l"/>
                <a:tab pos="6126163" algn="l"/>
                <a:tab pos="7040563" algn="l"/>
                <a:tab pos="7954963" algn="l"/>
                <a:tab pos="8869363" algn="l"/>
                <a:tab pos="9783763" algn="l"/>
              </a:tabLst>
            </a:pPr>
            <a:r>
              <a:rPr lang="en-GB" sz="2400" dirty="0" err="1" smtClean="0">
                <a:solidFill>
                  <a:srgbClr val="000000"/>
                </a:solidFill>
                <a:latin typeface="Times New Roman" pitchFamily="16" charset="0"/>
              </a:rPr>
              <a:t>book_edition</a:t>
            </a:r>
            <a:r>
              <a:rPr lang="en-GB" sz="2400" dirty="0" smtClean="0">
                <a:solidFill>
                  <a:srgbClr val="000000"/>
                </a:solidFill>
                <a:latin typeface="Times New Roman" pitchFamily="16" charset="0"/>
              </a:rPr>
              <a:t>. So you need to change data but on other </a:t>
            </a:r>
          </a:p>
          <a:p>
            <a:pPr lvl="1" indent="-228600" algn="just">
              <a:spcBef>
                <a:spcPts val="375"/>
              </a:spcBef>
              <a:buClr>
                <a:srgbClr val="800000"/>
              </a:buClr>
              <a:buSzPct val="45000"/>
              <a:buNone/>
              <a:tabLst>
                <a:tab pos="639763" algn="l"/>
                <a:tab pos="1554163" algn="l"/>
                <a:tab pos="2468563" algn="l"/>
                <a:tab pos="3382963" algn="l"/>
                <a:tab pos="4297363" algn="l"/>
                <a:tab pos="5211763" algn="l"/>
                <a:tab pos="6126163" algn="l"/>
                <a:tab pos="7040563" algn="l"/>
                <a:tab pos="7954963" algn="l"/>
                <a:tab pos="8869363" algn="l"/>
                <a:tab pos="9783763" algn="l"/>
              </a:tabLst>
            </a:pPr>
            <a:r>
              <a:rPr lang="en-GB" sz="2400" dirty="0" smtClean="0">
                <a:solidFill>
                  <a:srgbClr val="000000"/>
                </a:solidFill>
                <a:latin typeface="Times New Roman" pitchFamily="16" charset="0"/>
              </a:rPr>
              <a:t>hand you have to change the program as well because </a:t>
            </a:r>
          </a:p>
          <a:p>
            <a:pPr lvl="1" indent="-228600" algn="just">
              <a:spcBef>
                <a:spcPts val="375"/>
              </a:spcBef>
              <a:buClr>
                <a:srgbClr val="800000"/>
              </a:buClr>
              <a:buSzPct val="45000"/>
              <a:buNone/>
              <a:tabLst>
                <a:tab pos="639763" algn="l"/>
                <a:tab pos="1554163" algn="l"/>
                <a:tab pos="2468563" algn="l"/>
                <a:tab pos="3382963" algn="l"/>
                <a:tab pos="4297363" algn="l"/>
                <a:tab pos="5211763" algn="l"/>
                <a:tab pos="6126163" algn="l"/>
                <a:tab pos="7040563" algn="l"/>
                <a:tab pos="7954963" algn="l"/>
                <a:tab pos="8869363" algn="l"/>
                <a:tab pos="9783763" algn="l"/>
              </a:tabLst>
            </a:pPr>
            <a:r>
              <a:rPr lang="en-GB" sz="2400" dirty="0" smtClean="0">
                <a:solidFill>
                  <a:srgbClr val="000000"/>
                </a:solidFill>
                <a:latin typeface="Times New Roman" pitchFamily="16" charset="0"/>
              </a:rPr>
              <a:t>program is dependent on data and vice versa It means that</a:t>
            </a:r>
          </a:p>
          <a:p>
            <a:pPr lvl="1" indent="-228600" algn="just">
              <a:spcBef>
                <a:spcPts val="375"/>
              </a:spcBef>
              <a:buClr>
                <a:srgbClr val="800000"/>
              </a:buClr>
              <a:buSzPct val="45000"/>
              <a:buNone/>
              <a:tabLst>
                <a:tab pos="639763" algn="l"/>
                <a:tab pos="1554163" algn="l"/>
                <a:tab pos="2468563" algn="l"/>
                <a:tab pos="3382963" algn="l"/>
                <a:tab pos="4297363" algn="l"/>
                <a:tab pos="5211763" algn="l"/>
                <a:tab pos="6126163" algn="l"/>
                <a:tab pos="7040563" algn="l"/>
                <a:tab pos="7954963" algn="l"/>
                <a:tab pos="8869363" algn="l"/>
                <a:tab pos="9783763" algn="l"/>
              </a:tabLst>
            </a:pPr>
            <a:r>
              <a:rPr lang="en-GB" sz="2400" dirty="0" smtClean="0">
                <a:solidFill>
                  <a:srgbClr val="000000"/>
                </a:solidFill>
                <a:latin typeface="Times New Roman" pitchFamily="16" charset="0"/>
              </a:rPr>
              <a:t>if you change the data in library system you will have to</a:t>
            </a:r>
          </a:p>
          <a:p>
            <a:pPr lvl="1" indent="-228600" algn="just">
              <a:spcBef>
                <a:spcPts val="375"/>
              </a:spcBef>
              <a:buClr>
                <a:srgbClr val="800000"/>
              </a:buClr>
              <a:buSzPct val="45000"/>
              <a:buNone/>
              <a:tabLst>
                <a:tab pos="639763" algn="l"/>
                <a:tab pos="1554163" algn="l"/>
                <a:tab pos="2468563" algn="l"/>
                <a:tab pos="3382963" algn="l"/>
                <a:tab pos="4297363" algn="l"/>
                <a:tab pos="5211763" algn="l"/>
                <a:tab pos="6126163" algn="l"/>
                <a:tab pos="7040563" algn="l"/>
                <a:tab pos="7954963" algn="l"/>
                <a:tab pos="8869363" algn="l"/>
                <a:tab pos="9783763" algn="l"/>
              </a:tabLst>
            </a:pPr>
            <a:r>
              <a:rPr lang="en-GB" sz="2400" dirty="0" smtClean="0">
                <a:solidFill>
                  <a:srgbClr val="000000"/>
                </a:solidFill>
                <a:latin typeface="Times New Roman" pitchFamily="16" charset="0"/>
              </a:rPr>
              <a:t>change Examination and Registration systems.</a:t>
            </a:r>
          </a:p>
          <a:p>
            <a:endParaRPr lang="en-US" dirty="0"/>
          </a:p>
        </p:txBody>
      </p:sp>
      <p:sp>
        <p:nvSpPr>
          <p:cNvPr id="4" name="Slide Number Placeholder 3"/>
          <p:cNvSpPr>
            <a:spLocks noGrp="1"/>
          </p:cNvSpPr>
          <p:nvPr>
            <p:ph type="sldNum" sz="quarter" idx="12"/>
          </p:nvPr>
        </p:nvSpPr>
        <p:spPr/>
        <p:txBody>
          <a:bodyPr/>
          <a:lstStyle/>
          <a:p>
            <a:fld id="{A2D7B55F-9370-470B-B937-C85469871500}"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914400" y="1449388"/>
            <a:ext cx="7772400" cy="4572000"/>
          </a:xfrm>
          <a:prstGeom prst="rect">
            <a:avLst/>
          </a:prstGeom>
          <a:noFill/>
          <a:ln w="9525">
            <a:noFill/>
            <a:round/>
            <a:headEnd/>
            <a:tailEnd/>
          </a:ln>
        </p:spPr>
        <p:txBody>
          <a:bodyPr wrap="none" anchor="ctr"/>
          <a:lstStyle/>
          <a:p>
            <a:endParaRPr lang="en-US"/>
          </a:p>
        </p:txBody>
      </p:sp>
      <p:pic>
        <p:nvPicPr>
          <p:cNvPr id="27651" name="Picture 2"/>
          <p:cNvPicPr>
            <a:picLocks noChangeAspect="1" noChangeArrowheads="1"/>
          </p:cNvPicPr>
          <p:nvPr/>
        </p:nvPicPr>
        <p:blipFill>
          <a:blip r:embed="rId3"/>
          <a:srcRect/>
          <a:stretch>
            <a:fillRect/>
          </a:stretch>
        </p:blipFill>
        <p:spPr bwMode="auto">
          <a:xfrm>
            <a:off x="1619250" y="1439863"/>
            <a:ext cx="5940425" cy="4140200"/>
          </a:xfrm>
          <a:prstGeom prst="rect">
            <a:avLst/>
          </a:prstGeom>
          <a:noFill/>
          <a:ln w="9525">
            <a:noFill/>
            <a:round/>
            <a:headEnd/>
            <a:tailEnd/>
          </a:ln>
        </p:spPr>
      </p:pic>
      <p:sp>
        <p:nvSpPr>
          <p:cNvPr id="4" name="Slide Number Placeholder 3"/>
          <p:cNvSpPr>
            <a:spLocks noGrp="1"/>
          </p:cNvSpPr>
          <p:nvPr>
            <p:ph type="sldNum" sz="quarter" idx="12"/>
          </p:nvPr>
        </p:nvSpPr>
        <p:spPr/>
        <p:txBody>
          <a:bodyPr/>
          <a:lstStyle/>
          <a:p>
            <a:fld id="{A2D7B55F-9370-470B-B937-C85469871500}" type="slidenum">
              <a:rPr lang="en-US" smtClean="0"/>
              <a:pPr/>
              <a:t>14</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
          <p:cNvPicPr>
            <a:picLocks noChangeAspect="1" noChangeArrowheads="1"/>
          </p:cNvPicPr>
          <p:nvPr/>
        </p:nvPicPr>
        <p:blipFill>
          <a:blip r:embed="rId3"/>
          <a:srcRect/>
          <a:stretch>
            <a:fillRect/>
          </a:stretch>
        </p:blipFill>
        <p:spPr bwMode="auto">
          <a:xfrm>
            <a:off x="0" y="946150"/>
            <a:ext cx="9072563" cy="5316538"/>
          </a:xfrm>
          <a:prstGeom prst="rect">
            <a:avLst/>
          </a:prstGeom>
          <a:noFill/>
          <a:ln w="9525">
            <a:noFill/>
            <a:round/>
            <a:headEnd/>
            <a:tailEnd/>
          </a:ln>
        </p:spPr>
      </p:pic>
      <p:sp>
        <p:nvSpPr>
          <p:cNvPr id="28675" name="Text Box 2"/>
          <p:cNvSpPr txBox="1">
            <a:spLocks noChangeArrowheads="1"/>
          </p:cNvSpPr>
          <p:nvPr/>
        </p:nvSpPr>
        <p:spPr bwMode="auto">
          <a:xfrm>
            <a:off x="441325" y="228600"/>
            <a:ext cx="8093075" cy="825500"/>
          </a:xfrm>
          <a:prstGeom prst="rect">
            <a:avLst/>
          </a:prstGeom>
          <a:noFill/>
          <a:ln w="9525">
            <a:noFill/>
            <a:round/>
            <a:headEnd/>
            <a:tailEnd/>
          </a:ln>
        </p:spPr>
        <p:txBody>
          <a:bodyPr lIns="90000" tIns="46800" rIns="90000" bIns="46800">
            <a:spAutoFit/>
          </a:bodyPr>
          <a:lstStyle/>
          <a:p>
            <a:pPr algn="r">
              <a:lnSpc>
                <a:spcPct val="10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00"/>
                </a:solidFill>
                <a:latin typeface="Arial" charset="0"/>
              </a:rPr>
              <a:t>Figure 1-3 Old file processing systems at Pine Valley Furniture Company</a:t>
            </a:r>
          </a:p>
        </p:txBody>
      </p:sp>
      <p:grpSp>
        <p:nvGrpSpPr>
          <p:cNvPr id="2" name="Group 3"/>
          <p:cNvGrpSpPr>
            <a:grpSpLocks/>
          </p:cNvGrpSpPr>
          <p:nvPr/>
        </p:nvGrpSpPr>
        <p:grpSpPr bwMode="auto">
          <a:xfrm>
            <a:off x="258763" y="869950"/>
            <a:ext cx="6053137" cy="5135563"/>
            <a:chOff x="163" y="548"/>
            <a:chExt cx="3813" cy="3235"/>
          </a:xfrm>
        </p:grpSpPr>
        <p:sp>
          <p:nvSpPr>
            <p:cNvPr id="28677" name="Oval 4"/>
            <p:cNvSpPr>
              <a:spLocks noChangeArrowheads="1"/>
            </p:cNvSpPr>
            <p:nvPr/>
          </p:nvSpPr>
          <p:spPr bwMode="auto">
            <a:xfrm>
              <a:off x="181" y="2787"/>
              <a:ext cx="738" cy="996"/>
            </a:xfrm>
            <a:prstGeom prst="ellipse">
              <a:avLst/>
            </a:prstGeom>
            <a:noFill/>
            <a:ln w="25560">
              <a:solidFill>
                <a:srgbClr val="800000"/>
              </a:solidFill>
              <a:miter lim="800000"/>
              <a:headEnd/>
              <a:tailEnd/>
            </a:ln>
          </p:spPr>
          <p:txBody>
            <a:bodyPr wrap="none" anchor="ctr"/>
            <a:lstStyle/>
            <a:p>
              <a:endParaRPr lang="en-US"/>
            </a:p>
          </p:txBody>
        </p:sp>
        <p:sp>
          <p:nvSpPr>
            <p:cNvPr id="28678" name="Oval 5"/>
            <p:cNvSpPr>
              <a:spLocks noChangeArrowheads="1"/>
            </p:cNvSpPr>
            <p:nvPr/>
          </p:nvSpPr>
          <p:spPr bwMode="auto">
            <a:xfrm>
              <a:off x="3248" y="2838"/>
              <a:ext cx="729" cy="946"/>
            </a:xfrm>
            <a:prstGeom prst="ellipse">
              <a:avLst/>
            </a:prstGeom>
            <a:noFill/>
            <a:ln w="25560">
              <a:solidFill>
                <a:srgbClr val="800000"/>
              </a:solidFill>
              <a:miter lim="800000"/>
              <a:headEnd/>
              <a:tailEnd/>
            </a:ln>
          </p:spPr>
          <p:txBody>
            <a:bodyPr wrap="none" anchor="ctr"/>
            <a:lstStyle/>
            <a:p>
              <a:endParaRPr lang="en-US"/>
            </a:p>
          </p:txBody>
        </p:sp>
        <p:cxnSp>
          <p:nvCxnSpPr>
            <p:cNvPr id="28679" name="AutoShape 6"/>
            <p:cNvCxnSpPr>
              <a:cxnSpLocks noChangeShapeType="1"/>
            </p:cNvCxnSpPr>
            <p:nvPr/>
          </p:nvCxnSpPr>
          <p:spPr bwMode="auto">
            <a:xfrm>
              <a:off x="163" y="3257"/>
              <a:ext cx="3812" cy="82"/>
            </a:xfrm>
            <a:prstGeom prst="bentConnector3">
              <a:avLst>
                <a:gd name="adj1" fmla="val 50000"/>
              </a:avLst>
            </a:prstGeom>
            <a:noFill/>
            <a:ln w="25560">
              <a:solidFill>
                <a:srgbClr val="800000"/>
              </a:solidFill>
              <a:miter lim="800000"/>
              <a:headEnd/>
              <a:tailEnd/>
            </a:ln>
          </p:spPr>
        </p:cxnSp>
        <p:sp>
          <p:nvSpPr>
            <p:cNvPr id="28680" name="Text Box 7"/>
            <p:cNvSpPr txBox="1">
              <a:spLocks noChangeArrowheads="1"/>
            </p:cNvSpPr>
            <p:nvPr/>
          </p:nvSpPr>
          <p:spPr bwMode="auto">
            <a:xfrm>
              <a:off x="1296" y="548"/>
              <a:ext cx="1968" cy="290"/>
            </a:xfrm>
            <a:prstGeom prst="rect">
              <a:avLst/>
            </a:prstGeom>
            <a:noFill/>
            <a:ln w="9525">
              <a:noFill/>
              <a:round/>
              <a:headEnd/>
              <a:tailEnd/>
            </a:ln>
          </p:spPr>
          <p:txBody>
            <a:bodyPr lIns="90000" tIns="46800" rIns="90000" bIns="46800">
              <a:spAutoFit/>
            </a:bodyPr>
            <a:lstStyle/>
            <a:p>
              <a:pPr algn="ctr" eaLnBrk="1" hangingPunct="1">
                <a:lnSpc>
                  <a:spcPct val="100000"/>
                </a:lnSpc>
                <a:spcBef>
                  <a:spcPts val="1500"/>
                </a:spcBef>
                <a:buClr>
                  <a:srgbClr val="99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990000"/>
                  </a:solidFill>
                  <a:latin typeface="Times New Roman" pitchFamily="16" charset="0"/>
                </a:rPr>
                <a:t>Duplicate Data</a:t>
              </a:r>
            </a:p>
          </p:txBody>
        </p:sp>
      </p:grpSp>
      <p:sp>
        <p:nvSpPr>
          <p:cNvPr id="9" name="Slide Number Placeholder 8"/>
          <p:cNvSpPr>
            <a:spLocks noGrp="1"/>
          </p:cNvSpPr>
          <p:nvPr>
            <p:ph type="sldNum" sz="quarter" idx="12"/>
          </p:nvPr>
        </p:nvSpPr>
        <p:spPr/>
        <p:txBody>
          <a:bodyPr/>
          <a:lstStyle/>
          <a:p>
            <a:fld id="{A2D7B55F-9370-470B-B937-C85469871500}" type="slidenum">
              <a:rPr lang="en-US" smtClean="0"/>
              <a:pPr/>
              <a:t>15</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latin typeface="Times" pitchFamily="18" charset="0"/>
              </a:rPr>
              <a:t>Problems with Data Redundancy</a:t>
            </a:r>
            <a:endParaRPr lang="en-US" b="1" dirty="0" smtClean="0">
              <a:latin typeface="Times" pitchFamily="18" charset="0"/>
            </a:endParaRPr>
          </a:p>
        </p:txBody>
      </p:sp>
      <p:sp>
        <p:nvSpPr>
          <p:cNvPr id="3" name="Content Placeholder 2"/>
          <p:cNvSpPr>
            <a:spLocks noGrp="1"/>
          </p:cNvSpPr>
          <p:nvPr>
            <p:ph sz="quarter" idx="1"/>
          </p:nvPr>
        </p:nvSpPr>
        <p:spPr/>
        <p:txBody>
          <a:bodyPr/>
          <a:lstStyle/>
          <a:p>
            <a:pPr algn="just">
              <a:lnSpc>
                <a:spcPct val="130000"/>
              </a:lnSpc>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smtClean="0">
                <a:latin typeface="Times" pitchFamily="18" charset="0"/>
                <a:cs typeface="Times New Roman" pitchFamily="16" charset="0"/>
              </a:rPr>
              <a:t>Waste of space to have duplicate data</a:t>
            </a:r>
          </a:p>
          <a:p>
            <a:pPr algn="just">
              <a:lnSpc>
                <a:spcPct val="130000"/>
              </a:lnSpc>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smtClean="0">
                <a:latin typeface="Times" pitchFamily="18" charset="0"/>
                <a:cs typeface="Times New Roman" pitchFamily="16" charset="0"/>
              </a:rPr>
              <a:t>Causes more maintenance headaches</a:t>
            </a:r>
          </a:p>
          <a:p>
            <a:pPr algn="just">
              <a:lnSpc>
                <a:spcPct val="130000"/>
              </a:lnSpc>
              <a:buNone/>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b="1" dirty="0" smtClean="0">
                <a:latin typeface="Times" pitchFamily="18" charset="0"/>
                <a:cs typeface="Times New Roman" pitchFamily="16" charset="0"/>
              </a:rPr>
              <a:t>The biggest problem: </a:t>
            </a:r>
          </a:p>
          <a:p>
            <a:pPr marL="274320" lvl="1" algn="just">
              <a:lnSpc>
                <a:spcPct val="130000"/>
              </a:lnSpc>
              <a:spcBef>
                <a:spcPts val="600"/>
              </a:spcBef>
              <a:buClr>
                <a:schemeClr val="accent1"/>
              </a:buCl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smtClean="0">
                <a:solidFill>
                  <a:schemeClr val="tx1"/>
                </a:solidFill>
                <a:latin typeface="Times" pitchFamily="18" charset="0"/>
                <a:cs typeface="Times New Roman" pitchFamily="16" charset="0"/>
              </a:rPr>
              <a:t>Data changes in one file could cause inconsistencies</a:t>
            </a:r>
          </a:p>
          <a:p>
            <a:pPr marL="274320" lvl="1" algn="just">
              <a:lnSpc>
                <a:spcPct val="130000"/>
              </a:lnSpc>
              <a:spcBef>
                <a:spcPts val="600"/>
              </a:spcBef>
              <a:buClr>
                <a:schemeClr val="accent1"/>
              </a:buCl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smtClean="0">
                <a:solidFill>
                  <a:schemeClr val="tx1"/>
                </a:solidFill>
                <a:latin typeface="Times" pitchFamily="18" charset="0"/>
                <a:cs typeface="Times New Roman" pitchFamily="16" charset="0"/>
              </a:rPr>
              <a:t>Compromises in data integrity</a:t>
            </a:r>
          </a:p>
          <a:p>
            <a:endParaRPr lang="en-US" dirty="0"/>
          </a:p>
        </p:txBody>
      </p:sp>
      <p:sp>
        <p:nvSpPr>
          <p:cNvPr id="4" name="Slide Number Placeholder 3"/>
          <p:cNvSpPr>
            <a:spLocks noGrp="1"/>
          </p:cNvSpPr>
          <p:nvPr>
            <p:ph type="sldNum" sz="quarter" idx="12"/>
          </p:nvPr>
        </p:nvSpPr>
        <p:spPr/>
        <p:txBody>
          <a:bodyPr/>
          <a:lstStyle/>
          <a:p>
            <a:fld id="{A2D7B55F-9370-470B-B937-C85469871500}"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
          <p:cNvPicPr>
            <a:picLocks noChangeAspect="1" noChangeArrowheads="1"/>
          </p:cNvPicPr>
          <p:nvPr/>
        </p:nvPicPr>
        <p:blipFill>
          <a:blip r:embed="rId3"/>
          <a:srcRect/>
          <a:stretch>
            <a:fillRect/>
          </a:stretch>
        </p:blipFill>
        <p:spPr bwMode="auto">
          <a:xfrm>
            <a:off x="1439863" y="1979613"/>
            <a:ext cx="1620837" cy="2339975"/>
          </a:xfrm>
          <a:prstGeom prst="rect">
            <a:avLst/>
          </a:prstGeom>
          <a:noFill/>
          <a:ln w="9525">
            <a:noFill/>
            <a:round/>
            <a:headEnd/>
            <a:tailEnd/>
          </a:ln>
        </p:spPr>
      </p:pic>
      <p:pic>
        <p:nvPicPr>
          <p:cNvPr id="30723" name="Picture 2"/>
          <p:cNvPicPr>
            <a:picLocks noChangeAspect="1" noChangeArrowheads="1"/>
          </p:cNvPicPr>
          <p:nvPr/>
        </p:nvPicPr>
        <p:blipFill>
          <a:blip r:embed="rId4"/>
          <a:srcRect/>
          <a:stretch>
            <a:fillRect/>
          </a:stretch>
        </p:blipFill>
        <p:spPr bwMode="auto">
          <a:xfrm>
            <a:off x="3779838" y="1979613"/>
            <a:ext cx="1620837" cy="2339975"/>
          </a:xfrm>
          <a:prstGeom prst="rect">
            <a:avLst/>
          </a:prstGeom>
          <a:noFill/>
          <a:ln w="9525">
            <a:noFill/>
            <a:round/>
            <a:headEnd/>
            <a:tailEnd/>
          </a:ln>
        </p:spPr>
      </p:pic>
      <p:pic>
        <p:nvPicPr>
          <p:cNvPr id="30724" name="Picture 3"/>
          <p:cNvPicPr>
            <a:picLocks noChangeAspect="1" noChangeArrowheads="1"/>
          </p:cNvPicPr>
          <p:nvPr/>
        </p:nvPicPr>
        <p:blipFill>
          <a:blip r:embed="rId5"/>
          <a:srcRect/>
          <a:stretch>
            <a:fillRect/>
          </a:stretch>
        </p:blipFill>
        <p:spPr bwMode="auto">
          <a:xfrm>
            <a:off x="6119813" y="1979613"/>
            <a:ext cx="1620837" cy="2339975"/>
          </a:xfrm>
          <a:prstGeom prst="rect">
            <a:avLst/>
          </a:prstGeom>
          <a:noFill/>
          <a:ln w="9525">
            <a:noFill/>
            <a:round/>
            <a:headEnd/>
            <a:tailEnd/>
          </a:ln>
        </p:spPr>
      </p:pic>
      <p:sp>
        <p:nvSpPr>
          <p:cNvPr id="30725" name="Text Box 4"/>
          <p:cNvSpPr txBox="1">
            <a:spLocks noChangeArrowheads="1"/>
          </p:cNvSpPr>
          <p:nvPr/>
        </p:nvSpPr>
        <p:spPr bwMode="auto">
          <a:xfrm>
            <a:off x="914400" y="274638"/>
            <a:ext cx="7772400" cy="1143000"/>
          </a:xfrm>
          <a:prstGeom prst="rect">
            <a:avLst/>
          </a:prstGeom>
          <a:noFill/>
          <a:ln w="9525">
            <a:noFill/>
            <a:round/>
            <a:headEnd/>
            <a:tailEnd/>
          </a:ln>
        </p:spPr>
        <p:txBody>
          <a:bodyPr lIns="90000" tIns="46800" rIns="90000" bIns="91440" anchor="b"/>
          <a:lstStyle/>
          <a:p>
            <a:pPr eaLnBrk="1" hangingPunct="1">
              <a:lnSpc>
                <a:spcPct val="100000"/>
              </a:lnSpc>
              <a:buFont typeface="Franklin Gothic Book"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b="1" dirty="0" smtClean="0">
                <a:solidFill>
                  <a:schemeClr val="tx2"/>
                </a:solidFill>
                <a:latin typeface="Times" pitchFamily="18" charset="0"/>
                <a:ea typeface="+mj-ea"/>
                <a:cs typeface="+mj-cs"/>
              </a:rPr>
              <a:t>Data Duplication:</a:t>
            </a:r>
          </a:p>
        </p:txBody>
      </p:sp>
      <p:sp>
        <p:nvSpPr>
          <p:cNvPr id="6" name="Slide Number Placeholder 5"/>
          <p:cNvSpPr>
            <a:spLocks noGrp="1"/>
          </p:cNvSpPr>
          <p:nvPr>
            <p:ph type="sldNum" sz="quarter" idx="12"/>
          </p:nvPr>
        </p:nvSpPr>
        <p:spPr/>
        <p:txBody>
          <a:bodyPr/>
          <a:lstStyle/>
          <a:p>
            <a:fld id="{A2D7B55F-9370-470B-B937-C85469871500}" type="slidenum">
              <a:rPr lang="en-US" smtClean="0"/>
              <a:pPr/>
              <a:t>17</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b="1" dirty="0" smtClean="0">
                <a:latin typeface="Times" pitchFamily="18" charset="0"/>
              </a:rPr>
              <a:t>No data sharing concept and inconsistency</a:t>
            </a:r>
            <a:endParaRPr lang="en-US" b="1" dirty="0" smtClean="0">
              <a:latin typeface="Times" pitchFamily="18" charset="0"/>
            </a:endParaRPr>
          </a:p>
        </p:txBody>
      </p:sp>
      <p:sp>
        <p:nvSpPr>
          <p:cNvPr id="3" name="Content Placeholder 2"/>
          <p:cNvSpPr>
            <a:spLocks noGrp="1"/>
          </p:cNvSpPr>
          <p:nvPr>
            <p:ph sz="quarter" idx="1"/>
          </p:nvPr>
        </p:nvSpPr>
        <p:spPr/>
        <p:txBody>
          <a:bodyPr/>
          <a:lstStyle/>
          <a:p>
            <a:pPr>
              <a:lnSpc>
                <a:spcPct val="150000"/>
              </a:lnSpc>
            </a:pPr>
            <a:r>
              <a:rPr lang="en-GB" dirty="0" smtClean="0">
                <a:solidFill>
                  <a:srgbClr val="000000"/>
                </a:solidFill>
                <a:latin typeface="Times New Roman" pitchFamily="16" charset="0"/>
              </a:rPr>
              <a:t>Attribute Address appears in two systems, Examination and Registration. (Duplication) </a:t>
            </a:r>
          </a:p>
          <a:p>
            <a:pPr>
              <a:lnSpc>
                <a:spcPct val="150000"/>
              </a:lnSpc>
            </a:pPr>
            <a:r>
              <a:rPr lang="en-GB" dirty="0" smtClean="0">
                <a:solidFill>
                  <a:srgbClr val="000000"/>
                </a:solidFill>
                <a:latin typeface="Times New Roman" pitchFamily="16" charset="0"/>
              </a:rPr>
              <a:t>It creates inconsistency</a:t>
            </a:r>
          </a:p>
          <a:p>
            <a:pPr lvl="1">
              <a:lnSpc>
                <a:spcPct val="150000"/>
              </a:lnSpc>
            </a:pPr>
            <a:r>
              <a:rPr lang="en-GB" dirty="0" smtClean="0">
                <a:solidFill>
                  <a:srgbClr val="000000"/>
                </a:solidFill>
                <a:latin typeface="Times New Roman" pitchFamily="16" charset="0"/>
              </a:rPr>
              <a:t>for example if a student changes his address in registration system and not updated examination</a:t>
            </a:r>
          </a:p>
          <a:p>
            <a:pPr lvl="2">
              <a:lnSpc>
                <a:spcPct val="150000"/>
              </a:lnSpc>
            </a:pPr>
            <a:r>
              <a:rPr lang="en-GB" dirty="0" smtClean="0">
                <a:solidFill>
                  <a:srgbClr val="000000"/>
                </a:solidFill>
                <a:latin typeface="Times New Roman" pitchFamily="16" charset="0"/>
              </a:rPr>
              <a:t>Address of student is different for registration information communication and examination information communication.</a:t>
            </a:r>
          </a:p>
          <a:p>
            <a:endParaRPr lang="en-US" dirty="0"/>
          </a:p>
        </p:txBody>
      </p:sp>
      <p:sp>
        <p:nvSpPr>
          <p:cNvPr id="4" name="Slide Number Placeholder 3"/>
          <p:cNvSpPr>
            <a:spLocks noGrp="1"/>
          </p:cNvSpPr>
          <p:nvPr>
            <p:ph type="sldNum" sz="quarter" idx="12"/>
          </p:nvPr>
        </p:nvSpPr>
        <p:spPr/>
        <p:txBody>
          <a:bodyPr/>
          <a:lstStyle/>
          <a:p>
            <a:fld id="{A2D7B55F-9370-470B-B937-C85469871500}"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667000"/>
            <a:ext cx="8229600" cy="914400"/>
          </a:xfrm>
        </p:spPr>
        <p:txBody>
          <a:bodyPr>
            <a:noAutofit/>
          </a:bodyPr>
          <a:lstStyle/>
          <a:p>
            <a:pPr algn="ctr"/>
            <a:r>
              <a:rPr lang="en-GB" b="1" dirty="0" smtClean="0">
                <a:latin typeface="Times" pitchFamily="18" charset="0"/>
              </a:rPr>
              <a:t>SOLUTION: </a:t>
            </a:r>
            <a:br>
              <a:rPr lang="en-GB" b="1" dirty="0" smtClean="0">
                <a:latin typeface="Times" pitchFamily="18" charset="0"/>
              </a:rPr>
            </a:br>
            <a:r>
              <a:rPr lang="en-GB" b="1" dirty="0" smtClean="0">
                <a:latin typeface="Times" pitchFamily="18" charset="0"/>
              </a:rPr>
              <a:t>The DATABASE Approach</a:t>
            </a:r>
            <a:endParaRPr lang="en-US" b="1" dirty="0" smtClean="0">
              <a:latin typeface="Times" pitchFamily="18" charset="0"/>
            </a:endParaRPr>
          </a:p>
        </p:txBody>
      </p:sp>
      <p:sp>
        <p:nvSpPr>
          <p:cNvPr id="4" name="Slide Number Placeholder 3"/>
          <p:cNvSpPr>
            <a:spLocks noGrp="1"/>
          </p:cNvSpPr>
          <p:nvPr>
            <p:ph type="sldNum" sz="quarter" idx="12"/>
          </p:nvPr>
        </p:nvSpPr>
        <p:spPr/>
        <p:txBody>
          <a:bodyPr/>
          <a:lstStyle/>
          <a:p>
            <a:fld id="{A2D7B55F-9370-470B-B937-C85469871500}"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Chapter 1</a:t>
            </a:r>
            <a:endParaRPr lang="en-US" b="1" dirty="0"/>
          </a:p>
        </p:txBody>
      </p:sp>
      <p:sp>
        <p:nvSpPr>
          <p:cNvPr id="3" name="Subtitle 2"/>
          <p:cNvSpPr>
            <a:spLocks noGrp="1"/>
          </p:cNvSpPr>
          <p:nvPr>
            <p:ph type="subTitle" idx="1"/>
          </p:nvPr>
        </p:nvSpPr>
        <p:spPr/>
        <p:txBody>
          <a:bodyPr/>
          <a:lstStyle/>
          <a:p>
            <a:r>
              <a:rPr lang="en-US" b="1" dirty="0" smtClean="0"/>
              <a:t>Introduction to databases</a:t>
            </a:r>
            <a:endParaRPr lang="en-US"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914400" y="274638"/>
            <a:ext cx="7772400" cy="1143000"/>
          </a:xfrm>
          <a:prstGeom prst="rect">
            <a:avLst/>
          </a:prstGeom>
          <a:noFill/>
          <a:ln w="9525">
            <a:noFill/>
            <a:round/>
            <a:headEnd/>
            <a:tailEnd/>
          </a:ln>
        </p:spPr>
        <p:txBody>
          <a:bodyPr lIns="90360" tIns="44280" rIns="90360" bIns="44280" anchor="ctr"/>
          <a:lstStyle/>
          <a:p>
            <a:pPr eaLnBrk="1" hangingPunct="1">
              <a:lnSpc>
                <a:spcPct val="100000"/>
              </a:lnSpc>
              <a:buFont typeface="Franklin Gothic Book"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000000"/>
                </a:solidFill>
                <a:latin typeface="Franklin Gothic Book" pitchFamily="32" charset="0"/>
              </a:rPr>
              <a:t>Definitions</a:t>
            </a:r>
          </a:p>
        </p:txBody>
      </p:sp>
      <p:sp>
        <p:nvSpPr>
          <p:cNvPr id="10243" name="Text Box 3"/>
          <p:cNvSpPr txBox="1">
            <a:spLocks noChangeArrowheads="1"/>
          </p:cNvSpPr>
          <p:nvPr/>
        </p:nvSpPr>
        <p:spPr bwMode="auto">
          <a:xfrm>
            <a:off x="250825" y="1643063"/>
            <a:ext cx="8229600" cy="4440237"/>
          </a:xfrm>
          <a:prstGeom prst="rect">
            <a:avLst/>
          </a:prstGeom>
          <a:noFill/>
          <a:ln w="9525">
            <a:noFill/>
            <a:round/>
            <a:headEnd/>
            <a:tailEnd/>
          </a:ln>
        </p:spPr>
        <p:txBody>
          <a:bodyPr lIns="90360" tIns="44280" rIns="90360" bIns="44280"/>
          <a:lstStyle/>
          <a:p>
            <a:pPr marL="274320" indent="-274320">
              <a:lnSpc>
                <a:spcPct val="140000"/>
              </a:lnSpc>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smtClean="0">
                <a:latin typeface="Times" pitchFamily="18" charset="0"/>
                <a:cs typeface="Times New Roman" pitchFamily="16" charset="0"/>
              </a:rPr>
              <a:t>Database: </a:t>
            </a:r>
          </a:p>
          <a:p>
            <a:pPr marL="731520" lvl="2" indent="-274320">
              <a:lnSpc>
                <a:spcPct val="140000"/>
              </a:lnSpc>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latin typeface="Times" pitchFamily="18" charset="0"/>
                <a:cs typeface="Times New Roman" pitchFamily="16" charset="0"/>
              </a:rPr>
              <a:t>A database is a shared collection of logically related data, which is stored to meet the requirement of different users of an organization</a:t>
            </a:r>
          </a:p>
          <a:p>
            <a:pPr marL="274320" indent="-274320">
              <a:lnSpc>
                <a:spcPct val="140000"/>
              </a:lnSpc>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smtClean="0">
                <a:latin typeface="Times" pitchFamily="18" charset="0"/>
                <a:cs typeface="Times New Roman" pitchFamily="16" charset="0"/>
              </a:rPr>
              <a:t>Data: Raw facts about any thing. </a:t>
            </a:r>
          </a:p>
          <a:p>
            <a:pPr marL="731520" lvl="2" indent="-274320">
              <a:lnSpc>
                <a:spcPct val="140000"/>
              </a:lnSpc>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latin typeface="Times" pitchFamily="18" charset="0"/>
                <a:cs typeface="Times New Roman" pitchFamily="16" charset="0"/>
              </a:rPr>
              <a:t>stored representations of meaningful objects and events</a:t>
            </a:r>
          </a:p>
          <a:p>
            <a:pPr marL="731520" lvl="2" indent="-274320">
              <a:lnSpc>
                <a:spcPct val="140000"/>
              </a:lnSpc>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latin typeface="Times" pitchFamily="18" charset="0"/>
                <a:cs typeface="Times New Roman" pitchFamily="16" charset="0"/>
              </a:rPr>
              <a:t>Structured: numbers, text, dates</a:t>
            </a:r>
          </a:p>
          <a:p>
            <a:pPr marL="731520" lvl="2" indent="-274320">
              <a:lnSpc>
                <a:spcPct val="140000"/>
              </a:lnSpc>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latin typeface="Times" pitchFamily="18" charset="0"/>
                <a:cs typeface="Times New Roman" pitchFamily="16" charset="0"/>
              </a:rPr>
              <a:t>Unstructured: images, video, documents</a:t>
            </a:r>
          </a:p>
          <a:p>
            <a:pPr marL="546100" lvl="1" indent="-228600" eaLnBrk="1" hangingPunct="1">
              <a:lnSpc>
                <a:spcPct val="100000"/>
              </a:lnSpc>
              <a:spcBef>
                <a:spcPts val="375"/>
              </a:spcBef>
              <a:buClr>
                <a:srgbClr val="9B2D1F"/>
              </a:buClr>
              <a:buSzPct val="85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dirty="0">
              <a:solidFill>
                <a:srgbClr val="000000"/>
              </a:solidFill>
              <a:latin typeface="Perpetua" pitchFamily="16" charset="0"/>
            </a:endParaRPr>
          </a:p>
        </p:txBody>
      </p:sp>
      <p:sp>
        <p:nvSpPr>
          <p:cNvPr id="5" name="Slide Number Placeholder 4"/>
          <p:cNvSpPr>
            <a:spLocks noGrp="1"/>
          </p:cNvSpPr>
          <p:nvPr>
            <p:ph type="sldNum" sz="quarter" idx="12"/>
          </p:nvPr>
        </p:nvSpPr>
        <p:spPr/>
        <p:txBody>
          <a:bodyPr/>
          <a:lstStyle/>
          <a:p>
            <a:fld id="{A2D7B55F-9370-470B-B937-C85469871500}" type="slidenum">
              <a:rPr lang="en-US" smtClean="0"/>
              <a:pPr/>
              <a:t>20</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0243">
                                            <p:txEl>
                                              <p:pRg st="0" end="0"/>
                                            </p:txEl>
                                          </p:spTgt>
                                        </p:tgtEl>
                                        <p:attrNameLst>
                                          <p:attrName>ppt_c</p:attrName>
                                        </p:attrNameLst>
                                      </p:cBhvr>
                                      <p:to>
                                        <a:srgbClr val="004817"/>
                                      </p:to>
                                    </p:animClr>
                                  </p:subTnLst>
                                </p:cTn>
                              </p:par>
                              <p:par>
                                <p:cTn id="7" presetID="1" presetClass="entr" fill="hold"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0243">
                                            <p:txEl>
                                              <p:pRg st="1" end="1"/>
                                            </p:txEl>
                                          </p:spTgt>
                                        </p:tgtEl>
                                        <p:attrNameLst>
                                          <p:attrName>ppt_c</p:attrName>
                                        </p:attrNameLst>
                                      </p:cBhvr>
                                      <p:to>
                                        <a:srgbClr val="004817"/>
                                      </p:to>
                                    </p:animClr>
                                  </p:sub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0243">
                                            <p:txEl>
                                              <p:pRg st="2" end="2"/>
                                            </p:txEl>
                                          </p:spTgt>
                                        </p:tgtEl>
                                        <p:attrNameLst>
                                          <p:attrName>ppt_c</p:attrName>
                                        </p:attrNameLst>
                                      </p:cBhvr>
                                      <p:to>
                                        <a:srgbClr val="004817"/>
                                      </p:to>
                                    </p:animClr>
                                  </p:subTnLst>
                                </p:cTn>
                              </p:par>
                              <p:par>
                                <p:cTn id="13" presetID="1" presetClass="entr" fill="hold" nodeType="with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0243">
                                            <p:txEl>
                                              <p:pRg st="3" end="3"/>
                                            </p:txEl>
                                          </p:spTgt>
                                        </p:tgtEl>
                                        <p:attrNameLst>
                                          <p:attrName>ppt_c</p:attrName>
                                        </p:attrNameLst>
                                      </p:cBhvr>
                                      <p:to>
                                        <a:srgbClr val="004817"/>
                                      </p:to>
                                    </p:animClr>
                                  </p:subTnLst>
                                </p:cTn>
                              </p:par>
                              <p:par>
                                <p:cTn id="15" presetID="1" presetClass="entr" fill="hold" nodeType="withEffect">
                                  <p:stCondLst>
                                    <p:cond delay="0"/>
                                  </p:stCondLst>
                                  <p:childTnLst>
                                    <p:set>
                                      <p:cBhvr>
                                        <p:cTn id="16" dur="1" fill="hold">
                                          <p:stCondLst>
                                            <p:cond delay="0"/>
                                          </p:stCondLst>
                                        </p:cTn>
                                        <p:tgtEl>
                                          <p:spTgt spid="1024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0243">
                                            <p:txEl>
                                              <p:pRg st="4" end="4"/>
                                            </p:txEl>
                                          </p:spTgt>
                                        </p:tgtEl>
                                        <p:attrNameLst>
                                          <p:attrName>ppt_c</p:attrName>
                                        </p:attrNameLst>
                                      </p:cBhvr>
                                      <p:to>
                                        <a:srgbClr val="004817"/>
                                      </p:to>
                                    </p:animClr>
                                  </p:subTnLst>
                                </p:cTn>
                              </p:par>
                              <p:par>
                                <p:cTn id="17" presetID="1" presetClass="entr" fill="hold" nodeType="withEffect">
                                  <p:stCondLst>
                                    <p:cond delay="0"/>
                                  </p:stCondLst>
                                  <p:childTnLst>
                                    <p:set>
                                      <p:cBhvr>
                                        <p:cTn id="18" dur="1" fill="hold">
                                          <p:stCondLst>
                                            <p:cond delay="0"/>
                                          </p:stCondLst>
                                        </p:cTn>
                                        <p:tgtEl>
                                          <p:spTgt spid="1024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0243">
                                            <p:txEl>
                                              <p:pRg st="5" end="5"/>
                                            </p:txEl>
                                          </p:spTgt>
                                        </p:tgtEl>
                                        <p:attrNameLst>
                                          <p:attrName>ppt_c</p:attrName>
                                        </p:attrNameLst>
                                      </p:cBhvr>
                                      <p:to>
                                        <a:srgbClr val="004817"/>
                                      </p:to>
                                    </p:animClr>
                                  </p:subTnLst>
                                </p:cTn>
                              </p:par>
                            </p:childTnLst>
                          </p:cTn>
                        </p:par>
                      </p:childTnLst>
                    </p:cTn>
                  </p:par>
                  <p:par>
                    <p:cTn id="19" fill="hold">
                      <p:stCondLst>
                        <p:cond delay="indefinite"/>
                      </p:stCondLst>
                      <p:childTnLst>
                        <p:par>
                          <p:cTn id="20" fill="hold">
                            <p:stCondLst>
                              <p:cond delay="0"/>
                            </p:stCond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914400" y="274638"/>
            <a:ext cx="7772400" cy="1143000"/>
          </a:xfrm>
          <a:prstGeom prst="rect">
            <a:avLst/>
          </a:prstGeom>
          <a:noFill/>
          <a:ln w="9525">
            <a:noFill/>
            <a:round/>
            <a:headEnd/>
            <a:tailEnd/>
          </a:ln>
        </p:spPr>
        <p:txBody>
          <a:bodyPr lIns="90000" tIns="46800" rIns="90000" bIns="91440" anchor="b"/>
          <a:lstStyle/>
          <a:p>
            <a:pPr eaLnBrk="1" hangingPunct="1">
              <a:lnSpc>
                <a:spcPct val="100000"/>
              </a:lnSpc>
              <a:buFont typeface="Franklin Gothic Book"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000000"/>
                </a:solidFill>
                <a:latin typeface="Franklin Gothic Book" pitchFamily="32" charset="0"/>
              </a:rPr>
              <a:t>Definition1</a:t>
            </a:r>
          </a:p>
        </p:txBody>
      </p:sp>
      <p:sp>
        <p:nvSpPr>
          <p:cNvPr id="10244" name="Text Box 3"/>
          <p:cNvSpPr txBox="1">
            <a:spLocks noChangeArrowheads="1"/>
          </p:cNvSpPr>
          <p:nvPr/>
        </p:nvSpPr>
        <p:spPr bwMode="auto">
          <a:xfrm>
            <a:off x="566738" y="1447800"/>
            <a:ext cx="8001000" cy="4895850"/>
          </a:xfrm>
          <a:prstGeom prst="rect">
            <a:avLst/>
          </a:prstGeom>
          <a:noFill/>
          <a:ln w="9525">
            <a:noFill/>
            <a:round/>
            <a:headEnd/>
            <a:tailEnd/>
          </a:ln>
        </p:spPr>
        <p:txBody>
          <a:bodyPr lIns="90000" tIns="46800" rIns="90000" bIns="46800"/>
          <a:lstStyle/>
          <a:p>
            <a:pPr marL="546100" lvl="1" indent="-274320">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dirty="0" smtClean="0">
                <a:latin typeface="Times" pitchFamily="18" charset="0"/>
                <a:cs typeface="Times New Roman" pitchFamily="16" charset="0"/>
              </a:rPr>
              <a:t>Logically related data</a:t>
            </a:r>
            <a:r>
              <a:rPr lang="en-GB" sz="2000" dirty="0" smtClean="0">
                <a:latin typeface="Times" pitchFamily="18" charset="0"/>
                <a:cs typeface="Times New Roman" pitchFamily="16" charset="0"/>
              </a:rPr>
              <a:t>: for example a man is working in a company and we want to get facts/data about such worker. We can gather many data like </a:t>
            </a:r>
          </a:p>
          <a:p>
            <a:pPr marL="271463" indent="-274320">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dirty="0" smtClean="0">
                <a:latin typeface="Times" pitchFamily="18" charset="0"/>
                <a:cs typeface="Times New Roman" pitchFamily="16" charset="0"/>
              </a:rPr>
              <a:t>Necessary Data</a:t>
            </a:r>
          </a:p>
          <a:p>
            <a:pPr marL="546100" lvl="1" indent="-274320">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latin typeface="Times" pitchFamily="18" charset="0"/>
                <a:cs typeface="Times New Roman" pitchFamily="16" charset="0"/>
              </a:rPr>
              <a:t>Name</a:t>
            </a:r>
          </a:p>
          <a:p>
            <a:pPr marL="546100" lvl="1" indent="-274320">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err="1" smtClean="0">
                <a:latin typeface="Times" pitchFamily="18" charset="0"/>
                <a:cs typeface="Times New Roman" pitchFamily="16" charset="0"/>
              </a:rPr>
              <a:t>FName</a:t>
            </a:r>
            <a:endParaRPr lang="en-GB" dirty="0" smtClean="0">
              <a:latin typeface="Times" pitchFamily="18" charset="0"/>
              <a:cs typeface="Times New Roman" pitchFamily="16" charset="0"/>
            </a:endParaRPr>
          </a:p>
          <a:p>
            <a:pPr marL="546100" lvl="1" indent="-274320">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latin typeface="Times" pitchFamily="18" charset="0"/>
                <a:cs typeface="Times New Roman" pitchFamily="16" charset="0"/>
              </a:rPr>
              <a:t>Address</a:t>
            </a:r>
          </a:p>
          <a:p>
            <a:pPr marL="546100" lvl="1" indent="-274320">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latin typeface="Times" pitchFamily="18" charset="0"/>
                <a:cs typeface="Times New Roman" pitchFamily="16" charset="0"/>
              </a:rPr>
              <a:t>So many….</a:t>
            </a:r>
          </a:p>
          <a:p>
            <a:pPr marL="271463" indent="-274320">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dirty="0" smtClean="0">
                <a:latin typeface="Times" pitchFamily="18" charset="0"/>
                <a:cs typeface="Times New Roman" pitchFamily="16" charset="0"/>
              </a:rPr>
              <a:t>Unnecessary Data</a:t>
            </a:r>
          </a:p>
          <a:p>
            <a:pPr marL="546100" lvl="1" indent="-274320">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latin typeface="Times" pitchFamily="18" charset="0"/>
                <a:cs typeface="Times New Roman" pitchFamily="16" charset="0"/>
              </a:rPr>
              <a:t>Size of shoe</a:t>
            </a:r>
          </a:p>
          <a:p>
            <a:pPr marL="546100" lvl="1" indent="-274320">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latin typeface="Times" pitchFamily="18" charset="0"/>
                <a:cs typeface="Times New Roman" pitchFamily="16" charset="0"/>
              </a:rPr>
              <a:t>Hair </a:t>
            </a:r>
            <a:r>
              <a:rPr lang="en-GB" dirty="0" err="1" smtClean="0">
                <a:latin typeface="Times" pitchFamily="18" charset="0"/>
                <a:cs typeface="Times New Roman" pitchFamily="16" charset="0"/>
              </a:rPr>
              <a:t>color</a:t>
            </a:r>
            <a:endParaRPr lang="en-GB" dirty="0" smtClean="0">
              <a:latin typeface="Times" pitchFamily="18" charset="0"/>
              <a:cs typeface="Times New Roman" pitchFamily="16" charset="0"/>
            </a:endParaRPr>
          </a:p>
          <a:p>
            <a:pPr marL="546100" lvl="1" indent="-274320">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latin typeface="Times" pitchFamily="18" charset="0"/>
                <a:cs typeface="Times New Roman" pitchFamily="16" charset="0"/>
              </a:rPr>
              <a:t>Height</a:t>
            </a:r>
          </a:p>
          <a:p>
            <a:pPr marL="546100" lvl="1" indent="-274320">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latin typeface="Times" pitchFamily="18" charset="0"/>
                <a:cs typeface="Times New Roman" pitchFamily="16" charset="0"/>
              </a:rPr>
              <a:t>Weight</a:t>
            </a:r>
          </a:p>
          <a:p>
            <a:pPr marL="546100" lvl="1" indent="-274320">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latin typeface="Times" pitchFamily="18" charset="0"/>
                <a:cs typeface="Times New Roman" pitchFamily="16" charset="0"/>
              </a:rPr>
              <a:t>Eye </a:t>
            </a:r>
            <a:r>
              <a:rPr lang="en-GB" dirty="0" err="1" smtClean="0">
                <a:latin typeface="Times" pitchFamily="18" charset="0"/>
                <a:cs typeface="Times New Roman" pitchFamily="16" charset="0"/>
              </a:rPr>
              <a:t>color</a:t>
            </a:r>
            <a:endParaRPr lang="en-GB" dirty="0" smtClean="0">
              <a:latin typeface="Times" pitchFamily="18" charset="0"/>
              <a:cs typeface="Times New Roman" pitchFamily="16" charset="0"/>
            </a:endParaRPr>
          </a:p>
          <a:p>
            <a:pPr marL="546100" lvl="1" indent="-274320">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latin typeface="Times" pitchFamily="18" charset="0"/>
                <a:cs typeface="Times New Roman" pitchFamily="16" charset="0"/>
              </a:rPr>
              <a:t>So many….</a:t>
            </a:r>
          </a:p>
          <a:p>
            <a:pPr marL="546100" lvl="1" indent="-228600" eaLnBrk="1" hangingPunct="1">
              <a:spcBef>
                <a:spcPts val="375"/>
              </a:spcBef>
              <a:buClr>
                <a:srgbClr val="9B2D1F"/>
              </a:buClr>
              <a:buSzPct val="85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400" dirty="0">
              <a:solidFill>
                <a:srgbClr val="000000"/>
              </a:solidFill>
              <a:latin typeface="Perpetua" pitchFamily="16" charset="0"/>
            </a:endParaRPr>
          </a:p>
        </p:txBody>
      </p:sp>
      <p:sp>
        <p:nvSpPr>
          <p:cNvPr id="5" name="Slide Number Placeholder 4"/>
          <p:cNvSpPr>
            <a:spLocks noGrp="1"/>
          </p:cNvSpPr>
          <p:nvPr>
            <p:ph type="sldNum" sz="quarter" idx="12"/>
          </p:nvPr>
        </p:nvSpPr>
        <p:spPr/>
        <p:txBody>
          <a:bodyPr/>
          <a:lstStyle/>
          <a:p>
            <a:fld id="{A2D7B55F-9370-470B-B937-C85469871500}" type="slidenum">
              <a:rPr lang="en-US" smtClean="0"/>
              <a:pPr/>
              <a:t>21</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914400" y="274638"/>
            <a:ext cx="7772400" cy="1143000"/>
          </a:xfrm>
          <a:prstGeom prst="rect">
            <a:avLst/>
          </a:prstGeom>
          <a:noFill/>
          <a:ln w="9525">
            <a:noFill/>
            <a:round/>
            <a:headEnd/>
            <a:tailEnd/>
          </a:ln>
        </p:spPr>
        <p:txBody>
          <a:bodyPr lIns="90000" tIns="46800" rIns="90000" bIns="91440" anchor="b"/>
          <a:lstStyle/>
          <a:p>
            <a:pPr eaLnBrk="1" hangingPunct="1">
              <a:lnSpc>
                <a:spcPct val="100000"/>
              </a:lnSpc>
              <a:buFont typeface="Franklin Gothic Book"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a:solidFill>
                  <a:srgbClr val="000000"/>
                </a:solidFill>
                <a:latin typeface="Franklin Gothic Book" pitchFamily="32" charset="0"/>
              </a:rPr>
              <a:t>Definition1</a:t>
            </a:r>
          </a:p>
        </p:txBody>
      </p:sp>
      <p:sp>
        <p:nvSpPr>
          <p:cNvPr id="11268" name="Text Box 3"/>
          <p:cNvSpPr txBox="1">
            <a:spLocks noChangeArrowheads="1"/>
          </p:cNvSpPr>
          <p:nvPr/>
        </p:nvSpPr>
        <p:spPr bwMode="auto">
          <a:xfrm>
            <a:off x="914400" y="1447800"/>
            <a:ext cx="7772400" cy="4572000"/>
          </a:xfrm>
          <a:prstGeom prst="rect">
            <a:avLst/>
          </a:prstGeom>
          <a:noFill/>
          <a:ln w="9525">
            <a:noFill/>
            <a:round/>
            <a:headEnd/>
            <a:tailEnd/>
          </a:ln>
        </p:spPr>
        <p:txBody>
          <a:bodyPr lIns="90000" tIns="46800" rIns="90000" bIns="46800"/>
          <a:lstStyle/>
          <a:p>
            <a:pPr marL="1003300" lvl="2" indent="-274320">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smtClean="0">
                <a:latin typeface="Times" pitchFamily="18" charset="0"/>
                <a:cs typeface="Times New Roman" pitchFamily="16" charset="0"/>
              </a:rPr>
              <a:t>Is such data required for an organization?</a:t>
            </a:r>
          </a:p>
          <a:p>
            <a:pPr marL="1003300" lvl="2" indent="-274320">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smtClean="0">
                <a:latin typeface="Times" pitchFamily="18" charset="0"/>
                <a:cs typeface="Times New Roman" pitchFamily="16" charset="0"/>
              </a:rPr>
              <a:t>Is such data important for an organization?</a:t>
            </a:r>
          </a:p>
          <a:p>
            <a:pPr marL="1003300" lvl="2" indent="-274320">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smtClean="0">
                <a:latin typeface="Times" pitchFamily="18" charset="0"/>
                <a:cs typeface="Times New Roman" pitchFamily="16" charset="0"/>
              </a:rPr>
              <a:t>Is such data useful for an organization?</a:t>
            </a:r>
          </a:p>
          <a:p>
            <a:pPr marL="546100" lvl="1" indent="-274320">
              <a:lnSpc>
                <a:spcPct val="150000"/>
              </a:lnSpc>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smtClean="0">
                <a:latin typeface="Times" pitchFamily="18" charset="0"/>
                <a:cs typeface="Times New Roman" pitchFamily="16" charset="0"/>
              </a:rPr>
              <a:t>An organization may have different systems for example a factory may have following systems</a:t>
            </a:r>
          </a:p>
          <a:p>
            <a:pPr marL="1003300" lvl="2" indent="-274320">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smtClean="0">
                <a:latin typeface="Times" pitchFamily="18" charset="0"/>
                <a:cs typeface="Times New Roman" pitchFamily="16" charset="0"/>
              </a:rPr>
              <a:t> Sales system</a:t>
            </a:r>
          </a:p>
          <a:p>
            <a:pPr marL="1003300" lvl="2" indent="-274320">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smtClean="0">
                <a:latin typeface="Times" pitchFamily="18" charset="0"/>
                <a:cs typeface="Times New Roman" pitchFamily="16" charset="0"/>
              </a:rPr>
              <a:t>Purchase system</a:t>
            </a:r>
          </a:p>
          <a:p>
            <a:pPr marL="1003300" lvl="2" indent="-274320">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smtClean="0">
                <a:latin typeface="Times" pitchFamily="18" charset="0"/>
                <a:cs typeface="Times New Roman" pitchFamily="16" charset="0"/>
              </a:rPr>
              <a:t> Payroll/Account system</a:t>
            </a:r>
          </a:p>
          <a:p>
            <a:pPr marL="1003300" lvl="2" indent="-274320">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smtClean="0">
                <a:latin typeface="Times" pitchFamily="18" charset="0"/>
                <a:cs typeface="Times New Roman" pitchFamily="16" charset="0"/>
              </a:rPr>
              <a:t> Production system</a:t>
            </a:r>
          </a:p>
          <a:p>
            <a:pPr marL="1460500" lvl="3" indent="-274320">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smtClean="0">
                <a:latin typeface="Times" pitchFamily="18" charset="0"/>
                <a:cs typeface="Times New Roman" pitchFamily="16" charset="0"/>
              </a:rPr>
              <a:t>BUT THE DATA IN ALL OF ABOVE SYSTEMS IS LOGICALLY RELATED</a:t>
            </a:r>
          </a:p>
        </p:txBody>
      </p:sp>
      <p:sp>
        <p:nvSpPr>
          <p:cNvPr id="5" name="Slide Number Placeholder 4"/>
          <p:cNvSpPr>
            <a:spLocks noGrp="1"/>
          </p:cNvSpPr>
          <p:nvPr>
            <p:ph type="sldNum" sz="quarter" idx="12"/>
          </p:nvPr>
        </p:nvSpPr>
        <p:spPr/>
        <p:txBody>
          <a:bodyPr/>
          <a:lstStyle/>
          <a:p>
            <a:fld id="{A2D7B55F-9370-470B-B937-C85469871500}" type="slidenum">
              <a:rPr lang="en-US" smtClean="0"/>
              <a:pPr/>
              <a:t>22</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914400" y="274638"/>
            <a:ext cx="7772400" cy="1143000"/>
          </a:xfrm>
          <a:prstGeom prst="rect">
            <a:avLst/>
          </a:prstGeom>
          <a:noFill/>
          <a:ln w="9525">
            <a:noFill/>
            <a:round/>
            <a:headEnd/>
            <a:tailEnd/>
          </a:ln>
        </p:spPr>
        <p:txBody>
          <a:bodyPr lIns="90000" tIns="46800" rIns="90000" bIns="91440" anchor="b"/>
          <a:lstStyle/>
          <a:p>
            <a:pPr eaLnBrk="1" hangingPunct="1">
              <a:lnSpc>
                <a:spcPct val="100000"/>
              </a:lnSpc>
              <a:buClr>
                <a:srgbClr val="696464"/>
              </a:buClr>
              <a:buFont typeface="Franklin Gothic Book"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a:solidFill>
                  <a:srgbClr val="000000"/>
                </a:solidFill>
                <a:latin typeface="Franklin Gothic Book" pitchFamily="32" charset="0"/>
              </a:rPr>
              <a:t>Definition1</a:t>
            </a:r>
          </a:p>
        </p:txBody>
      </p:sp>
      <p:sp>
        <p:nvSpPr>
          <p:cNvPr id="13316" name="Text Box 3"/>
          <p:cNvSpPr txBox="1">
            <a:spLocks noChangeArrowheads="1"/>
          </p:cNvSpPr>
          <p:nvPr/>
        </p:nvSpPr>
        <p:spPr bwMode="auto">
          <a:xfrm>
            <a:off x="914400" y="1447800"/>
            <a:ext cx="7772400" cy="4572000"/>
          </a:xfrm>
          <a:prstGeom prst="rect">
            <a:avLst/>
          </a:prstGeom>
          <a:noFill/>
          <a:ln w="9525">
            <a:noFill/>
            <a:round/>
            <a:headEnd/>
            <a:tailEnd/>
          </a:ln>
        </p:spPr>
        <p:txBody>
          <a:bodyPr lIns="90000" tIns="46800" rIns="90000" bIns="46800"/>
          <a:lstStyle/>
          <a:p>
            <a:pPr marL="271463" indent="-274320">
              <a:lnSpc>
                <a:spcPct val="150000"/>
              </a:lnSpc>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dirty="0" smtClean="0">
                <a:latin typeface="Times" pitchFamily="18" charset="0"/>
                <a:cs typeface="Times New Roman" pitchFamily="16" charset="0"/>
              </a:rPr>
              <a:t>Shared Collection: </a:t>
            </a:r>
            <a:r>
              <a:rPr lang="en-GB" sz="2000" dirty="0" smtClean="0">
                <a:latin typeface="Times" pitchFamily="18" charset="0"/>
                <a:cs typeface="Times New Roman" pitchFamily="16" charset="0"/>
              </a:rPr>
              <a:t>There are some data that is common for different systems. Such data must not be duplicated and that should be shared</a:t>
            </a:r>
          </a:p>
        </p:txBody>
      </p:sp>
      <p:sp>
        <p:nvSpPr>
          <p:cNvPr id="5" name="Slide Number Placeholder 4"/>
          <p:cNvSpPr>
            <a:spLocks noGrp="1"/>
          </p:cNvSpPr>
          <p:nvPr>
            <p:ph type="sldNum" sz="quarter" idx="12"/>
          </p:nvPr>
        </p:nvSpPr>
        <p:spPr/>
        <p:txBody>
          <a:bodyPr/>
          <a:lstStyle/>
          <a:p>
            <a:fld id="{A2D7B55F-9370-470B-B937-C85469871500}" type="slidenum">
              <a:rPr lang="en-US" smtClean="0"/>
              <a:pPr/>
              <a:t>23</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914400" y="274638"/>
            <a:ext cx="7772400" cy="1143000"/>
          </a:xfrm>
          <a:prstGeom prst="rect">
            <a:avLst/>
          </a:prstGeom>
          <a:noFill/>
          <a:ln w="9525">
            <a:noFill/>
            <a:round/>
            <a:headEnd/>
            <a:tailEnd/>
          </a:ln>
        </p:spPr>
        <p:txBody>
          <a:bodyPr lIns="90000" tIns="46800" rIns="90000" bIns="91440" anchor="b"/>
          <a:lstStyle/>
          <a:p>
            <a:pPr eaLnBrk="1" hangingPunct="1">
              <a:lnSpc>
                <a:spcPct val="100000"/>
              </a:lnSpc>
              <a:buClr>
                <a:srgbClr val="696464"/>
              </a:buClr>
              <a:buFont typeface="Franklin Gothic Book"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a:solidFill>
                  <a:srgbClr val="000000"/>
                </a:solidFill>
                <a:latin typeface="Franklin Gothic Book" pitchFamily="32" charset="0"/>
              </a:rPr>
              <a:t>Definition 2: </a:t>
            </a:r>
          </a:p>
        </p:txBody>
      </p:sp>
      <p:sp>
        <p:nvSpPr>
          <p:cNvPr id="14340" name="Text Box 3"/>
          <p:cNvSpPr txBox="1">
            <a:spLocks noChangeArrowheads="1"/>
          </p:cNvSpPr>
          <p:nvPr/>
        </p:nvSpPr>
        <p:spPr bwMode="auto">
          <a:xfrm>
            <a:off x="914400" y="1447800"/>
            <a:ext cx="7772400" cy="4572000"/>
          </a:xfrm>
          <a:prstGeom prst="rect">
            <a:avLst/>
          </a:prstGeom>
          <a:noFill/>
          <a:ln w="9525">
            <a:noFill/>
            <a:round/>
            <a:headEnd/>
            <a:tailEnd/>
          </a:ln>
        </p:spPr>
        <p:txBody>
          <a:bodyPr lIns="90000" tIns="46800" rIns="90000" bIns="46800"/>
          <a:lstStyle/>
          <a:p>
            <a:pPr marL="271463" indent="-274320">
              <a:lnSpc>
                <a:spcPct val="150000"/>
              </a:lnSpc>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dirty="0" smtClean="0">
                <a:latin typeface="Times" pitchFamily="18" charset="0"/>
                <a:cs typeface="Times New Roman" pitchFamily="16" charset="0"/>
              </a:rPr>
              <a:t>A database is a self describing collection of integrated records.</a:t>
            </a:r>
          </a:p>
          <a:p>
            <a:pPr marL="728663" lvl="2" indent="-274320">
              <a:lnSpc>
                <a:spcPct val="150000"/>
              </a:lnSpc>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dirty="0" smtClean="0">
                <a:latin typeface="Times" pitchFamily="18" charset="0"/>
                <a:cs typeface="Times New Roman" pitchFamily="16" charset="0"/>
              </a:rPr>
              <a:t>Self describing: </a:t>
            </a:r>
          </a:p>
          <a:p>
            <a:pPr marL="1185863" lvl="4" indent="-274320">
              <a:lnSpc>
                <a:spcPct val="150000"/>
              </a:lnSpc>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smtClean="0">
                <a:latin typeface="Times" pitchFamily="18" charset="0"/>
                <a:cs typeface="Times New Roman" pitchFamily="16" charset="0"/>
              </a:rPr>
              <a:t>In database, there are not only data stored but also structure/definition/checks of that data. (In DBMS it is called Schema/meta data. We will see later in more detail)</a:t>
            </a:r>
          </a:p>
          <a:p>
            <a:pPr marL="1185863" lvl="4" indent="-274320">
              <a:lnSpc>
                <a:spcPct val="150000"/>
              </a:lnSpc>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smtClean="0">
                <a:latin typeface="Times" pitchFamily="18" charset="0"/>
                <a:cs typeface="Times New Roman" pitchFamily="16" charset="0"/>
              </a:rPr>
              <a:t>Meta data is the part of database</a:t>
            </a:r>
          </a:p>
        </p:txBody>
      </p:sp>
      <p:sp>
        <p:nvSpPr>
          <p:cNvPr id="5" name="Slide Number Placeholder 4"/>
          <p:cNvSpPr>
            <a:spLocks noGrp="1"/>
          </p:cNvSpPr>
          <p:nvPr>
            <p:ph type="sldNum" sz="quarter" idx="12"/>
          </p:nvPr>
        </p:nvSpPr>
        <p:spPr/>
        <p:txBody>
          <a:bodyPr/>
          <a:lstStyle/>
          <a:p>
            <a:fld id="{A2D7B55F-9370-470B-B937-C85469871500}" type="slidenum">
              <a:rPr lang="en-US" smtClean="0"/>
              <a:pPr/>
              <a:t>24</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914400" y="274638"/>
            <a:ext cx="7772400" cy="1143000"/>
          </a:xfrm>
          <a:prstGeom prst="rect">
            <a:avLst/>
          </a:prstGeom>
          <a:noFill/>
          <a:ln w="9525">
            <a:noFill/>
            <a:round/>
            <a:headEnd/>
            <a:tailEnd/>
          </a:ln>
        </p:spPr>
        <p:txBody>
          <a:bodyPr lIns="90000" tIns="46800" rIns="90000" bIns="91440" anchor="b"/>
          <a:lstStyle/>
          <a:p>
            <a:pPr eaLnBrk="1" hangingPunct="1">
              <a:lnSpc>
                <a:spcPct val="100000"/>
              </a:lnSpc>
              <a:buClr>
                <a:srgbClr val="696464"/>
              </a:buClr>
              <a:buFont typeface="Franklin Gothic Book"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a:solidFill>
                  <a:srgbClr val="000000"/>
                </a:solidFill>
                <a:latin typeface="Franklin Gothic Book" pitchFamily="32" charset="0"/>
              </a:rPr>
              <a:t>Definition 2: </a:t>
            </a:r>
          </a:p>
        </p:txBody>
      </p:sp>
      <p:sp>
        <p:nvSpPr>
          <p:cNvPr id="15364" name="Text Box 3"/>
          <p:cNvSpPr txBox="1">
            <a:spLocks noChangeArrowheads="1"/>
          </p:cNvSpPr>
          <p:nvPr/>
        </p:nvSpPr>
        <p:spPr bwMode="auto">
          <a:xfrm>
            <a:off x="914400" y="1447800"/>
            <a:ext cx="7772400" cy="4572000"/>
          </a:xfrm>
          <a:prstGeom prst="rect">
            <a:avLst/>
          </a:prstGeom>
          <a:noFill/>
          <a:ln w="9525">
            <a:noFill/>
            <a:round/>
            <a:headEnd/>
            <a:tailEnd/>
          </a:ln>
        </p:spPr>
        <p:txBody>
          <a:bodyPr lIns="90000" tIns="46800" rIns="90000" bIns="46800"/>
          <a:lstStyle/>
          <a:p>
            <a:pPr marL="546100" lvl="1" indent="-274320">
              <a:lnSpc>
                <a:spcPct val="150000"/>
              </a:lnSpc>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dirty="0" smtClean="0">
                <a:latin typeface="Times" pitchFamily="18" charset="0"/>
                <a:cs typeface="Times New Roman" pitchFamily="16" charset="0"/>
              </a:rPr>
              <a:t>Integrated record: </a:t>
            </a:r>
          </a:p>
          <a:p>
            <a:pPr marL="820738" lvl="2" indent="-274320">
              <a:lnSpc>
                <a:spcPct val="150000"/>
              </a:lnSpc>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smtClean="0">
                <a:latin typeface="Times" pitchFamily="18" charset="0"/>
                <a:cs typeface="Times New Roman" pitchFamily="16" charset="0"/>
              </a:rPr>
              <a:t>Records are linked to one another</a:t>
            </a:r>
          </a:p>
          <a:p>
            <a:pPr marL="820738" lvl="2" indent="-274320">
              <a:lnSpc>
                <a:spcPct val="150000"/>
              </a:lnSpc>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smtClean="0">
                <a:latin typeface="Times" pitchFamily="18" charset="0"/>
                <a:cs typeface="Times New Roman" pitchFamily="16" charset="0"/>
              </a:rPr>
              <a:t>When you see a record, to understand full meaning of that record you will have to consider another record.</a:t>
            </a:r>
          </a:p>
          <a:p>
            <a:pPr marL="820738" lvl="2" indent="-274320">
              <a:lnSpc>
                <a:spcPct val="150000"/>
              </a:lnSpc>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smtClean="0">
                <a:latin typeface="Times" pitchFamily="18" charset="0"/>
                <a:cs typeface="Times New Roman" pitchFamily="16" charset="0"/>
              </a:rPr>
              <a:t>It means that for understanding of a record you need another record which is linked with </a:t>
            </a:r>
            <a:r>
              <a:rPr lang="en-GB" sz="2000" dirty="0">
                <a:solidFill>
                  <a:srgbClr val="000000"/>
                </a:solidFill>
                <a:latin typeface="Perpetua" pitchFamily="16" charset="0"/>
              </a:rPr>
              <a:t>it.</a:t>
            </a:r>
          </a:p>
          <a:p>
            <a:pPr marL="271463" indent="-271463" eaLnBrk="1" hangingPunct="1">
              <a:lnSpc>
                <a:spcPct val="100000"/>
              </a:lnSpc>
              <a:spcBef>
                <a:spcPts val="575"/>
              </a:spcBef>
              <a:buClr>
                <a:srgbClr val="D34817"/>
              </a:buClr>
              <a:buSzPct val="85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dirty="0">
              <a:solidFill>
                <a:srgbClr val="000000"/>
              </a:solidFill>
              <a:latin typeface="Perpetua" pitchFamily="16" charset="0"/>
            </a:endParaRPr>
          </a:p>
        </p:txBody>
      </p:sp>
      <p:sp>
        <p:nvSpPr>
          <p:cNvPr id="5" name="Slide Number Placeholder 4"/>
          <p:cNvSpPr>
            <a:spLocks noGrp="1"/>
          </p:cNvSpPr>
          <p:nvPr>
            <p:ph type="sldNum" sz="quarter" idx="12"/>
          </p:nvPr>
        </p:nvSpPr>
        <p:spPr/>
        <p:txBody>
          <a:bodyPr/>
          <a:lstStyle/>
          <a:p>
            <a:fld id="{A2D7B55F-9370-470B-B937-C85469871500}" type="slidenum">
              <a:rPr lang="en-US" smtClean="0"/>
              <a:pPr/>
              <a:t>25</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914400" y="274638"/>
            <a:ext cx="7772400" cy="1143000"/>
          </a:xfrm>
          <a:prstGeom prst="rect">
            <a:avLst/>
          </a:prstGeom>
          <a:noFill/>
          <a:ln w="9525">
            <a:noFill/>
            <a:round/>
            <a:headEnd/>
            <a:tailEnd/>
          </a:ln>
        </p:spPr>
        <p:txBody>
          <a:bodyPr lIns="90000" tIns="46800" rIns="90000" bIns="91440" anchor="b"/>
          <a:lstStyle/>
          <a:p>
            <a:pPr eaLnBrk="1" hangingPunct="1">
              <a:lnSpc>
                <a:spcPct val="100000"/>
              </a:lnSpc>
              <a:buFont typeface="Franklin Gothic Book"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a:solidFill>
                  <a:srgbClr val="000000"/>
                </a:solidFill>
                <a:latin typeface="Franklin Gothic Book" pitchFamily="32" charset="0"/>
              </a:rPr>
              <a:t>Definitions</a:t>
            </a:r>
          </a:p>
        </p:txBody>
      </p:sp>
      <p:sp>
        <p:nvSpPr>
          <p:cNvPr id="16388" name="Text Box 3"/>
          <p:cNvSpPr txBox="1">
            <a:spLocks noChangeArrowheads="1"/>
          </p:cNvSpPr>
          <p:nvPr/>
        </p:nvSpPr>
        <p:spPr bwMode="auto">
          <a:xfrm>
            <a:off x="914400" y="1447800"/>
            <a:ext cx="7772400" cy="4572000"/>
          </a:xfrm>
          <a:prstGeom prst="rect">
            <a:avLst/>
          </a:prstGeom>
          <a:noFill/>
          <a:ln w="9525">
            <a:noFill/>
            <a:round/>
            <a:headEnd/>
            <a:tailEnd/>
          </a:ln>
        </p:spPr>
        <p:txBody>
          <a:bodyPr lIns="90000" tIns="46800" rIns="90000" bIns="46800"/>
          <a:lstStyle/>
          <a:p>
            <a:pPr marL="271463" indent="-274320">
              <a:lnSpc>
                <a:spcPct val="150000"/>
              </a:lnSpc>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dirty="0" smtClean="0">
                <a:latin typeface="Times" pitchFamily="18" charset="0"/>
                <a:cs typeface="Times New Roman" pitchFamily="16" charset="0"/>
              </a:rPr>
              <a:t>Information: data processed to increase knowledge of the person using the data.</a:t>
            </a:r>
          </a:p>
          <a:p>
            <a:pPr marL="271463" indent="-274320">
              <a:lnSpc>
                <a:spcPct val="150000"/>
              </a:lnSpc>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smtClean="0">
                <a:latin typeface="Times" pitchFamily="18" charset="0"/>
                <a:cs typeface="Times New Roman" pitchFamily="16" charset="0"/>
              </a:rPr>
              <a:t>The processed data is called information (adding some knowledge).</a:t>
            </a:r>
          </a:p>
          <a:p>
            <a:pPr marL="271463" indent="-274320">
              <a:lnSpc>
                <a:spcPct val="150000"/>
              </a:lnSpc>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smtClean="0">
                <a:latin typeface="Times" pitchFamily="18" charset="0"/>
                <a:cs typeface="Times New Roman" pitchFamily="16" charset="0"/>
              </a:rPr>
              <a:t>Process means to add something to data.</a:t>
            </a:r>
          </a:p>
          <a:p>
            <a:pPr marL="271463" indent="-274320">
              <a:lnSpc>
                <a:spcPct val="150000"/>
              </a:lnSpc>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smtClean="0">
                <a:latin typeface="Times" pitchFamily="18" charset="0"/>
                <a:cs typeface="Times New Roman" pitchFamily="16" charset="0"/>
              </a:rPr>
              <a:t>To name/ label data is also a process.</a:t>
            </a:r>
          </a:p>
          <a:p>
            <a:pPr marL="271463" indent="-274320">
              <a:lnSpc>
                <a:spcPct val="150000"/>
              </a:lnSpc>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smtClean="0">
                <a:latin typeface="Times" pitchFamily="18" charset="0"/>
                <a:cs typeface="Times New Roman" pitchFamily="16" charset="0"/>
              </a:rPr>
              <a:t>Process can also add some knowledge, some information to the data</a:t>
            </a:r>
          </a:p>
          <a:p>
            <a:pPr marL="271463" indent="-271463" eaLnBrk="1" hangingPunct="1">
              <a:lnSpc>
                <a:spcPct val="100000"/>
              </a:lnSpc>
              <a:spcBef>
                <a:spcPts val="575"/>
              </a:spcBef>
              <a:buClr>
                <a:srgbClr val="D34817"/>
              </a:buClr>
              <a:buSzPct val="85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3200" dirty="0">
              <a:solidFill>
                <a:srgbClr val="000000"/>
              </a:solidFill>
              <a:latin typeface="Perpetua" pitchFamily="16" charset="0"/>
            </a:endParaRPr>
          </a:p>
        </p:txBody>
      </p:sp>
      <p:sp>
        <p:nvSpPr>
          <p:cNvPr id="5" name="Slide Number Placeholder 4"/>
          <p:cNvSpPr>
            <a:spLocks noGrp="1"/>
          </p:cNvSpPr>
          <p:nvPr>
            <p:ph type="sldNum" sz="quarter" idx="12"/>
          </p:nvPr>
        </p:nvSpPr>
        <p:spPr/>
        <p:txBody>
          <a:bodyPr/>
          <a:lstStyle/>
          <a:p>
            <a:fld id="{A2D7B55F-9370-470B-B937-C85469871500}" type="slidenum">
              <a:rPr lang="en-US" smtClean="0"/>
              <a:pPr/>
              <a:t>26</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914400" y="5400675"/>
            <a:ext cx="7772400" cy="1628775"/>
          </a:xfrm>
          <a:prstGeom prst="rect">
            <a:avLst/>
          </a:prstGeom>
          <a:noFill/>
          <a:ln w="9525">
            <a:noFill/>
            <a:round/>
            <a:headEnd/>
            <a:tailEnd/>
          </a:ln>
        </p:spPr>
        <p:txBody>
          <a:bodyPr lIns="90000" tIns="46800" rIns="90000" bIns="46800"/>
          <a:lstStyle/>
          <a:p>
            <a:pPr marL="271463" indent="-271463" eaLnBrk="1" hangingPunct="1">
              <a:lnSpc>
                <a:spcPct val="100000"/>
              </a:lnSpc>
              <a:spcBef>
                <a:spcPts val="575"/>
              </a:spcBef>
              <a:buClr>
                <a:srgbClr val="D34817"/>
              </a:buClr>
              <a:buSzPct val="8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dirty="0" smtClean="0">
                <a:latin typeface="Times" pitchFamily="18" charset="0"/>
                <a:cs typeface="Times New Roman" pitchFamily="16" charset="0"/>
              </a:rPr>
              <a:t>Metadata: data that describes the properties and context of user data</a:t>
            </a:r>
          </a:p>
          <a:p>
            <a:pPr marL="271463" indent="-271463" eaLnBrk="1" hangingPunct="1">
              <a:lnSpc>
                <a:spcPct val="100000"/>
              </a:lnSpc>
              <a:spcBef>
                <a:spcPts val="575"/>
              </a:spcBef>
              <a:buClr>
                <a:srgbClr val="D34817"/>
              </a:buClr>
              <a:buSzPct val="85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3200" dirty="0">
              <a:solidFill>
                <a:srgbClr val="000000"/>
              </a:solidFill>
              <a:latin typeface="Perpetua" pitchFamily="16" charset="0"/>
            </a:endParaRPr>
          </a:p>
        </p:txBody>
      </p:sp>
      <p:pic>
        <p:nvPicPr>
          <p:cNvPr id="17411" name="Picture 2"/>
          <p:cNvPicPr>
            <a:picLocks noChangeAspect="1" noChangeArrowheads="1"/>
          </p:cNvPicPr>
          <p:nvPr/>
        </p:nvPicPr>
        <p:blipFill>
          <a:blip r:embed="rId3"/>
          <a:srcRect/>
          <a:stretch>
            <a:fillRect/>
          </a:stretch>
        </p:blipFill>
        <p:spPr bwMode="auto">
          <a:xfrm>
            <a:off x="2519363" y="584200"/>
            <a:ext cx="4319587" cy="1397000"/>
          </a:xfrm>
          <a:prstGeom prst="rect">
            <a:avLst/>
          </a:prstGeom>
          <a:noFill/>
          <a:ln w="9525">
            <a:noFill/>
            <a:round/>
            <a:headEnd/>
            <a:tailEnd/>
          </a:ln>
        </p:spPr>
      </p:pic>
      <p:pic>
        <p:nvPicPr>
          <p:cNvPr id="17412" name="Picture 3"/>
          <p:cNvPicPr>
            <a:picLocks noChangeAspect="1" noChangeArrowheads="1"/>
          </p:cNvPicPr>
          <p:nvPr/>
        </p:nvPicPr>
        <p:blipFill>
          <a:blip r:embed="rId4"/>
          <a:srcRect/>
          <a:stretch>
            <a:fillRect/>
          </a:stretch>
        </p:blipFill>
        <p:spPr bwMode="auto">
          <a:xfrm>
            <a:off x="2339975" y="2760663"/>
            <a:ext cx="4500563" cy="2279650"/>
          </a:xfrm>
          <a:prstGeom prst="rect">
            <a:avLst/>
          </a:prstGeom>
          <a:noFill/>
          <a:ln w="9525">
            <a:noFill/>
            <a:round/>
            <a:headEnd/>
            <a:tailEnd/>
          </a:ln>
        </p:spPr>
      </p:pic>
      <p:sp>
        <p:nvSpPr>
          <p:cNvPr id="17413" name="Text Box 4"/>
          <p:cNvSpPr txBox="1">
            <a:spLocks noChangeArrowheads="1"/>
          </p:cNvSpPr>
          <p:nvPr/>
        </p:nvSpPr>
        <p:spPr bwMode="auto">
          <a:xfrm>
            <a:off x="344488" y="2155825"/>
            <a:ext cx="8296275" cy="903288"/>
          </a:xfrm>
          <a:prstGeom prst="rect">
            <a:avLst/>
          </a:prstGeom>
          <a:noFill/>
          <a:ln w="9525">
            <a:noFill/>
            <a:round/>
            <a:headEnd/>
            <a:tailEnd/>
          </a:ln>
        </p:spPr>
        <p:txBody>
          <a:bodyPr lIns="0" tIns="0" rIns="0" bIns="0"/>
          <a:lstStyle/>
          <a:p>
            <a:pPr marL="546100" lvl="1" indent="-228600" eaLnBrk="1" hangingPunct="1">
              <a:lnSpc>
                <a:spcPct val="95000"/>
              </a:lnSpc>
              <a:spcBef>
                <a:spcPts val="575"/>
              </a:spcBef>
              <a:buClr>
                <a:srgbClr val="9B2D1F"/>
              </a:buClr>
              <a:buSzPct val="85000"/>
              <a:buFont typeface="Wingdings 2" pitchFamily="16" charset="2"/>
              <a:buNone/>
              <a:tabLst>
                <a:tab pos="1185863" algn="l"/>
                <a:tab pos="2100263" algn="l"/>
                <a:tab pos="3014663" algn="l"/>
                <a:tab pos="3929063" algn="l"/>
                <a:tab pos="4843463" algn="l"/>
                <a:tab pos="5757863" algn="l"/>
                <a:tab pos="6672263" algn="l"/>
                <a:tab pos="7586663" algn="l"/>
                <a:tab pos="8501063" algn="l"/>
                <a:tab pos="9415463" algn="l"/>
                <a:tab pos="10329863" algn="l"/>
              </a:tabLst>
            </a:pPr>
            <a:r>
              <a:rPr lang="en-GB" sz="2400">
                <a:solidFill>
                  <a:srgbClr val="000000"/>
                </a:solidFill>
                <a:latin typeface="Perpetua" pitchFamily="16" charset="0"/>
              </a:rPr>
              <a:t>Further processing:</a:t>
            </a:r>
          </a:p>
        </p:txBody>
      </p:sp>
      <p:sp>
        <p:nvSpPr>
          <p:cNvPr id="6" name="Slide Number Placeholder 5"/>
          <p:cNvSpPr>
            <a:spLocks noGrp="1"/>
          </p:cNvSpPr>
          <p:nvPr>
            <p:ph type="sldNum" sz="quarter" idx="12"/>
          </p:nvPr>
        </p:nvSpPr>
        <p:spPr/>
        <p:txBody>
          <a:bodyPr/>
          <a:lstStyle/>
          <a:p>
            <a:fld id="{A2D7B55F-9370-470B-B937-C85469871500}" type="slidenum">
              <a:rPr lang="en-US" smtClean="0"/>
              <a:pPr/>
              <a:t>27</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1219200" y="4892675"/>
            <a:ext cx="6553200" cy="1192213"/>
          </a:xfrm>
          <a:prstGeom prst="rect">
            <a:avLst/>
          </a:prstGeom>
          <a:noFill/>
          <a:ln w="9525">
            <a:noFill/>
            <a:round/>
            <a:headEnd/>
            <a:tailEnd/>
          </a:ln>
        </p:spPr>
        <p:txBody>
          <a:bodyPr lIns="90000" tIns="46800" rIns="90000" bIns="46800">
            <a:spAutoFit/>
          </a:bodyPr>
          <a:lstStyle/>
          <a:p>
            <a:pPr algn="ctr">
              <a:lnSpc>
                <a:spcPct val="100000"/>
              </a:lnSpc>
              <a:buClr>
                <a:srgbClr val="990000"/>
              </a:buClr>
              <a:buFont typeface="Book Antiqu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990000"/>
                </a:solidFill>
                <a:latin typeface="Book Antiqua" pitchFamily="16" charset="0"/>
              </a:rPr>
              <a:t>Graphical displays turn data into useful information that managers can use for decision making and interpretation</a:t>
            </a:r>
          </a:p>
        </p:txBody>
      </p:sp>
      <p:pic>
        <p:nvPicPr>
          <p:cNvPr id="19459" name="Picture 2"/>
          <p:cNvPicPr>
            <a:picLocks noChangeAspect="1" noChangeArrowheads="1"/>
          </p:cNvPicPr>
          <p:nvPr/>
        </p:nvPicPr>
        <p:blipFill>
          <a:blip r:embed="rId3"/>
          <a:srcRect/>
          <a:stretch>
            <a:fillRect/>
          </a:stretch>
        </p:blipFill>
        <p:spPr bwMode="auto">
          <a:xfrm>
            <a:off x="914400" y="1066800"/>
            <a:ext cx="7543800" cy="3733800"/>
          </a:xfrm>
          <a:prstGeom prst="rect">
            <a:avLst/>
          </a:prstGeom>
          <a:noFill/>
          <a:ln w="9525">
            <a:noFill/>
            <a:round/>
            <a:headEnd/>
            <a:tailEnd/>
          </a:ln>
        </p:spPr>
      </p:pic>
      <p:sp>
        <p:nvSpPr>
          <p:cNvPr id="19460" name="Text Box 3"/>
          <p:cNvSpPr txBox="1">
            <a:spLocks noChangeArrowheads="1"/>
          </p:cNvSpPr>
          <p:nvPr/>
        </p:nvSpPr>
        <p:spPr bwMode="auto">
          <a:xfrm>
            <a:off x="593725" y="192088"/>
            <a:ext cx="4432300" cy="460375"/>
          </a:xfrm>
          <a:prstGeom prst="rect">
            <a:avLst/>
          </a:prstGeom>
          <a:noFill/>
          <a:ln w="9525">
            <a:noFill/>
            <a:round/>
            <a:headEnd/>
            <a:tailEnd/>
          </a:ln>
        </p:spPr>
        <p:txBody>
          <a:bodyPr wrap="none" lIns="90000" tIns="46800" rIns="90000" bIns="46800">
            <a:spAutoFit/>
          </a:bodyPr>
          <a:lstStyle/>
          <a:p>
            <a:pPr>
              <a:lnSpc>
                <a:spcPct val="10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00"/>
                </a:solidFill>
                <a:latin typeface="Arial" charset="0"/>
              </a:rPr>
              <a:t>Figure 1-1b Summarized data</a:t>
            </a:r>
          </a:p>
        </p:txBody>
      </p:sp>
      <p:sp>
        <p:nvSpPr>
          <p:cNvPr id="5" name="Slide Number Placeholder 4"/>
          <p:cNvSpPr>
            <a:spLocks noGrp="1"/>
          </p:cNvSpPr>
          <p:nvPr>
            <p:ph type="sldNum" sz="quarter" idx="12"/>
          </p:nvPr>
        </p:nvSpPr>
        <p:spPr/>
        <p:txBody>
          <a:bodyPr/>
          <a:lstStyle/>
          <a:p>
            <a:fld id="{A2D7B55F-9370-470B-B937-C85469871500}" type="slidenum">
              <a:rPr lang="en-US" smtClean="0"/>
              <a:pPr/>
              <a:t>28</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0481"/>
                                        </p:tgtEl>
                                        <p:attrNameLst>
                                          <p:attrName>style.visibility</p:attrName>
                                        </p:attrNameLst>
                                      </p:cBhvr>
                                      <p:to>
                                        <p:strVal val="visible"/>
                                      </p:to>
                                    </p:set>
                                    <p:anim calcmode="lin" valueType="num">
                                      <p:cBhvr>
                                        <p:cTn id="7" dur="500" fill="hold"/>
                                        <p:tgtEl>
                                          <p:spTgt spid="20481"/>
                                        </p:tgtEl>
                                        <p:attrNameLst>
                                          <p:attrName>ppt_x</p:attrName>
                                        </p:attrNameLst>
                                      </p:cBhvr>
                                      <p:tavLst>
                                        <p:tav tm="100000">
                                          <p:val>
                                            <p:strVal val="#ppt_x"/>
                                          </p:val>
                                        </p:tav>
                                        <p:tav tm="100000">
                                          <p:val>
                                            <p:strVal val="#ppt_x"/>
                                          </p:val>
                                        </p:tav>
                                      </p:tavLst>
                                    </p:anim>
                                    <p:anim calcmode="lin" valueType="num">
                                      <p:cBhvr>
                                        <p:cTn id="8" dur="500" fill="hold"/>
                                        <p:tgtEl>
                                          <p:spTgt spid="20481"/>
                                        </p:tgtEl>
                                        <p:attrNameLst>
                                          <p:attrName>ppt_y</p:attrName>
                                        </p:attrNameLst>
                                      </p:cBhvr>
                                      <p:tavLst>
                                        <p:tav tm="10000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0481"/>
                                        </p:tgtEl>
                                        <p:attrNameLst>
                                          <p:attrName>style.visibility</p:attrName>
                                        </p:attrNameLst>
                                      </p:cBhvr>
                                      <p:to>
                                        <p:strVal val="visible"/>
                                      </p:to>
                                    </p:set>
                                    <p:animEffect transition="in" filter="blinds(horizontal)">
                                      <p:cBhvr>
                                        <p:cTn id="13" dur="500"/>
                                        <p:tgtEl>
                                          <p:spTgt spid="20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838200" y="4832350"/>
            <a:ext cx="7772400" cy="1192213"/>
          </a:xfrm>
          <a:prstGeom prst="rect">
            <a:avLst/>
          </a:prstGeom>
          <a:noFill/>
          <a:ln w="9525">
            <a:noFill/>
            <a:round/>
            <a:headEnd/>
            <a:tailEnd/>
          </a:ln>
        </p:spPr>
        <p:txBody>
          <a:bodyPr lIns="90000" tIns="46800" rIns="90000" bIns="46800">
            <a:spAutoFit/>
          </a:bodyPr>
          <a:lstStyle/>
          <a:p>
            <a:pPr algn="ctr">
              <a:lnSpc>
                <a:spcPct val="100000"/>
              </a:lnSpc>
              <a:buClr>
                <a:srgbClr val="990000"/>
              </a:buClr>
              <a:buFont typeface="Book Antiqu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990000"/>
                </a:solidFill>
                <a:latin typeface="Book Antiqua" pitchFamily="16" charset="0"/>
              </a:rPr>
              <a:t>Descriptions of the properties or characteristics of the data, including data types, field sizes, allowable values, and data context</a:t>
            </a:r>
          </a:p>
        </p:txBody>
      </p:sp>
      <p:pic>
        <p:nvPicPr>
          <p:cNvPr id="20483" name="Picture 2"/>
          <p:cNvPicPr>
            <a:picLocks noChangeAspect="1" noChangeArrowheads="1"/>
          </p:cNvPicPr>
          <p:nvPr/>
        </p:nvPicPr>
        <p:blipFill>
          <a:blip r:embed="rId3"/>
          <a:srcRect/>
          <a:stretch>
            <a:fillRect/>
          </a:stretch>
        </p:blipFill>
        <p:spPr bwMode="auto">
          <a:xfrm>
            <a:off x="990600" y="685800"/>
            <a:ext cx="7543800" cy="3733800"/>
          </a:xfrm>
          <a:prstGeom prst="rect">
            <a:avLst/>
          </a:prstGeom>
          <a:noFill/>
          <a:ln w="9525">
            <a:noFill/>
            <a:round/>
            <a:headEnd/>
            <a:tailEnd/>
          </a:ln>
        </p:spPr>
      </p:pic>
      <p:sp>
        <p:nvSpPr>
          <p:cNvPr id="5" name="Slide Number Placeholder 4"/>
          <p:cNvSpPr>
            <a:spLocks noGrp="1"/>
          </p:cNvSpPr>
          <p:nvPr>
            <p:ph type="sldNum" sz="quarter" idx="12"/>
          </p:nvPr>
        </p:nvSpPr>
        <p:spPr/>
        <p:txBody>
          <a:bodyPr/>
          <a:lstStyle/>
          <a:p>
            <a:fld id="{A2D7B55F-9370-470B-B937-C85469871500}" type="slidenum">
              <a:rPr lang="en-US" smtClean="0"/>
              <a:pPr/>
              <a:t>29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5"/>
                                        </p:tgtEl>
                                        <p:attrNameLst>
                                          <p:attrName>style.visibility</p:attrName>
                                        </p:attrNameLst>
                                      </p:cBhvr>
                                      <p:to>
                                        <p:strVal val="visible"/>
                                      </p:to>
                                    </p:set>
                                    <p:animEffect transition="in" filter="blinds(horizontal)">
                                      <p:cBhvr>
                                        <p:cTn id="7" dur="500"/>
                                        <p:tgtEl>
                                          <p:spTgt spid="21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pitchFamily="18" charset="0"/>
              </a:rPr>
              <a:t>Chapter 1 - Objectives</a:t>
            </a:r>
            <a:endParaRPr lang="en-US" dirty="0"/>
          </a:p>
        </p:txBody>
      </p:sp>
      <p:sp>
        <p:nvSpPr>
          <p:cNvPr id="3" name="Content Placeholder 2"/>
          <p:cNvSpPr>
            <a:spLocks noGrp="1"/>
          </p:cNvSpPr>
          <p:nvPr>
            <p:ph sz="quarter" idx="1"/>
          </p:nvPr>
        </p:nvSpPr>
        <p:spPr/>
        <p:txBody>
          <a:bodyPr/>
          <a:lstStyle/>
          <a:p>
            <a:pPr algn="just">
              <a:lnSpc>
                <a:spcPct val="150000"/>
              </a:lnSpc>
            </a:pPr>
            <a:r>
              <a:rPr lang="en-GB" dirty="0" smtClean="0">
                <a:latin typeface="Times" pitchFamily="18" charset="0"/>
              </a:rPr>
              <a:t>Some common uses of database systems.</a:t>
            </a:r>
          </a:p>
          <a:p>
            <a:pPr algn="just">
              <a:lnSpc>
                <a:spcPct val="150000"/>
              </a:lnSpc>
            </a:pPr>
            <a:r>
              <a:rPr lang="en-GB" dirty="0" smtClean="0">
                <a:latin typeface="Times" pitchFamily="18" charset="0"/>
              </a:rPr>
              <a:t>Characteristics of file-based systems.</a:t>
            </a:r>
          </a:p>
          <a:p>
            <a:pPr algn="just">
              <a:lnSpc>
                <a:spcPct val="150000"/>
              </a:lnSpc>
            </a:pPr>
            <a:r>
              <a:rPr lang="en-GB" dirty="0" smtClean="0">
                <a:latin typeface="Times" pitchFamily="18" charset="0"/>
              </a:rPr>
              <a:t>Problems with file-based approach.</a:t>
            </a:r>
          </a:p>
          <a:p>
            <a:pPr algn="just">
              <a:lnSpc>
                <a:spcPct val="150000"/>
              </a:lnSpc>
            </a:pPr>
            <a:r>
              <a:rPr lang="en-GB" dirty="0" smtClean="0">
                <a:latin typeface="Times" pitchFamily="18" charset="0"/>
              </a:rPr>
              <a:t>Meaning of the term database.</a:t>
            </a:r>
          </a:p>
          <a:p>
            <a:pPr>
              <a:lnSpc>
                <a:spcPct val="150000"/>
              </a:lnSpc>
            </a:pPr>
            <a:r>
              <a:rPr lang="en-GB" dirty="0" smtClean="0">
                <a:latin typeface="Times" pitchFamily="18" charset="0"/>
              </a:rPr>
              <a:t>Meaning of the term Database Management System (DBMS).</a:t>
            </a:r>
          </a:p>
          <a:p>
            <a:endParaRPr lang="en-US" dirty="0"/>
          </a:p>
        </p:txBody>
      </p:sp>
      <p:sp>
        <p:nvSpPr>
          <p:cNvPr id="4" name="Slide Number Placeholder 3"/>
          <p:cNvSpPr>
            <a:spLocks noGrp="1"/>
          </p:cNvSpPr>
          <p:nvPr>
            <p:ph type="sldNum" sz="quarter" idx="12"/>
          </p:nvPr>
        </p:nvSpPr>
        <p:spPr/>
        <p:txBody>
          <a:bodyPr/>
          <a:lstStyle/>
          <a:p>
            <a:fld id="{A2D7B55F-9370-470B-B937-C85469871500}"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1"/>
                </a:solidFill>
                <a:latin typeface="Franklin Gothic Book" pitchFamily="32" charset="0"/>
              </a:rPr>
              <a:t>The</a:t>
            </a:r>
            <a:r>
              <a:rPr lang="en-GB" dirty="0" smtClean="0">
                <a:solidFill>
                  <a:srgbClr val="800000"/>
                </a:solidFill>
                <a:latin typeface="Franklin Gothic Book" pitchFamily="32" charset="0"/>
              </a:rPr>
              <a:t> </a:t>
            </a:r>
            <a:r>
              <a:rPr lang="en-GB" dirty="0" smtClean="0">
                <a:solidFill>
                  <a:schemeClr val="tx1"/>
                </a:solidFill>
                <a:latin typeface="Franklin Gothic Book" pitchFamily="32" charset="0"/>
              </a:rPr>
              <a:t>DATABASE</a:t>
            </a:r>
            <a:r>
              <a:rPr lang="en-GB" dirty="0" smtClean="0">
                <a:solidFill>
                  <a:srgbClr val="800000"/>
                </a:solidFill>
                <a:latin typeface="Franklin Gothic Book" pitchFamily="32" charset="0"/>
              </a:rPr>
              <a:t> </a:t>
            </a:r>
            <a:r>
              <a:rPr lang="en-GB" dirty="0" smtClean="0">
                <a:solidFill>
                  <a:schemeClr val="tx1"/>
                </a:solidFill>
                <a:latin typeface="Franklin Gothic Book" pitchFamily="32" charset="0"/>
              </a:rPr>
              <a:t>Approach</a:t>
            </a:r>
            <a:endParaRPr lang="en-US" dirty="0">
              <a:solidFill>
                <a:schemeClr val="tx1"/>
              </a:solidFill>
            </a:endParaRPr>
          </a:p>
        </p:txBody>
      </p:sp>
      <p:sp>
        <p:nvSpPr>
          <p:cNvPr id="3" name="Content Placeholder 2"/>
          <p:cNvSpPr>
            <a:spLocks noGrp="1"/>
          </p:cNvSpPr>
          <p:nvPr>
            <p:ph sz="quarter" idx="1"/>
          </p:nvPr>
        </p:nvSpPr>
        <p:spPr/>
        <p:txBody>
          <a:bodyPr>
            <a:normAutofit lnSpcReduction="10000"/>
          </a:bodyPr>
          <a:lstStyle/>
          <a:p>
            <a:pPr marL="271463">
              <a:lnSpc>
                <a:spcPct val="150000"/>
              </a:lnSpc>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b="1" dirty="0" smtClean="0">
                <a:latin typeface="Times" pitchFamily="18" charset="0"/>
                <a:cs typeface="Times New Roman" pitchFamily="16" charset="0"/>
              </a:rPr>
              <a:t>Data sharing </a:t>
            </a:r>
            <a:r>
              <a:rPr lang="en-GB" sz="2200" dirty="0" smtClean="0">
                <a:latin typeface="Times" pitchFamily="18" charset="0"/>
                <a:cs typeface="Times New Roman" pitchFamily="16" charset="0"/>
              </a:rPr>
              <a:t>(common data is being stored at one place rather than storing the same on separate terminals)</a:t>
            </a:r>
          </a:p>
          <a:p>
            <a:pPr marL="271463">
              <a:lnSpc>
                <a:spcPct val="150000"/>
              </a:lnSpc>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b="1" dirty="0" smtClean="0">
                <a:latin typeface="Times" pitchFamily="18" charset="0"/>
                <a:cs typeface="Times New Roman" pitchFamily="16" charset="0"/>
              </a:rPr>
              <a:t>Data independence</a:t>
            </a:r>
            <a:r>
              <a:rPr lang="en-GB" sz="2200" dirty="0" smtClean="0">
                <a:latin typeface="Times" pitchFamily="18" charset="0"/>
                <a:cs typeface="Times New Roman" pitchFamily="16" charset="0"/>
              </a:rPr>
              <a:t>: Both data and program are now independent, if you change data in one system, only that system will require the change.</a:t>
            </a:r>
          </a:p>
          <a:p>
            <a:pPr marL="271463">
              <a:lnSpc>
                <a:spcPct val="150000"/>
              </a:lnSpc>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b="1" dirty="0" smtClean="0">
                <a:latin typeface="Times" pitchFamily="18" charset="0"/>
                <a:cs typeface="Times New Roman" pitchFamily="16" charset="0"/>
              </a:rPr>
              <a:t>Controlled Redundancy </a:t>
            </a:r>
            <a:r>
              <a:rPr lang="en-GB" sz="2200" dirty="0" smtClean="0">
                <a:latin typeface="Times" pitchFamily="18" charset="0"/>
                <a:cs typeface="Times New Roman" pitchFamily="16" charset="0"/>
              </a:rPr>
              <a:t>(Duplication)</a:t>
            </a:r>
          </a:p>
          <a:p>
            <a:pPr marL="271463">
              <a:lnSpc>
                <a:spcPct val="150000"/>
              </a:lnSpc>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b="1" dirty="0" smtClean="0">
                <a:latin typeface="Times" pitchFamily="18" charset="0"/>
                <a:cs typeface="Times New Roman" pitchFamily="16" charset="0"/>
              </a:rPr>
              <a:t>Better Data Integrity  </a:t>
            </a:r>
            <a:endParaRPr lang="en-GB" sz="2200" dirty="0" smtClean="0">
              <a:latin typeface="Times" pitchFamily="18" charset="0"/>
              <a:cs typeface="Times New Roman" pitchFamily="16" charset="0"/>
            </a:endParaRPr>
          </a:p>
          <a:p>
            <a:pPr marL="271463">
              <a:lnSpc>
                <a:spcPct val="150000"/>
              </a:lnSpc>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b="1" dirty="0" smtClean="0">
                <a:latin typeface="Times" pitchFamily="18" charset="0"/>
                <a:cs typeface="Times New Roman" pitchFamily="16" charset="0"/>
              </a:rPr>
              <a:t>Data consistency</a:t>
            </a:r>
            <a:endParaRPr lang="en-GB" sz="2200" dirty="0" smtClean="0">
              <a:latin typeface="Times" pitchFamily="18" charset="0"/>
              <a:cs typeface="Times New Roman" pitchFamily="16" charset="0"/>
            </a:endParaRPr>
          </a:p>
          <a:p>
            <a:pPr marL="271463">
              <a:lnSpc>
                <a:spcPct val="150000"/>
              </a:lnSpc>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b="1" dirty="0" smtClean="0">
                <a:latin typeface="Times" pitchFamily="18" charset="0"/>
                <a:cs typeface="Times New Roman" pitchFamily="16" charset="0"/>
              </a:rPr>
              <a:t>Better data security</a:t>
            </a:r>
          </a:p>
          <a:p>
            <a:pPr marL="271463">
              <a:lnSpc>
                <a:spcPct val="150000"/>
              </a:lnSpc>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dirty="0" smtClean="0">
              <a:latin typeface="Times" pitchFamily="18" charset="0"/>
              <a:cs typeface="Times New Roman" pitchFamily="16" charset="0"/>
            </a:endParaRPr>
          </a:p>
          <a:p>
            <a:endParaRPr lang="en-US" dirty="0"/>
          </a:p>
        </p:txBody>
      </p:sp>
      <p:sp>
        <p:nvSpPr>
          <p:cNvPr id="5" name="Slide Number Placeholder 4"/>
          <p:cNvSpPr>
            <a:spLocks noGrp="1"/>
          </p:cNvSpPr>
          <p:nvPr>
            <p:ph type="sldNum" sz="quarter" idx="12"/>
          </p:nvPr>
        </p:nvSpPr>
        <p:spPr/>
        <p:txBody>
          <a:bodyPr/>
          <a:lstStyle/>
          <a:p>
            <a:fld id="{A2D7B55F-9370-470B-B937-C85469871500}"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639763" y="1212850"/>
            <a:ext cx="8001000" cy="4727575"/>
          </a:xfrm>
          <a:prstGeom prst="rect">
            <a:avLst/>
          </a:prstGeom>
          <a:noFill/>
          <a:ln w="9525">
            <a:noFill/>
            <a:round/>
            <a:headEnd/>
            <a:tailEnd/>
          </a:ln>
        </p:spPr>
        <p:txBody>
          <a:bodyPr lIns="90360" tIns="44280" rIns="90360" bIns="44280"/>
          <a:lstStyle/>
          <a:p>
            <a:pPr marL="271463" indent="-274320">
              <a:lnSpc>
                <a:spcPct val="150000"/>
              </a:lnSpc>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b="1" dirty="0" smtClean="0">
                <a:latin typeface="Times" pitchFamily="18" charset="0"/>
                <a:cs typeface="Times New Roman" pitchFamily="16" charset="0"/>
              </a:rPr>
              <a:t>Control of data redundancy </a:t>
            </a:r>
          </a:p>
          <a:p>
            <a:pPr marL="728663" lvl="1" indent="-274320">
              <a:lnSpc>
                <a:spcPct val="150000"/>
              </a:lnSpc>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smtClean="0">
                <a:latin typeface="Times" pitchFamily="18" charset="0"/>
                <a:cs typeface="Times New Roman" pitchFamily="16" charset="0"/>
              </a:rPr>
              <a:t>Data &amp; resource sharing eliminates or at least minimize duplication</a:t>
            </a:r>
          </a:p>
          <a:p>
            <a:pPr marL="728663" lvl="1" indent="-274320">
              <a:lnSpc>
                <a:spcPct val="150000"/>
              </a:lnSpc>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smtClean="0">
                <a:latin typeface="Times" pitchFamily="18" charset="0"/>
                <a:cs typeface="Times New Roman" pitchFamily="16" charset="0"/>
              </a:rPr>
              <a:t>Better concurrency control</a:t>
            </a:r>
          </a:p>
          <a:p>
            <a:pPr marL="1185863" lvl="2" indent="-274320">
              <a:lnSpc>
                <a:spcPct val="150000"/>
              </a:lnSpc>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smtClean="0">
                <a:latin typeface="Times" pitchFamily="18" charset="0"/>
                <a:cs typeface="Times New Roman" pitchFamily="16" charset="0"/>
              </a:rPr>
              <a:t>Multiple users access the data at the same time e.g. ATM</a:t>
            </a:r>
          </a:p>
          <a:p>
            <a:pPr marL="728663" lvl="1" indent="-274320">
              <a:lnSpc>
                <a:spcPct val="150000"/>
              </a:lnSpc>
              <a:spcBef>
                <a:spcPts val="600"/>
              </a:spcBef>
              <a:buClr>
                <a:schemeClr val="accent1"/>
              </a:buClr>
              <a:buSzPct val="76000"/>
              <a:buFont typeface="Wingdings 3"/>
              <a:buChar char=""/>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smtClean="0">
                <a:latin typeface="Times" pitchFamily="18" charset="0"/>
                <a:cs typeface="Times New Roman" pitchFamily="16" charset="0"/>
              </a:rPr>
              <a:t>Better Backup and Recovery procedure</a:t>
            </a:r>
          </a:p>
        </p:txBody>
      </p:sp>
      <p:sp>
        <p:nvSpPr>
          <p:cNvPr id="33795" name="Text Box 2"/>
          <p:cNvSpPr txBox="1">
            <a:spLocks noChangeArrowheads="1"/>
          </p:cNvSpPr>
          <p:nvPr/>
        </p:nvSpPr>
        <p:spPr bwMode="auto">
          <a:xfrm>
            <a:off x="639763" y="381000"/>
            <a:ext cx="6740525" cy="879475"/>
          </a:xfrm>
          <a:prstGeom prst="rect">
            <a:avLst/>
          </a:prstGeom>
          <a:noFill/>
          <a:ln w="9525">
            <a:noFill/>
            <a:round/>
            <a:headEnd/>
            <a:tailEnd/>
          </a:ln>
        </p:spPr>
        <p:txBody>
          <a:bodyPr lIns="0" tIns="0" rIns="0" bIns="0" anchor="ctr"/>
          <a:lstStyle/>
          <a:p>
            <a:pPr eaLnBrk="1" hangingPunct="1">
              <a:lnSpc>
                <a:spcPct val="105000"/>
              </a:lnSpc>
              <a:buFont typeface="Franklin Gothic Book"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dirty="0">
                <a:latin typeface="Franklin Gothic Book" pitchFamily="32" charset="0"/>
              </a:rPr>
              <a:t>The DATABASE Approach</a:t>
            </a:r>
          </a:p>
        </p:txBody>
      </p:sp>
      <p:sp>
        <p:nvSpPr>
          <p:cNvPr id="4" name="Slide Number Placeholder 3"/>
          <p:cNvSpPr>
            <a:spLocks noGrp="1"/>
          </p:cNvSpPr>
          <p:nvPr>
            <p:ph type="sldNum" sz="quarter" idx="12"/>
          </p:nvPr>
        </p:nvSpPr>
        <p:spPr/>
        <p:txBody>
          <a:bodyPr/>
          <a:lstStyle/>
          <a:p>
            <a:fld id="{A2D7B55F-9370-470B-B937-C85469871500}" type="slidenum">
              <a:rPr lang="en-US" smtClean="0"/>
              <a:pPr/>
              <a:t>31</a:t>
            </a:fld>
            <a:endParaRPr lang="en-US"/>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1"/>
          <p:cNvPicPr>
            <a:picLocks noChangeAspect="1" noChangeArrowheads="1"/>
          </p:cNvPicPr>
          <p:nvPr/>
        </p:nvPicPr>
        <p:blipFill>
          <a:blip r:embed="rId3"/>
          <a:srcRect/>
          <a:stretch>
            <a:fillRect/>
          </a:stretch>
        </p:blipFill>
        <p:spPr bwMode="auto">
          <a:xfrm>
            <a:off x="1800225" y="1733550"/>
            <a:ext cx="5761038" cy="4810125"/>
          </a:xfrm>
          <a:prstGeom prst="rect">
            <a:avLst/>
          </a:prstGeom>
          <a:noFill/>
          <a:ln w="9525">
            <a:noFill/>
            <a:round/>
            <a:headEnd/>
            <a:tailEnd/>
          </a:ln>
        </p:spPr>
      </p:pic>
      <p:sp>
        <p:nvSpPr>
          <p:cNvPr id="36867" name="Text Box 2"/>
          <p:cNvSpPr txBox="1">
            <a:spLocks noChangeArrowheads="1"/>
          </p:cNvSpPr>
          <p:nvPr/>
        </p:nvSpPr>
        <p:spPr bwMode="auto">
          <a:xfrm>
            <a:off x="900113" y="360363"/>
            <a:ext cx="6480175" cy="720725"/>
          </a:xfrm>
          <a:prstGeom prst="rect">
            <a:avLst/>
          </a:prstGeom>
          <a:noFill/>
          <a:ln w="9525">
            <a:noFill/>
            <a:round/>
            <a:headEnd/>
            <a:tailEnd/>
          </a:ln>
        </p:spPr>
        <p:txBody>
          <a:bodyPr lIns="0" tIns="0" rIns="0" bIns="0" anchor="ctr"/>
          <a:lstStyle/>
          <a:p>
            <a:pPr eaLnBrk="1" hangingPunct="1">
              <a:lnSpc>
                <a:spcPct val="105000"/>
              </a:lnSpc>
              <a:buFont typeface="Franklin Gothic Book"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dirty="0">
                <a:latin typeface="Franklin Gothic Book" pitchFamily="32" charset="0"/>
              </a:rPr>
              <a:t>The DATABASE Approach</a:t>
            </a:r>
          </a:p>
        </p:txBody>
      </p:sp>
      <p:sp>
        <p:nvSpPr>
          <p:cNvPr id="4" name="Slide Number Placeholder 3"/>
          <p:cNvSpPr>
            <a:spLocks noGrp="1"/>
          </p:cNvSpPr>
          <p:nvPr>
            <p:ph type="sldNum" sz="quarter" idx="12"/>
          </p:nvPr>
        </p:nvSpPr>
        <p:spPr/>
        <p:txBody>
          <a:bodyPr/>
          <a:lstStyle/>
          <a:p>
            <a:fld id="{A2D7B55F-9370-470B-B937-C85469871500}" type="slidenum">
              <a:rPr lang="en-US" smtClean="0"/>
              <a:pPr/>
              <a:t>32</a:t>
            </a:fld>
            <a:endParaRPr lang="en-US"/>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714375" y="152400"/>
            <a:ext cx="7640638" cy="646113"/>
          </a:xfrm>
          <a:prstGeom prst="rect">
            <a:avLst/>
          </a:prstGeom>
          <a:noFill/>
          <a:ln w="9525">
            <a:noFill/>
            <a:round/>
            <a:headEnd/>
            <a:tailEnd/>
          </a:ln>
        </p:spPr>
        <p:txBody>
          <a:bodyPr lIns="41400" tIns="17640" rIns="41400" bIns="17640"/>
          <a:lstStyle/>
          <a:p>
            <a:pPr eaLnBrk="1" hangingPunct="1">
              <a:lnSpc>
                <a:spcPct val="100000"/>
              </a:lnSpc>
              <a:buFont typeface="Franklin Gothic Book"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a:latin typeface="Franklin Gothic Book" pitchFamily="32" charset="0"/>
              </a:rPr>
              <a:t>Database Management System</a:t>
            </a:r>
          </a:p>
        </p:txBody>
      </p:sp>
      <p:sp>
        <p:nvSpPr>
          <p:cNvPr id="38915" name="Text Box 3"/>
          <p:cNvSpPr txBox="1">
            <a:spLocks noChangeArrowheads="1"/>
          </p:cNvSpPr>
          <p:nvPr/>
        </p:nvSpPr>
        <p:spPr bwMode="auto">
          <a:xfrm>
            <a:off x="153988" y="5753100"/>
            <a:ext cx="8932862" cy="368300"/>
          </a:xfrm>
          <a:prstGeom prst="rect">
            <a:avLst/>
          </a:prstGeom>
          <a:noFill/>
          <a:ln w="9525">
            <a:noFill/>
            <a:round/>
            <a:headEnd/>
            <a:tailEnd/>
          </a:ln>
        </p:spPr>
        <p:txBody>
          <a:bodyPr lIns="90000" tIns="46800" rIns="90000" bIns="46800">
            <a:spAutoFit/>
          </a:bodyPr>
          <a:lstStyle/>
          <a:p>
            <a:pPr>
              <a:lnSpc>
                <a:spcPct val="100000"/>
              </a:lnSpc>
              <a:spcBef>
                <a:spcPts val="1125"/>
              </a:spcBef>
              <a:buFont typeface="Tahom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i="1">
                <a:solidFill>
                  <a:srgbClr val="000000"/>
                </a:solidFill>
                <a:latin typeface="Tahoma" pitchFamily="32" charset="0"/>
                <a:cs typeface="Tahoma" pitchFamily="32" charset="0"/>
              </a:rPr>
              <a:t>DBMS manages data resources like an operating system manages hardware resources</a:t>
            </a:r>
          </a:p>
        </p:txBody>
      </p:sp>
      <p:sp>
        <p:nvSpPr>
          <p:cNvPr id="38916" name="Rectangle 4"/>
          <p:cNvSpPr>
            <a:spLocks noChangeArrowheads="1"/>
          </p:cNvSpPr>
          <p:nvPr/>
        </p:nvSpPr>
        <p:spPr bwMode="auto">
          <a:xfrm>
            <a:off x="762000" y="914400"/>
            <a:ext cx="7772400" cy="1371600"/>
          </a:xfrm>
          <a:prstGeom prst="rect">
            <a:avLst/>
          </a:prstGeom>
          <a:noFill/>
          <a:ln w="9525">
            <a:noFill/>
            <a:round/>
            <a:headEnd/>
            <a:tailEnd/>
          </a:ln>
        </p:spPr>
        <p:txBody>
          <a:bodyPr lIns="90000" tIns="46800" rIns="90000" bIns="46800"/>
          <a:lstStyle/>
          <a:p>
            <a:pPr marL="468313" indent="-468313" eaLnBrk="1" hangingPunct="1">
              <a:lnSpc>
                <a:spcPct val="100000"/>
              </a:lnSpc>
              <a:spcBef>
                <a:spcPts val="475"/>
              </a:spcBef>
              <a:buClr>
                <a:srgbClr val="9B2D1F"/>
              </a:buClr>
              <a:buFont typeface="Wingdings" charset="2"/>
              <a:buChar char=""/>
              <a:tabLst>
                <a:tab pos="468313" algn="l"/>
                <a:tab pos="1382713" algn="l"/>
                <a:tab pos="2297113" algn="l"/>
                <a:tab pos="3211513" algn="l"/>
                <a:tab pos="4125913" algn="l"/>
                <a:tab pos="5040313" algn="l"/>
                <a:tab pos="5954713" algn="l"/>
                <a:tab pos="6869113" algn="l"/>
                <a:tab pos="7783513" algn="l"/>
                <a:tab pos="8697913" algn="l"/>
                <a:tab pos="9612313" algn="l"/>
                <a:tab pos="10526713" algn="l"/>
              </a:tabLst>
            </a:pPr>
            <a:r>
              <a:rPr lang="en-GB" sz="1900" dirty="0">
                <a:solidFill>
                  <a:srgbClr val="000000"/>
                </a:solidFill>
              </a:rPr>
              <a:t>A software system that is used to create, maintain, and provide controlled access to user databases</a:t>
            </a:r>
          </a:p>
        </p:txBody>
      </p:sp>
      <p:sp>
        <p:nvSpPr>
          <p:cNvPr id="37894" name="Rectangle 5"/>
          <p:cNvSpPr>
            <a:spLocks noChangeArrowheads="1"/>
          </p:cNvSpPr>
          <p:nvPr/>
        </p:nvSpPr>
        <p:spPr bwMode="auto">
          <a:xfrm>
            <a:off x="990600" y="1981200"/>
            <a:ext cx="1676400" cy="914400"/>
          </a:xfrm>
          <a:prstGeom prst="rect">
            <a:avLst/>
          </a:prstGeom>
          <a:solidFill>
            <a:srgbClr val="969696"/>
          </a:solidFill>
          <a:ln w="25560">
            <a:solidFill>
              <a:srgbClr val="990000"/>
            </a:solidFill>
            <a:miter lim="800000"/>
            <a:headEnd/>
            <a:tailEnd/>
          </a:ln>
        </p:spPr>
        <p:txBody>
          <a:bodyPr wrap="none" lIns="90000" tIns="46800" rIns="90000" bIns="46800" anchor="ctr"/>
          <a:lstStyle/>
          <a:p>
            <a:pPr algn="ctr" eaLnBrk="1" hangingPunct="1">
              <a:lnSpc>
                <a:spcPct val="100000"/>
              </a:lnSpc>
              <a:buFont typeface="Tahom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ahoma" pitchFamily="32" charset="0"/>
                <a:cs typeface="Arial" charset="0"/>
              </a:rPr>
              <a:t>Order Filing</a:t>
            </a:r>
          </a:p>
          <a:p>
            <a:pPr algn="ctr" eaLnBrk="1" hangingPunct="1">
              <a:lnSpc>
                <a:spcPct val="100000"/>
              </a:lnSpc>
              <a:buFont typeface="Tahom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ahoma" pitchFamily="32" charset="0"/>
                <a:cs typeface="Arial" charset="0"/>
              </a:rPr>
              <a:t> System</a:t>
            </a:r>
          </a:p>
        </p:txBody>
      </p:sp>
      <p:sp>
        <p:nvSpPr>
          <p:cNvPr id="37895" name="Rectangle 6"/>
          <p:cNvSpPr>
            <a:spLocks noChangeArrowheads="1"/>
          </p:cNvSpPr>
          <p:nvPr/>
        </p:nvSpPr>
        <p:spPr bwMode="auto">
          <a:xfrm>
            <a:off x="990600" y="3124200"/>
            <a:ext cx="1676400" cy="914400"/>
          </a:xfrm>
          <a:prstGeom prst="rect">
            <a:avLst/>
          </a:prstGeom>
          <a:solidFill>
            <a:srgbClr val="969696"/>
          </a:solidFill>
          <a:ln w="25560">
            <a:solidFill>
              <a:srgbClr val="990000"/>
            </a:solidFill>
            <a:miter lim="800000"/>
            <a:headEnd/>
            <a:tailEnd/>
          </a:ln>
        </p:spPr>
        <p:txBody>
          <a:bodyPr wrap="none" lIns="90000" tIns="46800" rIns="90000" bIns="46800" anchor="ctr"/>
          <a:lstStyle/>
          <a:p>
            <a:pPr algn="ctr" eaLnBrk="1" hangingPunct="1">
              <a:lnSpc>
                <a:spcPct val="100000"/>
              </a:lnSpc>
              <a:buFont typeface="Tahom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ahoma" pitchFamily="32" charset="0"/>
                <a:cs typeface="Arial" charset="0"/>
              </a:rPr>
              <a:t>Invoicing</a:t>
            </a:r>
          </a:p>
          <a:p>
            <a:pPr algn="ctr" eaLnBrk="1" hangingPunct="1">
              <a:lnSpc>
                <a:spcPct val="100000"/>
              </a:lnSpc>
              <a:buFont typeface="Tahom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ahoma" pitchFamily="32" charset="0"/>
                <a:cs typeface="Arial" charset="0"/>
              </a:rPr>
              <a:t> System</a:t>
            </a:r>
          </a:p>
        </p:txBody>
      </p:sp>
      <p:sp>
        <p:nvSpPr>
          <p:cNvPr id="37896" name="Rectangle 7"/>
          <p:cNvSpPr>
            <a:spLocks noChangeArrowheads="1"/>
          </p:cNvSpPr>
          <p:nvPr/>
        </p:nvSpPr>
        <p:spPr bwMode="auto">
          <a:xfrm>
            <a:off x="990600" y="4267200"/>
            <a:ext cx="1676400" cy="914400"/>
          </a:xfrm>
          <a:prstGeom prst="rect">
            <a:avLst/>
          </a:prstGeom>
          <a:solidFill>
            <a:srgbClr val="969696"/>
          </a:solidFill>
          <a:ln w="25560">
            <a:solidFill>
              <a:srgbClr val="990000"/>
            </a:solidFill>
            <a:miter lim="800000"/>
            <a:headEnd/>
            <a:tailEnd/>
          </a:ln>
        </p:spPr>
        <p:txBody>
          <a:bodyPr wrap="none" lIns="90000" tIns="46800" rIns="90000" bIns="46800" anchor="ctr"/>
          <a:lstStyle/>
          <a:p>
            <a:pPr algn="ctr" eaLnBrk="1" hangingPunct="1">
              <a:lnSpc>
                <a:spcPct val="100000"/>
              </a:lnSpc>
              <a:buFont typeface="Tahom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ahoma" pitchFamily="32" charset="0"/>
                <a:cs typeface="Arial" charset="0"/>
              </a:rPr>
              <a:t>Payroll</a:t>
            </a:r>
          </a:p>
          <a:p>
            <a:pPr algn="ctr" eaLnBrk="1" hangingPunct="1">
              <a:lnSpc>
                <a:spcPct val="100000"/>
              </a:lnSpc>
              <a:buFont typeface="Tahom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ahoma" pitchFamily="32" charset="0"/>
                <a:cs typeface="Arial" charset="0"/>
              </a:rPr>
              <a:t> System</a:t>
            </a:r>
          </a:p>
        </p:txBody>
      </p:sp>
      <p:sp>
        <p:nvSpPr>
          <p:cNvPr id="37897" name="Rectangle 8"/>
          <p:cNvSpPr>
            <a:spLocks noChangeArrowheads="1"/>
          </p:cNvSpPr>
          <p:nvPr/>
        </p:nvSpPr>
        <p:spPr bwMode="auto">
          <a:xfrm>
            <a:off x="4038600" y="3124200"/>
            <a:ext cx="1676400" cy="914400"/>
          </a:xfrm>
          <a:prstGeom prst="rect">
            <a:avLst/>
          </a:prstGeom>
          <a:solidFill>
            <a:srgbClr val="969696"/>
          </a:solidFill>
          <a:ln w="25560">
            <a:solidFill>
              <a:srgbClr val="990000"/>
            </a:solidFill>
            <a:miter lim="800000"/>
            <a:headEnd/>
            <a:tailEnd/>
          </a:ln>
        </p:spPr>
        <p:txBody>
          <a:bodyPr wrap="none" lIns="90000" tIns="46800" rIns="90000" bIns="46800" anchor="ctr"/>
          <a:lstStyle/>
          <a:p>
            <a:pPr algn="ctr" eaLnBrk="1" hangingPunct="1">
              <a:lnSpc>
                <a:spcPct val="100000"/>
              </a:lnSpc>
              <a:buFont typeface="Tahom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ahoma" pitchFamily="32" charset="0"/>
                <a:cs typeface="Arial" charset="0"/>
              </a:rPr>
              <a:t>DBMS</a:t>
            </a:r>
          </a:p>
        </p:txBody>
      </p:sp>
      <p:sp>
        <p:nvSpPr>
          <p:cNvPr id="37898" name="Line 9"/>
          <p:cNvSpPr>
            <a:spLocks noChangeShapeType="1"/>
          </p:cNvSpPr>
          <p:nvPr/>
        </p:nvSpPr>
        <p:spPr bwMode="auto">
          <a:xfrm>
            <a:off x="2667000" y="2362200"/>
            <a:ext cx="1371600" cy="838200"/>
          </a:xfrm>
          <a:prstGeom prst="line">
            <a:avLst/>
          </a:prstGeom>
          <a:noFill/>
          <a:ln w="25560">
            <a:solidFill>
              <a:srgbClr val="990000"/>
            </a:solidFill>
            <a:miter lim="800000"/>
            <a:headEnd/>
            <a:tailEnd/>
          </a:ln>
        </p:spPr>
        <p:txBody>
          <a:bodyPr/>
          <a:lstStyle/>
          <a:p>
            <a:endParaRPr lang="en-US"/>
          </a:p>
        </p:txBody>
      </p:sp>
      <p:sp>
        <p:nvSpPr>
          <p:cNvPr id="37899" name="Line 10"/>
          <p:cNvSpPr>
            <a:spLocks noChangeShapeType="1"/>
          </p:cNvSpPr>
          <p:nvPr/>
        </p:nvSpPr>
        <p:spPr bwMode="auto">
          <a:xfrm>
            <a:off x="2667000" y="3581400"/>
            <a:ext cx="1371600" cy="1588"/>
          </a:xfrm>
          <a:prstGeom prst="line">
            <a:avLst/>
          </a:prstGeom>
          <a:noFill/>
          <a:ln w="25560">
            <a:solidFill>
              <a:srgbClr val="990000"/>
            </a:solidFill>
            <a:miter lim="800000"/>
            <a:headEnd/>
            <a:tailEnd/>
          </a:ln>
        </p:spPr>
        <p:txBody>
          <a:bodyPr/>
          <a:lstStyle/>
          <a:p>
            <a:endParaRPr lang="en-US"/>
          </a:p>
        </p:txBody>
      </p:sp>
      <p:sp>
        <p:nvSpPr>
          <p:cNvPr id="37900" name="Line 11"/>
          <p:cNvSpPr>
            <a:spLocks noChangeShapeType="1"/>
          </p:cNvSpPr>
          <p:nvPr/>
        </p:nvSpPr>
        <p:spPr bwMode="auto">
          <a:xfrm flipV="1">
            <a:off x="2667000" y="3884613"/>
            <a:ext cx="1371600" cy="841375"/>
          </a:xfrm>
          <a:prstGeom prst="line">
            <a:avLst/>
          </a:prstGeom>
          <a:noFill/>
          <a:ln w="25560">
            <a:solidFill>
              <a:srgbClr val="990000"/>
            </a:solidFill>
            <a:miter lim="800000"/>
            <a:headEnd/>
            <a:tailEnd/>
          </a:ln>
        </p:spPr>
        <p:txBody>
          <a:bodyPr/>
          <a:lstStyle/>
          <a:p>
            <a:endParaRPr lang="en-US"/>
          </a:p>
        </p:txBody>
      </p:sp>
      <p:sp>
        <p:nvSpPr>
          <p:cNvPr id="37901" name="AutoShape 12"/>
          <p:cNvSpPr>
            <a:spLocks noChangeArrowheads="1"/>
          </p:cNvSpPr>
          <p:nvPr/>
        </p:nvSpPr>
        <p:spPr bwMode="auto">
          <a:xfrm>
            <a:off x="6553200" y="2057400"/>
            <a:ext cx="2209800" cy="3200400"/>
          </a:xfrm>
          <a:prstGeom prst="flowChartMagneticDisk">
            <a:avLst/>
          </a:prstGeom>
          <a:solidFill>
            <a:srgbClr val="969696"/>
          </a:solidFill>
          <a:ln w="25560">
            <a:solidFill>
              <a:srgbClr val="990000"/>
            </a:solidFill>
            <a:miter lim="800000"/>
            <a:headEnd/>
            <a:tailEnd/>
          </a:ln>
        </p:spPr>
        <p:txBody>
          <a:bodyPr wrap="none" lIns="90000" tIns="46800" rIns="90000" bIns="46800" anchor="ctr"/>
          <a:lstStyle/>
          <a:p>
            <a:pPr algn="ctr" eaLnBrk="1" hangingPunct="1">
              <a:lnSpc>
                <a:spcPct val="100000"/>
              </a:lnSpc>
              <a:buFont typeface="Tahom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solidFill>
                <a:srgbClr val="000000"/>
              </a:solidFill>
              <a:latin typeface="Tahoma" pitchFamily="32" charset="0"/>
              <a:cs typeface="Arial" charset="0"/>
            </a:endParaRPr>
          </a:p>
          <a:p>
            <a:pPr algn="ctr" eaLnBrk="1" hangingPunct="1">
              <a:lnSpc>
                <a:spcPct val="100000"/>
              </a:lnSpc>
              <a:buFont typeface="Tahom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ahoma" pitchFamily="32" charset="0"/>
                <a:cs typeface="Arial" charset="0"/>
              </a:rPr>
              <a:t>Central database</a:t>
            </a:r>
          </a:p>
          <a:p>
            <a:pPr algn="ctr" eaLnBrk="1" hangingPunct="1">
              <a:lnSpc>
                <a:spcPct val="100000"/>
              </a:lnSpc>
              <a:buFont typeface="Tahom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solidFill>
                <a:srgbClr val="000000"/>
              </a:solidFill>
              <a:latin typeface="Tahoma" pitchFamily="32" charset="0"/>
              <a:cs typeface="Arial" charset="0"/>
            </a:endParaRPr>
          </a:p>
          <a:p>
            <a:pPr algn="ctr" eaLnBrk="1" hangingPunct="1">
              <a:lnSpc>
                <a:spcPct val="100000"/>
              </a:lnSpc>
              <a:buFont typeface="Tahom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ahoma" pitchFamily="32" charset="0"/>
                <a:cs typeface="Arial" charset="0"/>
              </a:rPr>
              <a:t>Contains employee,</a:t>
            </a:r>
          </a:p>
          <a:p>
            <a:pPr algn="ctr" eaLnBrk="1" hangingPunct="1">
              <a:lnSpc>
                <a:spcPct val="100000"/>
              </a:lnSpc>
              <a:buFont typeface="Tahom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ahoma" pitchFamily="32" charset="0"/>
                <a:cs typeface="Arial" charset="0"/>
              </a:rPr>
              <a:t>order, inventory, </a:t>
            </a:r>
          </a:p>
          <a:p>
            <a:pPr algn="ctr" eaLnBrk="1" hangingPunct="1">
              <a:lnSpc>
                <a:spcPct val="100000"/>
              </a:lnSpc>
              <a:buFont typeface="Tahom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ahoma" pitchFamily="32" charset="0"/>
                <a:cs typeface="Arial" charset="0"/>
              </a:rPr>
              <a:t>pricing, and </a:t>
            </a:r>
          </a:p>
          <a:p>
            <a:pPr algn="ctr" eaLnBrk="1" hangingPunct="1">
              <a:lnSpc>
                <a:spcPct val="100000"/>
              </a:lnSpc>
              <a:buFont typeface="Tahom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ahoma" pitchFamily="32" charset="0"/>
                <a:cs typeface="Arial" charset="0"/>
              </a:rPr>
              <a:t>customer data</a:t>
            </a:r>
          </a:p>
        </p:txBody>
      </p:sp>
      <p:sp>
        <p:nvSpPr>
          <p:cNvPr id="37902" name="Line 13"/>
          <p:cNvSpPr>
            <a:spLocks noChangeShapeType="1"/>
          </p:cNvSpPr>
          <p:nvPr/>
        </p:nvSpPr>
        <p:spPr bwMode="auto">
          <a:xfrm>
            <a:off x="5715000" y="3581400"/>
            <a:ext cx="838200" cy="1588"/>
          </a:xfrm>
          <a:prstGeom prst="line">
            <a:avLst/>
          </a:prstGeom>
          <a:noFill/>
          <a:ln w="25560">
            <a:solidFill>
              <a:srgbClr val="990000"/>
            </a:solidFill>
            <a:miter lim="800000"/>
            <a:headEnd/>
            <a:tailEnd/>
          </a:ln>
        </p:spPr>
        <p:txBody>
          <a:bodyPr/>
          <a:lstStyle/>
          <a:p>
            <a:endParaRPr lang="en-US"/>
          </a:p>
        </p:txBody>
      </p:sp>
      <p:sp>
        <p:nvSpPr>
          <p:cNvPr id="15" name="Slide Number Placeholder 14"/>
          <p:cNvSpPr>
            <a:spLocks noGrp="1"/>
          </p:cNvSpPr>
          <p:nvPr>
            <p:ph type="sldNum" sz="quarter" idx="12"/>
          </p:nvPr>
        </p:nvSpPr>
        <p:spPr/>
        <p:txBody>
          <a:bodyPr/>
          <a:lstStyle/>
          <a:p>
            <a:fld id="{A2D7B55F-9370-470B-B937-C85469871500}" type="slidenum">
              <a:rPr lang="en-US" smtClean="0"/>
              <a:pPr/>
              <a:t>33</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38916">
                                            <p:txEl>
                                              <p:pRg st="0" end="0"/>
                                            </p:txEl>
                                          </p:spTgt>
                                        </p:tgtEl>
                                        <p:attrNameLst>
                                          <p:attrName>style.visibility</p:attrName>
                                        </p:attrNameLst>
                                      </p:cBhvr>
                                      <p:to>
                                        <p:strVal val="visible"/>
                                      </p:to>
                                    </p:set>
                                    <p:anim calcmode="lin" valueType="num">
                                      <p:cBhvr>
                                        <p:cTn id="7" dur="500" fill="hold"/>
                                        <p:tgtEl>
                                          <p:spTgt spid="38916">
                                            <p:txEl>
                                              <p:pRg st="0" end="0"/>
                                            </p:txEl>
                                          </p:spTgt>
                                        </p:tgtEl>
                                        <p:attrNameLst>
                                          <p:attrName>ppt_w</p:attrName>
                                        </p:attrNameLst>
                                      </p:cBhvr>
                                      <p:tavLst>
                                        <p:tav tm="100000">
                                          <p:val>
                                            <p:fltVal val="0"/>
                                          </p:val>
                                        </p:tav>
                                        <p:tav tm="100000">
                                          <p:val>
                                            <p:strVal val="#ppt_w"/>
                                          </p:val>
                                        </p:tav>
                                      </p:tavLst>
                                    </p:anim>
                                    <p:anim calcmode="lin" valueType="num">
                                      <p:cBhvr>
                                        <p:cTn id="8" dur="500" fill="hold"/>
                                        <p:tgtEl>
                                          <p:spTgt spid="38916">
                                            <p:txEl>
                                              <p:pRg st="0" end="0"/>
                                            </p:txEl>
                                          </p:spTgt>
                                        </p:tgtEl>
                                        <p:attrNameLst>
                                          <p:attrName>ppt_h</p:attrName>
                                        </p:attrNameLst>
                                      </p:cBhvr>
                                      <p:tavLst>
                                        <p:tav tm="10000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15"/>
                                        </p:tgtEl>
                                        <p:attrNameLst>
                                          <p:attrName>style.visibility</p:attrName>
                                        </p:attrNameLst>
                                      </p:cBhvr>
                                      <p:to>
                                        <p:strVal val="visible"/>
                                      </p:to>
                                    </p:set>
                                    <p:anim calcmode="lin" valueType="num">
                                      <p:cBhvr>
                                        <p:cTn id="13" dur="500" fill="hold"/>
                                        <p:tgtEl>
                                          <p:spTgt spid="38915"/>
                                        </p:tgtEl>
                                        <p:attrNameLst>
                                          <p:attrName>ppt_x</p:attrName>
                                        </p:attrNameLst>
                                      </p:cBhvr>
                                      <p:tavLst>
                                        <p:tav tm="100000">
                                          <p:val>
                                            <p:strVal val="#ppt_x"/>
                                          </p:val>
                                        </p:tav>
                                        <p:tav tm="100000">
                                          <p:val>
                                            <p:strVal val="#ppt_x"/>
                                          </p:val>
                                        </p:tav>
                                      </p:tavLst>
                                    </p:anim>
                                    <p:anim calcmode="lin" valueType="num">
                                      <p:cBhvr>
                                        <p:cTn id="14" dur="500" fill="hold"/>
                                        <p:tgtEl>
                                          <p:spTgt spid="38915"/>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latin typeface="Franklin Gothic Book" pitchFamily="32" charset="0"/>
              </a:rPr>
              <a:t>Database Management System</a:t>
            </a:r>
            <a:endParaRPr lang="en-US" dirty="0"/>
          </a:p>
        </p:txBody>
      </p:sp>
      <p:sp>
        <p:nvSpPr>
          <p:cNvPr id="3" name="Content Placeholder 2"/>
          <p:cNvSpPr>
            <a:spLocks noGrp="1"/>
          </p:cNvSpPr>
          <p:nvPr>
            <p:ph sz="quarter" idx="1"/>
          </p:nvPr>
        </p:nvSpPr>
        <p:spPr/>
        <p:txBody>
          <a:bodyPr/>
          <a:lstStyle/>
          <a:p>
            <a:r>
              <a:rPr lang="en-GB" b="1" dirty="0" smtClean="0">
                <a:latin typeface="Times" pitchFamily="18" charset="0"/>
              </a:rPr>
              <a:t>(Database) application program: </a:t>
            </a:r>
            <a:r>
              <a:rPr lang="en-GB" dirty="0" smtClean="0">
                <a:latin typeface="Times" pitchFamily="18" charset="0"/>
              </a:rPr>
              <a:t>a computer program that interacts with database by issuing an appropriate request (SQL statement) to the DBMS</a:t>
            </a:r>
            <a:r>
              <a:rPr lang="en-GB" b="1" dirty="0" smtClean="0">
                <a:latin typeface="Times" pitchFamily="18" charset="0"/>
              </a:rPr>
              <a:t>.</a:t>
            </a:r>
          </a:p>
          <a:p>
            <a:endParaRPr lang="en-US" dirty="0"/>
          </a:p>
        </p:txBody>
      </p:sp>
      <p:sp>
        <p:nvSpPr>
          <p:cNvPr id="4" name="Slide Number Placeholder 3"/>
          <p:cNvSpPr>
            <a:spLocks noGrp="1"/>
          </p:cNvSpPr>
          <p:nvPr>
            <p:ph type="sldNum" sz="quarter" idx="12"/>
          </p:nvPr>
        </p:nvSpPr>
        <p:spPr/>
        <p:txBody>
          <a:bodyPr/>
          <a:lstStyle/>
          <a:p>
            <a:fld id="{A2D7B55F-9370-470B-B937-C85469871500}"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b="1" dirty="0" smtClean="0">
                <a:latin typeface="Times" pitchFamily="18" charset="0"/>
              </a:rPr>
              <a:t>Database Approach: Parts of DB</a:t>
            </a:r>
            <a:endParaRPr lang="en-GB" b="1" dirty="0" smtClean="0">
              <a:solidFill>
                <a:schemeClr val="tx1"/>
              </a:solidFill>
              <a:latin typeface="Times" pitchFamily="18" charset="0"/>
            </a:endParaRPr>
          </a:p>
        </p:txBody>
      </p:sp>
      <p:sp>
        <p:nvSpPr>
          <p:cNvPr id="41987" name="Rectangle 3"/>
          <p:cNvSpPr>
            <a:spLocks noGrp="1" noChangeArrowheads="1"/>
          </p:cNvSpPr>
          <p:nvPr>
            <p:ph type="body" idx="1"/>
          </p:nvPr>
        </p:nvSpPr>
        <p:spPr>
          <a:xfrm>
            <a:off x="533400" y="1676400"/>
            <a:ext cx="7727950" cy="4114800"/>
          </a:xfrm>
        </p:spPr>
        <p:txBody>
          <a:bodyPr/>
          <a:lstStyle/>
          <a:p>
            <a:r>
              <a:rPr lang="en-GB" b="1" dirty="0" smtClean="0">
                <a:latin typeface="Times" pitchFamily="18" charset="0"/>
              </a:rPr>
              <a:t>Data Retrieval</a:t>
            </a:r>
          </a:p>
          <a:p>
            <a:r>
              <a:rPr lang="en-GB" b="1" dirty="0" smtClean="0">
                <a:latin typeface="Times" pitchFamily="18" charset="0"/>
              </a:rPr>
              <a:t>Data Manipulation Language (DML).</a:t>
            </a:r>
          </a:p>
          <a:p>
            <a:r>
              <a:rPr lang="en-GB" b="1" dirty="0" smtClean="0">
                <a:latin typeface="Times" pitchFamily="18" charset="0"/>
              </a:rPr>
              <a:t>Transaction Processing (TP)</a:t>
            </a:r>
          </a:p>
          <a:p>
            <a:r>
              <a:rPr lang="en-GB" b="1" dirty="0" smtClean="0">
                <a:latin typeface="Times" pitchFamily="18" charset="0"/>
              </a:rPr>
              <a:t>Data definition language (DDL).</a:t>
            </a:r>
          </a:p>
          <a:p>
            <a:r>
              <a:rPr lang="en-GB" b="1" dirty="0" smtClean="0">
                <a:latin typeface="Times" pitchFamily="18" charset="0"/>
              </a:rPr>
              <a:t>Data Control Language (DCL).</a:t>
            </a:r>
          </a:p>
        </p:txBody>
      </p:sp>
      <p:sp>
        <p:nvSpPr>
          <p:cNvPr id="15364" name="Slide Number Placeholder 4"/>
          <p:cNvSpPr>
            <a:spLocks noGrp="1"/>
          </p:cNvSpPr>
          <p:nvPr>
            <p:ph type="sldNum" sz="quarter" idx="10"/>
          </p:nvPr>
        </p:nvSpPr>
        <p:spPr>
          <a:xfrm>
            <a:off x="595555" y="6356350"/>
            <a:ext cx="2289048" cy="365760"/>
          </a:xfrm>
          <a:noFill/>
        </p:spPr>
        <p:txBody>
          <a:bodyPr/>
          <a:lstStyle/>
          <a:p>
            <a:fld id="{A3BB0911-275E-43BB-A454-A7D0C9B9E191}" type="slidenum">
              <a:rPr lang="en-GB">
                <a:latin typeface="Times New Roman" pitchFamily="16" charset="0"/>
              </a:rPr>
              <a:pPr/>
              <a:t>35</a:t>
            </a:fld>
            <a:endParaRPr lang="en-GB" dirty="0">
              <a:latin typeface="Times New Roman" pitchFamily="16"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9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050"/>
          <p:cNvSpPr>
            <a:spLocks noGrp="1" noChangeArrowheads="1"/>
          </p:cNvSpPr>
          <p:nvPr>
            <p:ph type="title"/>
          </p:nvPr>
        </p:nvSpPr>
        <p:spPr/>
        <p:txBody>
          <a:bodyPr/>
          <a:lstStyle/>
          <a:p>
            <a:r>
              <a:rPr lang="en-GB" b="1" smtClean="0">
                <a:latin typeface="Times" pitchFamily="18" charset="0"/>
              </a:rPr>
              <a:t>Views</a:t>
            </a:r>
          </a:p>
        </p:txBody>
      </p:sp>
      <p:sp>
        <p:nvSpPr>
          <p:cNvPr id="79875" name="Rectangle 2051"/>
          <p:cNvSpPr>
            <a:spLocks noGrp="1" noChangeArrowheads="1"/>
          </p:cNvSpPr>
          <p:nvPr>
            <p:ph type="body" idx="1"/>
          </p:nvPr>
        </p:nvSpPr>
        <p:spPr>
          <a:xfrm>
            <a:off x="533400" y="1676400"/>
            <a:ext cx="7727950" cy="4114800"/>
          </a:xfrm>
        </p:spPr>
        <p:txBody>
          <a:bodyPr/>
          <a:lstStyle/>
          <a:p>
            <a:r>
              <a:rPr lang="en-US" b="1" dirty="0" smtClean="0">
                <a:latin typeface="Times" pitchFamily="18" charset="0"/>
                <a:cs typeface="Times New Roman" pitchFamily="16" charset="0"/>
              </a:rPr>
              <a:t>Allows each user to have his or her own view of the database.</a:t>
            </a:r>
          </a:p>
          <a:p>
            <a:endParaRPr lang="en-US" b="1" dirty="0" smtClean="0">
              <a:latin typeface="Times" pitchFamily="18" charset="0"/>
              <a:cs typeface="Times New Roman" pitchFamily="16" charset="0"/>
            </a:endParaRPr>
          </a:p>
          <a:p>
            <a:r>
              <a:rPr lang="en-US" b="1" dirty="0" smtClean="0">
                <a:latin typeface="Times" pitchFamily="18" charset="0"/>
                <a:cs typeface="Times New Roman" pitchFamily="16" charset="0"/>
              </a:rPr>
              <a:t>A view is essentially some subset of the database.</a:t>
            </a:r>
            <a:r>
              <a:rPr lang="en-GB" dirty="0" smtClean="0">
                <a:latin typeface="Times" pitchFamily="18" charset="0"/>
              </a:rPr>
              <a:t> </a:t>
            </a:r>
          </a:p>
        </p:txBody>
      </p:sp>
      <p:sp>
        <p:nvSpPr>
          <p:cNvPr id="17412" name="Slide Number Placeholder 4"/>
          <p:cNvSpPr>
            <a:spLocks noGrp="1"/>
          </p:cNvSpPr>
          <p:nvPr>
            <p:ph type="sldNum" sz="quarter" idx="10"/>
          </p:nvPr>
        </p:nvSpPr>
        <p:spPr>
          <a:xfrm>
            <a:off x="533400" y="6395255"/>
            <a:ext cx="2289048" cy="365760"/>
          </a:xfrm>
          <a:noFill/>
        </p:spPr>
        <p:txBody>
          <a:bodyPr/>
          <a:lstStyle/>
          <a:p>
            <a:fld id="{575241A1-478F-426A-8E66-A0F3E02073BD}" type="slidenum">
              <a:rPr lang="en-GB">
                <a:latin typeface="Times New Roman" pitchFamily="16" charset="0"/>
              </a:rPr>
              <a:pPr/>
              <a:t>36</a:t>
            </a:fld>
            <a:endParaRPr lang="en-GB" dirty="0">
              <a:latin typeface="Times New Roman" pitchFamily="16"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8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b="1" dirty="0" smtClean="0">
                <a:latin typeface="Times" pitchFamily="18" charset="0"/>
              </a:rPr>
              <a:t>Views - Benefits</a:t>
            </a:r>
          </a:p>
        </p:txBody>
      </p:sp>
      <p:sp>
        <p:nvSpPr>
          <p:cNvPr id="80899" name="Rectangle 3"/>
          <p:cNvSpPr>
            <a:spLocks noGrp="1" noChangeArrowheads="1"/>
          </p:cNvSpPr>
          <p:nvPr>
            <p:ph type="body" idx="1"/>
          </p:nvPr>
        </p:nvSpPr>
        <p:spPr>
          <a:xfrm>
            <a:off x="609600" y="1600200"/>
            <a:ext cx="7727950" cy="4114800"/>
          </a:xfrm>
        </p:spPr>
        <p:txBody>
          <a:bodyPr>
            <a:normAutofit fontScale="92500"/>
          </a:bodyPr>
          <a:lstStyle/>
          <a:p>
            <a:pPr>
              <a:lnSpc>
                <a:spcPct val="150000"/>
              </a:lnSpc>
            </a:pPr>
            <a:r>
              <a:rPr lang="en-US" dirty="0" smtClean="0">
                <a:latin typeface="Times" pitchFamily="18" charset="0"/>
                <a:cs typeface="Times New Roman" pitchFamily="16" charset="0"/>
              </a:rPr>
              <a:t>Reduce complexity</a:t>
            </a:r>
            <a:endParaRPr lang="en-GB" dirty="0" smtClean="0">
              <a:latin typeface="Times" pitchFamily="18" charset="0"/>
            </a:endParaRPr>
          </a:p>
          <a:p>
            <a:pPr>
              <a:lnSpc>
                <a:spcPct val="150000"/>
              </a:lnSpc>
            </a:pPr>
            <a:r>
              <a:rPr lang="en-US" dirty="0" smtClean="0">
                <a:latin typeface="Times" pitchFamily="18" charset="0"/>
                <a:cs typeface="Times New Roman" pitchFamily="16" charset="0"/>
              </a:rPr>
              <a:t>Provide a level of security</a:t>
            </a:r>
          </a:p>
          <a:p>
            <a:pPr>
              <a:lnSpc>
                <a:spcPct val="150000"/>
              </a:lnSpc>
            </a:pPr>
            <a:r>
              <a:rPr lang="en-US" dirty="0" smtClean="0">
                <a:latin typeface="Times" pitchFamily="18" charset="0"/>
                <a:cs typeface="Times New Roman" pitchFamily="16" charset="0"/>
              </a:rPr>
              <a:t>Provide a mechanism to customize the appearance of the database</a:t>
            </a:r>
            <a:endParaRPr lang="en-GB" dirty="0" smtClean="0">
              <a:latin typeface="Times" pitchFamily="18" charset="0"/>
            </a:endParaRPr>
          </a:p>
          <a:p>
            <a:pPr>
              <a:lnSpc>
                <a:spcPct val="150000"/>
              </a:lnSpc>
            </a:pPr>
            <a:r>
              <a:rPr lang="en-US" dirty="0" smtClean="0">
                <a:latin typeface="Times" pitchFamily="18" charset="0"/>
                <a:cs typeface="Times New Roman" pitchFamily="16" charset="0"/>
              </a:rPr>
              <a:t>Present a consistent, unchanging picture of the structure of the database, even if the underlying database is changed</a:t>
            </a:r>
            <a:endParaRPr lang="en-GB" dirty="0" smtClean="0">
              <a:latin typeface="Times" pitchFamily="18" charset="0"/>
            </a:endParaRPr>
          </a:p>
        </p:txBody>
      </p:sp>
      <p:sp>
        <p:nvSpPr>
          <p:cNvPr id="18436" name="Slide Number Placeholder 4"/>
          <p:cNvSpPr>
            <a:spLocks noGrp="1"/>
          </p:cNvSpPr>
          <p:nvPr>
            <p:ph type="sldNum" sz="quarter" idx="10"/>
          </p:nvPr>
        </p:nvSpPr>
        <p:spPr>
          <a:xfrm>
            <a:off x="609600" y="6380020"/>
            <a:ext cx="2289048" cy="365760"/>
          </a:xfrm>
          <a:noFill/>
        </p:spPr>
        <p:txBody>
          <a:bodyPr/>
          <a:lstStyle/>
          <a:p>
            <a:fld id="{28E9FD7C-D989-4E1E-A618-D0C1F530D935}" type="slidenum">
              <a:rPr lang="en-GB">
                <a:latin typeface="Times New Roman" pitchFamily="16" charset="0"/>
              </a:rPr>
              <a:pPr/>
              <a:t>37</a:t>
            </a:fld>
            <a:endParaRPr lang="en-GB">
              <a:latin typeface="Times New Roman" pitchFamily="16"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08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b="1" smtClean="0">
                <a:latin typeface="Times" pitchFamily="18" charset="0"/>
              </a:rPr>
              <a:t>Components of DBMS Environment</a:t>
            </a:r>
          </a:p>
        </p:txBody>
      </p:sp>
      <p:pic>
        <p:nvPicPr>
          <p:cNvPr id="19459" name="Picture 6" descr="C01NF08"/>
          <p:cNvPicPr>
            <a:picLocks noGrp="1" noChangeAspect="1" noChangeArrowheads="1"/>
          </p:cNvPicPr>
          <p:nvPr>
            <p:ph idx="1"/>
          </p:nvPr>
        </p:nvPicPr>
        <p:blipFill>
          <a:blip r:embed="rId2"/>
          <a:srcRect/>
          <a:stretch>
            <a:fillRect/>
          </a:stretch>
        </p:blipFill>
        <p:spPr>
          <a:xfrm>
            <a:off x="468313" y="1916113"/>
            <a:ext cx="8280400" cy="1635125"/>
          </a:xfrm>
          <a:noFill/>
        </p:spPr>
      </p:pic>
      <p:sp>
        <p:nvSpPr>
          <p:cNvPr id="19460" name="Slide Number Placeholder 4"/>
          <p:cNvSpPr>
            <a:spLocks noGrp="1"/>
          </p:cNvSpPr>
          <p:nvPr>
            <p:ph type="sldNum" sz="quarter" idx="10"/>
          </p:nvPr>
        </p:nvSpPr>
        <p:spPr>
          <a:xfrm>
            <a:off x="533400" y="6367545"/>
            <a:ext cx="2289048" cy="365760"/>
          </a:xfrm>
          <a:noFill/>
        </p:spPr>
        <p:txBody>
          <a:bodyPr/>
          <a:lstStyle/>
          <a:p>
            <a:fld id="{09272291-7AC1-47C0-A1EE-551615BAA1A1}" type="slidenum">
              <a:rPr lang="en-GB">
                <a:latin typeface="Times New Roman" pitchFamily="16" charset="0"/>
              </a:rPr>
              <a:pPr/>
              <a:t>38</a:t>
            </a:fld>
            <a:endParaRPr lang="en-GB" dirty="0">
              <a:latin typeface="Times New Roman" pitchFamily="16" charset="0"/>
            </a:endParaRPr>
          </a:p>
        </p:txBody>
      </p:sp>
    </p:spTree>
  </p:cSld>
  <p:clrMapOvr>
    <a:masterClrMapping/>
  </p:clrMapOvr>
  <p:transition>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1026"/>
          <p:cNvSpPr>
            <a:spLocks noGrp="1" noChangeArrowheads="1"/>
          </p:cNvSpPr>
          <p:nvPr>
            <p:ph type="title"/>
          </p:nvPr>
        </p:nvSpPr>
        <p:spPr/>
        <p:txBody>
          <a:bodyPr/>
          <a:lstStyle/>
          <a:p>
            <a:r>
              <a:rPr lang="en-GB" b="1" smtClean="0">
                <a:latin typeface="Times" pitchFamily="18" charset="0"/>
              </a:rPr>
              <a:t>Components of DBMS Environment</a:t>
            </a:r>
            <a:endParaRPr lang="en-GB" b="1" smtClean="0">
              <a:solidFill>
                <a:schemeClr val="tx1"/>
              </a:solidFill>
              <a:latin typeface="Times" pitchFamily="18" charset="0"/>
            </a:endParaRPr>
          </a:p>
        </p:txBody>
      </p:sp>
      <p:sp>
        <p:nvSpPr>
          <p:cNvPr id="44035" name="Rectangle 1027"/>
          <p:cNvSpPr>
            <a:spLocks noGrp="1" noChangeArrowheads="1"/>
          </p:cNvSpPr>
          <p:nvPr>
            <p:ph type="body" idx="1"/>
          </p:nvPr>
        </p:nvSpPr>
        <p:spPr>
          <a:xfrm>
            <a:off x="609600" y="1676400"/>
            <a:ext cx="7727950" cy="4114800"/>
          </a:xfrm>
        </p:spPr>
        <p:txBody>
          <a:bodyPr>
            <a:normAutofit fontScale="85000" lnSpcReduction="10000"/>
          </a:bodyPr>
          <a:lstStyle/>
          <a:p>
            <a:pPr>
              <a:lnSpc>
                <a:spcPct val="150000"/>
              </a:lnSpc>
            </a:pPr>
            <a:r>
              <a:rPr lang="en-GB" b="1" dirty="0" smtClean="0">
                <a:latin typeface="Times" pitchFamily="18" charset="0"/>
              </a:rPr>
              <a:t>Hardware</a:t>
            </a:r>
          </a:p>
          <a:p>
            <a:pPr lvl="1">
              <a:lnSpc>
                <a:spcPct val="150000"/>
              </a:lnSpc>
            </a:pPr>
            <a:r>
              <a:rPr lang="en-GB" sz="2600" dirty="0" smtClean="0">
                <a:latin typeface="Times" pitchFamily="18" charset="0"/>
              </a:rPr>
              <a:t>Can range from a PC to a network of computers.</a:t>
            </a:r>
            <a:endParaRPr lang="en-GB" dirty="0" smtClean="0">
              <a:latin typeface="Times" pitchFamily="18" charset="0"/>
            </a:endParaRPr>
          </a:p>
          <a:p>
            <a:pPr>
              <a:lnSpc>
                <a:spcPct val="150000"/>
              </a:lnSpc>
            </a:pPr>
            <a:r>
              <a:rPr lang="en-GB" b="1" dirty="0" smtClean="0">
                <a:latin typeface="Times" pitchFamily="18" charset="0"/>
              </a:rPr>
              <a:t>Software</a:t>
            </a:r>
          </a:p>
          <a:p>
            <a:pPr lvl="1">
              <a:lnSpc>
                <a:spcPct val="150000"/>
              </a:lnSpc>
            </a:pPr>
            <a:r>
              <a:rPr lang="en-GB" sz="2600" dirty="0" smtClean="0">
                <a:latin typeface="Times" pitchFamily="18" charset="0"/>
              </a:rPr>
              <a:t>DBMS, operating system, network software (if necessary) and also the application programs</a:t>
            </a:r>
            <a:r>
              <a:rPr lang="en-GB" sz="2600" b="1" dirty="0" smtClean="0">
                <a:latin typeface="Times" pitchFamily="18" charset="0"/>
              </a:rPr>
              <a:t>.</a:t>
            </a:r>
          </a:p>
          <a:p>
            <a:pPr>
              <a:lnSpc>
                <a:spcPct val="150000"/>
              </a:lnSpc>
            </a:pPr>
            <a:r>
              <a:rPr lang="en-GB" b="1" dirty="0" smtClean="0">
                <a:latin typeface="Times" pitchFamily="18" charset="0"/>
              </a:rPr>
              <a:t>Data</a:t>
            </a:r>
          </a:p>
          <a:p>
            <a:pPr lvl="1">
              <a:lnSpc>
                <a:spcPct val="150000"/>
              </a:lnSpc>
            </a:pPr>
            <a:r>
              <a:rPr lang="en-GB" dirty="0" smtClean="0">
                <a:latin typeface="Times" pitchFamily="18" charset="0"/>
              </a:rPr>
              <a:t>Used by the organization and a description of this data called the schema.</a:t>
            </a:r>
          </a:p>
          <a:p>
            <a:pPr lvl="1">
              <a:lnSpc>
                <a:spcPct val="90000"/>
              </a:lnSpc>
            </a:pPr>
            <a:endParaRPr lang="en-GB" b="1" dirty="0" smtClean="0">
              <a:latin typeface="Times" pitchFamily="18" charset="0"/>
            </a:endParaRPr>
          </a:p>
        </p:txBody>
      </p:sp>
      <p:sp>
        <p:nvSpPr>
          <p:cNvPr id="20484" name="Slide Number Placeholder 4"/>
          <p:cNvSpPr>
            <a:spLocks noGrp="1"/>
          </p:cNvSpPr>
          <p:nvPr>
            <p:ph type="sldNum" sz="quarter" idx="10"/>
          </p:nvPr>
        </p:nvSpPr>
        <p:spPr>
          <a:xfrm>
            <a:off x="533400" y="6381400"/>
            <a:ext cx="2289048" cy="365760"/>
          </a:xfrm>
          <a:noFill/>
        </p:spPr>
        <p:txBody>
          <a:bodyPr/>
          <a:lstStyle/>
          <a:p>
            <a:fld id="{96533B10-CC1D-4CFF-AD50-172CB16E386E}" type="slidenum">
              <a:rPr lang="en-GB">
                <a:latin typeface="Times New Roman" pitchFamily="16" charset="0"/>
              </a:rPr>
              <a:pPr/>
              <a:t>39</a:t>
            </a:fld>
            <a:endParaRPr lang="en-GB" dirty="0">
              <a:latin typeface="Times New Roman" pitchFamily="16"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0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40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40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403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0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40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pitchFamily="18" charset="0"/>
              </a:rPr>
              <a:t>Chapter 1 - Objectives</a:t>
            </a:r>
            <a:endParaRPr lang="en-US" dirty="0"/>
          </a:p>
        </p:txBody>
      </p:sp>
      <p:sp>
        <p:nvSpPr>
          <p:cNvPr id="3" name="Content Placeholder 2"/>
          <p:cNvSpPr>
            <a:spLocks noGrp="1"/>
          </p:cNvSpPr>
          <p:nvPr>
            <p:ph sz="quarter" idx="1"/>
          </p:nvPr>
        </p:nvSpPr>
        <p:spPr/>
        <p:txBody>
          <a:bodyPr/>
          <a:lstStyle/>
          <a:p>
            <a:pPr>
              <a:lnSpc>
                <a:spcPct val="150000"/>
              </a:lnSpc>
            </a:pPr>
            <a:r>
              <a:rPr lang="en-GB" dirty="0" smtClean="0">
                <a:latin typeface="Times" pitchFamily="18" charset="0"/>
              </a:rPr>
              <a:t>Typical functions of a DBMS.</a:t>
            </a:r>
          </a:p>
          <a:p>
            <a:pPr>
              <a:lnSpc>
                <a:spcPct val="150000"/>
              </a:lnSpc>
            </a:pPr>
            <a:r>
              <a:rPr lang="en-GB" dirty="0" smtClean="0">
                <a:latin typeface="Times" pitchFamily="18" charset="0"/>
              </a:rPr>
              <a:t>Major components of the DBMS environment.</a:t>
            </a:r>
          </a:p>
          <a:p>
            <a:pPr>
              <a:lnSpc>
                <a:spcPct val="150000"/>
              </a:lnSpc>
            </a:pPr>
            <a:r>
              <a:rPr lang="en-GB" dirty="0" smtClean="0">
                <a:latin typeface="Times" pitchFamily="18" charset="0"/>
              </a:rPr>
              <a:t>Personnel involved in the DBMS environment.</a:t>
            </a:r>
          </a:p>
          <a:p>
            <a:pPr algn="just">
              <a:lnSpc>
                <a:spcPct val="150000"/>
              </a:lnSpc>
            </a:pPr>
            <a:r>
              <a:rPr lang="en-GB" dirty="0" smtClean="0">
                <a:latin typeface="Times" pitchFamily="18" charset="0"/>
              </a:rPr>
              <a:t>History of the development of DBMSs.</a:t>
            </a:r>
          </a:p>
          <a:p>
            <a:pPr algn="just">
              <a:lnSpc>
                <a:spcPct val="150000"/>
              </a:lnSpc>
            </a:pPr>
            <a:r>
              <a:rPr lang="en-GB" dirty="0" smtClean="0">
                <a:latin typeface="Times" pitchFamily="18" charset="0"/>
              </a:rPr>
              <a:t>Advantages and disadvantages of DBMSs.</a:t>
            </a:r>
          </a:p>
          <a:p>
            <a:pPr>
              <a:lnSpc>
                <a:spcPct val="150000"/>
              </a:lnSpc>
            </a:pPr>
            <a:endParaRPr lang="en-US" dirty="0"/>
          </a:p>
        </p:txBody>
      </p:sp>
      <p:sp>
        <p:nvSpPr>
          <p:cNvPr id="4" name="Slide Number Placeholder 3"/>
          <p:cNvSpPr>
            <a:spLocks noGrp="1"/>
          </p:cNvSpPr>
          <p:nvPr>
            <p:ph type="sldNum" sz="quarter" idx="12"/>
          </p:nvPr>
        </p:nvSpPr>
        <p:spPr/>
        <p:txBody>
          <a:bodyPr/>
          <a:lstStyle/>
          <a:p>
            <a:fld id="{A2D7B55F-9370-470B-B937-C85469871500}"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b="1" smtClean="0">
                <a:latin typeface="Times" pitchFamily="18" charset="0"/>
              </a:rPr>
              <a:t>Components of DBMS Environment</a:t>
            </a:r>
          </a:p>
        </p:txBody>
      </p:sp>
      <p:sp>
        <p:nvSpPr>
          <p:cNvPr id="45059" name="Rectangle 3"/>
          <p:cNvSpPr>
            <a:spLocks noGrp="1" noChangeArrowheads="1"/>
          </p:cNvSpPr>
          <p:nvPr>
            <p:ph type="body" idx="1"/>
          </p:nvPr>
        </p:nvSpPr>
        <p:spPr>
          <a:xfrm>
            <a:off x="609600" y="1676400"/>
            <a:ext cx="7727950" cy="4114800"/>
          </a:xfrm>
        </p:spPr>
        <p:txBody>
          <a:bodyPr/>
          <a:lstStyle/>
          <a:p>
            <a:pPr>
              <a:lnSpc>
                <a:spcPct val="150000"/>
              </a:lnSpc>
            </a:pPr>
            <a:r>
              <a:rPr lang="en-GB" b="1" dirty="0" smtClean="0">
                <a:latin typeface="Times" pitchFamily="18" charset="0"/>
              </a:rPr>
              <a:t>Procedures</a:t>
            </a:r>
          </a:p>
          <a:p>
            <a:pPr lvl="1">
              <a:lnSpc>
                <a:spcPct val="150000"/>
              </a:lnSpc>
            </a:pPr>
            <a:r>
              <a:rPr lang="en-GB" sz="2600" dirty="0" smtClean="0">
                <a:latin typeface="Times" pitchFamily="18" charset="0"/>
              </a:rPr>
              <a:t>Instructions and rules that should be applied to the design and use of the database and DBMS.</a:t>
            </a:r>
          </a:p>
          <a:p>
            <a:pPr>
              <a:lnSpc>
                <a:spcPct val="150000"/>
              </a:lnSpc>
            </a:pPr>
            <a:r>
              <a:rPr lang="en-GB" b="1" dirty="0" smtClean="0">
                <a:latin typeface="Times" pitchFamily="18" charset="0"/>
              </a:rPr>
              <a:t>People</a:t>
            </a:r>
          </a:p>
        </p:txBody>
      </p:sp>
      <p:sp>
        <p:nvSpPr>
          <p:cNvPr id="21508" name="Slide Number Placeholder 4"/>
          <p:cNvSpPr>
            <a:spLocks noGrp="1"/>
          </p:cNvSpPr>
          <p:nvPr>
            <p:ph type="sldNum" sz="quarter" idx="10"/>
          </p:nvPr>
        </p:nvSpPr>
        <p:spPr>
          <a:xfrm>
            <a:off x="533400" y="6367545"/>
            <a:ext cx="2289048" cy="365760"/>
          </a:xfrm>
          <a:noFill/>
        </p:spPr>
        <p:txBody>
          <a:bodyPr/>
          <a:lstStyle/>
          <a:p>
            <a:fld id="{11C6032C-E52E-4D02-A9DD-C862014250BD}" type="slidenum">
              <a:rPr lang="en-GB">
                <a:latin typeface="Times New Roman" pitchFamily="16" charset="0"/>
              </a:rPr>
              <a:pPr/>
              <a:t>40</a:t>
            </a:fld>
            <a:endParaRPr lang="en-GB" dirty="0">
              <a:latin typeface="Times New Roman" pitchFamily="16"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505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50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b="1" smtClean="0">
                <a:latin typeface="Times" pitchFamily="18" charset="0"/>
              </a:rPr>
              <a:t>Roles in the Database Environment</a:t>
            </a:r>
            <a:endParaRPr lang="en-GB" smtClean="0">
              <a:latin typeface="Times" pitchFamily="18" charset="0"/>
            </a:endParaRPr>
          </a:p>
        </p:txBody>
      </p:sp>
      <p:sp>
        <p:nvSpPr>
          <p:cNvPr id="62467" name="Rectangle 3"/>
          <p:cNvSpPr>
            <a:spLocks noGrp="1" noChangeArrowheads="1"/>
          </p:cNvSpPr>
          <p:nvPr>
            <p:ph type="body" idx="1"/>
          </p:nvPr>
        </p:nvSpPr>
        <p:spPr>
          <a:xfrm>
            <a:off x="533400" y="1752600"/>
            <a:ext cx="7727950" cy="4114800"/>
          </a:xfrm>
        </p:spPr>
        <p:txBody>
          <a:bodyPr/>
          <a:lstStyle/>
          <a:p>
            <a:pPr algn="just">
              <a:lnSpc>
                <a:spcPct val="150000"/>
              </a:lnSpc>
            </a:pPr>
            <a:r>
              <a:rPr lang="en-GB" dirty="0" smtClean="0">
                <a:latin typeface="Times" pitchFamily="18" charset="0"/>
              </a:rPr>
              <a:t>Data Administrator (DA)</a:t>
            </a:r>
          </a:p>
          <a:p>
            <a:pPr>
              <a:lnSpc>
                <a:spcPct val="150000"/>
              </a:lnSpc>
            </a:pPr>
            <a:r>
              <a:rPr lang="en-GB" dirty="0" smtClean="0">
                <a:latin typeface="Times" pitchFamily="18" charset="0"/>
              </a:rPr>
              <a:t>Database Administrator (DBA)</a:t>
            </a:r>
          </a:p>
          <a:p>
            <a:pPr>
              <a:lnSpc>
                <a:spcPct val="150000"/>
              </a:lnSpc>
            </a:pPr>
            <a:r>
              <a:rPr lang="en-GB" dirty="0" smtClean="0">
                <a:latin typeface="Times" pitchFamily="18" charset="0"/>
              </a:rPr>
              <a:t>Database Designers (Logical and Physical)</a:t>
            </a:r>
          </a:p>
          <a:p>
            <a:pPr>
              <a:lnSpc>
                <a:spcPct val="150000"/>
              </a:lnSpc>
            </a:pPr>
            <a:r>
              <a:rPr lang="en-GB" dirty="0" smtClean="0">
                <a:latin typeface="Times" pitchFamily="18" charset="0"/>
              </a:rPr>
              <a:t>Application Programmers</a:t>
            </a:r>
          </a:p>
          <a:p>
            <a:pPr>
              <a:lnSpc>
                <a:spcPct val="150000"/>
              </a:lnSpc>
            </a:pPr>
            <a:r>
              <a:rPr lang="en-GB" dirty="0" smtClean="0">
                <a:latin typeface="Times" pitchFamily="18" charset="0"/>
              </a:rPr>
              <a:t>End Users (naive and sophisticated)</a:t>
            </a:r>
          </a:p>
        </p:txBody>
      </p:sp>
      <p:sp>
        <p:nvSpPr>
          <p:cNvPr id="22532" name="Slide Number Placeholder 4"/>
          <p:cNvSpPr>
            <a:spLocks noGrp="1"/>
          </p:cNvSpPr>
          <p:nvPr>
            <p:ph type="sldNum" sz="quarter" idx="10"/>
          </p:nvPr>
        </p:nvSpPr>
        <p:spPr>
          <a:xfrm>
            <a:off x="512620" y="6381400"/>
            <a:ext cx="2289048" cy="365760"/>
          </a:xfrm>
          <a:noFill/>
        </p:spPr>
        <p:txBody>
          <a:bodyPr/>
          <a:lstStyle/>
          <a:p>
            <a:fld id="{9CF3EB1C-12D8-4200-B675-0EACB5148B1B}" type="slidenum">
              <a:rPr lang="en-GB">
                <a:latin typeface="Times New Roman" pitchFamily="16" charset="0"/>
              </a:rPr>
              <a:pPr/>
              <a:t>41</a:t>
            </a:fld>
            <a:endParaRPr lang="en-GB" dirty="0">
              <a:latin typeface="Times New Roman" pitchFamily="16"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2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24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24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24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b="1" smtClean="0">
                <a:latin typeface="Times" pitchFamily="18" charset="0"/>
              </a:rPr>
              <a:t>History of Database Systems</a:t>
            </a:r>
          </a:p>
        </p:txBody>
      </p:sp>
      <p:sp>
        <p:nvSpPr>
          <p:cNvPr id="74755" name="Rectangle 3"/>
          <p:cNvSpPr>
            <a:spLocks noGrp="1" noChangeArrowheads="1"/>
          </p:cNvSpPr>
          <p:nvPr>
            <p:ph type="body" idx="1"/>
          </p:nvPr>
        </p:nvSpPr>
        <p:spPr>
          <a:xfrm>
            <a:off x="533400" y="1752600"/>
            <a:ext cx="7727950" cy="4114800"/>
          </a:xfrm>
        </p:spPr>
        <p:txBody>
          <a:bodyPr/>
          <a:lstStyle/>
          <a:p>
            <a:pPr>
              <a:lnSpc>
                <a:spcPct val="90000"/>
              </a:lnSpc>
            </a:pPr>
            <a:r>
              <a:rPr lang="en-GB" b="1" dirty="0" smtClean="0">
                <a:latin typeface="Times" pitchFamily="18" charset="0"/>
              </a:rPr>
              <a:t>First-generation</a:t>
            </a:r>
            <a:r>
              <a:rPr lang="en-GB" sz="2400" b="1" dirty="0" smtClean="0">
                <a:latin typeface="Times" pitchFamily="18" charset="0"/>
              </a:rPr>
              <a:t> </a:t>
            </a:r>
          </a:p>
          <a:p>
            <a:pPr lvl="1">
              <a:lnSpc>
                <a:spcPct val="90000"/>
              </a:lnSpc>
            </a:pPr>
            <a:r>
              <a:rPr lang="en-GB" sz="2400" dirty="0" smtClean="0">
                <a:latin typeface="Times" pitchFamily="18" charset="0"/>
              </a:rPr>
              <a:t>Hierarchical and Network</a:t>
            </a:r>
          </a:p>
          <a:p>
            <a:pPr lvl="1">
              <a:lnSpc>
                <a:spcPct val="90000"/>
              </a:lnSpc>
            </a:pPr>
            <a:endParaRPr lang="en-GB" sz="2400" b="1" dirty="0" smtClean="0">
              <a:latin typeface="Times" pitchFamily="18" charset="0"/>
            </a:endParaRPr>
          </a:p>
          <a:p>
            <a:pPr>
              <a:lnSpc>
                <a:spcPct val="90000"/>
              </a:lnSpc>
            </a:pPr>
            <a:r>
              <a:rPr lang="en-GB" b="1" dirty="0" smtClean="0">
                <a:latin typeface="Times" pitchFamily="18" charset="0"/>
              </a:rPr>
              <a:t>Second generation</a:t>
            </a:r>
          </a:p>
          <a:p>
            <a:pPr lvl="1">
              <a:lnSpc>
                <a:spcPct val="90000"/>
              </a:lnSpc>
            </a:pPr>
            <a:r>
              <a:rPr lang="en-GB" sz="2400" dirty="0" smtClean="0">
                <a:latin typeface="Times" pitchFamily="18" charset="0"/>
              </a:rPr>
              <a:t>Relational</a:t>
            </a:r>
          </a:p>
          <a:p>
            <a:pPr lvl="1">
              <a:lnSpc>
                <a:spcPct val="90000"/>
              </a:lnSpc>
            </a:pPr>
            <a:endParaRPr lang="en-GB" sz="2400" b="1" dirty="0" smtClean="0">
              <a:latin typeface="Times" pitchFamily="18" charset="0"/>
            </a:endParaRPr>
          </a:p>
          <a:p>
            <a:pPr>
              <a:lnSpc>
                <a:spcPct val="90000"/>
              </a:lnSpc>
            </a:pPr>
            <a:r>
              <a:rPr lang="en-GB" b="1" dirty="0" smtClean="0">
                <a:latin typeface="Times" pitchFamily="18" charset="0"/>
              </a:rPr>
              <a:t>Third generation</a:t>
            </a:r>
          </a:p>
          <a:p>
            <a:pPr lvl="1">
              <a:lnSpc>
                <a:spcPct val="90000"/>
              </a:lnSpc>
            </a:pPr>
            <a:r>
              <a:rPr lang="en-GB" sz="2400" dirty="0" smtClean="0">
                <a:latin typeface="Times" pitchFamily="18" charset="0"/>
              </a:rPr>
              <a:t>Object-Relational</a:t>
            </a:r>
          </a:p>
          <a:p>
            <a:pPr lvl="1">
              <a:lnSpc>
                <a:spcPct val="90000"/>
              </a:lnSpc>
            </a:pPr>
            <a:r>
              <a:rPr lang="en-GB" sz="2400" dirty="0" smtClean="0">
                <a:latin typeface="Times" pitchFamily="18" charset="0"/>
              </a:rPr>
              <a:t>Object-Oriented</a:t>
            </a:r>
          </a:p>
        </p:txBody>
      </p:sp>
      <p:sp>
        <p:nvSpPr>
          <p:cNvPr id="23556" name="Slide Number Placeholder 4"/>
          <p:cNvSpPr>
            <a:spLocks noGrp="1"/>
          </p:cNvSpPr>
          <p:nvPr>
            <p:ph type="sldNum" sz="quarter" idx="10"/>
          </p:nvPr>
        </p:nvSpPr>
        <p:spPr>
          <a:xfrm>
            <a:off x="609600" y="6373095"/>
            <a:ext cx="2289048" cy="365760"/>
          </a:xfrm>
          <a:noFill/>
        </p:spPr>
        <p:txBody>
          <a:bodyPr/>
          <a:lstStyle/>
          <a:p>
            <a:fld id="{F7BEC688-28E9-47DD-9BEF-35BDEFD7A91D}" type="slidenum">
              <a:rPr lang="en-GB">
                <a:latin typeface="Times New Roman" pitchFamily="16" charset="0"/>
              </a:rPr>
              <a:pPr/>
              <a:t>42</a:t>
            </a:fld>
            <a:endParaRPr lang="en-GB">
              <a:latin typeface="Times New Roman" pitchFamily="16"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47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47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7475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475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475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475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47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GB" b="1" smtClean="0">
                <a:latin typeface="Times" pitchFamily="18" charset="0"/>
              </a:rPr>
              <a:t>Advantages of DBMSs</a:t>
            </a:r>
            <a:endParaRPr lang="en-GB" b="1" smtClean="0">
              <a:solidFill>
                <a:schemeClr val="tx1"/>
              </a:solidFill>
              <a:latin typeface="Times" pitchFamily="18" charset="0"/>
            </a:endParaRPr>
          </a:p>
        </p:txBody>
      </p:sp>
      <p:sp>
        <p:nvSpPr>
          <p:cNvPr id="73731" name="Rectangle 3"/>
          <p:cNvSpPr>
            <a:spLocks noGrp="1" noChangeArrowheads="1"/>
          </p:cNvSpPr>
          <p:nvPr>
            <p:ph type="body" idx="1"/>
          </p:nvPr>
        </p:nvSpPr>
        <p:spPr>
          <a:xfrm>
            <a:off x="609600" y="1676400"/>
            <a:ext cx="7727950" cy="4114800"/>
          </a:xfrm>
        </p:spPr>
        <p:txBody>
          <a:bodyPr/>
          <a:lstStyle/>
          <a:p>
            <a:pPr>
              <a:lnSpc>
                <a:spcPct val="90000"/>
              </a:lnSpc>
            </a:pPr>
            <a:r>
              <a:rPr lang="en-GB" dirty="0" smtClean="0">
                <a:latin typeface="Times" pitchFamily="18" charset="0"/>
              </a:rPr>
              <a:t>Control of data redundancy</a:t>
            </a:r>
          </a:p>
          <a:p>
            <a:pPr>
              <a:lnSpc>
                <a:spcPct val="90000"/>
              </a:lnSpc>
            </a:pPr>
            <a:r>
              <a:rPr lang="en-GB" dirty="0" smtClean="0">
                <a:latin typeface="Times" pitchFamily="18" charset="0"/>
              </a:rPr>
              <a:t>Data consistency</a:t>
            </a:r>
          </a:p>
          <a:p>
            <a:pPr>
              <a:lnSpc>
                <a:spcPct val="90000"/>
              </a:lnSpc>
            </a:pPr>
            <a:r>
              <a:rPr lang="en-GB" dirty="0" smtClean="0">
                <a:latin typeface="Times" pitchFamily="18" charset="0"/>
              </a:rPr>
              <a:t>More information from the same amount of data</a:t>
            </a:r>
          </a:p>
          <a:p>
            <a:pPr>
              <a:lnSpc>
                <a:spcPct val="90000"/>
              </a:lnSpc>
            </a:pPr>
            <a:r>
              <a:rPr lang="en-GB" dirty="0" smtClean="0">
                <a:latin typeface="Times" pitchFamily="18" charset="0"/>
              </a:rPr>
              <a:t>Sharing of data</a:t>
            </a:r>
          </a:p>
          <a:p>
            <a:pPr>
              <a:lnSpc>
                <a:spcPct val="90000"/>
              </a:lnSpc>
            </a:pPr>
            <a:r>
              <a:rPr lang="en-GB" dirty="0" smtClean="0">
                <a:latin typeface="Times" pitchFamily="18" charset="0"/>
              </a:rPr>
              <a:t>Improved data integrity</a:t>
            </a:r>
          </a:p>
          <a:p>
            <a:pPr>
              <a:lnSpc>
                <a:spcPct val="90000"/>
              </a:lnSpc>
            </a:pPr>
            <a:r>
              <a:rPr lang="en-GB" dirty="0" smtClean="0">
                <a:latin typeface="Times" pitchFamily="18" charset="0"/>
              </a:rPr>
              <a:t>Improved security</a:t>
            </a:r>
          </a:p>
          <a:p>
            <a:pPr>
              <a:lnSpc>
                <a:spcPct val="90000"/>
              </a:lnSpc>
            </a:pPr>
            <a:r>
              <a:rPr lang="en-GB" dirty="0" smtClean="0">
                <a:latin typeface="Times" pitchFamily="18" charset="0"/>
              </a:rPr>
              <a:t>Enforcement of standards</a:t>
            </a:r>
          </a:p>
          <a:p>
            <a:pPr>
              <a:lnSpc>
                <a:spcPct val="90000"/>
              </a:lnSpc>
            </a:pPr>
            <a:r>
              <a:rPr lang="en-GB" dirty="0" smtClean="0">
                <a:latin typeface="Times" pitchFamily="18" charset="0"/>
              </a:rPr>
              <a:t>Economy of scale</a:t>
            </a:r>
          </a:p>
        </p:txBody>
      </p:sp>
      <p:sp>
        <p:nvSpPr>
          <p:cNvPr id="24580" name="Slide Number Placeholder 4"/>
          <p:cNvSpPr>
            <a:spLocks noGrp="1"/>
          </p:cNvSpPr>
          <p:nvPr>
            <p:ph type="sldNum" sz="quarter" idx="10"/>
          </p:nvPr>
        </p:nvSpPr>
        <p:spPr>
          <a:xfrm>
            <a:off x="609600" y="6381400"/>
            <a:ext cx="2289048" cy="365760"/>
          </a:xfrm>
          <a:noFill/>
        </p:spPr>
        <p:txBody>
          <a:bodyPr/>
          <a:lstStyle/>
          <a:p>
            <a:fld id="{305E1CC6-850E-438B-A10A-4A2BB941E006}" type="slidenum">
              <a:rPr lang="en-GB">
                <a:latin typeface="Times New Roman" pitchFamily="16" charset="0"/>
              </a:rPr>
              <a:pPr/>
              <a:t>43</a:t>
            </a:fld>
            <a:endParaRPr lang="en-GB" dirty="0">
              <a:latin typeface="Times New Roman" pitchFamily="16"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37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37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37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37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37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373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37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b="1" smtClean="0">
                <a:latin typeface="Times" pitchFamily="18" charset="0"/>
              </a:rPr>
              <a:t>Advantages of DBMSs</a:t>
            </a:r>
          </a:p>
        </p:txBody>
      </p:sp>
      <p:sp>
        <p:nvSpPr>
          <p:cNvPr id="47107" name="Rectangle 3"/>
          <p:cNvSpPr>
            <a:spLocks noGrp="1" noChangeArrowheads="1"/>
          </p:cNvSpPr>
          <p:nvPr>
            <p:ph type="body" idx="1"/>
          </p:nvPr>
        </p:nvSpPr>
        <p:spPr>
          <a:xfrm>
            <a:off x="533400" y="1676400"/>
            <a:ext cx="7727950" cy="4114800"/>
          </a:xfrm>
        </p:spPr>
        <p:txBody>
          <a:bodyPr/>
          <a:lstStyle/>
          <a:p>
            <a:r>
              <a:rPr lang="en-GB" dirty="0" smtClean="0">
                <a:latin typeface="Times" pitchFamily="18" charset="0"/>
              </a:rPr>
              <a:t>Balance conflicting requirements</a:t>
            </a:r>
          </a:p>
          <a:p>
            <a:r>
              <a:rPr lang="en-GB" dirty="0" smtClean="0">
                <a:latin typeface="Times" pitchFamily="18" charset="0"/>
              </a:rPr>
              <a:t>Improved data accessibility and responsiveness</a:t>
            </a:r>
          </a:p>
          <a:p>
            <a:r>
              <a:rPr lang="en-GB" dirty="0" smtClean="0">
                <a:latin typeface="Times" pitchFamily="18" charset="0"/>
              </a:rPr>
              <a:t>Increased productivity</a:t>
            </a:r>
          </a:p>
          <a:p>
            <a:r>
              <a:rPr lang="en-GB" dirty="0" smtClean="0">
                <a:latin typeface="Times" pitchFamily="18" charset="0"/>
              </a:rPr>
              <a:t>Improved maintenance through data independence</a:t>
            </a:r>
          </a:p>
          <a:p>
            <a:r>
              <a:rPr lang="en-GB" dirty="0" smtClean="0">
                <a:latin typeface="Times" pitchFamily="18" charset="0"/>
              </a:rPr>
              <a:t>Increased concurrency</a:t>
            </a:r>
          </a:p>
          <a:p>
            <a:r>
              <a:rPr lang="en-GB" dirty="0" smtClean="0">
                <a:latin typeface="Times" pitchFamily="18" charset="0"/>
              </a:rPr>
              <a:t>Improved backup and recovery services</a:t>
            </a:r>
          </a:p>
        </p:txBody>
      </p:sp>
      <p:sp>
        <p:nvSpPr>
          <p:cNvPr id="25604" name="Slide Number Placeholder 4"/>
          <p:cNvSpPr>
            <a:spLocks noGrp="1"/>
          </p:cNvSpPr>
          <p:nvPr>
            <p:ph type="sldNum" sz="quarter" idx="10"/>
          </p:nvPr>
        </p:nvSpPr>
        <p:spPr>
          <a:xfrm>
            <a:off x="609600" y="6381400"/>
            <a:ext cx="2289048" cy="365760"/>
          </a:xfrm>
          <a:noFill/>
        </p:spPr>
        <p:txBody>
          <a:bodyPr/>
          <a:lstStyle/>
          <a:p>
            <a:fld id="{F22D9DA7-6E46-46B9-8543-98448A8B4CDE}" type="slidenum">
              <a:rPr lang="en-GB">
                <a:latin typeface="Times New Roman" pitchFamily="16" charset="0"/>
              </a:rPr>
              <a:pPr/>
              <a:t>44</a:t>
            </a:fld>
            <a:endParaRPr lang="en-GB" dirty="0">
              <a:latin typeface="Times New Roman" pitchFamily="16"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1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1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71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b="1" smtClean="0">
                <a:latin typeface="Times" pitchFamily="18" charset="0"/>
              </a:rPr>
              <a:t>Disadvantages of DBMSs</a:t>
            </a:r>
            <a:endParaRPr lang="en-GB" b="1" smtClean="0">
              <a:solidFill>
                <a:schemeClr val="tx1"/>
              </a:solidFill>
              <a:latin typeface="Times" pitchFamily="18" charset="0"/>
            </a:endParaRPr>
          </a:p>
        </p:txBody>
      </p:sp>
      <p:sp>
        <p:nvSpPr>
          <p:cNvPr id="48131" name="Rectangle 3"/>
          <p:cNvSpPr>
            <a:spLocks noGrp="1" noChangeArrowheads="1"/>
          </p:cNvSpPr>
          <p:nvPr>
            <p:ph type="body" idx="1"/>
          </p:nvPr>
        </p:nvSpPr>
        <p:spPr>
          <a:xfrm>
            <a:off x="457200" y="1676400"/>
            <a:ext cx="7727950" cy="4114800"/>
          </a:xfrm>
        </p:spPr>
        <p:txBody>
          <a:bodyPr/>
          <a:lstStyle/>
          <a:p>
            <a:r>
              <a:rPr lang="en-GB" dirty="0" smtClean="0">
                <a:latin typeface="Times" pitchFamily="18" charset="0"/>
              </a:rPr>
              <a:t>Complexity</a:t>
            </a:r>
          </a:p>
          <a:p>
            <a:r>
              <a:rPr lang="en-GB" dirty="0" smtClean="0">
                <a:latin typeface="Times" pitchFamily="18" charset="0"/>
              </a:rPr>
              <a:t>Size</a:t>
            </a:r>
          </a:p>
          <a:p>
            <a:r>
              <a:rPr lang="en-GB" dirty="0" smtClean="0">
                <a:latin typeface="Times" pitchFamily="18" charset="0"/>
              </a:rPr>
              <a:t>Cost of DBMS</a:t>
            </a:r>
          </a:p>
          <a:p>
            <a:r>
              <a:rPr lang="en-GB" dirty="0" smtClean="0">
                <a:latin typeface="Times" pitchFamily="18" charset="0"/>
              </a:rPr>
              <a:t>Additional hardware costs</a:t>
            </a:r>
          </a:p>
          <a:p>
            <a:r>
              <a:rPr lang="en-GB" dirty="0" smtClean="0">
                <a:latin typeface="Times" pitchFamily="18" charset="0"/>
              </a:rPr>
              <a:t>Cost of conversion</a:t>
            </a:r>
          </a:p>
          <a:p>
            <a:r>
              <a:rPr lang="en-GB" dirty="0" smtClean="0">
                <a:latin typeface="Times" pitchFamily="18" charset="0"/>
              </a:rPr>
              <a:t>Performance</a:t>
            </a:r>
          </a:p>
          <a:p>
            <a:r>
              <a:rPr lang="en-GB" dirty="0" smtClean="0">
                <a:latin typeface="Times" pitchFamily="18" charset="0"/>
              </a:rPr>
              <a:t>Higher impact of a failure</a:t>
            </a:r>
          </a:p>
        </p:txBody>
      </p:sp>
      <p:sp>
        <p:nvSpPr>
          <p:cNvPr id="26628" name="Slide Number Placeholder 4"/>
          <p:cNvSpPr>
            <a:spLocks noGrp="1"/>
          </p:cNvSpPr>
          <p:nvPr>
            <p:ph type="sldNum" sz="quarter" idx="10"/>
          </p:nvPr>
        </p:nvSpPr>
        <p:spPr>
          <a:xfrm>
            <a:off x="595745" y="6402185"/>
            <a:ext cx="2289048" cy="365760"/>
          </a:xfrm>
          <a:noFill/>
        </p:spPr>
        <p:txBody>
          <a:bodyPr/>
          <a:lstStyle/>
          <a:p>
            <a:fld id="{B59235F2-C18B-4767-BF3B-AB8F0249D6FD}" type="slidenum">
              <a:rPr lang="en-GB">
                <a:latin typeface="Times New Roman" pitchFamily="16" charset="0"/>
              </a:rPr>
              <a:pPr/>
              <a:t>45</a:t>
            </a:fld>
            <a:endParaRPr lang="en-GB" dirty="0">
              <a:latin typeface="Times New Roman" pitchFamily="16"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1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1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81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81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pitchFamily="18" charset="0"/>
              </a:rPr>
              <a:t>Examples of Database Applications</a:t>
            </a:r>
            <a:endParaRPr lang="en-US" dirty="0"/>
          </a:p>
        </p:txBody>
      </p:sp>
      <p:sp>
        <p:nvSpPr>
          <p:cNvPr id="3" name="Content Placeholder 2"/>
          <p:cNvSpPr>
            <a:spLocks noGrp="1"/>
          </p:cNvSpPr>
          <p:nvPr>
            <p:ph sz="quarter" idx="1"/>
          </p:nvPr>
        </p:nvSpPr>
        <p:spPr/>
        <p:txBody>
          <a:bodyPr>
            <a:normAutofit fontScale="92500" lnSpcReduction="10000"/>
          </a:bodyPr>
          <a:lstStyle/>
          <a:p>
            <a:pPr>
              <a:lnSpc>
                <a:spcPct val="150000"/>
              </a:lnSpc>
            </a:pPr>
            <a:r>
              <a:rPr lang="en-US" dirty="0" smtClean="0">
                <a:latin typeface="Times" pitchFamily="18" charset="0"/>
                <a:cs typeface="Times New Roman" pitchFamily="16" charset="0"/>
              </a:rPr>
              <a:t>Purchases from the supermarket</a:t>
            </a:r>
          </a:p>
          <a:p>
            <a:pPr>
              <a:lnSpc>
                <a:spcPct val="150000"/>
              </a:lnSpc>
            </a:pPr>
            <a:r>
              <a:rPr lang="en-US" dirty="0" smtClean="0">
                <a:latin typeface="Times" pitchFamily="18" charset="0"/>
                <a:cs typeface="Times New Roman" pitchFamily="16" charset="0"/>
              </a:rPr>
              <a:t>Purchases using your credit card</a:t>
            </a:r>
            <a:r>
              <a:rPr lang="en-GB" dirty="0" smtClean="0">
                <a:latin typeface="Times" pitchFamily="18" charset="0"/>
              </a:rPr>
              <a:t> </a:t>
            </a:r>
          </a:p>
          <a:p>
            <a:pPr>
              <a:lnSpc>
                <a:spcPct val="150000"/>
              </a:lnSpc>
            </a:pPr>
            <a:r>
              <a:rPr lang="en-US" dirty="0" smtClean="0">
                <a:latin typeface="Times" pitchFamily="18" charset="0"/>
                <a:cs typeface="Times New Roman" pitchFamily="16" charset="0"/>
              </a:rPr>
              <a:t>Booking a holiday at the travel agents </a:t>
            </a:r>
          </a:p>
          <a:p>
            <a:pPr>
              <a:lnSpc>
                <a:spcPct val="150000"/>
              </a:lnSpc>
            </a:pPr>
            <a:r>
              <a:rPr lang="en-US" dirty="0" smtClean="0">
                <a:latin typeface="Times" pitchFamily="18" charset="0"/>
                <a:cs typeface="Times New Roman" pitchFamily="16" charset="0"/>
              </a:rPr>
              <a:t>Using the local library</a:t>
            </a:r>
            <a:r>
              <a:rPr lang="en-GB" dirty="0" smtClean="0">
                <a:latin typeface="Times" pitchFamily="18" charset="0"/>
                <a:cs typeface="Times New Roman" pitchFamily="16" charset="0"/>
              </a:rPr>
              <a:t> </a:t>
            </a:r>
          </a:p>
          <a:p>
            <a:pPr>
              <a:lnSpc>
                <a:spcPct val="150000"/>
              </a:lnSpc>
            </a:pPr>
            <a:r>
              <a:rPr lang="en-US" dirty="0" smtClean="0">
                <a:latin typeface="Times" pitchFamily="18" charset="0"/>
                <a:cs typeface="Times New Roman" pitchFamily="16" charset="0"/>
              </a:rPr>
              <a:t>Taking out insurance</a:t>
            </a:r>
            <a:r>
              <a:rPr lang="en-GB" dirty="0" smtClean="0">
                <a:latin typeface="Times" pitchFamily="18" charset="0"/>
                <a:cs typeface="Times New Roman" pitchFamily="16" charset="0"/>
              </a:rPr>
              <a:t> </a:t>
            </a:r>
          </a:p>
          <a:p>
            <a:pPr>
              <a:lnSpc>
                <a:spcPct val="150000"/>
              </a:lnSpc>
            </a:pPr>
            <a:r>
              <a:rPr lang="en-GB" dirty="0" smtClean="0">
                <a:latin typeface="Times" pitchFamily="18" charset="0"/>
                <a:cs typeface="Times New Roman" pitchFamily="16" charset="0"/>
              </a:rPr>
              <a:t>Renting a video</a:t>
            </a:r>
          </a:p>
          <a:p>
            <a:pPr>
              <a:lnSpc>
                <a:spcPct val="150000"/>
              </a:lnSpc>
            </a:pPr>
            <a:r>
              <a:rPr lang="en-US" dirty="0" smtClean="0">
                <a:latin typeface="Times" pitchFamily="18" charset="0"/>
                <a:cs typeface="Times New Roman" pitchFamily="16" charset="0"/>
              </a:rPr>
              <a:t>Using the Internet</a:t>
            </a:r>
            <a:r>
              <a:rPr lang="en-GB" dirty="0" smtClean="0">
                <a:latin typeface="Times" pitchFamily="18" charset="0"/>
                <a:cs typeface="Times New Roman" pitchFamily="16" charset="0"/>
              </a:rPr>
              <a:t> </a:t>
            </a:r>
          </a:p>
          <a:p>
            <a:pPr>
              <a:lnSpc>
                <a:spcPct val="150000"/>
              </a:lnSpc>
            </a:pPr>
            <a:r>
              <a:rPr lang="en-US" dirty="0" smtClean="0">
                <a:latin typeface="Times" pitchFamily="18" charset="0"/>
                <a:cs typeface="Times New Roman" pitchFamily="16" charset="0"/>
              </a:rPr>
              <a:t>Studying at university</a:t>
            </a:r>
            <a:r>
              <a:rPr lang="en-GB" dirty="0" smtClean="0">
                <a:latin typeface="Times" pitchFamily="18" charset="0"/>
                <a:cs typeface="Times New Roman" pitchFamily="16" charset="0"/>
              </a:rPr>
              <a:t> </a:t>
            </a:r>
          </a:p>
          <a:p>
            <a:endParaRPr lang="en-US" dirty="0"/>
          </a:p>
        </p:txBody>
      </p:sp>
      <p:sp>
        <p:nvSpPr>
          <p:cNvPr id="4" name="Slide Number Placeholder 3"/>
          <p:cNvSpPr>
            <a:spLocks noGrp="1"/>
          </p:cNvSpPr>
          <p:nvPr>
            <p:ph type="sldNum" sz="quarter" idx="12"/>
          </p:nvPr>
        </p:nvSpPr>
        <p:spPr/>
        <p:txBody>
          <a:bodyPr/>
          <a:lstStyle/>
          <a:p>
            <a:fld id="{A2D7B55F-9370-470B-B937-C85469871500}"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latin typeface="Times" pitchFamily="18" charset="0"/>
              </a:rPr>
              <a:t>History:</a:t>
            </a:r>
            <a:endParaRPr lang="en-US" b="1" dirty="0" smtClean="0">
              <a:latin typeface="Times" pitchFamily="18" charset="0"/>
            </a:endParaRPr>
          </a:p>
        </p:txBody>
      </p:sp>
      <p:sp>
        <p:nvSpPr>
          <p:cNvPr id="3" name="Content Placeholder 2"/>
          <p:cNvSpPr>
            <a:spLocks noGrp="1"/>
          </p:cNvSpPr>
          <p:nvPr>
            <p:ph sz="quarter" idx="1"/>
          </p:nvPr>
        </p:nvSpPr>
        <p:spPr/>
        <p:txBody>
          <a:bodyPr>
            <a:normAutofit fontScale="85000" lnSpcReduction="10000"/>
          </a:bodyPr>
          <a:lstStyle/>
          <a:p>
            <a:pPr>
              <a:lnSpc>
                <a:spcPct val="16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latin typeface="Times" pitchFamily="18" charset="0"/>
              </a:rPr>
              <a:t>Computers initially used for computational / engineering process</a:t>
            </a:r>
          </a:p>
          <a:p>
            <a:pPr>
              <a:lnSpc>
                <a:spcPct val="16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latin typeface="Times" pitchFamily="18" charset="0"/>
              </a:rPr>
              <a:t>After some time it has been thought that why should not used computer for commercial application. So in this way some languages were being used for such purpose like COBOL language.</a:t>
            </a:r>
          </a:p>
          <a:p>
            <a:pPr>
              <a:lnSpc>
                <a:spcPct val="16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latin typeface="Times" pitchFamily="18" charset="0"/>
              </a:rPr>
              <a:t>Commercial application introduced File Processing System</a:t>
            </a:r>
          </a:p>
          <a:p>
            <a:pPr>
              <a:lnSpc>
                <a:spcPct val="16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latin typeface="Times" pitchFamily="18" charset="0"/>
              </a:rPr>
              <a:t>Commercial application means no maximum calculation / computation involve.</a:t>
            </a:r>
          </a:p>
          <a:p>
            <a:pPr>
              <a:lnSpc>
                <a:spcPct val="16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latin typeface="Times" pitchFamily="18" charset="0"/>
              </a:rPr>
              <a:t>Only data processing (Read/store/minor calculation) and then get output either on   Monitor or paper.</a:t>
            </a:r>
          </a:p>
          <a:p>
            <a:endParaRPr lang="en-US" dirty="0"/>
          </a:p>
        </p:txBody>
      </p:sp>
      <p:sp>
        <p:nvSpPr>
          <p:cNvPr id="4" name="Slide Number Placeholder 3"/>
          <p:cNvSpPr>
            <a:spLocks noGrp="1"/>
          </p:cNvSpPr>
          <p:nvPr>
            <p:ph type="sldNum" sz="quarter" idx="12"/>
          </p:nvPr>
        </p:nvSpPr>
        <p:spPr/>
        <p:txBody>
          <a:bodyPr/>
          <a:lstStyle/>
          <a:p>
            <a:fld id="{A2D7B55F-9370-470B-B937-C85469871500}"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pitchFamily="18" charset="0"/>
              </a:rPr>
              <a:t>File-Based Systems</a:t>
            </a:r>
            <a:endParaRPr lang="en-US" dirty="0"/>
          </a:p>
        </p:txBody>
      </p:sp>
      <p:sp>
        <p:nvSpPr>
          <p:cNvPr id="3" name="Content Placeholder 2"/>
          <p:cNvSpPr>
            <a:spLocks noGrp="1"/>
          </p:cNvSpPr>
          <p:nvPr>
            <p:ph sz="quarter" idx="1"/>
          </p:nvPr>
        </p:nvSpPr>
        <p:spPr/>
        <p:txBody>
          <a:bodyPr>
            <a:normAutofit/>
          </a:bodyPr>
          <a:lstStyle/>
          <a:p>
            <a:r>
              <a:rPr lang="en-GB" dirty="0" smtClean="0">
                <a:latin typeface="Times" pitchFamily="18" charset="0"/>
              </a:rPr>
              <a:t>Collection of application programs that perform services for the end users (e.g. reports).  </a:t>
            </a:r>
          </a:p>
          <a:p>
            <a:pPr lvl="1">
              <a:lnSpc>
                <a:spcPct val="30000"/>
              </a:lnSpc>
            </a:pPr>
            <a:endParaRPr lang="en-GB" sz="2600" dirty="0" smtClean="0">
              <a:solidFill>
                <a:schemeClr val="tx1"/>
              </a:solidFill>
              <a:latin typeface="Times" pitchFamily="18" charset="0"/>
            </a:endParaRPr>
          </a:p>
          <a:p>
            <a:r>
              <a:rPr lang="en-GB" dirty="0" smtClean="0">
                <a:latin typeface="Times" pitchFamily="18" charset="0"/>
              </a:rPr>
              <a:t>Each program defines and manages its own data</a:t>
            </a:r>
            <a:r>
              <a:rPr lang="en-GB" b="1" dirty="0" smtClean="0">
                <a:latin typeface="Times" pitchFamily="18" charset="0"/>
              </a:rPr>
              <a:t>.</a:t>
            </a:r>
          </a:p>
          <a:p>
            <a:pPr>
              <a:lnSpc>
                <a:spcPct val="150000"/>
              </a:lnSpc>
            </a:pPr>
            <a:endParaRPr lang="en-US" dirty="0" smtClean="0">
              <a:latin typeface="Times" pitchFamily="18" charset="0"/>
            </a:endParaRPr>
          </a:p>
        </p:txBody>
      </p:sp>
      <p:sp>
        <p:nvSpPr>
          <p:cNvPr id="4" name="Slide Number Placeholder 3"/>
          <p:cNvSpPr>
            <a:spLocks noGrp="1"/>
          </p:cNvSpPr>
          <p:nvPr>
            <p:ph type="sldNum" sz="quarter" idx="12"/>
          </p:nvPr>
        </p:nvSpPr>
        <p:spPr/>
        <p:txBody>
          <a:bodyPr/>
          <a:lstStyle/>
          <a:p>
            <a:fld id="{A2D7B55F-9370-470B-B937-C85469871500}"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pitchFamily="18" charset="0"/>
              </a:rPr>
              <a:t>File-Based Systems</a:t>
            </a:r>
            <a:endParaRPr lang="en-US" dirty="0"/>
          </a:p>
        </p:txBody>
      </p:sp>
      <p:sp>
        <p:nvSpPr>
          <p:cNvPr id="3" name="Content Placeholder 2"/>
          <p:cNvSpPr>
            <a:spLocks noGrp="1"/>
          </p:cNvSpPr>
          <p:nvPr>
            <p:ph sz="quarter" idx="1"/>
          </p:nvPr>
        </p:nvSpPr>
        <p:spPr/>
        <p:txBody>
          <a:bodyPr/>
          <a:lstStyle/>
          <a:p>
            <a:pPr>
              <a:lnSpc>
                <a:spcPct val="140000"/>
              </a:lnSpc>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latin typeface="Times" pitchFamily="18" charset="0"/>
                <a:cs typeface="Times New Roman" pitchFamily="16" charset="0"/>
              </a:rPr>
              <a:t>Each system maintain data and processing</a:t>
            </a:r>
          </a:p>
          <a:p>
            <a:pPr>
              <a:lnSpc>
                <a:spcPct val="140000"/>
              </a:lnSpc>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latin typeface="Times" pitchFamily="18" charset="0"/>
                <a:cs typeface="Times New Roman" pitchFamily="16" charset="0"/>
              </a:rPr>
              <a:t>Each system has own data and program/Application. Each system store there own data separately and process independently. </a:t>
            </a:r>
          </a:p>
          <a:p>
            <a:pPr>
              <a:lnSpc>
                <a:spcPct val="140000"/>
              </a:lnSpc>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latin typeface="Times" pitchFamily="18" charset="0"/>
                <a:cs typeface="Times New Roman" pitchFamily="16" charset="0"/>
              </a:rPr>
              <a:t>Each system have own program for the purpose of processing (Read / Store / Minor Calculation / output on the screen).</a:t>
            </a:r>
          </a:p>
          <a:p>
            <a:pPr>
              <a:lnSpc>
                <a:spcPct val="140000"/>
              </a:lnSpc>
              <a:tabLst>
                <a:tab pos="2714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latin typeface="Times" pitchFamily="18" charset="0"/>
                <a:cs typeface="Times New Roman" pitchFamily="16" charset="0"/>
              </a:rPr>
              <a:t>In each system program and data are interdependence because program and data are depended on one another.</a:t>
            </a:r>
          </a:p>
          <a:p>
            <a:endParaRPr lang="en-US" dirty="0"/>
          </a:p>
        </p:txBody>
      </p:sp>
      <p:sp>
        <p:nvSpPr>
          <p:cNvPr id="4" name="Slide Number Placeholder 3"/>
          <p:cNvSpPr>
            <a:spLocks noGrp="1"/>
          </p:cNvSpPr>
          <p:nvPr>
            <p:ph type="sldNum" sz="quarter" idx="12"/>
          </p:nvPr>
        </p:nvSpPr>
        <p:spPr/>
        <p:txBody>
          <a:bodyPr/>
          <a:lstStyle/>
          <a:p>
            <a:fld id="{A2D7B55F-9370-470B-B937-C85469871500}"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b="1" smtClean="0">
                <a:latin typeface="Times" pitchFamily="18" charset="0"/>
              </a:rPr>
              <a:t>File-Based Processing</a:t>
            </a:r>
          </a:p>
        </p:txBody>
      </p:sp>
      <p:pic>
        <p:nvPicPr>
          <p:cNvPr id="8195" name="Picture 9" descr="DS3-Figure 01-05"/>
          <p:cNvPicPr>
            <a:picLocks noGrp="1" noChangeAspect="1" noChangeArrowheads="1"/>
          </p:cNvPicPr>
          <p:nvPr>
            <p:ph sz="half" idx="2"/>
          </p:nvPr>
        </p:nvPicPr>
        <p:blipFill>
          <a:blip r:embed="rId2"/>
          <a:srcRect/>
          <a:stretch>
            <a:fillRect/>
          </a:stretch>
        </p:blipFill>
        <p:spPr>
          <a:xfrm>
            <a:off x="468313" y="4308475"/>
            <a:ext cx="7775575" cy="1928813"/>
          </a:xfrm>
          <a:noFill/>
        </p:spPr>
      </p:pic>
      <p:pic>
        <p:nvPicPr>
          <p:cNvPr id="8196" name="Picture 12" descr="C01NF05"/>
          <p:cNvPicPr>
            <a:picLocks noGrp="1" noChangeAspect="1" noChangeArrowheads="1"/>
          </p:cNvPicPr>
          <p:nvPr>
            <p:ph sz="half" idx="1"/>
          </p:nvPr>
        </p:nvPicPr>
        <p:blipFill>
          <a:blip r:embed="rId3"/>
          <a:srcRect/>
          <a:stretch>
            <a:fillRect/>
          </a:stretch>
        </p:blipFill>
        <p:spPr>
          <a:xfrm>
            <a:off x="468313" y="1484313"/>
            <a:ext cx="7775575" cy="2868612"/>
          </a:xfrm>
          <a:noFill/>
        </p:spPr>
      </p:pic>
      <p:sp>
        <p:nvSpPr>
          <p:cNvPr id="5" name="Slide Number Placeholder 4"/>
          <p:cNvSpPr>
            <a:spLocks noGrp="1"/>
          </p:cNvSpPr>
          <p:nvPr>
            <p:ph type="sldNum" sz="quarter" idx="12"/>
          </p:nvPr>
        </p:nvSpPr>
        <p:spPr/>
        <p:txBody>
          <a:bodyPr/>
          <a:lstStyle/>
          <a:p>
            <a:fld id="{A2D7B55F-9370-470B-B937-C85469871500}" type="slidenum">
              <a:rPr lang="en-US" smtClean="0"/>
              <a:pPr/>
              <a:t>9</a:t>
            </a:fld>
            <a:endParaRPr lang="en-US"/>
          </a:p>
        </p:txBody>
      </p:sp>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196</TotalTime>
  <Words>1636</Words>
  <Application>Microsoft Office PowerPoint</Application>
  <PresentationFormat>On-screen Show (4:3)</PresentationFormat>
  <Paragraphs>306</Paragraphs>
  <Slides>45</Slides>
  <Notes>17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45</vt:i4>
      </vt:variant>
    </vt:vector>
  </HeadingPairs>
  <TitlesOfParts>
    <vt:vector size="59" baseType="lpstr">
      <vt:lpstr>Arial</vt:lpstr>
      <vt:lpstr>Book Antiqua</vt:lpstr>
      <vt:lpstr>Bookman Old Style</vt:lpstr>
      <vt:lpstr>Calibri</vt:lpstr>
      <vt:lpstr>Franklin Gothic Book</vt:lpstr>
      <vt:lpstr>Gill Sans MT</vt:lpstr>
      <vt:lpstr>Perpetua</vt:lpstr>
      <vt:lpstr>Tahoma</vt:lpstr>
      <vt:lpstr>Times</vt:lpstr>
      <vt:lpstr>Times New Roman</vt:lpstr>
      <vt:lpstr>Wingdings</vt:lpstr>
      <vt:lpstr>Wingdings 2</vt:lpstr>
      <vt:lpstr>Wingdings 3</vt:lpstr>
      <vt:lpstr>Origin</vt:lpstr>
      <vt:lpstr>Grading Scheme: Absolute </vt:lpstr>
      <vt:lpstr>Chapter 1</vt:lpstr>
      <vt:lpstr>Chapter 1 - Objectives</vt:lpstr>
      <vt:lpstr>Chapter 1 - Objectives</vt:lpstr>
      <vt:lpstr>Examples of Database Applications</vt:lpstr>
      <vt:lpstr>History:</vt:lpstr>
      <vt:lpstr>File-Based Systems</vt:lpstr>
      <vt:lpstr>File-Based Systems</vt:lpstr>
      <vt:lpstr>File-Based Processing</vt:lpstr>
      <vt:lpstr>Limitations of File-Based Approach</vt:lpstr>
      <vt:lpstr>Limitations of File-Based Approach</vt:lpstr>
      <vt:lpstr>Problems with Data Dependency</vt:lpstr>
      <vt:lpstr>   Problems with Data Dependency</vt:lpstr>
      <vt:lpstr>PowerPoint Presentation</vt:lpstr>
      <vt:lpstr>PowerPoint Presentation</vt:lpstr>
      <vt:lpstr>Problems with Data Redundancy</vt:lpstr>
      <vt:lpstr>PowerPoint Presentation</vt:lpstr>
      <vt:lpstr>No data sharing concept and inconsistency</vt:lpstr>
      <vt:lpstr>SOLUTION:  The DATABASE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DATABASE Approach</vt:lpstr>
      <vt:lpstr>PowerPoint Presentation</vt:lpstr>
      <vt:lpstr>PowerPoint Presentation</vt:lpstr>
      <vt:lpstr>PowerPoint Presentation</vt:lpstr>
      <vt:lpstr>Database Management System</vt:lpstr>
      <vt:lpstr>Database Approach: Parts of DB</vt:lpstr>
      <vt:lpstr>Views</vt:lpstr>
      <vt:lpstr>Views - Benefits</vt:lpstr>
      <vt:lpstr>Components of DBMS Environment</vt:lpstr>
      <vt:lpstr>Components of DBMS Environment</vt:lpstr>
      <vt:lpstr>Components of DBMS Environment</vt:lpstr>
      <vt:lpstr>Roles in the Database Environment</vt:lpstr>
      <vt:lpstr>History of Database Systems</vt:lpstr>
      <vt:lpstr>Advantages of DBMSs</vt:lpstr>
      <vt:lpstr>Advantages of DBMSs</vt:lpstr>
      <vt:lpstr>Disadvantages of DBMSs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H@$$eb</dc:creator>
  <cp:lastModifiedBy>Lenovo</cp:lastModifiedBy>
  <cp:revision>105</cp:revision>
  <dcterms:created xsi:type="dcterms:W3CDTF">2012-03-05T15:00:09Z</dcterms:created>
  <dcterms:modified xsi:type="dcterms:W3CDTF">2021-03-05T04:33:59Z</dcterms:modified>
</cp:coreProperties>
</file>