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6" r:id="rId2"/>
    <p:sldId id="281" r:id="rId3"/>
    <p:sldId id="271" r:id="rId4"/>
    <p:sldId id="290" r:id="rId5"/>
    <p:sldId id="317" r:id="rId6"/>
    <p:sldId id="318" r:id="rId7"/>
    <p:sldId id="319" r:id="rId8"/>
    <p:sldId id="320" r:id="rId9"/>
    <p:sldId id="273" r:id="rId10"/>
    <p:sldId id="341" r:id="rId11"/>
    <p:sldId id="310" r:id="rId12"/>
    <p:sldId id="321" r:id="rId13"/>
    <p:sldId id="335" r:id="rId14"/>
    <p:sldId id="336" r:id="rId15"/>
    <p:sldId id="337" r:id="rId16"/>
    <p:sldId id="322" r:id="rId17"/>
    <p:sldId id="338" r:id="rId18"/>
    <p:sldId id="339" r:id="rId19"/>
    <p:sldId id="323" r:id="rId20"/>
    <p:sldId id="324" r:id="rId21"/>
    <p:sldId id="342" r:id="rId22"/>
    <p:sldId id="325" r:id="rId23"/>
    <p:sldId id="326" r:id="rId24"/>
    <p:sldId id="343" r:id="rId25"/>
    <p:sldId id="327" r:id="rId26"/>
    <p:sldId id="345" r:id="rId27"/>
    <p:sldId id="328" r:id="rId28"/>
    <p:sldId id="329" r:id="rId29"/>
    <p:sldId id="330" r:id="rId30"/>
    <p:sldId id="340" r:id="rId31"/>
    <p:sldId id="331" r:id="rId32"/>
    <p:sldId id="332" r:id="rId33"/>
    <p:sldId id="333" r:id="rId34"/>
    <p:sldId id="334" r:id="rId35"/>
    <p:sldId id="346" r:id="rId36"/>
    <p:sldId id="347" r:id="rId37"/>
    <p:sldId id="348" r:id="rId38"/>
  </p:sldIdLst>
  <p:sldSz cx="9144000" cy="6858000" type="screen4x3"/>
  <p:notesSz cx="6616700" cy="9810750"/>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695"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572" y="-102"/>
      </p:cViewPr>
      <p:guideLst>
        <p:guide orient="horz" pos="3090"/>
        <p:guide pos="208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endParaRPr lang="en-US"/>
          </a:p>
        </p:txBody>
      </p:sp>
      <p:sp>
        <p:nvSpPr>
          <p:cNvPr id="3075" name="Rectangle 3"/>
          <p:cNvSpPr>
            <a:spLocks noGrp="1" noChangeArrowheads="1"/>
          </p:cNvSpPr>
          <p:nvPr>
            <p:ph type="ctrTitle" sz="quarter"/>
          </p:nvPr>
        </p:nvSpPr>
        <p:spPr>
          <a:xfrm>
            <a:off x="381000" y="2286000"/>
            <a:ext cx="7772400" cy="1143000"/>
          </a:xfrm>
        </p:spPr>
        <p:txBody>
          <a:bodyPr/>
          <a:lstStyle>
            <a:lvl1pPr>
              <a:defRPr/>
            </a:lvl1pPr>
          </a:lstStyle>
          <a:p>
            <a:r>
              <a:rPr lang="en-GB"/>
              <a:t>Click to edit Master title style</a:t>
            </a:r>
          </a:p>
        </p:txBody>
      </p:sp>
      <p:sp>
        <p:nvSpPr>
          <p:cNvPr id="3076"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GB"/>
              <a:t>Click to edit Master subtitle style</a:t>
            </a:r>
          </a:p>
        </p:txBody>
      </p:sp>
      <p:sp>
        <p:nvSpPr>
          <p:cNvPr id="3079" name="Rectangle 7"/>
          <p:cNvSpPr>
            <a:spLocks noGrp="1" noChangeArrowheads="1"/>
          </p:cNvSpPr>
          <p:nvPr>
            <p:ph type="sldNum" sz="quarter" idx="4"/>
          </p:nvPr>
        </p:nvSpPr>
        <p:spPr>
          <a:xfrm>
            <a:off x="6858000" y="6248400"/>
            <a:ext cx="1905000" cy="457200"/>
          </a:xfrm>
        </p:spPr>
        <p:txBody>
          <a:bodyPr/>
          <a:lstStyle>
            <a:lvl1pPr>
              <a:defRPr/>
            </a:lvl1pPr>
          </a:lstStyle>
          <a:p>
            <a:fld id="{C11A3162-5EFA-4275-967F-F6F2A8609AA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9C9A063-E76E-4166-940C-1A1B14FDF5A2}"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36C0F71-D929-490E-BCEF-C66A5110570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858000" y="6172200"/>
            <a:ext cx="1905000" cy="457200"/>
          </a:xfrm>
        </p:spPr>
        <p:txBody>
          <a:bodyPr/>
          <a:lstStyle>
            <a:lvl1pPr>
              <a:defRPr/>
            </a:lvl1pPr>
          </a:lstStyle>
          <a:p>
            <a:fld id="{AB9CD7D9-5A7A-4696-A809-CB2190C85A2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810AF1D-1BF0-4BD4-87ED-373889BD6A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C0E51D4-3FF0-4BA6-A086-CF98330FB675}"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0994ABE-BB80-46A9-BF31-7D444F57C3A1}"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D77CA23-93FD-4A01-AAA2-4EB4B2271117}"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7C0479D-ABEC-423F-B64A-5DA55CEDAFD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87D92E7-F5A9-49CA-8E00-8D558D06B18D}"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BB0B0E6-CE8E-4CDC-85E4-E4AFBE39DC91}"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6D46F62-6451-490E-BE47-CB0407B2039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p:spPr>
        <p:txBody>
          <a:bodyPr wrap="none" anchor="ctr"/>
          <a:lstStyle/>
          <a:p>
            <a:endParaRPr lang="en-US"/>
          </a:p>
        </p:txBody>
      </p:sp>
      <p:sp>
        <p:nvSpPr>
          <p:cNvPr id="1027" name="Rectangle 3"/>
          <p:cNvSpPr>
            <a:spLocks noGrp="1" noChangeArrowheads="1"/>
          </p:cNvSpPr>
          <p:nvPr>
            <p:ph type="title"/>
          </p:nvPr>
        </p:nvSpPr>
        <p:spPr bwMode="auto">
          <a:xfrm>
            <a:off x="381000" y="266700"/>
            <a:ext cx="7772400" cy="11049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1035050" y="1676400"/>
            <a:ext cx="772795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4FAFF635-965A-4380-A84F-09140D24DB9E}"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4"/>
          </p:nvPr>
        </p:nvSpPr>
        <p:spPr/>
        <p:txBody>
          <a:bodyPr/>
          <a:lstStyle/>
          <a:p>
            <a:fld id="{ABF78E39-8BBA-49DD-ABB6-50D95B480585}" type="slidenum">
              <a:rPr lang="en-GB"/>
              <a:pPr/>
              <a:t>1</a:t>
            </a:fld>
            <a:endParaRPr lang="en-GB"/>
          </a:p>
        </p:txBody>
      </p:sp>
      <p:sp>
        <p:nvSpPr>
          <p:cNvPr id="31746" name="Rectangle 2"/>
          <p:cNvSpPr>
            <a:spLocks noGrp="1" noChangeArrowheads="1"/>
          </p:cNvSpPr>
          <p:nvPr>
            <p:ph type="ctrTitle"/>
          </p:nvPr>
        </p:nvSpPr>
        <p:spPr/>
        <p:txBody>
          <a:bodyPr/>
          <a:lstStyle/>
          <a:p>
            <a:r>
              <a:rPr lang="en-GB" b="1" dirty="0">
                <a:latin typeface="Times" pitchFamily="18" charset="0"/>
              </a:rPr>
              <a:t>Chapter </a:t>
            </a:r>
            <a:r>
              <a:rPr lang="en-GB" b="1" dirty="0" smtClean="0">
                <a:latin typeface="Times" pitchFamily="18" charset="0"/>
              </a:rPr>
              <a:t>2 </a:t>
            </a:r>
            <a:r>
              <a:rPr lang="en-GB" sz="2000" b="1" dirty="0" smtClean="0">
                <a:latin typeface="Times" pitchFamily="18" charset="0"/>
              </a:rPr>
              <a:t>(Part 2)</a:t>
            </a:r>
            <a:endParaRPr lang="en-GB" sz="2000" b="1" dirty="0">
              <a:solidFill>
                <a:schemeClr val="tx1"/>
              </a:solidFill>
              <a:latin typeface="Times" pitchFamily="18" charset="0"/>
            </a:endParaRPr>
          </a:p>
        </p:txBody>
      </p:sp>
      <p:sp>
        <p:nvSpPr>
          <p:cNvPr id="31747" name="Rectangle 3"/>
          <p:cNvSpPr>
            <a:spLocks noGrp="1" noChangeArrowheads="1"/>
          </p:cNvSpPr>
          <p:nvPr>
            <p:ph type="subTitle" idx="1"/>
          </p:nvPr>
        </p:nvSpPr>
        <p:spPr/>
        <p:txBody>
          <a:bodyPr/>
          <a:lstStyle/>
          <a:p>
            <a:r>
              <a:rPr lang="en-GB" b="1" dirty="0">
                <a:latin typeface="Times" pitchFamily="18" charset="0"/>
              </a:rPr>
              <a:t>Database </a:t>
            </a:r>
            <a:r>
              <a:rPr lang="en-GB" b="1" dirty="0" smtClean="0">
                <a:latin typeface="Times" pitchFamily="18" charset="0"/>
              </a:rPr>
              <a:t>Environment</a:t>
            </a:r>
            <a:endParaRPr lang="en-GB" b="1" dirty="0">
              <a:latin typeface="Times" pitchFamily="18" charset="0"/>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Functions of a DBMS</a:t>
            </a:r>
            <a:endParaRPr lang="en-US" dirty="0"/>
          </a:p>
        </p:txBody>
      </p:sp>
      <p:sp>
        <p:nvSpPr>
          <p:cNvPr id="3" name="Content Placeholder 2"/>
          <p:cNvSpPr>
            <a:spLocks noGrp="1"/>
          </p:cNvSpPr>
          <p:nvPr>
            <p:ph idx="1"/>
          </p:nvPr>
        </p:nvSpPr>
        <p:spPr>
          <a:xfrm>
            <a:off x="428596" y="1676400"/>
            <a:ext cx="8334404" cy="4114800"/>
          </a:xfrm>
        </p:spPr>
        <p:txBody>
          <a:bodyPr/>
          <a:lstStyle/>
          <a:p>
            <a:pPr algn="just">
              <a:lnSpc>
                <a:spcPct val="90000"/>
              </a:lnSpc>
            </a:pPr>
            <a:r>
              <a:rPr lang="en-GB" b="1" dirty="0" smtClean="0">
                <a:latin typeface="Times" pitchFamily="18" charset="0"/>
              </a:rPr>
              <a:t>Utility Services.</a:t>
            </a:r>
          </a:p>
          <a:p>
            <a:pPr lvl="1" algn="just">
              <a:lnSpc>
                <a:spcPct val="150000"/>
              </a:lnSpc>
            </a:pPr>
            <a:r>
              <a:rPr lang="en-GB" sz="2000" dirty="0" smtClean="0">
                <a:latin typeface="Times" pitchFamily="18" charset="0"/>
              </a:rPr>
              <a:t>A DBMS should provide a set of utility services.</a:t>
            </a:r>
          </a:p>
          <a:p>
            <a:pPr lvl="1" algn="just">
              <a:lnSpc>
                <a:spcPct val="150000"/>
              </a:lnSpc>
            </a:pPr>
            <a:r>
              <a:rPr lang="en-GB" sz="2000" dirty="0" smtClean="0">
                <a:latin typeface="Times" pitchFamily="18" charset="0"/>
              </a:rPr>
              <a:t>Utility services help the DBA to administer the database effectively</a:t>
            </a:r>
            <a:r>
              <a:rPr lang="en-GB" sz="2000" dirty="0" smtClean="0">
                <a:latin typeface="Times" pitchFamily="18" charset="0"/>
              </a:rPr>
              <a:t>.</a:t>
            </a:r>
          </a:p>
          <a:p>
            <a:pPr lvl="1" algn="just">
              <a:lnSpc>
                <a:spcPct val="150000"/>
              </a:lnSpc>
            </a:pPr>
            <a:r>
              <a:rPr lang="en-GB" sz="2000" dirty="0" smtClean="0">
                <a:latin typeface="Times" pitchFamily="18" charset="0"/>
              </a:rPr>
              <a:t>Some utility work at the external level, &amp; consequently can be produced by DBA.</a:t>
            </a:r>
          </a:p>
          <a:p>
            <a:pPr lvl="1" algn="just">
              <a:lnSpc>
                <a:spcPct val="150000"/>
              </a:lnSpc>
            </a:pPr>
            <a:r>
              <a:rPr lang="en-GB" sz="2000" dirty="0" smtClean="0">
                <a:latin typeface="Times" pitchFamily="18" charset="0"/>
              </a:rPr>
              <a:t> </a:t>
            </a:r>
            <a:r>
              <a:rPr lang="en-GB" sz="2000" dirty="0" smtClean="0">
                <a:latin typeface="Times" pitchFamily="18" charset="0"/>
              </a:rPr>
              <a:t>O</a:t>
            </a:r>
            <a:r>
              <a:rPr lang="en-GB" sz="2000" dirty="0" smtClean="0">
                <a:latin typeface="Times" pitchFamily="18" charset="0"/>
              </a:rPr>
              <a:t>ther utilities work at the internal level &amp; can be provided by the DBMS vendor.</a:t>
            </a:r>
            <a:endParaRPr lang="en-GB" sz="2000" dirty="0" smtClean="0">
              <a:latin typeface="Times" pitchFamily="18" charset="0"/>
            </a:endParaRPr>
          </a:p>
          <a:p>
            <a:endParaRPr lang="en-US"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F79730F-DB76-4C55-ABB5-83E1127DF346}" type="slidenum">
              <a:rPr lang="en-GB"/>
              <a:pPr/>
              <a:t>11</a:t>
            </a:fld>
            <a:endParaRPr lang="en-GB"/>
          </a:p>
        </p:txBody>
      </p:sp>
      <p:sp>
        <p:nvSpPr>
          <p:cNvPr id="214018" name="Rectangle 2"/>
          <p:cNvSpPr>
            <a:spLocks noGrp="1" noChangeArrowheads="1"/>
          </p:cNvSpPr>
          <p:nvPr>
            <p:ph type="title"/>
          </p:nvPr>
        </p:nvSpPr>
        <p:spPr/>
        <p:txBody>
          <a:bodyPr/>
          <a:lstStyle/>
          <a:p>
            <a:r>
              <a:rPr lang="en-GB" b="1">
                <a:latin typeface="Times" pitchFamily="18" charset="0"/>
              </a:rPr>
              <a:t>System Catalog</a:t>
            </a:r>
          </a:p>
        </p:txBody>
      </p:sp>
      <p:sp>
        <p:nvSpPr>
          <p:cNvPr id="214019" name="Rectangle 3"/>
          <p:cNvSpPr>
            <a:spLocks noGrp="1" noChangeArrowheads="1"/>
          </p:cNvSpPr>
          <p:nvPr>
            <p:ph type="body" idx="1"/>
          </p:nvPr>
        </p:nvSpPr>
        <p:spPr>
          <a:xfrm>
            <a:off x="609600" y="1676400"/>
            <a:ext cx="7727950" cy="4560888"/>
          </a:xfrm>
        </p:spPr>
        <p:txBody>
          <a:bodyPr/>
          <a:lstStyle/>
          <a:p>
            <a:r>
              <a:rPr lang="en-GB" sz="2400" dirty="0" smtClean="0">
                <a:latin typeface="Times" pitchFamily="18" charset="0"/>
              </a:rPr>
              <a:t>It is repository </a:t>
            </a:r>
            <a:r>
              <a:rPr lang="en-GB" sz="2400" dirty="0">
                <a:latin typeface="Times" pitchFamily="18" charset="0"/>
              </a:rPr>
              <a:t>of information (metadata) describing the data in the database.</a:t>
            </a:r>
          </a:p>
          <a:p>
            <a:r>
              <a:rPr lang="en-GB" sz="2400" dirty="0">
                <a:latin typeface="Times" pitchFamily="18" charset="0"/>
              </a:rPr>
              <a:t>One of the fundamental components of DBMS</a:t>
            </a:r>
            <a:r>
              <a:rPr lang="en-GB" b="1" dirty="0">
                <a:latin typeface="Times" pitchFamily="18" charset="0"/>
              </a:rPr>
              <a:t>.</a:t>
            </a:r>
          </a:p>
          <a:p>
            <a:r>
              <a:rPr lang="en-GB" b="1" dirty="0">
                <a:latin typeface="Times" pitchFamily="18" charset="0"/>
              </a:rPr>
              <a:t>Typically stores:</a:t>
            </a:r>
          </a:p>
          <a:p>
            <a:pPr lvl="1"/>
            <a:r>
              <a:rPr lang="en-GB" sz="2400" dirty="0">
                <a:latin typeface="Times" pitchFamily="18" charset="0"/>
              </a:rPr>
              <a:t>names, types, and sizes of data items;</a:t>
            </a:r>
          </a:p>
          <a:p>
            <a:pPr lvl="1"/>
            <a:r>
              <a:rPr lang="en-GB" sz="2400" dirty="0">
                <a:latin typeface="Times" pitchFamily="18" charset="0"/>
              </a:rPr>
              <a:t>constraints on the data;</a:t>
            </a:r>
          </a:p>
          <a:p>
            <a:pPr lvl="1"/>
            <a:r>
              <a:rPr lang="en-GB" sz="2400" dirty="0">
                <a:latin typeface="Times" pitchFamily="18" charset="0"/>
              </a:rPr>
              <a:t>names of authorized users;</a:t>
            </a:r>
          </a:p>
          <a:p>
            <a:pPr lvl="1"/>
            <a:r>
              <a:rPr lang="en-GB" sz="2400" dirty="0">
                <a:latin typeface="Times" pitchFamily="18" charset="0"/>
              </a:rPr>
              <a:t>data items accessible by a user and the type of access;</a:t>
            </a:r>
          </a:p>
          <a:p>
            <a:pPr lvl="1"/>
            <a:r>
              <a:rPr lang="en-GB" sz="2400" dirty="0">
                <a:latin typeface="Times" pitchFamily="18" charset="0"/>
              </a:rPr>
              <a:t>usage statistics</a:t>
            </a:r>
            <a:r>
              <a:rPr lang="en-GB" sz="2400" b="1" dirty="0">
                <a:latin typeface="Times" pitchFamily="18" charset="0"/>
              </a:rPr>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40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40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40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140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14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14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A0CC9BA-FAA9-4FEC-AC97-704DB859F932}" type="slidenum">
              <a:rPr lang="en-GB"/>
              <a:pPr/>
              <a:t>12</a:t>
            </a:fld>
            <a:endParaRPr lang="en-GB"/>
          </a:p>
        </p:txBody>
      </p:sp>
      <p:sp>
        <p:nvSpPr>
          <p:cNvPr id="76802" name="Rectangle 2"/>
          <p:cNvSpPr>
            <a:spLocks noGrp="1" noChangeArrowheads="1"/>
          </p:cNvSpPr>
          <p:nvPr>
            <p:ph type="title"/>
          </p:nvPr>
        </p:nvSpPr>
        <p:spPr/>
        <p:txBody>
          <a:bodyPr/>
          <a:lstStyle/>
          <a:p>
            <a:pPr algn="just"/>
            <a:r>
              <a:rPr lang="en-GB" b="1" dirty="0">
                <a:latin typeface="Times" pitchFamily="18" charset="0"/>
              </a:rPr>
              <a:t>Components of a DBMS</a:t>
            </a:r>
          </a:p>
        </p:txBody>
      </p:sp>
      <p:pic>
        <p:nvPicPr>
          <p:cNvPr id="76806" name="Picture 6" descr="C02NF08"/>
          <p:cNvPicPr>
            <a:picLocks noGrp="1" noChangeAspect="1" noChangeArrowheads="1"/>
          </p:cNvPicPr>
          <p:nvPr>
            <p:ph idx="1"/>
          </p:nvPr>
        </p:nvPicPr>
        <p:blipFill>
          <a:blip r:embed="rId2"/>
          <a:srcRect/>
          <a:stretch>
            <a:fillRect/>
          </a:stretch>
        </p:blipFill>
        <p:spPr>
          <a:xfrm>
            <a:off x="1116013" y="1484313"/>
            <a:ext cx="5327650" cy="4881562"/>
          </a:xfrm>
          <a:noFill/>
          <a:ln/>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Components of a DBMS</a:t>
            </a:r>
            <a:endParaRPr lang="en-US" dirty="0"/>
          </a:p>
        </p:txBody>
      </p:sp>
      <p:sp>
        <p:nvSpPr>
          <p:cNvPr id="3" name="Content Placeholder 2"/>
          <p:cNvSpPr>
            <a:spLocks noGrp="1"/>
          </p:cNvSpPr>
          <p:nvPr>
            <p:ph idx="1"/>
          </p:nvPr>
        </p:nvSpPr>
        <p:spPr>
          <a:xfrm>
            <a:off x="571472" y="1676400"/>
            <a:ext cx="8191528" cy="4114800"/>
          </a:xfrm>
        </p:spPr>
        <p:txBody>
          <a:bodyPr/>
          <a:lstStyle/>
          <a:p>
            <a:r>
              <a:rPr lang="en-US" b="1" dirty="0" smtClean="0"/>
              <a:t>Query processor</a:t>
            </a:r>
          </a:p>
          <a:p>
            <a:pPr lvl="1"/>
            <a:r>
              <a:rPr lang="en-US" sz="2000" dirty="0" smtClean="0"/>
              <a:t>This  is a major DBMS component that transforms queries into a series of low-level instructions directed to the database manager.</a:t>
            </a:r>
          </a:p>
          <a:p>
            <a:r>
              <a:rPr lang="en-US" sz="2400" b="1" dirty="0" smtClean="0"/>
              <a:t>Database Manager (DM)</a:t>
            </a:r>
          </a:p>
          <a:p>
            <a:pPr lvl="1">
              <a:lnSpc>
                <a:spcPct val="150000"/>
              </a:lnSpc>
            </a:pPr>
            <a:r>
              <a:rPr lang="en-US" sz="2000" dirty="0" smtClean="0"/>
              <a:t>The DM interfaces with user-submitted application programs and queries.</a:t>
            </a:r>
          </a:p>
          <a:p>
            <a:pPr lvl="1">
              <a:lnSpc>
                <a:spcPct val="150000"/>
              </a:lnSpc>
            </a:pPr>
            <a:r>
              <a:rPr lang="en-US" sz="2000" dirty="0" smtClean="0"/>
              <a:t>The DM accepts queries &amp; examines the external and conceptual schemas to determine what conceptual records are required to satisfy the reques</a:t>
            </a:r>
            <a:r>
              <a:rPr lang="en-US" sz="2400" dirty="0" smtClean="0"/>
              <a:t>t.</a:t>
            </a:r>
          </a:p>
          <a:p>
            <a:pPr lvl="1">
              <a:lnSpc>
                <a:spcPct val="150000"/>
              </a:lnSpc>
            </a:pPr>
            <a:r>
              <a:rPr lang="en-US" sz="2000" dirty="0" smtClean="0"/>
              <a:t>The DM then places a call to the file manger to perform the request.</a:t>
            </a:r>
          </a:p>
        </p:txBody>
      </p:sp>
      <p:sp>
        <p:nvSpPr>
          <p:cNvPr id="4" name="Slide Number Placeholder 3"/>
          <p:cNvSpPr>
            <a:spLocks noGrp="1"/>
          </p:cNvSpPr>
          <p:nvPr>
            <p:ph type="sldNum" sz="quarter" idx="10"/>
          </p:nvPr>
        </p:nvSpPr>
        <p:spPr/>
        <p:txBody>
          <a:bodyPr/>
          <a:lstStyle/>
          <a:p>
            <a:fld id="{3810AF1D-1BF0-4BD4-87ED-373889BD6A0A}"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Components of a DBMS</a:t>
            </a:r>
            <a:endParaRPr lang="en-US" dirty="0"/>
          </a:p>
        </p:txBody>
      </p:sp>
      <p:sp>
        <p:nvSpPr>
          <p:cNvPr id="3" name="Content Placeholder 2"/>
          <p:cNvSpPr>
            <a:spLocks noGrp="1"/>
          </p:cNvSpPr>
          <p:nvPr>
            <p:ph idx="1"/>
          </p:nvPr>
        </p:nvSpPr>
        <p:spPr>
          <a:xfrm>
            <a:off x="428596" y="1676400"/>
            <a:ext cx="8334404" cy="4114800"/>
          </a:xfrm>
        </p:spPr>
        <p:txBody>
          <a:bodyPr/>
          <a:lstStyle/>
          <a:p>
            <a:r>
              <a:rPr lang="en-US" b="1" dirty="0" smtClean="0"/>
              <a:t>File Manger</a:t>
            </a:r>
          </a:p>
          <a:p>
            <a:pPr lvl="1">
              <a:lnSpc>
                <a:spcPct val="150000"/>
              </a:lnSpc>
            </a:pPr>
            <a:r>
              <a:rPr lang="en-US" sz="2000" dirty="0" smtClean="0"/>
              <a:t>It manipulates the underlying storage files and manages the allocation of the storage space on disk.</a:t>
            </a:r>
          </a:p>
          <a:p>
            <a:pPr lvl="1">
              <a:lnSpc>
                <a:spcPct val="150000"/>
              </a:lnSpc>
            </a:pPr>
            <a:r>
              <a:rPr lang="en-US" sz="2000" dirty="0" smtClean="0"/>
              <a:t>It establishes and maintains the list of structures and indexes defined in the internal schema.</a:t>
            </a:r>
          </a:p>
          <a:p>
            <a:pPr lvl="1">
              <a:lnSpc>
                <a:spcPct val="150000"/>
              </a:lnSpc>
            </a:pPr>
            <a:r>
              <a:rPr lang="en-US" sz="2000" dirty="0" smtClean="0"/>
              <a:t>The file manger does not directly manage the physical input and output of data.</a:t>
            </a:r>
          </a:p>
          <a:p>
            <a:pPr lvl="1">
              <a:lnSpc>
                <a:spcPct val="150000"/>
              </a:lnSpc>
            </a:pPr>
            <a:r>
              <a:rPr lang="en-US" sz="2000" dirty="0" smtClean="0"/>
              <a:t>Rather it passes the request on to the appropriate access methods, which either read data from or write data into the system buffer (or cache).</a:t>
            </a:r>
            <a:endParaRPr lang="en-US" sz="2000"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Components of a DBMS</a:t>
            </a:r>
            <a:endParaRPr lang="en-US" dirty="0"/>
          </a:p>
        </p:txBody>
      </p:sp>
      <p:sp>
        <p:nvSpPr>
          <p:cNvPr id="3" name="Content Placeholder 2"/>
          <p:cNvSpPr>
            <a:spLocks noGrp="1"/>
          </p:cNvSpPr>
          <p:nvPr>
            <p:ph idx="1"/>
          </p:nvPr>
        </p:nvSpPr>
        <p:spPr>
          <a:xfrm>
            <a:off x="500034" y="1676400"/>
            <a:ext cx="8262966" cy="4114800"/>
          </a:xfrm>
        </p:spPr>
        <p:txBody>
          <a:bodyPr/>
          <a:lstStyle/>
          <a:p>
            <a:r>
              <a:rPr lang="en-US" b="1" dirty="0" smtClean="0"/>
              <a:t>DML preprocessor</a:t>
            </a:r>
          </a:p>
          <a:p>
            <a:pPr lvl="1"/>
            <a:r>
              <a:rPr lang="en-US" sz="2000" dirty="0" smtClean="0"/>
              <a:t>This module converts DML statements embedded in an application program into standard  function calls in the host language.</a:t>
            </a:r>
          </a:p>
          <a:p>
            <a:pPr lvl="1"/>
            <a:r>
              <a:rPr lang="en-US" sz="2000" dirty="0" smtClean="0"/>
              <a:t>The DML preprocessor must interact with the query processor to generate the appropriate code.</a:t>
            </a:r>
          </a:p>
          <a:p>
            <a:r>
              <a:rPr lang="en-US" b="1" dirty="0" smtClean="0"/>
              <a:t>DDL compiler</a:t>
            </a:r>
          </a:p>
          <a:p>
            <a:pPr lvl="1"/>
            <a:r>
              <a:rPr lang="en-US" sz="2000" dirty="0" smtClean="0"/>
              <a:t>The DDL compiler converts DDL statements into a set of tables containing metadata.</a:t>
            </a:r>
          </a:p>
          <a:p>
            <a:pPr lvl="1"/>
            <a:r>
              <a:rPr lang="en-US" sz="2000" dirty="0" smtClean="0"/>
              <a:t>These are then stored in the system catalog while control information is stored in data file headers.</a:t>
            </a:r>
          </a:p>
          <a:p>
            <a:r>
              <a:rPr lang="en-US" b="1" dirty="0" smtClean="0"/>
              <a:t>Catalog manager</a:t>
            </a:r>
          </a:p>
          <a:p>
            <a:pPr lvl="1"/>
            <a:r>
              <a:rPr lang="en-US" sz="2000" dirty="0" smtClean="0"/>
              <a:t>It manages access to and maintains the system catalog.</a:t>
            </a:r>
          </a:p>
          <a:p>
            <a:pPr lvl="1"/>
            <a:r>
              <a:rPr lang="en-US" sz="2000" dirty="0" smtClean="0"/>
              <a:t>The system catalog is accessed by most DBMS components.</a:t>
            </a:r>
          </a:p>
        </p:txBody>
      </p:sp>
      <p:sp>
        <p:nvSpPr>
          <p:cNvPr id="4" name="Slide Number Placeholder 3"/>
          <p:cNvSpPr>
            <a:spLocks noGrp="1"/>
          </p:cNvSpPr>
          <p:nvPr>
            <p:ph type="sldNum" sz="quarter" idx="10"/>
          </p:nvPr>
        </p:nvSpPr>
        <p:spPr/>
        <p:txBody>
          <a:bodyPr/>
          <a:lstStyle/>
          <a:p>
            <a:fld id="{3810AF1D-1BF0-4BD4-87ED-373889BD6A0A}" type="slidenum">
              <a:rPr lang="en-GB" smtClean="0"/>
              <a:pPr/>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B06806C-E013-4FDB-B3A3-A27FA4CBF9A8}" type="slidenum">
              <a:rPr lang="en-GB"/>
              <a:pPr/>
              <a:t>16</a:t>
            </a:fld>
            <a:endParaRPr lang="en-GB"/>
          </a:p>
        </p:txBody>
      </p:sp>
      <p:sp>
        <p:nvSpPr>
          <p:cNvPr id="99330" name="Rectangle 1026"/>
          <p:cNvSpPr>
            <a:spLocks noGrp="1" noChangeArrowheads="1"/>
          </p:cNvSpPr>
          <p:nvPr>
            <p:ph type="title"/>
          </p:nvPr>
        </p:nvSpPr>
        <p:spPr/>
        <p:txBody>
          <a:bodyPr/>
          <a:lstStyle/>
          <a:p>
            <a:pPr algn="just">
              <a:spcAft>
                <a:spcPts val="600"/>
              </a:spcAft>
              <a:buFont typeface="Symbol" pitchFamily="18" charset="2"/>
              <a:buNone/>
            </a:pPr>
            <a:r>
              <a:rPr lang="en-GB" b="1" dirty="0">
                <a:latin typeface="Times" pitchFamily="18" charset="0"/>
              </a:rPr>
              <a:t>Components of Database Manager (DM)</a:t>
            </a:r>
          </a:p>
        </p:txBody>
      </p:sp>
      <p:pic>
        <p:nvPicPr>
          <p:cNvPr id="99334" name="Picture 1030" descr="C02NF09"/>
          <p:cNvPicPr>
            <a:picLocks noGrp="1" noChangeAspect="1" noChangeArrowheads="1"/>
          </p:cNvPicPr>
          <p:nvPr>
            <p:ph idx="1"/>
          </p:nvPr>
        </p:nvPicPr>
        <p:blipFill>
          <a:blip r:embed="rId2"/>
          <a:srcRect/>
          <a:stretch>
            <a:fillRect/>
          </a:stretch>
        </p:blipFill>
        <p:spPr>
          <a:xfrm>
            <a:off x="1547813" y="1484313"/>
            <a:ext cx="4679950" cy="5040312"/>
          </a:xfrm>
          <a:noFill/>
          <a:ln/>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Components of Database Manager (DM)</a:t>
            </a:r>
            <a:endParaRPr lang="en-US" dirty="0"/>
          </a:p>
        </p:txBody>
      </p:sp>
      <p:sp>
        <p:nvSpPr>
          <p:cNvPr id="3" name="Content Placeholder 2"/>
          <p:cNvSpPr>
            <a:spLocks noGrp="1"/>
          </p:cNvSpPr>
          <p:nvPr>
            <p:ph idx="1"/>
          </p:nvPr>
        </p:nvSpPr>
        <p:spPr>
          <a:xfrm>
            <a:off x="571472" y="1676400"/>
            <a:ext cx="8191528" cy="4114800"/>
          </a:xfrm>
        </p:spPr>
        <p:txBody>
          <a:bodyPr/>
          <a:lstStyle/>
          <a:p>
            <a:r>
              <a:rPr lang="en-US" sz="2400" b="1" dirty="0" smtClean="0"/>
              <a:t>Authorization control</a:t>
            </a:r>
          </a:p>
          <a:p>
            <a:pPr lvl="1"/>
            <a:r>
              <a:rPr lang="en-US" sz="2000" dirty="0" smtClean="0"/>
              <a:t>This module checks that the user has the necessary authorization to carry out the required operation</a:t>
            </a:r>
          </a:p>
          <a:p>
            <a:r>
              <a:rPr lang="en-US" sz="2400" b="1" dirty="0" smtClean="0"/>
              <a:t>Command processor</a:t>
            </a:r>
          </a:p>
          <a:p>
            <a:pPr lvl="1"/>
            <a:r>
              <a:rPr lang="en-US" sz="2000" dirty="0" smtClean="0"/>
              <a:t>Once the system has checked that user has authority to carry out the operation, control is passed to the command processor.</a:t>
            </a:r>
          </a:p>
          <a:p>
            <a:r>
              <a:rPr lang="en-US" sz="2400" b="1" dirty="0" smtClean="0"/>
              <a:t>Integrity checker</a:t>
            </a:r>
          </a:p>
          <a:p>
            <a:pPr lvl="1"/>
            <a:r>
              <a:rPr lang="en-US" sz="2000" dirty="0" smtClean="0"/>
              <a:t>It checks that the requested operation satisfies all necessary integrity constraints.</a:t>
            </a:r>
          </a:p>
          <a:p>
            <a:r>
              <a:rPr lang="en-US" sz="2400" b="1" dirty="0" smtClean="0"/>
              <a:t>Query optimizer</a:t>
            </a:r>
          </a:p>
          <a:p>
            <a:pPr lvl="1"/>
            <a:r>
              <a:rPr lang="en-US" sz="2000" dirty="0" smtClean="0"/>
              <a:t>It determines an optimal strategy for the query execution.</a:t>
            </a:r>
          </a:p>
        </p:txBody>
      </p:sp>
      <p:sp>
        <p:nvSpPr>
          <p:cNvPr id="4" name="Slide Number Placeholder 3"/>
          <p:cNvSpPr>
            <a:spLocks noGrp="1"/>
          </p:cNvSpPr>
          <p:nvPr>
            <p:ph type="sldNum" sz="quarter" idx="10"/>
          </p:nvPr>
        </p:nvSpPr>
        <p:spPr/>
        <p:txBody>
          <a:bodyPr/>
          <a:lstStyle/>
          <a:p>
            <a:fld id="{3810AF1D-1BF0-4BD4-87ED-373889BD6A0A}" type="slidenum">
              <a:rPr lang="en-GB" smtClean="0"/>
              <a:pPr/>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Components of Database Manager (DM)</a:t>
            </a:r>
            <a:endParaRPr lang="en-US" dirty="0"/>
          </a:p>
        </p:txBody>
      </p:sp>
      <p:sp>
        <p:nvSpPr>
          <p:cNvPr id="3" name="Content Placeholder 2"/>
          <p:cNvSpPr>
            <a:spLocks noGrp="1"/>
          </p:cNvSpPr>
          <p:nvPr>
            <p:ph idx="1"/>
          </p:nvPr>
        </p:nvSpPr>
        <p:spPr>
          <a:xfrm>
            <a:off x="571472" y="1676400"/>
            <a:ext cx="8191528" cy="4114800"/>
          </a:xfrm>
        </p:spPr>
        <p:txBody>
          <a:bodyPr/>
          <a:lstStyle/>
          <a:p>
            <a:r>
              <a:rPr lang="en-US" sz="2400" b="1" dirty="0" smtClean="0"/>
              <a:t>Transaction manger</a:t>
            </a:r>
          </a:p>
          <a:p>
            <a:pPr lvl="1"/>
            <a:r>
              <a:rPr lang="en-US" sz="2000" dirty="0" smtClean="0"/>
              <a:t>This module performs the required processing of operations it receives from transactions.</a:t>
            </a:r>
          </a:p>
          <a:p>
            <a:r>
              <a:rPr lang="en-US" sz="2400" b="1" dirty="0" smtClean="0"/>
              <a:t>Scheduler</a:t>
            </a:r>
          </a:p>
          <a:p>
            <a:pPr lvl="1"/>
            <a:r>
              <a:rPr lang="en-US" sz="2000" dirty="0" smtClean="0"/>
              <a:t>It is responsible for ensuring that concurrent operations on the database proceed without conflicting with one another.</a:t>
            </a:r>
          </a:p>
          <a:p>
            <a:r>
              <a:rPr lang="en-US" sz="2400" b="1" dirty="0" smtClean="0"/>
              <a:t>Recovery manger</a:t>
            </a:r>
          </a:p>
          <a:p>
            <a:pPr lvl="1"/>
            <a:r>
              <a:rPr lang="en-US" sz="2000" dirty="0" smtClean="0"/>
              <a:t>It ensures that the database remains in consistent state in the presence of failures.</a:t>
            </a:r>
          </a:p>
          <a:p>
            <a:r>
              <a:rPr lang="en-US" sz="2400" b="1" dirty="0" smtClean="0"/>
              <a:t>Buffer manger</a:t>
            </a:r>
          </a:p>
          <a:p>
            <a:pPr lvl="1"/>
            <a:r>
              <a:rPr lang="en-US" sz="2000" dirty="0" smtClean="0"/>
              <a:t>It is responsible for the transfer of data between main memory and secondary storage.</a:t>
            </a:r>
          </a:p>
        </p:txBody>
      </p:sp>
      <p:sp>
        <p:nvSpPr>
          <p:cNvPr id="4" name="Slide Number Placeholder 3"/>
          <p:cNvSpPr>
            <a:spLocks noGrp="1"/>
          </p:cNvSpPr>
          <p:nvPr>
            <p:ph type="sldNum" sz="quarter" idx="10"/>
          </p:nvPr>
        </p:nvSpPr>
        <p:spPr/>
        <p:txBody>
          <a:bodyPr/>
          <a:lstStyle/>
          <a:p>
            <a:fld id="{3810AF1D-1BF0-4BD4-87ED-373889BD6A0A}"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E30D2EC-FBB0-41A1-912D-3631B88AA36F}" type="slidenum">
              <a:rPr lang="en-GB"/>
              <a:pPr/>
              <a:t>19</a:t>
            </a:fld>
            <a:endParaRPr lang="en-GB"/>
          </a:p>
        </p:txBody>
      </p:sp>
      <p:sp>
        <p:nvSpPr>
          <p:cNvPr id="82946" name="Rectangle 2"/>
          <p:cNvSpPr>
            <a:spLocks noGrp="1" noChangeArrowheads="1"/>
          </p:cNvSpPr>
          <p:nvPr>
            <p:ph type="title"/>
          </p:nvPr>
        </p:nvSpPr>
        <p:spPr/>
        <p:txBody>
          <a:bodyPr/>
          <a:lstStyle/>
          <a:p>
            <a:pPr algn="just"/>
            <a:r>
              <a:rPr lang="en-GB" b="1">
                <a:latin typeface="Times" pitchFamily="18" charset="0"/>
              </a:rPr>
              <a:t>Multi-User DBMS Architectures</a:t>
            </a:r>
          </a:p>
        </p:txBody>
      </p:sp>
      <p:sp>
        <p:nvSpPr>
          <p:cNvPr id="82947" name="Rectangle 3"/>
          <p:cNvSpPr>
            <a:spLocks noGrp="1" noChangeArrowheads="1"/>
          </p:cNvSpPr>
          <p:nvPr>
            <p:ph type="body" idx="1"/>
          </p:nvPr>
        </p:nvSpPr>
        <p:spPr>
          <a:xfrm>
            <a:off x="533400" y="1676400"/>
            <a:ext cx="7727950" cy="4114800"/>
          </a:xfrm>
        </p:spPr>
        <p:txBody>
          <a:bodyPr/>
          <a:lstStyle/>
          <a:p>
            <a:pPr algn="just">
              <a:buNone/>
            </a:pPr>
            <a:r>
              <a:rPr lang="en-GB" b="1" dirty="0" smtClean="0">
                <a:latin typeface="Times" pitchFamily="18" charset="0"/>
              </a:rPr>
              <a:t>	</a:t>
            </a:r>
            <a:r>
              <a:rPr lang="en-GB" sz="2400" dirty="0" smtClean="0">
                <a:latin typeface="Times" pitchFamily="18" charset="0"/>
              </a:rPr>
              <a:t>Common architectures that are used to implement multi-user database management systems are</a:t>
            </a:r>
            <a:r>
              <a:rPr lang="en-GB" dirty="0" smtClean="0">
                <a:latin typeface="Times" pitchFamily="18" charset="0"/>
              </a:rPr>
              <a:t>:</a:t>
            </a:r>
          </a:p>
          <a:p>
            <a:pPr algn="just"/>
            <a:r>
              <a:rPr lang="en-GB" b="1" dirty="0" smtClean="0">
                <a:latin typeface="Times" pitchFamily="18" charset="0"/>
              </a:rPr>
              <a:t>Teleprocessing</a:t>
            </a:r>
            <a:endParaRPr lang="en-GB" b="1" dirty="0">
              <a:latin typeface="Times" pitchFamily="18" charset="0"/>
            </a:endParaRPr>
          </a:p>
          <a:p>
            <a:pPr algn="just"/>
            <a:endParaRPr lang="en-GB" b="1" dirty="0">
              <a:latin typeface="Times" pitchFamily="18" charset="0"/>
            </a:endParaRPr>
          </a:p>
          <a:p>
            <a:pPr algn="just"/>
            <a:r>
              <a:rPr lang="en-GB" b="1" dirty="0">
                <a:latin typeface="Times" pitchFamily="18" charset="0"/>
              </a:rPr>
              <a:t>File-server</a:t>
            </a:r>
          </a:p>
          <a:p>
            <a:pPr algn="just"/>
            <a:endParaRPr lang="en-GB" b="1" dirty="0">
              <a:latin typeface="Times" pitchFamily="18" charset="0"/>
            </a:endParaRPr>
          </a:p>
          <a:p>
            <a:pPr algn="just"/>
            <a:r>
              <a:rPr lang="en-GB" b="1" dirty="0">
                <a:latin typeface="Times" pitchFamily="18" charset="0"/>
              </a:rPr>
              <a:t>Client-server</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511E4ED-CE5C-4204-96FD-7F6D0DE0ABE8}" type="slidenum">
              <a:rPr lang="en-GB"/>
              <a:pPr/>
              <a:t>2</a:t>
            </a:fld>
            <a:endParaRPr lang="en-GB"/>
          </a:p>
        </p:txBody>
      </p:sp>
      <p:sp>
        <p:nvSpPr>
          <p:cNvPr id="57346" name="Rectangle 1026"/>
          <p:cNvSpPr>
            <a:spLocks noGrp="1" noChangeArrowheads="1"/>
          </p:cNvSpPr>
          <p:nvPr>
            <p:ph type="title"/>
          </p:nvPr>
        </p:nvSpPr>
        <p:spPr/>
        <p:txBody>
          <a:bodyPr/>
          <a:lstStyle/>
          <a:p>
            <a:pPr algn="just"/>
            <a:r>
              <a:rPr lang="en-GB" b="1" dirty="0">
                <a:latin typeface="Times" pitchFamily="18" charset="0"/>
              </a:rPr>
              <a:t>Chapter 2 </a:t>
            </a:r>
            <a:r>
              <a:rPr lang="en-GB" sz="2000" b="1" dirty="0" smtClean="0">
                <a:latin typeface="Times" pitchFamily="18" charset="0"/>
              </a:rPr>
              <a:t>(Part 2)</a:t>
            </a:r>
            <a:r>
              <a:rPr lang="en-GB" b="1" dirty="0" smtClean="0">
                <a:latin typeface="Times" pitchFamily="18" charset="0"/>
              </a:rPr>
              <a:t>- </a:t>
            </a:r>
            <a:r>
              <a:rPr lang="en-GB" b="1" dirty="0">
                <a:latin typeface="Times" pitchFamily="18" charset="0"/>
              </a:rPr>
              <a:t>Objectives</a:t>
            </a:r>
          </a:p>
        </p:txBody>
      </p:sp>
      <p:sp>
        <p:nvSpPr>
          <p:cNvPr id="57347" name="Rectangle 1027"/>
          <p:cNvSpPr>
            <a:spLocks noGrp="1" noChangeArrowheads="1"/>
          </p:cNvSpPr>
          <p:nvPr>
            <p:ph type="body" idx="1"/>
          </p:nvPr>
        </p:nvSpPr>
        <p:spPr>
          <a:xfrm>
            <a:off x="457200" y="1676400"/>
            <a:ext cx="8077200" cy="4632325"/>
          </a:xfrm>
        </p:spPr>
        <p:txBody>
          <a:bodyPr/>
          <a:lstStyle/>
          <a:p>
            <a:pPr>
              <a:lnSpc>
                <a:spcPct val="150000"/>
              </a:lnSpc>
            </a:pPr>
            <a:r>
              <a:rPr lang="en-GB" sz="2400" b="1" dirty="0" smtClean="0">
                <a:latin typeface="Times" pitchFamily="18" charset="0"/>
              </a:rPr>
              <a:t>Purpose/importance </a:t>
            </a:r>
            <a:r>
              <a:rPr lang="en-GB" sz="2400" b="1" dirty="0">
                <a:latin typeface="Times" pitchFamily="18" charset="0"/>
              </a:rPr>
              <a:t>of conceptual </a:t>
            </a:r>
            <a:r>
              <a:rPr lang="en-GB" sz="2400" b="1" dirty="0" err="1">
                <a:latin typeface="Times" pitchFamily="18" charset="0"/>
              </a:rPr>
              <a:t>modeling</a:t>
            </a:r>
            <a:r>
              <a:rPr lang="en-GB" sz="2400" b="1" dirty="0">
                <a:latin typeface="Times" pitchFamily="18" charset="0"/>
              </a:rPr>
              <a:t>.</a:t>
            </a:r>
          </a:p>
          <a:p>
            <a:pPr>
              <a:lnSpc>
                <a:spcPct val="150000"/>
              </a:lnSpc>
            </a:pPr>
            <a:r>
              <a:rPr lang="en-GB" sz="2400" b="1" dirty="0">
                <a:latin typeface="Times" pitchFamily="18" charset="0"/>
              </a:rPr>
              <a:t>Typical functions and services a DBMS should provide.</a:t>
            </a:r>
          </a:p>
          <a:p>
            <a:pPr>
              <a:lnSpc>
                <a:spcPct val="150000"/>
              </a:lnSpc>
            </a:pPr>
            <a:r>
              <a:rPr lang="en-GB" sz="2400" b="1" dirty="0">
                <a:latin typeface="Times" pitchFamily="18" charset="0"/>
              </a:rPr>
              <a:t>Function and importance of system </a:t>
            </a:r>
            <a:r>
              <a:rPr lang="en-GB" sz="2400" b="1" dirty="0" err="1">
                <a:latin typeface="Times" pitchFamily="18" charset="0"/>
              </a:rPr>
              <a:t>catalog</a:t>
            </a:r>
            <a:r>
              <a:rPr lang="en-GB" sz="2400" b="1" dirty="0" smtClean="0">
                <a:latin typeface="Times" pitchFamily="18" charset="0"/>
              </a:rPr>
              <a:t>.</a:t>
            </a:r>
          </a:p>
          <a:p>
            <a:pPr>
              <a:lnSpc>
                <a:spcPct val="150000"/>
              </a:lnSpc>
            </a:pPr>
            <a:r>
              <a:rPr lang="en-GB" sz="2400" b="1" dirty="0" smtClean="0">
                <a:latin typeface="Times" pitchFamily="18" charset="0"/>
              </a:rPr>
              <a:t>Software components of a DBMS.</a:t>
            </a:r>
          </a:p>
          <a:p>
            <a:pPr>
              <a:lnSpc>
                <a:spcPct val="150000"/>
              </a:lnSpc>
            </a:pPr>
            <a:r>
              <a:rPr lang="en-GB" sz="2400" b="1" dirty="0" smtClean="0">
                <a:latin typeface="Times" pitchFamily="18" charset="0"/>
              </a:rPr>
              <a:t>Meaning of client–server architecture and advantages of this type of architecture for a DBMS.</a:t>
            </a:r>
          </a:p>
          <a:p>
            <a:pPr>
              <a:lnSpc>
                <a:spcPct val="150000"/>
              </a:lnSpc>
            </a:pPr>
            <a:r>
              <a:rPr lang="en-US" sz="2400" b="1" dirty="0" smtClean="0">
                <a:latin typeface="Times" pitchFamily="18" charset="0"/>
                <a:cs typeface="Times New Roman" pitchFamily="18" charset="0"/>
              </a:rPr>
              <a:t>Function and uses of Transaction Processing Monitors.</a:t>
            </a:r>
            <a:r>
              <a:rPr lang="en-GB" sz="2400" b="1" dirty="0" smtClean="0">
                <a:latin typeface="Times" pitchFamily="18" charset="0"/>
              </a:rPr>
              <a:t> </a:t>
            </a:r>
          </a:p>
          <a:p>
            <a:pPr>
              <a:lnSpc>
                <a:spcPct val="150000"/>
              </a:lnSpc>
            </a:pPr>
            <a:endParaRPr lang="en-GB" b="1" dirty="0">
              <a:latin typeface="Times"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7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p:txBody>
          <a:bodyPr/>
          <a:lstStyle/>
          <a:p>
            <a:fld id="{210054AB-6D01-4D19-96F3-FCE492257BB9}" type="slidenum">
              <a:rPr lang="en-GB"/>
              <a:pPr/>
              <a:t>20</a:t>
            </a:fld>
            <a:endParaRPr lang="en-GB"/>
          </a:p>
        </p:txBody>
      </p:sp>
      <p:sp>
        <p:nvSpPr>
          <p:cNvPr id="87042" name="Rectangle 1026"/>
          <p:cNvSpPr>
            <a:spLocks noGrp="1" noChangeArrowheads="1"/>
          </p:cNvSpPr>
          <p:nvPr>
            <p:ph type="title"/>
          </p:nvPr>
        </p:nvSpPr>
        <p:spPr/>
        <p:txBody>
          <a:bodyPr/>
          <a:lstStyle/>
          <a:p>
            <a:pPr algn="just"/>
            <a:r>
              <a:rPr lang="en-GB" b="1" dirty="0">
                <a:latin typeface="Times" pitchFamily="18" charset="0"/>
              </a:rPr>
              <a:t>Teleprocessing</a:t>
            </a:r>
          </a:p>
        </p:txBody>
      </p:sp>
      <p:sp>
        <p:nvSpPr>
          <p:cNvPr id="87043" name="Rectangle 1027"/>
          <p:cNvSpPr>
            <a:spLocks noGrp="1" noChangeArrowheads="1"/>
          </p:cNvSpPr>
          <p:nvPr>
            <p:ph type="body" sz="half" idx="1"/>
          </p:nvPr>
        </p:nvSpPr>
        <p:spPr>
          <a:xfrm>
            <a:off x="611188" y="1557338"/>
            <a:ext cx="7208837" cy="2016125"/>
          </a:xfrm>
        </p:spPr>
        <p:txBody>
          <a:bodyPr/>
          <a:lstStyle/>
          <a:p>
            <a:pPr algn="just"/>
            <a:r>
              <a:rPr lang="en-GB" sz="1800" b="1" dirty="0">
                <a:latin typeface="Times" pitchFamily="18" charset="0"/>
              </a:rPr>
              <a:t>Traditional </a:t>
            </a:r>
            <a:r>
              <a:rPr lang="en-GB" sz="1800" b="1" dirty="0" smtClean="0">
                <a:latin typeface="Times" pitchFamily="18" charset="0"/>
              </a:rPr>
              <a:t>architecture for multi-user systems.</a:t>
            </a:r>
            <a:endParaRPr lang="en-GB" sz="1800" b="1" dirty="0">
              <a:latin typeface="Times" pitchFamily="18" charset="0"/>
            </a:endParaRPr>
          </a:p>
          <a:p>
            <a:pPr algn="just"/>
            <a:r>
              <a:rPr lang="en-GB" sz="1800" b="1" dirty="0">
                <a:latin typeface="Times" pitchFamily="18" charset="0"/>
              </a:rPr>
              <a:t>Single </a:t>
            </a:r>
            <a:r>
              <a:rPr lang="en-GB" sz="1800" b="1" dirty="0" smtClean="0">
                <a:latin typeface="Times" pitchFamily="18" charset="0"/>
              </a:rPr>
              <a:t>CPU </a:t>
            </a:r>
            <a:r>
              <a:rPr lang="en-GB" sz="1800" b="1" dirty="0">
                <a:latin typeface="Times" pitchFamily="18" charset="0"/>
              </a:rPr>
              <a:t>with a number of terminals attached</a:t>
            </a:r>
            <a:r>
              <a:rPr lang="en-GB" sz="1800" b="1" dirty="0" smtClean="0">
                <a:latin typeface="Times" pitchFamily="18" charset="0"/>
              </a:rPr>
              <a:t>.</a:t>
            </a:r>
          </a:p>
          <a:p>
            <a:pPr algn="just"/>
            <a:r>
              <a:rPr lang="en-GB" sz="1800" b="1" dirty="0" smtClean="0">
                <a:latin typeface="Times" pitchFamily="18" charset="0"/>
              </a:rPr>
              <a:t>This architecture placed a tremendous burden on the central computer, which not only had to run the application programs and the DBMs but also had to carry out a significant amount of work on behalf of the </a:t>
            </a:r>
            <a:r>
              <a:rPr lang="en-GB" sz="1800" b="1" dirty="0" smtClean="0">
                <a:latin typeface="Times" pitchFamily="18" charset="0"/>
              </a:rPr>
              <a:t>terminals (such </a:t>
            </a:r>
            <a:r>
              <a:rPr lang="en-GB" sz="1800" b="1" dirty="0" smtClean="0">
                <a:latin typeface="Times" pitchFamily="18" charset="0"/>
              </a:rPr>
              <a:t>as formatting data for display on the screen. </a:t>
            </a:r>
            <a:endParaRPr lang="en-GB" sz="1800" b="1" dirty="0">
              <a:latin typeface="Times" pitchFamily="18" charset="0"/>
            </a:endParaRPr>
          </a:p>
        </p:txBody>
      </p:sp>
      <p:sp>
        <p:nvSpPr>
          <p:cNvPr id="87047" name="Text Box 1031"/>
          <p:cNvSpPr txBox="1">
            <a:spLocks noChangeArrowheads="1"/>
          </p:cNvSpPr>
          <p:nvPr/>
        </p:nvSpPr>
        <p:spPr bwMode="auto">
          <a:xfrm>
            <a:off x="1042988" y="3860800"/>
            <a:ext cx="50419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pic>
        <p:nvPicPr>
          <p:cNvPr id="87050" name="Picture 1034" descr="C02NF10"/>
          <p:cNvPicPr>
            <a:picLocks noGrp="1" noChangeAspect="1" noChangeArrowheads="1"/>
          </p:cNvPicPr>
          <p:nvPr>
            <p:ph sz="half" idx="2"/>
          </p:nvPr>
        </p:nvPicPr>
        <p:blipFill>
          <a:blip r:embed="rId2"/>
          <a:srcRect/>
          <a:stretch>
            <a:fillRect/>
          </a:stretch>
        </p:blipFill>
        <p:spPr>
          <a:xfrm>
            <a:off x="1857356" y="3429000"/>
            <a:ext cx="3787775" cy="3016250"/>
          </a:xfrm>
          <a:noFill/>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87050"/>
                                        </p:tgtEl>
                                        <p:attrNameLst>
                                          <p:attrName>style.visibility</p:attrName>
                                        </p:attrNameLst>
                                      </p:cBhvr>
                                      <p:to>
                                        <p:strVal val="visible"/>
                                      </p:to>
                                    </p:set>
                                    <p:animEffect transition="in" filter="wipe(up)">
                                      <p:cBhvr>
                                        <p:cTn id="19"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b="1" dirty="0" smtClean="0">
                <a:latin typeface="Times" pitchFamily="18" charset="0"/>
              </a:rPr>
              <a:t>Teleprocessing</a:t>
            </a:r>
            <a:endParaRPr lang="en-US" dirty="0"/>
          </a:p>
        </p:txBody>
      </p:sp>
      <p:sp>
        <p:nvSpPr>
          <p:cNvPr id="7" name="Content Placeholder 6"/>
          <p:cNvSpPr>
            <a:spLocks noGrp="1"/>
          </p:cNvSpPr>
          <p:nvPr>
            <p:ph idx="1"/>
          </p:nvPr>
        </p:nvSpPr>
        <p:spPr>
          <a:xfrm>
            <a:off x="500034" y="1676400"/>
            <a:ext cx="8262966" cy="4114800"/>
          </a:xfrm>
        </p:spPr>
        <p:txBody>
          <a:bodyPr/>
          <a:lstStyle/>
          <a:p>
            <a:pPr lvl="0" algn="just">
              <a:lnSpc>
                <a:spcPct val="150000"/>
              </a:lnSpc>
              <a:buClr>
                <a:srgbClr val="FF00FF"/>
              </a:buClr>
            </a:pPr>
            <a:r>
              <a:rPr lang="en-GB" sz="2000" b="1" dirty="0" smtClean="0">
                <a:solidFill>
                  <a:srgbClr val="000099"/>
                </a:solidFill>
                <a:latin typeface="Times" pitchFamily="18" charset="0"/>
              </a:rPr>
              <a:t>Trend is now towards downsizing, that is replacing expensive mainframe computers with more cost-effective networks of personal computers that achieve the same or even better results.</a:t>
            </a:r>
          </a:p>
          <a:p>
            <a:pPr lvl="0" algn="just">
              <a:lnSpc>
                <a:spcPct val="150000"/>
              </a:lnSpc>
              <a:buClr>
                <a:srgbClr val="FF00FF"/>
              </a:buClr>
            </a:pPr>
            <a:r>
              <a:rPr lang="en-GB" sz="2000" b="1" dirty="0" smtClean="0">
                <a:solidFill>
                  <a:srgbClr val="000099"/>
                </a:solidFill>
                <a:latin typeface="Times" pitchFamily="18" charset="0"/>
              </a:rPr>
              <a:t>This trend has given rise to the next two architectures : file-server and client-server.</a:t>
            </a:r>
          </a:p>
          <a:p>
            <a:endParaRPr lang="en-US" dirty="0"/>
          </a:p>
        </p:txBody>
      </p:sp>
      <p:sp>
        <p:nvSpPr>
          <p:cNvPr id="5" name="Slide Number Placeholder 4"/>
          <p:cNvSpPr>
            <a:spLocks noGrp="1"/>
          </p:cNvSpPr>
          <p:nvPr>
            <p:ph type="sldNum" sz="quarter" idx="10"/>
          </p:nvPr>
        </p:nvSpPr>
        <p:spPr/>
        <p:txBody>
          <a:bodyPr/>
          <a:lstStyle/>
          <a:p>
            <a:fld id="{AB9CD7D9-5A7A-4696-A809-CB2190C85A2C}"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F3CBDAB-49EC-44AE-97E2-CD3563F95694}" type="slidenum">
              <a:rPr lang="en-GB"/>
              <a:pPr/>
              <a:t>22</a:t>
            </a:fld>
            <a:endParaRPr lang="en-GB"/>
          </a:p>
        </p:txBody>
      </p:sp>
      <p:sp>
        <p:nvSpPr>
          <p:cNvPr id="88066" name="Rectangle 2"/>
          <p:cNvSpPr>
            <a:spLocks noGrp="1" noChangeArrowheads="1"/>
          </p:cNvSpPr>
          <p:nvPr>
            <p:ph type="title"/>
          </p:nvPr>
        </p:nvSpPr>
        <p:spPr/>
        <p:txBody>
          <a:bodyPr/>
          <a:lstStyle/>
          <a:p>
            <a:pPr algn="just"/>
            <a:r>
              <a:rPr lang="en-GB" b="1">
                <a:latin typeface="Times" pitchFamily="18" charset="0"/>
              </a:rPr>
              <a:t>File-Server</a:t>
            </a:r>
          </a:p>
        </p:txBody>
      </p:sp>
      <p:sp>
        <p:nvSpPr>
          <p:cNvPr id="88067" name="Rectangle 3"/>
          <p:cNvSpPr>
            <a:spLocks noGrp="1" noChangeArrowheads="1"/>
          </p:cNvSpPr>
          <p:nvPr>
            <p:ph type="body" idx="1"/>
          </p:nvPr>
        </p:nvSpPr>
        <p:spPr>
          <a:xfrm>
            <a:off x="457200" y="1600200"/>
            <a:ext cx="7727950" cy="4114800"/>
          </a:xfrm>
        </p:spPr>
        <p:txBody>
          <a:bodyPr/>
          <a:lstStyle/>
          <a:p>
            <a:pPr>
              <a:lnSpc>
                <a:spcPct val="90000"/>
              </a:lnSpc>
            </a:pPr>
            <a:r>
              <a:rPr lang="en-GB" sz="2400" dirty="0">
                <a:latin typeface="Times" pitchFamily="18" charset="0"/>
              </a:rPr>
              <a:t>File-server is connected to several workstations across a network.</a:t>
            </a:r>
          </a:p>
          <a:p>
            <a:pPr>
              <a:lnSpc>
                <a:spcPct val="0"/>
              </a:lnSpc>
            </a:pPr>
            <a:endParaRPr lang="en-GB" sz="2400" dirty="0">
              <a:latin typeface="Times" pitchFamily="18" charset="0"/>
            </a:endParaRPr>
          </a:p>
          <a:p>
            <a:pPr>
              <a:lnSpc>
                <a:spcPct val="90000"/>
              </a:lnSpc>
            </a:pPr>
            <a:r>
              <a:rPr lang="en-GB" sz="2400" dirty="0">
                <a:latin typeface="Times" pitchFamily="18" charset="0"/>
              </a:rPr>
              <a:t>Database resides on file-server.</a:t>
            </a:r>
          </a:p>
          <a:p>
            <a:pPr lvl="1">
              <a:lnSpc>
                <a:spcPct val="0"/>
              </a:lnSpc>
            </a:pPr>
            <a:endParaRPr lang="en-GB" sz="2400" dirty="0">
              <a:latin typeface="Times" pitchFamily="18" charset="0"/>
            </a:endParaRPr>
          </a:p>
          <a:p>
            <a:pPr>
              <a:lnSpc>
                <a:spcPct val="90000"/>
              </a:lnSpc>
            </a:pPr>
            <a:r>
              <a:rPr lang="en-GB" sz="2400" dirty="0">
                <a:latin typeface="Times" pitchFamily="18" charset="0"/>
              </a:rPr>
              <a:t>DBMS and applications run on each workstation</a:t>
            </a:r>
            <a:r>
              <a:rPr lang="en-GB" dirty="0">
                <a:latin typeface="Times" pitchFamily="18" charset="0"/>
              </a:rPr>
              <a:t>.</a:t>
            </a:r>
          </a:p>
          <a:p>
            <a:pPr>
              <a:lnSpc>
                <a:spcPct val="0"/>
              </a:lnSpc>
            </a:pPr>
            <a:endParaRPr lang="en-GB" b="1" dirty="0">
              <a:latin typeface="Times" pitchFamily="18" charset="0"/>
            </a:endParaRPr>
          </a:p>
          <a:p>
            <a:pPr>
              <a:lnSpc>
                <a:spcPct val="90000"/>
              </a:lnSpc>
            </a:pPr>
            <a:r>
              <a:rPr lang="en-GB" b="1" dirty="0">
                <a:latin typeface="Times" pitchFamily="18" charset="0"/>
              </a:rPr>
              <a:t>Disadvantages include:</a:t>
            </a:r>
          </a:p>
          <a:p>
            <a:pPr lvl="1">
              <a:lnSpc>
                <a:spcPct val="90000"/>
              </a:lnSpc>
            </a:pPr>
            <a:r>
              <a:rPr lang="en-GB" sz="2400" dirty="0">
                <a:latin typeface="Times" pitchFamily="18" charset="0"/>
              </a:rPr>
              <a:t>Significant network traffic.</a:t>
            </a:r>
          </a:p>
          <a:p>
            <a:pPr lvl="1">
              <a:lnSpc>
                <a:spcPct val="90000"/>
              </a:lnSpc>
            </a:pPr>
            <a:r>
              <a:rPr lang="en-GB" sz="2400" dirty="0">
                <a:latin typeface="Times" pitchFamily="18" charset="0"/>
              </a:rPr>
              <a:t>Copy of DBMS on each workstation.</a:t>
            </a:r>
          </a:p>
          <a:p>
            <a:pPr lvl="1">
              <a:lnSpc>
                <a:spcPct val="90000"/>
              </a:lnSpc>
            </a:pPr>
            <a:r>
              <a:rPr lang="en-GB" sz="2400" dirty="0">
                <a:latin typeface="Times" pitchFamily="18" charset="0"/>
              </a:rPr>
              <a:t>Concurrency, recovery and integrity control more complex.</a:t>
            </a:r>
          </a:p>
          <a:p>
            <a:pPr>
              <a:lnSpc>
                <a:spcPct val="90000"/>
              </a:lnSpc>
            </a:pPr>
            <a:endParaRPr lang="en-GB" sz="2400" b="1" dirty="0">
              <a:latin typeface="Times"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80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806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6657A64-A70F-4386-BBEB-212A9BE5A24F}" type="slidenum">
              <a:rPr lang="en-GB"/>
              <a:pPr/>
              <a:t>23</a:t>
            </a:fld>
            <a:endParaRPr lang="en-GB"/>
          </a:p>
        </p:txBody>
      </p:sp>
      <p:sp>
        <p:nvSpPr>
          <p:cNvPr id="90114" name="Rectangle 2"/>
          <p:cNvSpPr>
            <a:spLocks noGrp="1" noChangeArrowheads="1"/>
          </p:cNvSpPr>
          <p:nvPr>
            <p:ph type="title"/>
          </p:nvPr>
        </p:nvSpPr>
        <p:spPr/>
        <p:txBody>
          <a:bodyPr/>
          <a:lstStyle/>
          <a:p>
            <a:pPr algn="just"/>
            <a:r>
              <a:rPr lang="en-GB" b="1">
                <a:latin typeface="Times" pitchFamily="18" charset="0"/>
              </a:rPr>
              <a:t>File-Server Architecture</a:t>
            </a:r>
          </a:p>
        </p:txBody>
      </p:sp>
      <p:pic>
        <p:nvPicPr>
          <p:cNvPr id="90118" name="Picture 6" descr="C02NF11"/>
          <p:cNvPicPr>
            <a:picLocks noGrp="1" noChangeAspect="1" noChangeArrowheads="1"/>
          </p:cNvPicPr>
          <p:nvPr>
            <p:ph idx="1"/>
          </p:nvPr>
        </p:nvPicPr>
        <p:blipFill>
          <a:blip r:embed="rId2"/>
          <a:srcRect/>
          <a:stretch>
            <a:fillRect/>
          </a:stretch>
        </p:blipFill>
        <p:spPr>
          <a:xfrm>
            <a:off x="1116013" y="1484313"/>
            <a:ext cx="4332287" cy="4681537"/>
          </a:xfrm>
          <a:noFill/>
          <a:ln/>
        </p:spPr>
      </p:pic>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Traditional Two-Tier Client-Server</a:t>
            </a:r>
            <a:endParaRPr lang="en-US" dirty="0"/>
          </a:p>
        </p:txBody>
      </p:sp>
      <p:sp>
        <p:nvSpPr>
          <p:cNvPr id="3" name="Content Placeholder 2"/>
          <p:cNvSpPr>
            <a:spLocks noGrp="1"/>
          </p:cNvSpPr>
          <p:nvPr>
            <p:ph idx="1"/>
          </p:nvPr>
        </p:nvSpPr>
        <p:spPr>
          <a:xfrm>
            <a:off x="500034" y="1676400"/>
            <a:ext cx="8262966" cy="4114800"/>
          </a:xfrm>
        </p:spPr>
        <p:txBody>
          <a:bodyPr/>
          <a:lstStyle/>
          <a:p>
            <a:pPr algn="just">
              <a:lnSpc>
                <a:spcPct val="150000"/>
              </a:lnSpc>
            </a:pPr>
            <a:r>
              <a:rPr lang="en-US" sz="2400" dirty="0" smtClean="0"/>
              <a:t>Client-server refers to the way  in which software components interact to form system.</a:t>
            </a:r>
          </a:p>
          <a:p>
            <a:pPr>
              <a:lnSpc>
                <a:spcPct val="150000"/>
              </a:lnSpc>
            </a:pPr>
            <a:r>
              <a:rPr lang="en-US" sz="2400" dirty="0" smtClean="0"/>
              <a:t>There is a </a:t>
            </a:r>
            <a:r>
              <a:rPr lang="en-US" sz="2400" b="1" dirty="0" smtClean="0"/>
              <a:t>client</a:t>
            </a:r>
            <a:r>
              <a:rPr lang="en-US" sz="2400" dirty="0" smtClean="0"/>
              <a:t> process, which requires some resource &amp; </a:t>
            </a:r>
            <a:r>
              <a:rPr lang="en-US" sz="2400" b="1" dirty="0" smtClean="0"/>
              <a:t>serve</a:t>
            </a:r>
            <a:r>
              <a:rPr lang="en-US" sz="2400" dirty="0" smtClean="0"/>
              <a:t>r, which provide the resource.</a:t>
            </a:r>
          </a:p>
          <a:p>
            <a:pPr>
              <a:lnSpc>
                <a:spcPct val="150000"/>
              </a:lnSpc>
            </a:pPr>
            <a:r>
              <a:rPr lang="en-US" sz="2400" dirty="0" smtClean="0"/>
              <a:t>The client (tier 1) is primarily  responsible for presentation of data to the user &amp; server (tier 2) is primarily responsible for supplying data services to the client.</a:t>
            </a:r>
            <a:endParaRPr lang="en-US" sz="2400"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BCCD756-F3D1-4A25-8234-013BD56C5BE6}" type="slidenum">
              <a:rPr lang="en-GB"/>
              <a:pPr/>
              <a:t>25</a:t>
            </a:fld>
            <a:endParaRPr lang="en-GB"/>
          </a:p>
        </p:txBody>
      </p:sp>
      <p:sp>
        <p:nvSpPr>
          <p:cNvPr id="52226" name="Rectangle 2"/>
          <p:cNvSpPr>
            <a:spLocks noGrp="1" noChangeArrowheads="1"/>
          </p:cNvSpPr>
          <p:nvPr>
            <p:ph type="title"/>
          </p:nvPr>
        </p:nvSpPr>
        <p:spPr/>
        <p:txBody>
          <a:bodyPr/>
          <a:lstStyle/>
          <a:p>
            <a:r>
              <a:rPr lang="en-GB" b="1" dirty="0">
                <a:latin typeface="Times" pitchFamily="18" charset="0"/>
              </a:rPr>
              <a:t>Traditional Two-Tier Client-Server</a:t>
            </a:r>
          </a:p>
        </p:txBody>
      </p:sp>
      <p:sp>
        <p:nvSpPr>
          <p:cNvPr id="52227" name="Rectangle 3"/>
          <p:cNvSpPr>
            <a:spLocks noGrp="1" noChangeArrowheads="1"/>
          </p:cNvSpPr>
          <p:nvPr>
            <p:ph type="body" idx="1"/>
          </p:nvPr>
        </p:nvSpPr>
        <p:spPr>
          <a:xfrm>
            <a:off x="533400" y="1600200"/>
            <a:ext cx="7727950" cy="4114800"/>
          </a:xfrm>
        </p:spPr>
        <p:txBody>
          <a:bodyPr/>
          <a:lstStyle/>
          <a:p>
            <a:pPr algn="just">
              <a:lnSpc>
                <a:spcPct val="150000"/>
              </a:lnSpc>
            </a:pPr>
            <a:r>
              <a:rPr lang="en-GB" sz="2000" dirty="0">
                <a:latin typeface="Times" pitchFamily="18" charset="0"/>
              </a:rPr>
              <a:t>Client (tier 1) manages user interface and runs applications.</a:t>
            </a:r>
          </a:p>
          <a:p>
            <a:pPr algn="just">
              <a:lnSpc>
                <a:spcPct val="150000"/>
              </a:lnSpc>
            </a:pPr>
            <a:r>
              <a:rPr lang="en-GB" sz="2000" dirty="0">
                <a:latin typeface="Times" pitchFamily="18" charset="0"/>
              </a:rPr>
              <a:t>Server (tier 2) holds database and DBMS</a:t>
            </a:r>
            <a:r>
              <a:rPr lang="en-GB" sz="2000" dirty="0" smtClean="0">
                <a:latin typeface="Times" pitchFamily="18" charset="0"/>
              </a:rPr>
              <a:t>.</a:t>
            </a:r>
          </a:p>
          <a:p>
            <a:pPr algn="just">
              <a:lnSpc>
                <a:spcPct val="90000"/>
              </a:lnSpc>
              <a:buNone/>
            </a:pPr>
            <a:r>
              <a:rPr lang="en-GB" b="1" dirty="0" smtClean="0">
                <a:latin typeface="Times" pitchFamily="18" charset="0"/>
              </a:rPr>
              <a:t>	</a:t>
            </a:r>
            <a:r>
              <a:rPr lang="en-GB" sz="2400" b="1" dirty="0" smtClean="0">
                <a:latin typeface="Times" pitchFamily="18" charset="0"/>
              </a:rPr>
              <a:t>Client Tasks:</a:t>
            </a:r>
            <a:endParaRPr lang="en-GB" sz="2400" b="1" dirty="0" smtClean="0">
              <a:latin typeface="Times" pitchFamily="18" charset="0"/>
            </a:endParaRPr>
          </a:p>
          <a:p>
            <a:pPr lvl="1" algn="just">
              <a:lnSpc>
                <a:spcPct val="150000"/>
              </a:lnSpc>
            </a:pPr>
            <a:r>
              <a:rPr lang="en-GB" sz="1800" dirty="0" smtClean="0">
                <a:latin typeface="Times" pitchFamily="18" charset="0"/>
              </a:rPr>
              <a:t>Manages the use interface</a:t>
            </a:r>
          </a:p>
          <a:p>
            <a:pPr lvl="1" algn="just">
              <a:lnSpc>
                <a:spcPct val="150000"/>
              </a:lnSpc>
            </a:pPr>
            <a:r>
              <a:rPr lang="en-GB" sz="1800" dirty="0" smtClean="0">
                <a:latin typeface="Times" pitchFamily="18" charset="0"/>
              </a:rPr>
              <a:t>Accepts &amp; checks syntax of user input </a:t>
            </a:r>
          </a:p>
          <a:p>
            <a:pPr lvl="1" algn="just">
              <a:lnSpc>
                <a:spcPct val="150000"/>
              </a:lnSpc>
            </a:pPr>
            <a:r>
              <a:rPr lang="en-GB" sz="1800" dirty="0" smtClean="0">
                <a:latin typeface="Times" pitchFamily="18" charset="0"/>
              </a:rPr>
              <a:t>Processes application logic</a:t>
            </a:r>
          </a:p>
          <a:p>
            <a:pPr lvl="1" algn="just">
              <a:lnSpc>
                <a:spcPct val="150000"/>
              </a:lnSpc>
            </a:pPr>
            <a:r>
              <a:rPr lang="en-GB" sz="1800" dirty="0" smtClean="0">
                <a:latin typeface="Times" pitchFamily="18" charset="0"/>
              </a:rPr>
              <a:t>Generate database requests and transmits to server.</a:t>
            </a:r>
          </a:p>
          <a:p>
            <a:pPr lvl="1" algn="just">
              <a:lnSpc>
                <a:spcPct val="150000"/>
              </a:lnSpc>
            </a:pPr>
            <a:r>
              <a:rPr lang="en-GB" sz="1800" dirty="0" smtClean="0">
                <a:latin typeface="Times" pitchFamily="18" charset="0"/>
              </a:rPr>
              <a:t>Passes response back to </a:t>
            </a:r>
            <a:r>
              <a:rPr lang="en-GB" sz="1800" dirty="0" smtClean="0">
                <a:latin typeface="Times" pitchFamily="18" charset="0"/>
              </a:rPr>
              <a:t>user</a:t>
            </a:r>
            <a:endParaRPr lang="en-GB" sz="1800" dirty="0" smtClean="0">
              <a:latin typeface="Times"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2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22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22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2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2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Traditional Two-Tier Client-Server</a:t>
            </a:r>
            <a:endParaRPr lang="en-US" dirty="0"/>
          </a:p>
        </p:txBody>
      </p:sp>
      <p:sp>
        <p:nvSpPr>
          <p:cNvPr id="3" name="Content Placeholder 2"/>
          <p:cNvSpPr>
            <a:spLocks noGrp="1"/>
          </p:cNvSpPr>
          <p:nvPr>
            <p:ph idx="1"/>
          </p:nvPr>
        </p:nvSpPr>
        <p:spPr>
          <a:xfrm>
            <a:off x="500034" y="1676400"/>
            <a:ext cx="8262966" cy="4114800"/>
          </a:xfrm>
        </p:spPr>
        <p:txBody>
          <a:bodyPr/>
          <a:lstStyle/>
          <a:p>
            <a:pPr lvl="1" algn="just">
              <a:lnSpc>
                <a:spcPct val="90000"/>
              </a:lnSpc>
            </a:pPr>
            <a:endParaRPr lang="en-GB" sz="2400" dirty="0" smtClean="0">
              <a:latin typeface="Times" pitchFamily="18" charset="0"/>
            </a:endParaRPr>
          </a:p>
          <a:p>
            <a:pPr algn="just">
              <a:lnSpc>
                <a:spcPct val="0"/>
              </a:lnSpc>
            </a:pPr>
            <a:r>
              <a:rPr lang="en-GB" sz="2400" b="1" dirty="0" smtClean="0">
                <a:latin typeface="Times" pitchFamily="18" charset="0"/>
              </a:rPr>
              <a:t>Server Tasks:</a:t>
            </a:r>
            <a:endParaRPr lang="en-GB" sz="2400" b="1" dirty="0" smtClean="0">
              <a:latin typeface="Times" pitchFamily="18" charset="0"/>
            </a:endParaRPr>
          </a:p>
          <a:p>
            <a:pPr algn="just">
              <a:lnSpc>
                <a:spcPct val="0"/>
              </a:lnSpc>
            </a:pPr>
            <a:endParaRPr lang="en-GB" b="1" dirty="0" smtClean="0">
              <a:latin typeface="Times" pitchFamily="18" charset="0"/>
            </a:endParaRPr>
          </a:p>
          <a:p>
            <a:pPr algn="just">
              <a:lnSpc>
                <a:spcPct val="0"/>
              </a:lnSpc>
            </a:pPr>
            <a:endParaRPr lang="en-GB" b="1" dirty="0" smtClean="0">
              <a:latin typeface="Times" pitchFamily="18" charset="0"/>
            </a:endParaRPr>
          </a:p>
          <a:p>
            <a:pPr lvl="1" algn="just">
              <a:lnSpc>
                <a:spcPct val="90000"/>
              </a:lnSpc>
            </a:pPr>
            <a:r>
              <a:rPr lang="en-GB" sz="1800" dirty="0" smtClean="0">
                <a:latin typeface="Times" pitchFamily="18" charset="0"/>
              </a:rPr>
              <a:t>Accepts &amp; processes database from clients</a:t>
            </a:r>
          </a:p>
          <a:p>
            <a:pPr lvl="1" algn="just">
              <a:lnSpc>
                <a:spcPct val="90000"/>
              </a:lnSpc>
            </a:pPr>
            <a:r>
              <a:rPr lang="en-GB" sz="1800" dirty="0" smtClean="0">
                <a:latin typeface="Times" pitchFamily="18" charset="0"/>
              </a:rPr>
              <a:t>Checks authorization</a:t>
            </a:r>
          </a:p>
          <a:p>
            <a:pPr lvl="1" algn="just">
              <a:lnSpc>
                <a:spcPct val="90000"/>
              </a:lnSpc>
            </a:pPr>
            <a:r>
              <a:rPr lang="en-GB" sz="1800" dirty="0" smtClean="0">
                <a:latin typeface="Times" pitchFamily="18" charset="0"/>
              </a:rPr>
              <a:t>Ensure integrity constraints not violated</a:t>
            </a:r>
          </a:p>
          <a:p>
            <a:pPr lvl="1" algn="just">
              <a:lnSpc>
                <a:spcPct val="90000"/>
              </a:lnSpc>
            </a:pPr>
            <a:r>
              <a:rPr lang="en-GB" sz="1800" dirty="0" smtClean="0">
                <a:latin typeface="Times" pitchFamily="18" charset="0"/>
              </a:rPr>
              <a:t>Performs query/update processing and </a:t>
            </a:r>
            <a:r>
              <a:rPr lang="en-GB" sz="1800" dirty="0" smtClean="0">
                <a:latin typeface="Times" pitchFamily="18" charset="0"/>
              </a:rPr>
              <a:t>transmits </a:t>
            </a:r>
            <a:r>
              <a:rPr lang="en-GB" sz="1800" dirty="0" smtClean="0">
                <a:latin typeface="Times" pitchFamily="18" charset="0"/>
              </a:rPr>
              <a:t>response to client</a:t>
            </a:r>
          </a:p>
          <a:p>
            <a:pPr lvl="1" algn="just">
              <a:lnSpc>
                <a:spcPct val="90000"/>
              </a:lnSpc>
            </a:pPr>
            <a:r>
              <a:rPr lang="en-GB" sz="1800" dirty="0" smtClean="0">
                <a:latin typeface="Times" pitchFamily="18" charset="0"/>
              </a:rPr>
              <a:t>Maintains system </a:t>
            </a:r>
            <a:r>
              <a:rPr lang="en-GB" sz="1800" dirty="0" err="1" smtClean="0">
                <a:latin typeface="Times" pitchFamily="18" charset="0"/>
              </a:rPr>
              <a:t>catalog</a:t>
            </a:r>
            <a:endParaRPr lang="en-GB" sz="1800" dirty="0" smtClean="0">
              <a:latin typeface="Times" pitchFamily="18" charset="0"/>
            </a:endParaRPr>
          </a:p>
          <a:p>
            <a:pPr lvl="1" algn="just">
              <a:lnSpc>
                <a:spcPct val="90000"/>
              </a:lnSpc>
            </a:pPr>
            <a:r>
              <a:rPr lang="en-GB" sz="1800" dirty="0" smtClean="0">
                <a:latin typeface="Times" pitchFamily="18" charset="0"/>
              </a:rPr>
              <a:t>Provide concurrent database access</a:t>
            </a:r>
          </a:p>
          <a:p>
            <a:pPr lvl="1" algn="just">
              <a:lnSpc>
                <a:spcPct val="90000"/>
              </a:lnSpc>
            </a:pPr>
            <a:r>
              <a:rPr lang="en-GB" sz="1800" dirty="0" smtClean="0">
                <a:latin typeface="Times" pitchFamily="18" charset="0"/>
              </a:rPr>
              <a:t>Provides </a:t>
            </a:r>
            <a:r>
              <a:rPr lang="en-GB" sz="1800" dirty="0" smtClean="0">
                <a:latin typeface="Times" pitchFamily="18" charset="0"/>
              </a:rPr>
              <a:t>recovery </a:t>
            </a:r>
            <a:r>
              <a:rPr lang="en-GB" sz="1800" dirty="0" smtClean="0">
                <a:latin typeface="Times" pitchFamily="18" charset="0"/>
              </a:rPr>
              <a:t>control.</a:t>
            </a:r>
          </a:p>
          <a:p>
            <a:pPr algn="just">
              <a:lnSpc>
                <a:spcPct val="90000"/>
              </a:lnSpc>
            </a:pPr>
            <a:r>
              <a:rPr lang="en-GB" b="1" dirty="0" smtClean="0">
                <a:latin typeface="Times" pitchFamily="18" charset="0"/>
              </a:rPr>
              <a:t>Advantages </a:t>
            </a:r>
            <a:r>
              <a:rPr lang="en-GB" b="1" dirty="0" smtClean="0">
                <a:latin typeface="Times" pitchFamily="18" charset="0"/>
              </a:rPr>
              <a:t>include:</a:t>
            </a:r>
          </a:p>
          <a:p>
            <a:pPr lvl="1" algn="just">
              <a:lnSpc>
                <a:spcPct val="90000"/>
              </a:lnSpc>
            </a:pPr>
            <a:r>
              <a:rPr lang="en-GB" sz="2000" dirty="0" smtClean="0">
                <a:latin typeface="Times" pitchFamily="18" charset="0"/>
              </a:rPr>
              <a:t>wider access to existing databases;</a:t>
            </a:r>
          </a:p>
          <a:p>
            <a:pPr lvl="1" algn="just">
              <a:lnSpc>
                <a:spcPct val="90000"/>
              </a:lnSpc>
            </a:pPr>
            <a:r>
              <a:rPr lang="en-GB" sz="2000" dirty="0" smtClean="0">
                <a:latin typeface="Times" pitchFamily="18" charset="0"/>
              </a:rPr>
              <a:t>increased performance;</a:t>
            </a:r>
          </a:p>
          <a:p>
            <a:pPr lvl="1" algn="just">
              <a:lnSpc>
                <a:spcPct val="90000"/>
              </a:lnSpc>
            </a:pPr>
            <a:r>
              <a:rPr lang="en-GB" sz="2000" dirty="0" smtClean="0">
                <a:latin typeface="Times" pitchFamily="18" charset="0"/>
              </a:rPr>
              <a:t>possible reduction in hardware costs;</a:t>
            </a:r>
          </a:p>
          <a:p>
            <a:pPr lvl="1" algn="just">
              <a:lnSpc>
                <a:spcPct val="90000"/>
              </a:lnSpc>
            </a:pPr>
            <a:r>
              <a:rPr lang="en-GB" sz="2000" dirty="0" smtClean="0">
                <a:latin typeface="Times" pitchFamily="18" charset="0"/>
              </a:rPr>
              <a:t>reduction in communication costs;</a:t>
            </a:r>
          </a:p>
          <a:p>
            <a:pPr lvl="1" algn="just">
              <a:lnSpc>
                <a:spcPct val="90000"/>
              </a:lnSpc>
            </a:pPr>
            <a:r>
              <a:rPr lang="en-GB" sz="2000" dirty="0" smtClean="0">
                <a:latin typeface="Times" pitchFamily="18" charset="0"/>
              </a:rPr>
              <a:t>increased consistency.</a:t>
            </a:r>
          </a:p>
          <a:p>
            <a:endParaRPr lang="en-US"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4E09EC7-6EDC-4594-B2DB-842310CB8699}" type="slidenum">
              <a:rPr lang="en-GB"/>
              <a:pPr/>
              <a:t>27</a:t>
            </a:fld>
            <a:endParaRPr lang="en-GB"/>
          </a:p>
        </p:txBody>
      </p:sp>
      <p:sp>
        <p:nvSpPr>
          <p:cNvPr id="93186" name="Rectangle 2"/>
          <p:cNvSpPr>
            <a:spLocks noGrp="1" noChangeArrowheads="1"/>
          </p:cNvSpPr>
          <p:nvPr>
            <p:ph type="title"/>
          </p:nvPr>
        </p:nvSpPr>
        <p:spPr/>
        <p:txBody>
          <a:bodyPr/>
          <a:lstStyle/>
          <a:p>
            <a:pPr algn="just"/>
            <a:r>
              <a:rPr lang="en-GB" b="1">
                <a:latin typeface="Times" pitchFamily="18" charset="0"/>
              </a:rPr>
              <a:t>Traditional Two-Tier Client-Server</a:t>
            </a:r>
          </a:p>
        </p:txBody>
      </p:sp>
      <p:pic>
        <p:nvPicPr>
          <p:cNvPr id="93190" name="Picture 6" descr="C02NF12 "/>
          <p:cNvPicPr>
            <a:picLocks noGrp="1" noChangeAspect="1" noChangeArrowheads="1"/>
          </p:cNvPicPr>
          <p:nvPr>
            <p:ph idx="1"/>
          </p:nvPr>
        </p:nvPicPr>
        <p:blipFill>
          <a:blip r:embed="rId2"/>
          <a:srcRect/>
          <a:stretch>
            <a:fillRect/>
          </a:stretch>
        </p:blipFill>
        <p:spPr>
          <a:xfrm>
            <a:off x="1116013" y="1557338"/>
            <a:ext cx="4305300" cy="4895850"/>
          </a:xfrm>
          <a:noFill/>
          <a:ln/>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5BFF3FF-A8D4-4071-B784-1315508C35E8}" type="slidenum">
              <a:rPr lang="en-GB"/>
              <a:pPr/>
              <a:t>28</a:t>
            </a:fld>
            <a:endParaRPr lang="en-GB"/>
          </a:p>
        </p:txBody>
      </p:sp>
      <p:sp>
        <p:nvSpPr>
          <p:cNvPr id="95234" name="Rectangle 2"/>
          <p:cNvSpPr>
            <a:spLocks noGrp="1" noChangeArrowheads="1"/>
          </p:cNvSpPr>
          <p:nvPr>
            <p:ph type="title"/>
          </p:nvPr>
        </p:nvSpPr>
        <p:spPr/>
        <p:txBody>
          <a:bodyPr/>
          <a:lstStyle/>
          <a:p>
            <a:pPr algn="just"/>
            <a:r>
              <a:rPr lang="en-GB" b="1" dirty="0">
                <a:latin typeface="Times" pitchFamily="18" charset="0"/>
              </a:rPr>
              <a:t>Traditional Two-Tier Client-Server </a:t>
            </a:r>
          </a:p>
        </p:txBody>
      </p:sp>
      <p:pic>
        <p:nvPicPr>
          <p:cNvPr id="95238" name="Picture 6" descr="C02NF14"/>
          <p:cNvPicPr>
            <a:picLocks noGrp="1" noChangeAspect="1" noChangeArrowheads="1"/>
          </p:cNvPicPr>
          <p:nvPr>
            <p:ph idx="1"/>
          </p:nvPr>
        </p:nvPicPr>
        <p:blipFill>
          <a:blip r:embed="rId2"/>
          <a:srcRect/>
          <a:stretch>
            <a:fillRect/>
          </a:stretch>
        </p:blipFill>
        <p:spPr>
          <a:xfrm>
            <a:off x="539750" y="1484313"/>
            <a:ext cx="7488238" cy="4392612"/>
          </a:xfrm>
          <a:noFill/>
          <a:ln/>
        </p:spPr>
      </p:pic>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5BDF3BB-E38B-4CD6-A221-3963A869555E}" type="slidenum">
              <a:rPr lang="en-GB"/>
              <a:pPr/>
              <a:t>29</a:t>
            </a:fld>
            <a:endParaRPr lang="en-GB"/>
          </a:p>
        </p:txBody>
      </p:sp>
      <p:sp>
        <p:nvSpPr>
          <p:cNvPr id="208898" name="Rectangle 2"/>
          <p:cNvSpPr>
            <a:spLocks noGrp="1" noChangeArrowheads="1"/>
          </p:cNvSpPr>
          <p:nvPr>
            <p:ph type="title"/>
          </p:nvPr>
        </p:nvSpPr>
        <p:spPr/>
        <p:txBody>
          <a:bodyPr/>
          <a:lstStyle/>
          <a:p>
            <a:r>
              <a:rPr lang="en-GB" b="1" dirty="0">
                <a:latin typeface="Times" pitchFamily="18" charset="0"/>
              </a:rPr>
              <a:t>Three-Tier Client-Server</a:t>
            </a:r>
          </a:p>
        </p:txBody>
      </p:sp>
      <p:sp>
        <p:nvSpPr>
          <p:cNvPr id="208899" name="Rectangle 3"/>
          <p:cNvSpPr>
            <a:spLocks noGrp="1" noChangeArrowheads="1"/>
          </p:cNvSpPr>
          <p:nvPr>
            <p:ph type="body" idx="1"/>
          </p:nvPr>
        </p:nvSpPr>
        <p:spPr>
          <a:xfrm>
            <a:off x="533400" y="1600200"/>
            <a:ext cx="7727950" cy="4114800"/>
          </a:xfrm>
        </p:spPr>
        <p:txBody>
          <a:bodyPr/>
          <a:lstStyle/>
          <a:p>
            <a:pPr algn="just"/>
            <a:r>
              <a:rPr lang="en-US" b="1" dirty="0"/>
              <a:t>Client side presented two problems preventing true scalability:</a:t>
            </a:r>
          </a:p>
          <a:p>
            <a:pPr lvl="1" algn="just"/>
            <a:r>
              <a:rPr lang="en-US" sz="2400" b="1" dirty="0"/>
              <a:t>‘</a:t>
            </a:r>
            <a:r>
              <a:rPr lang="en-US" sz="2400" dirty="0"/>
              <a:t>Fat’ client, requiring considerable resources on client’s computer to run effectively.</a:t>
            </a:r>
          </a:p>
          <a:p>
            <a:pPr lvl="1" algn="just"/>
            <a:r>
              <a:rPr lang="en-US" sz="2400" dirty="0"/>
              <a:t>Significant client side administration overhead.</a:t>
            </a:r>
          </a:p>
          <a:p>
            <a:pPr lvl="1" algn="just">
              <a:lnSpc>
                <a:spcPct val="40000"/>
              </a:lnSpc>
            </a:pPr>
            <a:endParaRPr lang="en-US" sz="2400" b="1" dirty="0"/>
          </a:p>
          <a:p>
            <a:r>
              <a:rPr lang="en-US" b="1" dirty="0"/>
              <a:t>By 1995, three layers proposed, each potentially running on a different platform.</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8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08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8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A78C0EF-0665-46E5-8B8A-D4C2F0611ACA}" type="slidenum">
              <a:rPr lang="en-GB"/>
              <a:pPr/>
              <a:t>3</a:t>
            </a:fld>
            <a:endParaRPr lang="en-GB"/>
          </a:p>
        </p:txBody>
      </p:sp>
      <p:sp>
        <p:nvSpPr>
          <p:cNvPr id="47106" name="Rectangle 2"/>
          <p:cNvSpPr>
            <a:spLocks noGrp="1" noChangeArrowheads="1"/>
          </p:cNvSpPr>
          <p:nvPr>
            <p:ph type="title"/>
          </p:nvPr>
        </p:nvSpPr>
        <p:spPr/>
        <p:txBody>
          <a:bodyPr/>
          <a:lstStyle/>
          <a:p>
            <a:r>
              <a:rPr lang="en-GB" b="1">
                <a:latin typeface="Times" pitchFamily="18" charset="0"/>
              </a:rPr>
              <a:t>Conceptual Modeling</a:t>
            </a:r>
            <a:endParaRPr lang="en-GB" b="1">
              <a:solidFill>
                <a:schemeClr val="tx1"/>
              </a:solidFill>
              <a:latin typeface="Times" pitchFamily="18" charset="0"/>
            </a:endParaRPr>
          </a:p>
        </p:txBody>
      </p:sp>
      <p:sp>
        <p:nvSpPr>
          <p:cNvPr id="47107" name="Rectangle 3"/>
          <p:cNvSpPr>
            <a:spLocks noGrp="1" noChangeArrowheads="1"/>
          </p:cNvSpPr>
          <p:nvPr>
            <p:ph type="body" idx="1"/>
          </p:nvPr>
        </p:nvSpPr>
        <p:spPr>
          <a:xfrm>
            <a:off x="609600" y="1600200"/>
            <a:ext cx="7848600" cy="4114800"/>
          </a:xfrm>
        </p:spPr>
        <p:txBody>
          <a:bodyPr/>
          <a:lstStyle/>
          <a:p>
            <a:r>
              <a:rPr lang="en-GB" sz="2400" dirty="0">
                <a:latin typeface="Times" pitchFamily="18" charset="0"/>
              </a:rPr>
              <a:t>Conceptual schema is the core of a system supporting all user views</a:t>
            </a:r>
            <a:r>
              <a:rPr lang="en-GB" sz="2400" dirty="0" smtClean="0">
                <a:latin typeface="Times" pitchFamily="18" charset="0"/>
              </a:rPr>
              <a:t>.</a:t>
            </a:r>
          </a:p>
          <a:p>
            <a:r>
              <a:rPr lang="en-GB" sz="2400" dirty="0" smtClean="0">
                <a:latin typeface="Times" pitchFamily="18" charset="0"/>
              </a:rPr>
              <a:t>Should </a:t>
            </a:r>
            <a:r>
              <a:rPr lang="en-GB" sz="2400" dirty="0">
                <a:latin typeface="Times" pitchFamily="18" charset="0"/>
              </a:rPr>
              <a:t>be complete and accurate representation of an organization’s data requirements</a:t>
            </a:r>
            <a:r>
              <a:rPr lang="en-GB" sz="2400" dirty="0" smtClean="0">
                <a:latin typeface="Times" pitchFamily="18" charset="0"/>
              </a:rPr>
              <a:t>.</a:t>
            </a:r>
          </a:p>
          <a:p>
            <a:pPr>
              <a:lnSpc>
                <a:spcPct val="30000"/>
              </a:lnSpc>
            </a:pPr>
            <a:endParaRPr lang="en-GB" sz="2400" dirty="0">
              <a:latin typeface="Times" pitchFamily="18" charset="0"/>
            </a:endParaRPr>
          </a:p>
          <a:p>
            <a:r>
              <a:rPr lang="en-GB" sz="2400" dirty="0">
                <a:latin typeface="Times" pitchFamily="18" charset="0"/>
              </a:rPr>
              <a:t>Conceptual </a:t>
            </a:r>
            <a:r>
              <a:rPr lang="en-GB" sz="2400" dirty="0" err="1">
                <a:latin typeface="Times" pitchFamily="18" charset="0"/>
              </a:rPr>
              <a:t>modeling</a:t>
            </a:r>
            <a:r>
              <a:rPr lang="en-GB" sz="2400" dirty="0">
                <a:latin typeface="Times" pitchFamily="18" charset="0"/>
              </a:rPr>
              <a:t> is process of developing a model of information use that is independent of implementation </a:t>
            </a:r>
            <a:r>
              <a:rPr lang="en-GB" sz="2400" dirty="0" smtClean="0">
                <a:latin typeface="Times" pitchFamily="18" charset="0"/>
              </a:rPr>
              <a:t>details. Such as target DBMS, application programs, programming language etc</a:t>
            </a:r>
          </a:p>
          <a:p>
            <a:endParaRPr lang="en-GB" sz="2400" dirty="0">
              <a:latin typeface="Times" pitchFamily="18" charset="0"/>
            </a:endParaRPr>
          </a:p>
          <a:p>
            <a:r>
              <a:rPr lang="en-GB" sz="2400" dirty="0" smtClean="0">
                <a:latin typeface="Times" pitchFamily="18" charset="0"/>
              </a:rPr>
              <a:t>This model is called  </a:t>
            </a:r>
            <a:r>
              <a:rPr lang="en-GB" sz="2400" dirty="0">
                <a:latin typeface="Times" pitchFamily="18" charset="0"/>
              </a:rPr>
              <a:t>conceptual data model.</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Three-Tier Client-Server</a:t>
            </a:r>
            <a:endParaRPr lang="en-US" dirty="0"/>
          </a:p>
        </p:txBody>
      </p:sp>
      <p:sp>
        <p:nvSpPr>
          <p:cNvPr id="3" name="Content Placeholder 2"/>
          <p:cNvSpPr>
            <a:spLocks noGrp="1"/>
          </p:cNvSpPr>
          <p:nvPr>
            <p:ph idx="1"/>
          </p:nvPr>
        </p:nvSpPr>
        <p:spPr>
          <a:xfrm>
            <a:off x="571472" y="1643050"/>
            <a:ext cx="8191528" cy="4114800"/>
          </a:xfrm>
        </p:spPr>
        <p:txBody>
          <a:bodyPr/>
          <a:lstStyle/>
          <a:p>
            <a:pPr marL="457200" indent="-457200">
              <a:buFont typeface="+mj-lt"/>
              <a:buAutoNum type="arabicPeriod"/>
            </a:pPr>
            <a:r>
              <a:rPr lang="en-US" sz="2400" dirty="0" smtClean="0"/>
              <a:t>The </a:t>
            </a:r>
            <a:r>
              <a:rPr lang="en-US" sz="2400" b="1" dirty="0" smtClean="0"/>
              <a:t>user interface layer, </a:t>
            </a:r>
            <a:r>
              <a:rPr lang="en-US" sz="2400" dirty="0" smtClean="0"/>
              <a:t>which runs on the end-user’s computer( the client</a:t>
            </a:r>
            <a:r>
              <a:rPr lang="en-US" dirty="0" smtClean="0"/>
              <a:t>).</a:t>
            </a:r>
          </a:p>
          <a:p>
            <a:pPr marL="457200" indent="-457200">
              <a:buFont typeface="+mj-lt"/>
              <a:buAutoNum type="arabicPeriod"/>
            </a:pPr>
            <a:endParaRPr lang="en-US" dirty="0" smtClean="0"/>
          </a:p>
          <a:p>
            <a:pPr marL="457200" indent="-457200">
              <a:buFont typeface="+mj-lt"/>
              <a:buAutoNum type="arabicPeriod"/>
            </a:pPr>
            <a:r>
              <a:rPr lang="en-US" sz="2400" dirty="0" smtClean="0"/>
              <a:t>The </a:t>
            </a:r>
            <a:r>
              <a:rPr lang="en-US" sz="2400" b="1" dirty="0" smtClean="0"/>
              <a:t>business logic and data processing layer</a:t>
            </a:r>
            <a:r>
              <a:rPr lang="en-US" sz="2400" dirty="0" smtClean="0"/>
              <a:t>, This middle tier runs on a server and is often called </a:t>
            </a:r>
            <a:r>
              <a:rPr lang="en-US" sz="2400" i="1" dirty="0" smtClean="0"/>
              <a:t>application server.</a:t>
            </a:r>
          </a:p>
          <a:p>
            <a:pPr marL="457200" indent="-457200">
              <a:buNone/>
            </a:pPr>
            <a:endParaRPr lang="en-US" sz="2400" i="1" dirty="0" smtClean="0"/>
          </a:p>
          <a:p>
            <a:pPr marL="457200" indent="-457200">
              <a:buFont typeface="+mj-lt"/>
              <a:buAutoNum type="arabicPeriod" startAt="3"/>
            </a:pPr>
            <a:r>
              <a:rPr lang="en-US" sz="2400" dirty="0" smtClean="0"/>
              <a:t>A </a:t>
            </a:r>
            <a:r>
              <a:rPr lang="en-US" sz="2400" b="1" dirty="0" smtClean="0"/>
              <a:t>DBMS</a:t>
            </a:r>
            <a:r>
              <a:rPr lang="en-US" sz="2400" dirty="0" smtClean="0"/>
              <a:t>, which stores the data required by the middle tier. This tier may run on a separate  server called the </a:t>
            </a:r>
            <a:r>
              <a:rPr lang="en-US" sz="2400" i="1" dirty="0" smtClean="0"/>
              <a:t>database server.</a:t>
            </a:r>
            <a:endParaRPr lang="en-US" sz="2400" i="1"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DAE17E5-FD7C-4575-AAE9-B3B9AF25E2F8}" type="slidenum">
              <a:rPr lang="en-GB"/>
              <a:pPr/>
              <a:t>31</a:t>
            </a:fld>
            <a:endParaRPr lang="en-GB"/>
          </a:p>
        </p:txBody>
      </p:sp>
      <p:sp>
        <p:nvSpPr>
          <p:cNvPr id="209922" name="Rectangle 2"/>
          <p:cNvSpPr>
            <a:spLocks noGrp="1" noChangeArrowheads="1"/>
          </p:cNvSpPr>
          <p:nvPr>
            <p:ph type="title"/>
          </p:nvPr>
        </p:nvSpPr>
        <p:spPr/>
        <p:txBody>
          <a:bodyPr/>
          <a:lstStyle/>
          <a:p>
            <a:r>
              <a:rPr lang="en-GB" b="1">
                <a:latin typeface="Times" pitchFamily="18" charset="0"/>
              </a:rPr>
              <a:t>Three-Tier Client-Server</a:t>
            </a:r>
          </a:p>
        </p:txBody>
      </p:sp>
      <p:sp>
        <p:nvSpPr>
          <p:cNvPr id="209923" name="Rectangle 3"/>
          <p:cNvSpPr>
            <a:spLocks noGrp="1" noChangeArrowheads="1"/>
          </p:cNvSpPr>
          <p:nvPr>
            <p:ph type="body" idx="1"/>
          </p:nvPr>
        </p:nvSpPr>
        <p:spPr>
          <a:xfrm>
            <a:off x="533400" y="1600200"/>
            <a:ext cx="7727950" cy="4114800"/>
          </a:xfrm>
        </p:spPr>
        <p:txBody>
          <a:bodyPr/>
          <a:lstStyle/>
          <a:p>
            <a:pPr algn="just"/>
            <a:r>
              <a:rPr lang="en-US" b="1" dirty="0"/>
              <a:t>Advantages: </a:t>
            </a:r>
          </a:p>
          <a:p>
            <a:pPr lvl="1" algn="just"/>
            <a:r>
              <a:rPr lang="en-US" sz="2400" b="1" dirty="0"/>
              <a:t>‘</a:t>
            </a:r>
            <a:r>
              <a:rPr lang="en-US" sz="2400" dirty="0"/>
              <a:t>Thin’ client, requiring less expensive hardware.</a:t>
            </a:r>
          </a:p>
          <a:p>
            <a:pPr lvl="1" algn="just"/>
            <a:r>
              <a:rPr lang="en-US" sz="2400" dirty="0"/>
              <a:t>Application maintenance centralized. </a:t>
            </a:r>
          </a:p>
          <a:p>
            <a:pPr lvl="1" algn="just"/>
            <a:r>
              <a:rPr lang="en-US" sz="2400" dirty="0"/>
              <a:t>Easier to modify or replace one tier without affecting others. </a:t>
            </a:r>
          </a:p>
          <a:p>
            <a:pPr lvl="1" algn="just"/>
            <a:r>
              <a:rPr lang="en-US" sz="2400" dirty="0"/>
              <a:t>Separating business logic from database functions makes it easier to implement load balancing. </a:t>
            </a:r>
          </a:p>
          <a:p>
            <a:pPr lvl="1" algn="just"/>
            <a:r>
              <a:rPr lang="en-US" sz="2400" dirty="0"/>
              <a:t>Maps quite naturally to Web environment.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9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09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99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99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9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EBC0233-FD3B-4E1A-B031-F6AB97AD1D84}" type="slidenum">
              <a:rPr lang="en-GB"/>
              <a:pPr/>
              <a:t>32</a:t>
            </a:fld>
            <a:endParaRPr lang="en-GB"/>
          </a:p>
        </p:txBody>
      </p:sp>
      <p:sp>
        <p:nvSpPr>
          <p:cNvPr id="210946" name="Rectangle 2"/>
          <p:cNvSpPr>
            <a:spLocks noGrp="1" noChangeArrowheads="1"/>
          </p:cNvSpPr>
          <p:nvPr>
            <p:ph type="title"/>
          </p:nvPr>
        </p:nvSpPr>
        <p:spPr/>
        <p:txBody>
          <a:bodyPr/>
          <a:lstStyle/>
          <a:p>
            <a:r>
              <a:rPr lang="en-GB" b="1">
                <a:latin typeface="Times" pitchFamily="18" charset="0"/>
              </a:rPr>
              <a:t>Three-Tier Client-Server</a:t>
            </a:r>
          </a:p>
        </p:txBody>
      </p:sp>
      <p:pic>
        <p:nvPicPr>
          <p:cNvPr id="210948" name="Picture 4" descr="C02NF15"/>
          <p:cNvPicPr>
            <a:picLocks noGrp="1" noChangeAspect="1" noChangeArrowheads="1"/>
          </p:cNvPicPr>
          <p:nvPr>
            <p:ph idx="1"/>
          </p:nvPr>
        </p:nvPicPr>
        <p:blipFill>
          <a:blip r:embed="rId2"/>
          <a:srcRect/>
          <a:stretch>
            <a:fillRect/>
          </a:stretch>
        </p:blipFill>
        <p:spPr>
          <a:xfrm>
            <a:off x="755650" y="1484313"/>
            <a:ext cx="6337300" cy="4938712"/>
          </a:xfrm>
          <a:noFill/>
          <a:ln/>
        </p:spPr>
      </p:pic>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9EA2C6F-8022-4049-9B03-0829AD692603}" type="slidenum">
              <a:rPr lang="en-GB"/>
              <a:pPr/>
              <a:t>33</a:t>
            </a:fld>
            <a:endParaRPr lang="en-GB"/>
          </a:p>
        </p:txBody>
      </p:sp>
      <p:sp>
        <p:nvSpPr>
          <p:cNvPr id="103426" name="Rectangle 2"/>
          <p:cNvSpPr>
            <a:spLocks noGrp="1" noChangeArrowheads="1"/>
          </p:cNvSpPr>
          <p:nvPr>
            <p:ph type="title"/>
          </p:nvPr>
        </p:nvSpPr>
        <p:spPr/>
        <p:txBody>
          <a:bodyPr/>
          <a:lstStyle/>
          <a:p>
            <a:r>
              <a:rPr lang="en-US" b="1">
                <a:latin typeface="Times" pitchFamily="18" charset="0"/>
                <a:cs typeface="Times New Roman" pitchFamily="18" charset="0"/>
              </a:rPr>
              <a:t>Transaction Processing Monitors</a:t>
            </a:r>
            <a:endParaRPr lang="en-GB" b="1">
              <a:latin typeface="Times" pitchFamily="18" charset="0"/>
              <a:cs typeface="Times New Roman" pitchFamily="18" charset="0"/>
            </a:endParaRPr>
          </a:p>
        </p:txBody>
      </p:sp>
      <p:sp>
        <p:nvSpPr>
          <p:cNvPr id="103427" name="Rectangle 3"/>
          <p:cNvSpPr>
            <a:spLocks noGrp="1" noChangeArrowheads="1"/>
          </p:cNvSpPr>
          <p:nvPr>
            <p:ph type="body" idx="1"/>
          </p:nvPr>
        </p:nvSpPr>
        <p:spPr>
          <a:xfrm>
            <a:off x="762000" y="1676400"/>
            <a:ext cx="7727950" cy="4114800"/>
          </a:xfrm>
        </p:spPr>
        <p:txBody>
          <a:bodyPr/>
          <a:lstStyle/>
          <a:p>
            <a:pPr algn="just">
              <a:lnSpc>
                <a:spcPct val="150000"/>
              </a:lnSpc>
            </a:pPr>
            <a:r>
              <a:rPr lang="en-US" sz="2400" dirty="0">
                <a:latin typeface="Times" pitchFamily="18" charset="0"/>
                <a:cs typeface="Times New Roman" pitchFamily="18" charset="0"/>
              </a:rPr>
              <a:t>Program that controls data transfer between clients and servers in order to provide a consistent environment, particularly for Online Transaction Processing (OLTP).</a:t>
            </a:r>
            <a:r>
              <a:rPr lang="en-GB" sz="2400" dirty="0">
                <a:latin typeface="Times" pitchFamily="18" charset="0"/>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2024843-35F2-47E7-9AA5-B26F238E0807}" type="slidenum">
              <a:rPr lang="en-GB"/>
              <a:pPr/>
              <a:t>34</a:t>
            </a:fld>
            <a:endParaRPr lang="en-GB"/>
          </a:p>
        </p:txBody>
      </p:sp>
      <p:sp>
        <p:nvSpPr>
          <p:cNvPr id="104450" name="Rectangle 1026"/>
          <p:cNvSpPr>
            <a:spLocks noGrp="1" noChangeArrowheads="1"/>
          </p:cNvSpPr>
          <p:nvPr>
            <p:ph type="title"/>
          </p:nvPr>
        </p:nvSpPr>
        <p:spPr/>
        <p:txBody>
          <a:bodyPr/>
          <a:lstStyle/>
          <a:p>
            <a:r>
              <a:rPr lang="en-US" b="1" dirty="0">
                <a:latin typeface="Times" pitchFamily="18" charset="0"/>
                <a:cs typeface="Times New Roman" pitchFamily="18" charset="0"/>
              </a:rPr>
              <a:t>TPM as middle tier of 3-tier client-server</a:t>
            </a:r>
            <a:endParaRPr lang="en-GB" b="1" dirty="0">
              <a:latin typeface="Times" pitchFamily="18" charset="0"/>
              <a:cs typeface="Times New Roman" pitchFamily="18" charset="0"/>
            </a:endParaRPr>
          </a:p>
        </p:txBody>
      </p:sp>
      <p:pic>
        <p:nvPicPr>
          <p:cNvPr id="104454" name="Picture 1030" descr="C02NF16"/>
          <p:cNvPicPr>
            <a:picLocks noGrp="1" noChangeAspect="1" noChangeArrowheads="1"/>
          </p:cNvPicPr>
          <p:nvPr>
            <p:ph idx="1"/>
          </p:nvPr>
        </p:nvPicPr>
        <p:blipFill>
          <a:blip r:embed="rId2"/>
          <a:srcRect/>
          <a:stretch>
            <a:fillRect/>
          </a:stretch>
        </p:blipFill>
        <p:spPr>
          <a:xfrm>
            <a:off x="539750" y="1484313"/>
            <a:ext cx="7621588" cy="4465637"/>
          </a:xfrm>
          <a:noFill/>
          <a:ln/>
        </p:spPr>
      </p:pic>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pitchFamily="18" charset="0"/>
                <a:cs typeface="Times New Roman" pitchFamily="18" charset="0"/>
              </a:rPr>
              <a:t>TPM as middle tier of 3-tier client-server</a:t>
            </a:r>
            <a:endParaRPr lang="en-US" dirty="0"/>
          </a:p>
        </p:txBody>
      </p:sp>
      <p:sp>
        <p:nvSpPr>
          <p:cNvPr id="3" name="Content Placeholder 2"/>
          <p:cNvSpPr>
            <a:spLocks noGrp="1"/>
          </p:cNvSpPr>
          <p:nvPr>
            <p:ph idx="1"/>
          </p:nvPr>
        </p:nvSpPr>
        <p:spPr>
          <a:xfrm>
            <a:off x="714348" y="1676400"/>
            <a:ext cx="8048652" cy="4114800"/>
          </a:xfrm>
        </p:spPr>
        <p:txBody>
          <a:bodyPr/>
          <a:lstStyle/>
          <a:p>
            <a:pPr>
              <a:buNone/>
            </a:pPr>
            <a:r>
              <a:rPr lang="en-US" b="1" dirty="0" smtClean="0"/>
              <a:t>Advantages include:</a:t>
            </a:r>
          </a:p>
          <a:p>
            <a:pPr>
              <a:lnSpc>
                <a:spcPct val="150000"/>
              </a:lnSpc>
            </a:pPr>
            <a:r>
              <a:rPr lang="en-US" sz="2400" b="1" dirty="0" smtClean="0"/>
              <a:t>Transaction routing</a:t>
            </a:r>
          </a:p>
          <a:p>
            <a:pPr lvl="1">
              <a:lnSpc>
                <a:spcPct val="150000"/>
              </a:lnSpc>
            </a:pPr>
            <a:r>
              <a:rPr lang="en-US" sz="2000" dirty="0" smtClean="0"/>
              <a:t>The TP monitor can increase scalability by directing transactions to specific DBMSs</a:t>
            </a:r>
          </a:p>
          <a:p>
            <a:pPr>
              <a:lnSpc>
                <a:spcPct val="150000"/>
              </a:lnSpc>
            </a:pPr>
            <a:r>
              <a:rPr lang="en-US" sz="2400" b="1" dirty="0" smtClean="0"/>
              <a:t>Managing distributed transactions</a:t>
            </a:r>
          </a:p>
          <a:p>
            <a:pPr lvl="1">
              <a:lnSpc>
                <a:spcPct val="150000"/>
              </a:lnSpc>
            </a:pPr>
            <a:r>
              <a:rPr lang="en-US" sz="2000" dirty="0" smtClean="0"/>
              <a:t>TP monitor can manage transactions that require access to data held in multiple, possibly heterogeneous, DBMs.</a:t>
            </a:r>
            <a:endParaRPr lang="en-US" sz="2000" dirty="0" smtClean="0"/>
          </a:p>
          <a:p>
            <a:pPr>
              <a:lnSpc>
                <a:spcPct val="150000"/>
              </a:lnSpc>
              <a:buNone/>
            </a:pPr>
            <a:endParaRPr lang="en-US" sz="2400" b="1" dirty="0" smtClean="0"/>
          </a:p>
          <a:p>
            <a:pPr lvl="1"/>
            <a:endParaRPr lang="en-US" b="1"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pitchFamily="18" charset="0"/>
                <a:cs typeface="Times New Roman" pitchFamily="18" charset="0"/>
              </a:rPr>
              <a:t>TPM as middle tier of 3-tier client-server</a:t>
            </a:r>
            <a:endParaRPr lang="en-US" dirty="0"/>
          </a:p>
        </p:txBody>
      </p:sp>
      <p:sp>
        <p:nvSpPr>
          <p:cNvPr id="3" name="Content Placeholder 2"/>
          <p:cNvSpPr>
            <a:spLocks noGrp="1"/>
          </p:cNvSpPr>
          <p:nvPr>
            <p:ph idx="1"/>
          </p:nvPr>
        </p:nvSpPr>
        <p:spPr>
          <a:xfrm>
            <a:off x="642910" y="1676400"/>
            <a:ext cx="8120090" cy="4114800"/>
          </a:xfrm>
        </p:spPr>
        <p:txBody>
          <a:bodyPr/>
          <a:lstStyle/>
          <a:p>
            <a:pPr>
              <a:lnSpc>
                <a:spcPct val="150000"/>
              </a:lnSpc>
            </a:pPr>
            <a:r>
              <a:rPr lang="en-US" b="1" dirty="0" smtClean="0"/>
              <a:t>Load </a:t>
            </a:r>
            <a:r>
              <a:rPr lang="en-US" b="1" dirty="0" smtClean="0"/>
              <a:t>balancing</a:t>
            </a:r>
          </a:p>
          <a:p>
            <a:pPr lvl="1">
              <a:lnSpc>
                <a:spcPct val="150000"/>
              </a:lnSpc>
            </a:pPr>
            <a:r>
              <a:rPr lang="en-US" sz="2000" dirty="0" smtClean="0"/>
              <a:t>TP monitor can balance client requests across multiple DBMSs on one or more computers by directing client service calls to the least loaded server.</a:t>
            </a:r>
            <a:endParaRPr lang="en-US" sz="2000" dirty="0" smtClean="0"/>
          </a:p>
          <a:p>
            <a:pPr>
              <a:lnSpc>
                <a:spcPct val="150000"/>
              </a:lnSpc>
            </a:pPr>
            <a:r>
              <a:rPr lang="en-US" b="1" dirty="0" smtClean="0"/>
              <a:t>Funneling</a:t>
            </a:r>
          </a:p>
          <a:p>
            <a:pPr lvl="1">
              <a:lnSpc>
                <a:spcPct val="150000"/>
              </a:lnSpc>
            </a:pPr>
            <a:r>
              <a:rPr lang="en-US" sz="1800" dirty="0" smtClean="0"/>
              <a:t>In environments with  large number of users, it may sometimes be difficult for all users to be logged on simultaneously to the DBMS.</a:t>
            </a:r>
          </a:p>
          <a:p>
            <a:pPr lvl="1">
              <a:lnSpc>
                <a:spcPct val="150000"/>
              </a:lnSpc>
            </a:pPr>
            <a:r>
              <a:rPr lang="en-US" sz="1800" dirty="0" smtClean="0"/>
              <a:t>In many cases, we would find that users generally do not need continuous access to the DBMS.</a:t>
            </a:r>
          </a:p>
        </p:txBody>
      </p:sp>
      <p:sp>
        <p:nvSpPr>
          <p:cNvPr id="4" name="Slide Number Placeholder 3"/>
          <p:cNvSpPr>
            <a:spLocks noGrp="1"/>
          </p:cNvSpPr>
          <p:nvPr>
            <p:ph type="sldNum" sz="quarter" idx="10"/>
          </p:nvPr>
        </p:nvSpPr>
        <p:spPr/>
        <p:txBody>
          <a:bodyPr/>
          <a:lstStyle/>
          <a:p>
            <a:fld id="{3810AF1D-1BF0-4BD4-87ED-373889BD6A0A}" type="slidenum">
              <a:rPr lang="en-GB" smtClean="0"/>
              <a:pPr/>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pitchFamily="18" charset="0"/>
                <a:cs typeface="Times New Roman" pitchFamily="18" charset="0"/>
              </a:rPr>
              <a:t>TPM as middle tier of 3-tier client-server</a:t>
            </a:r>
            <a:endParaRPr lang="en-US" dirty="0"/>
          </a:p>
        </p:txBody>
      </p:sp>
      <p:sp>
        <p:nvSpPr>
          <p:cNvPr id="3" name="Content Placeholder 2"/>
          <p:cNvSpPr>
            <a:spLocks noGrp="1"/>
          </p:cNvSpPr>
          <p:nvPr>
            <p:ph idx="1"/>
          </p:nvPr>
        </p:nvSpPr>
        <p:spPr>
          <a:xfrm>
            <a:off x="500034" y="1676400"/>
            <a:ext cx="8262966" cy="4114800"/>
          </a:xfrm>
        </p:spPr>
        <p:txBody>
          <a:bodyPr/>
          <a:lstStyle/>
          <a:p>
            <a:pPr lvl="1">
              <a:lnSpc>
                <a:spcPct val="150000"/>
              </a:lnSpc>
              <a:buClr>
                <a:srgbClr val="000099"/>
              </a:buClr>
            </a:pPr>
            <a:r>
              <a:rPr lang="en-US" sz="1800" dirty="0" smtClean="0">
                <a:solidFill>
                  <a:srgbClr val="000099"/>
                </a:solidFill>
              </a:rPr>
              <a:t>Instead of each user connecting to the DBMS, the TP Monitor can establish </a:t>
            </a:r>
            <a:r>
              <a:rPr lang="en-US" sz="1800" dirty="0" smtClean="0">
                <a:solidFill>
                  <a:srgbClr val="000099"/>
                </a:solidFill>
              </a:rPr>
              <a:t>connections with the DBMs as and when required,</a:t>
            </a:r>
          </a:p>
          <a:p>
            <a:pPr lvl="1">
              <a:lnSpc>
                <a:spcPct val="150000"/>
              </a:lnSpc>
              <a:buClr>
                <a:srgbClr val="000099"/>
              </a:buClr>
            </a:pPr>
            <a:r>
              <a:rPr lang="en-US" sz="1800" dirty="0" smtClean="0">
                <a:solidFill>
                  <a:srgbClr val="000099"/>
                </a:solidFill>
              </a:rPr>
              <a:t>And can funnel user requests  through these connections.</a:t>
            </a:r>
          </a:p>
          <a:p>
            <a:pPr lvl="1">
              <a:lnSpc>
                <a:spcPct val="150000"/>
              </a:lnSpc>
              <a:buClr>
                <a:srgbClr val="000099"/>
              </a:buClr>
            </a:pPr>
            <a:r>
              <a:rPr lang="en-US" sz="1800" dirty="0" smtClean="0">
                <a:solidFill>
                  <a:srgbClr val="000099"/>
                </a:solidFill>
              </a:rPr>
              <a:t>This allows a larger number of users to access the available DBMSs with a potentially mush smaller number of connections, which in turn would mean less resource usage.</a:t>
            </a:r>
            <a:endParaRPr lang="en-US" b="1" dirty="0" smtClean="0"/>
          </a:p>
          <a:p>
            <a:r>
              <a:rPr lang="en-US" b="1" dirty="0" smtClean="0"/>
              <a:t>Increased </a:t>
            </a:r>
            <a:r>
              <a:rPr lang="en-US" b="1" dirty="0" smtClean="0"/>
              <a:t>reliability</a:t>
            </a:r>
            <a:endParaRPr lang="en-US" dirty="0" smtClean="0"/>
          </a:p>
          <a:p>
            <a:pPr lvl="1"/>
            <a:r>
              <a:rPr lang="en-US" sz="1800" dirty="0" smtClean="0">
                <a:solidFill>
                  <a:srgbClr val="000099"/>
                </a:solidFill>
              </a:rPr>
              <a:t>The TP monitor </a:t>
            </a:r>
            <a:r>
              <a:rPr lang="en-US" sz="1800" dirty="0" smtClean="0">
                <a:solidFill>
                  <a:srgbClr val="000099"/>
                </a:solidFill>
              </a:rPr>
              <a:t>acts as s transaction manager, performing the necessary actions to maintain the consistency of the database, with DBMS acting as a resource manager.</a:t>
            </a:r>
          </a:p>
          <a:p>
            <a:pPr lvl="1"/>
            <a:r>
              <a:rPr lang="en-US" sz="1800" dirty="0" smtClean="0">
                <a:solidFill>
                  <a:srgbClr val="000099"/>
                </a:solidFill>
              </a:rPr>
              <a:t>If the DBMS fails , the TP monitor may be able to retransmit  the transaction to another DBMS or can hold the transaction until the DBMS becomes available again.</a:t>
            </a:r>
            <a:endParaRPr lang="en-US" sz="1800" dirty="0" smtClean="0">
              <a:solidFill>
                <a:srgbClr val="000099"/>
              </a:solidFill>
            </a:endParaRPr>
          </a:p>
        </p:txBody>
      </p:sp>
      <p:sp>
        <p:nvSpPr>
          <p:cNvPr id="4" name="Slide Number Placeholder 3"/>
          <p:cNvSpPr>
            <a:spLocks noGrp="1"/>
          </p:cNvSpPr>
          <p:nvPr>
            <p:ph type="sldNum" sz="quarter" idx="10"/>
          </p:nvPr>
        </p:nvSpPr>
        <p:spPr/>
        <p:txBody>
          <a:bodyPr/>
          <a:lstStyle/>
          <a:p>
            <a:fld id="{3810AF1D-1BF0-4BD4-87ED-373889BD6A0A}" type="slidenum">
              <a:rPr lang="en-GB" smtClean="0"/>
              <a:pPr/>
              <a:t>37</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59282C2-5BFE-486B-8FA4-FD7F857DAF03}" type="slidenum">
              <a:rPr lang="en-GB"/>
              <a:pPr/>
              <a:t>4</a:t>
            </a:fld>
            <a:endParaRPr lang="en-GB"/>
          </a:p>
        </p:txBody>
      </p:sp>
      <p:sp>
        <p:nvSpPr>
          <p:cNvPr id="75778" name="Rectangle 1026"/>
          <p:cNvSpPr>
            <a:spLocks noGrp="1" noChangeArrowheads="1"/>
          </p:cNvSpPr>
          <p:nvPr>
            <p:ph type="title"/>
          </p:nvPr>
        </p:nvSpPr>
        <p:spPr/>
        <p:txBody>
          <a:bodyPr/>
          <a:lstStyle/>
          <a:p>
            <a:r>
              <a:rPr lang="en-GB" b="1" dirty="0">
                <a:latin typeface="Times" pitchFamily="18" charset="0"/>
              </a:rPr>
              <a:t>Functions of a DBMS</a:t>
            </a:r>
            <a:endParaRPr lang="en-GB" b="1" dirty="0">
              <a:solidFill>
                <a:schemeClr val="tx1"/>
              </a:solidFill>
              <a:latin typeface="Times" pitchFamily="18" charset="0"/>
            </a:endParaRPr>
          </a:p>
        </p:txBody>
      </p:sp>
      <p:sp>
        <p:nvSpPr>
          <p:cNvPr id="75779" name="Rectangle 1027"/>
          <p:cNvSpPr>
            <a:spLocks noGrp="1" noChangeArrowheads="1"/>
          </p:cNvSpPr>
          <p:nvPr>
            <p:ph type="body" idx="1"/>
          </p:nvPr>
        </p:nvSpPr>
        <p:spPr>
          <a:xfrm>
            <a:off x="609600" y="1600200"/>
            <a:ext cx="7727950" cy="4114800"/>
          </a:xfrm>
        </p:spPr>
        <p:txBody>
          <a:bodyPr/>
          <a:lstStyle/>
          <a:p>
            <a:pPr>
              <a:lnSpc>
                <a:spcPct val="90000"/>
              </a:lnSpc>
            </a:pPr>
            <a:r>
              <a:rPr lang="en-GB" b="1" dirty="0">
                <a:latin typeface="Times" pitchFamily="18" charset="0"/>
              </a:rPr>
              <a:t>Data Storage, Retrieval, and Update.</a:t>
            </a:r>
          </a:p>
          <a:p>
            <a:pPr lvl="1">
              <a:lnSpc>
                <a:spcPct val="150000"/>
              </a:lnSpc>
            </a:pPr>
            <a:r>
              <a:rPr lang="en-GB" sz="2000" dirty="0" smtClean="0">
                <a:latin typeface="Times" pitchFamily="18" charset="0"/>
              </a:rPr>
              <a:t>This is fundamental function of DBMS.</a:t>
            </a:r>
          </a:p>
          <a:p>
            <a:pPr lvl="1">
              <a:lnSpc>
                <a:spcPct val="150000"/>
              </a:lnSpc>
            </a:pPr>
            <a:r>
              <a:rPr lang="en-GB" sz="2000" dirty="0" smtClean="0">
                <a:latin typeface="Times" pitchFamily="18" charset="0"/>
              </a:rPr>
              <a:t>A DBMS must furnish users with the ability to store, retrieve and update data in the databas</a:t>
            </a:r>
            <a:r>
              <a:rPr lang="en-GB" sz="2400" dirty="0" smtClean="0">
                <a:latin typeface="Times" pitchFamily="18" charset="0"/>
              </a:rPr>
              <a:t>e.</a:t>
            </a:r>
            <a:endParaRPr lang="en-GB" sz="2400" dirty="0">
              <a:latin typeface="Times" pitchFamily="18" charset="0"/>
            </a:endParaRPr>
          </a:p>
          <a:p>
            <a:pPr>
              <a:lnSpc>
                <a:spcPct val="90000"/>
              </a:lnSpc>
            </a:pPr>
            <a:r>
              <a:rPr lang="en-GB" b="1" dirty="0">
                <a:latin typeface="Times" pitchFamily="18" charset="0"/>
              </a:rPr>
              <a:t>A User-Accessible </a:t>
            </a:r>
            <a:r>
              <a:rPr lang="en-GB" b="1" dirty="0" err="1">
                <a:latin typeface="Times" pitchFamily="18" charset="0"/>
              </a:rPr>
              <a:t>Catalog</a:t>
            </a:r>
            <a:r>
              <a:rPr lang="en-GB" b="1" dirty="0" smtClean="0">
                <a:latin typeface="Times" pitchFamily="18" charset="0"/>
              </a:rPr>
              <a:t>.</a:t>
            </a:r>
          </a:p>
          <a:p>
            <a:pPr lvl="1">
              <a:lnSpc>
                <a:spcPct val="150000"/>
              </a:lnSpc>
            </a:pPr>
            <a:r>
              <a:rPr lang="en-GB" sz="2000" dirty="0" smtClean="0">
                <a:latin typeface="Times" pitchFamily="18" charset="0"/>
              </a:rPr>
              <a:t>A DBMS must provide a </a:t>
            </a:r>
            <a:r>
              <a:rPr lang="en-GB" sz="2000" dirty="0" err="1" smtClean="0">
                <a:latin typeface="Times" pitchFamily="18" charset="0"/>
              </a:rPr>
              <a:t>catalog</a:t>
            </a:r>
            <a:r>
              <a:rPr lang="en-GB" sz="2000" b="1" dirty="0" smtClean="0">
                <a:latin typeface="Times" pitchFamily="18" charset="0"/>
              </a:rPr>
              <a:t> </a:t>
            </a:r>
            <a:r>
              <a:rPr lang="en-GB" sz="2000" dirty="0" smtClean="0">
                <a:latin typeface="Times" pitchFamily="18" charset="0"/>
              </a:rPr>
              <a:t>in which descriptions of data items are stored and which is accessible to users.</a:t>
            </a:r>
          </a:p>
          <a:p>
            <a:pPr lvl="1">
              <a:lnSpc>
                <a:spcPct val="150000"/>
              </a:lnSpc>
            </a:pPr>
            <a:r>
              <a:rPr lang="en-GB" sz="2000" dirty="0" smtClean="0">
                <a:latin typeface="Times" pitchFamily="18" charset="0"/>
              </a:rPr>
              <a:t>A system </a:t>
            </a:r>
            <a:r>
              <a:rPr lang="en-GB" sz="2000" dirty="0" err="1" smtClean="0">
                <a:latin typeface="Times" pitchFamily="18" charset="0"/>
              </a:rPr>
              <a:t>catalog</a:t>
            </a:r>
            <a:r>
              <a:rPr lang="en-GB" sz="2000" dirty="0" smtClean="0">
                <a:latin typeface="Times" pitchFamily="18" charset="0"/>
              </a:rPr>
              <a:t> or data dictionary is a repository of information describing the data in the database.</a:t>
            </a:r>
          </a:p>
          <a:p>
            <a:pPr lvl="1">
              <a:lnSpc>
                <a:spcPct val="90000"/>
              </a:lnSpc>
            </a:pPr>
            <a:endParaRPr lang="en-GB" sz="2400" dirty="0">
              <a:latin typeface="Times" pitchFamily="18" charset="0"/>
            </a:endParaRPr>
          </a:p>
          <a:p>
            <a:pPr>
              <a:lnSpc>
                <a:spcPct val="90000"/>
              </a:lnSpc>
            </a:pPr>
            <a:endParaRPr lang="en-GB" b="1" dirty="0">
              <a:latin typeface="Times"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5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5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Functions of a DBMS</a:t>
            </a:r>
            <a:endParaRPr lang="en-US" dirty="0"/>
          </a:p>
        </p:txBody>
      </p:sp>
      <p:sp>
        <p:nvSpPr>
          <p:cNvPr id="3" name="Content Placeholder 2"/>
          <p:cNvSpPr>
            <a:spLocks noGrp="1"/>
          </p:cNvSpPr>
          <p:nvPr>
            <p:ph idx="1"/>
          </p:nvPr>
        </p:nvSpPr>
        <p:spPr>
          <a:xfrm>
            <a:off x="500034" y="1676400"/>
            <a:ext cx="8262966" cy="4114800"/>
          </a:xfrm>
        </p:spPr>
        <p:txBody>
          <a:bodyPr/>
          <a:lstStyle/>
          <a:p>
            <a:pPr algn="just">
              <a:lnSpc>
                <a:spcPct val="90000"/>
              </a:lnSpc>
            </a:pPr>
            <a:r>
              <a:rPr lang="en-GB" b="1" dirty="0" smtClean="0">
                <a:latin typeface="Times" pitchFamily="18" charset="0"/>
              </a:rPr>
              <a:t>Transaction Support.</a:t>
            </a:r>
          </a:p>
          <a:p>
            <a:pPr lvl="1" algn="just">
              <a:lnSpc>
                <a:spcPct val="150000"/>
              </a:lnSpc>
            </a:pPr>
            <a:r>
              <a:rPr lang="en-GB" sz="2000" dirty="0" smtClean="0">
                <a:latin typeface="Times" pitchFamily="18" charset="0"/>
              </a:rPr>
              <a:t>A DBMS must provide a mechanism which will ensure either that all the updates corresponding to a given transaction are  made or that none of them is made</a:t>
            </a:r>
            <a:r>
              <a:rPr lang="en-GB" sz="2400" dirty="0" smtClean="0">
                <a:latin typeface="Times" pitchFamily="18" charset="0"/>
              </a:rPr>
              <a:t>.</a:t>
            </a:r>
          </a:p>
          <a:p>
            <a:pPr lvl="1" algn="just">
              <a:lnSpc>
                <a:spcPct val="150000"/>
              </a:lnSpc>
            </a:pPr>
            <a:r>
              <a:rPr lang="en-GB" sz="2000" b="1" dirty="0" smtClean="0">
                <a:latin typeface="Times" pitchFamily="18" charset="0"/>
              </a:rPr>
              <a:t>A transaction is a series of actions, carried  out by a single user or application program, which accesses or changes the contents of the databas</a:t>
            </a:r>
            <a:r>
              <a:rPr lang="en-GB" sz="2400" b="1" dirty="0" smtClean="0">
                <a:latin typeface="Times" pitchFamily="18" charset="0"/>
              </a:rPr>
              <a:t>e</a:t>
            </a:r>
          </a:p>
          <a:p>
            <a:pPr lvl="1" algn="just">
              <a:lnSpc>
                <a:spcPct val="150000"/>
              </a:lnSpc>
            </a:pPr>
            <a:r>
              <a:rPr lang="en-GB" sz="2000" b="1" dirty="0" smtClean="0">
                <a:latin typeface="Times" pitchFamily="18" charset="0"/>
              </a:rPr>
              <a:t>For example: </a:t>
            </a:r>
            <a:r>
              <a:rPr lang="en-GB" sz="2000" dirty="0" smtClean="0">
                <a:latin typeface="Times" pitchFamily="18" charset="0"/>
              </a:rPr>
              <a:t>add new staff member to the database, update the salary of staff members etc.</a:t>
            </a:r>
          </a:p>
          <a:p>
            <a:pPr algn="just">
              <a:lnSpc>
                <a:spcPct val="90000"/>
              </a:lnSpc>
            </a:pPr>
            <a:endParaRPr lang="en-GB" b="1" dirty="0" smtClean="0">
              <a:latin typeface="Times" pitchFamily="18" charset="0"/>
            </a:endParaRPr>
          </a:p>
          <a:p>
            <a:endParaRPr lang="en-US"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Functions of a DBMS</a:t>
            </a:r>
            <a:endParaRPr lang="en-US" dirty="0"/>
          </a:p>
        </p:txBody>
      </p:sp>
      <p:sp>
        <p:nvSpPr>
          <p:cNvPr id="3" name="Content Placeholder 2"/>
          <p:cNvSpPr>
            <a:spLocks noGrp="1"/>
          </p:cNvSpPr>
          <p:nvPr>
            <p:ph idx="1"/>
          </p:nvPr>
        </p:nvSpPr>
        <p:spPr>
          <a:xfrm>
            <a:off x="428596" y="1676400"/>
            <a:ext cx="8334404" cy="4114800"/>
          </a:xfrm>
        </p:spPr>
        <p:txBody>
          <a:bodyPr/>
          <a:lstStyle/>
          <a:p>
            <a:r>
              <a:rPr lang="en-GB" b="1" dirty="0" smtClean="0">
                <a:latin typeface="Times" pitchFamily="18" charset="0"/>
              </a:rPr>
              <a:t>Concurrency Control Services.</a:t>
            </a:r>
          </a:p>
          <a:p>
            <a:pPr lvl="1">
              <a:lnSpc>
                <a:spcPct val="150000"/>
              </a:lnSpc>
            </a:pPr>
            <a:r>
              <a:rPr lang="en-US" sz="2000" dirty="0" smtClean="0"/>
              <a:t>A DBMS must furnish a mechanism to ensure that the database is updated correctly when multiple users are updating the database concurrently.</a:t>
            </a:r>
          </a:p>
          <a:p>
            <a:pPr lvl="1">
              <a:lnSpc>
                <a:spcPct val="150000"/>
              </a:lnSpc>
            </a:pPr>
            <a:r>
              <a:rPr lang="en-US" sz="2000" dirty="0" smtClean="0"/>
              <a:t>It enables many users to access shared data concurrently.</a:t>
            </a:r>
          </a:p>
          <a:p>
            <a:pPr lvl="1">
              <a:lnSpc>
                <a:spcPct val="150000"/>
              </a:lnSpc>
            </a:pPr>
            <a:r>
              <a:rPr lang="en-US" sz="2000" dirty="0" smtClean="0"/>
              <a:t>The DBMS must ensure that, when multiple users are accessing the database, interference cannot occur.</a:t>
            </a:r>
          </a:p>
          <a:p>
            <a:pPr lvl="1">
              <a:lnSpc>
                <a:spcPct val="150000"/>
              </a:lnSpc>
            </a:pPr>
            <a:endParaRPr lang="en-US" sz="2000" dirty="0" smtClean="0"/>
          </a:p>
          <a:p>
            <a:pPr lvl="1"/>
            <a:endParaRPr lang="en-US" sz="2000"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Functions of a DBMS</a:t>
            </a:r>
            <a:endParaRPr lang="en-US" dirty="0"/>
          </a:p>
        </p:txBody>
      </p:sp>
      <p:sp>
        <p:nvSpPr>
          <p:cNvPr id="3" name="Content Placeholder 2"/>
          <p:cNvSpPr>
            <a:spLocks noGrp="1"/>
          </p:cNvSpPr>
          <p:nvPr>
            <p:ph idx="1"/>
          </p:nvPr>
        </p:nvSpPr>
        <p:spPr>
          <a:xfrm>
            <a:off x="571472" y="1676400"/>
            <a:ext cx="8191528" cy="4114800"/>
          </a:xfrm>
        </p:spPr>
        <p:txBody>
          <a:bodyPr/>
          <a:lstStyle/>
          <a:p>
            <a:r>
              <a:rPr lang="en-GB" b="1" dirty="0" smtClean="0">
                <a:latin typeface="Times" pitchFamily="18" charset="0"/>
              </a:rPr>
              <a:t>Recovery Services.</a:t>
            </a:r>
          </a:p>
          <a:p>
            <a:pPr lvl="1">
              <a:lnSpc>
                <a:spcPct val="150000"/>
              </a:lnSpc>
            </a:pPr>
            <a:r>
              <a:rPr lang="en-US" sz="2000" dirty="0" smtClean="0"/>
              <a:t>A DBMS must furnish a mechanism for recovering the database in the event that the database is damaged in any way.</a:t>
            </a:r>
          </a:p>
          <a:p>
            <a:pPr lvl="1">
              <a:lnSpc>
                <a:spcPct val="150000"/>
              </a:lnSpc>
            </a:pPr>
            <a:r>
              <a:rPr lang="en-US" sz="2000" dirty="0" smtClean="0"/>
              <a:t>This may result of system crash, a hardware or software error causing the DBMS to stop, or it may be the result of the user detecting the error during transaction &amp; aborting the transaction.</a:t>
            </a:r>
          </a:p>
          <a:p>
            <a:pPr>
              <a:lnSpc>
                <a:spcPct val="150000"/>
              </a:lnSpc>
            </a:pPr>
            <a:r>
              <a:rPr lang="en-GB" b="1" dirty="0" smtClean="0">
                <a:latin typeface="Times" pitchFamily="18" charset="0"/>
              </a:rPr>
              <a:t>Authorization Services.</a:t>
            </a:r>
          </a:p>
          <a:p>
            <a:pPr lvl="1">
              <a:lnSpc>
                <a:spcPct val="150000"/>
              </a:lnSpc>
            </a:pPr>
            <a:r>
              <a:rPr lang="en-US" sz="2000" dirty="0" smtClean="0"/>
              <a:t>A DBMS must furnish a mechanism to ensure that only authorized users can access the database.</a:t>
            </a:r>
            <a:endParaRPr lang="en-GB" sz="2000" dirty="0" smtClean="0">
              <a:latin typeface="Times" pitchFamily="18" charset="0"/>
            </a:endParaRPr>
          </a:p>
          <a:p>
            <a:pPr lvl="1">
              <a:lnSpc>
                <a:spcPct val="150000"/>
              </a:lnSpc>
            </a:pPr>
            <a:endParaRPr lang="en-US" sz="2000" dirty="0" smtClean="0"/>
          </a:p>
          <a:p>
            <a:pPr lvl="1">
              <a:lnSpc>
                <a:spcPct val="150000"/>
              </a:lnSpc>
            </a:pPr>
            <a:endParaRPr lang="en-US" sz="2000"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pitchFamily="18" charset="0"/>
              </a:rPr>
              <a:t>Functions of a DBMS</a:t>
            </a:r>
            <a:endParaRPr lang="en-US" dirty="0"/>
          </a:p>
        </p:txBody>
      </p:sp>
      <p:sp>
        <p:nvSpPr>
          <p:cNvPr id="3" name="Content Placeholder 2"/>
          <p:cNvSpPr>
            <a:spLocks noGrp="1"/>
          </p:cNvSpPr>
          <p:nvPr>
            <p:ph idx="1"/>
          </p:nvPr>
        </p:nvSpPr>
        <p:spPr>
          <a:xfrm>
            <a:off x="357158" y="1676400"/>
            <a:ext cx="8405842" cy="4114800"/>
          </a:xfrm>
        </p:spPr>
        <p:txBody>
          <a:bodyPr/>
          <a:lstStyle/>
          <a:p>
            <a:r>
              <a:rPr lang="en-GB" b="1" dirty="0" smtClean="0">
                <a:latin typeface="Times" pitchFamily="18" charset="0"/>
              </a:rPr>
              <a:t>Support for Data Communication.</a:t>
            </a:r>
          </a:p>
          <a:p>
            <a:pPr lvl="1" algn="just">
              <a:lnSpc>
                <a:spcPct val="150000"/>
              </a:lnSpc>
            </a:pPr>
            <a:r>
              <a:rPr lang="en-US" sz="2000" b="1" dirty="0" smtClean="0"/>
              <a:t>A DBMS must be capable of integrating with communication software.</a:t>
            </a:r>
          </a:p>
          <a:p>
            <a:pPr lvl="1" algn="just">
              <a:lnSpc>
                <a:spcPct val="150000"/>
              </a:lnSpc>
            </a:pPr>
            <a:r>
              <a:rPr lang="en-US" sz="1800" dirty="0" smtClean="0"/>
              <a:t>Most users access the database from workstations.  Sometimes these workstations are connected directly to the computer hosting the DBMS.</a:t>
            </a:r>
          </a:p>
          <a:p>
            <a:pPr lvl="1" algn="just">
              <a:lnSpc>
                <a:spcPct val="150000"/>
              </a:lnSpc>
            </a:pPr>
            <a:r>
              <a:rPr lang="en-US" sz="1800" dirty="0" smtClean="0"/>
              <a:t>In other cases, the workstations are at remote locations &amp; communicate with the computer hosting the DBMs over the network. In either case, the DBMS receives  requests as communications messages and responds in a similar way. All such transmissions are handled by a Data Communication Manger(DCM), DCM is not part of DBMS .it is necessary for DBMS to be capable of being integrated with variety of DCMs if the system is to be commercially viable.</a:t>
            </a:r>
          </a:p>
          <a:p>
            <a:pPr lvl="1"/>
            <a:endParaRPr lang="en-US" sz="2000" dirty="0"/>
          </a:p>
        </p:txBody>
      </p:sp>
      <p:sp>
        <p:nvSpPr>
          <p:cNvPr id="4" name="Slide Number Placeholder 3"/>
          <p:cNvSpPr>
            <a:spLocks noGrp="1"/>
          </p:cNvSpPr>
          <p:nvPr>
            <p:ph type="sldNum" sz="quarter" idx="10"/>
          </p:nvPr>
        </p:nvSpPr>
        <p:spPr/>
        <p:txBody>
          <a:bodyPr/>
          <a:lstStyle/>
          <a:p>
            <a:fld id="{3810AF1D-1BF0-4BD4-87ED-373889BD6A0A}" type="slidenum">
              <a:rPr lang="en-GB" smtClean="0"/>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8667C78-40F8-4D1A-901A-54E99BB80100}" type="slidenum">
              <a:rPr lang="en-GB"/>
              <a:pPr/>
              <a:t>9</a:t>
            </a:fld>
            <a:endParaRPr lang="en-GB"/>
          </a:p>
        </p:txBody>
      </p:sp>
      <p:sp>
        <p:nvSpPr>
          <p:cNvPr id="49154" name="Rectangle 2"/>
          <p:cNvSpPr>
            <a:spLocks noGrp="1" noChangeArrowheads="1"/>
          </p:cNvSpPr>
          <p:nvPr>
            <p:ph type="title"/>
          </p:nvPr>
        </p:nvSpPr>
        <p:spPr/>
        <p:txBody>
          <a:bodyPr/>
          <a:lstStyle/>
          <a:p>
            <a:r>
              <a:rPr lang="en-GB" b="1" dirty="0">
                <a:latin typeface="Times" pitchFamily="18" charset="0"/>
              </a:rPr>
              <a:t>Functions of a DBMS</a:t>
            </a:r>
          </a:p>
        </p:txBody>
      </p:sp>
      <p:sp>
        <p:nvSpPr>
          <p:cNvPr id="49155" name="Rectangle 3"/>
          <p:cNvSpPr>
            <a:spLocks noGrp="1" noChangeArrowheads="1"/>
          </p:cNvSpPr>
          <p:nvPr>
            <p:ph type="body" idx="1"/>
          </p:nvPr>
        </p:nvSpPr>
        <p:spPr>
          <a:xfrm>
            <a:off x="609600" y="1600200"/>
            <a:ext cx="7727950" cy="4114800"/>
          </a:xfrm>
        </p:spPr>
        <p:txBody>
          <a:bodyPr/>
          <a:lstStyle/>
          <a:p>
            <a:r>
              <a:rPr lang="en-GB" b="1" dirty="0" smtClean="0">
                <a:latin typeface="Times" pitchFamily="18" charset="0"/>
              </a:rPr>
              <a:t>Integrity Services.</a:t>
            </a:r>
          </a:p>
          <a:p>
            <a:pPr lvl="1" algn="just">
              <a:lnSpc>
                <a:spcPct val="150000"/>
              </a:lnSpc>
            </a:pPr>
            <a:r>
              <a:rPr lang="en-GB" sz="1800" dirty="0" smtClean="0"/>
              <a:t>A DBMS must furnish a means to ensure that both the data in the database and changes to the data follow certain rules.</a:t>
            </a:r>
          </a:p>
          <a:p>
            <a:pPr lvl="1" algn="just">
              <a:lnSpc>
                <a:spcPct val="150000"/>
              </a:lnSpc>
            </a:pPr>
            <a:r>
              <a:rPr lang="en-US" sz="1800" dirty="0" smtClean="0"/>
              <a:t>Database integrity refers to the correctness and consistency of stored data, it can be considered as another type of database protection.</a:t>
            </a:r>
          </a:p>
          <a:p>
            <a:pPr algn="just">
              <a:lnSpc>
                <a:spcPct val="90000"/>
              </a:lnSpc>
            </a:pPr>
            <a:r>
              <a:rPr lang="en-GB" b="1" dirty="0" smtClean="0">
                <a:latin typeface="Times" pitchFamily="18" charset="0"/>
              </a:rPr>
              <a:t>Services </a:t>
            </a:r>
            <a:r>
              <a:rPr lang="en-GB" b="1" dirty="0">
                <a:latin typeface="Times" pitchFamily="18" charset="0"/>
              </a:rPr>
              <a:t>to Promote Data Independence.</a:t>
            </a:r>
          </a:p>
          <a:p>
            <a:pPr lvl="1" algn="just">
              <a:lnSpc>
                <a:spcPct val="150000"/>
              </a:lnSpc>
            </a:pPr>
            <a:r>
              <a:rPr lang="en-GB" sz="2000" dirty="0" smtClean="0">
                <a:latin typeface="Times" pitchFamily="18" charset="0"/>
              </a:rPr>
              <a:t>A DBMS must include facilities to support the independence of program from the actual structure of the database.</a:t>
            </a:r>
          </a:p>
          <a:p>
            <a:pPr lvl="1" algn="just">
              <a:lnSpc>
                <a:spcPct val="90000"/>
              </a:lnSpc>
            </a:pPr>
            <a:r>
              <a:rPr lang="en-GB" sz="2000" dirty="0" smtClean="0">
                <a:latin typeface="Times" pitchFamily="18" charset="0"/>
              </a:rPr>
              <a:t>Data independence has already been discussed.</a:t>
            </a:r>
          </a:p>
          <a:p>
            <a:pPr lvl="1" algn="just">
              <a:lnSpc>
                <a:spcPct val="90000"/>
              </a:lnSpc>
            </a:pPr>
            <a:endParaRPr lang="en-GB" b="1" dirty="0">
              <a:latin typeface="Times"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1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theme/theme1.xml><?xml version="1.0" encoding="utf-8"?>
<a:theme xmlns:a="http://schemas.openxmlformats.org/drawingml/2006/main" name="introdbs.pps">
  <a:themeElements>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introdbs.pp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pp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pp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pp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C:\introdbs.pps.ppt</Template>
  <TotalTime>937</TotalTime>
  <Words>2006</Words>
  <Application>Microsoft PowerPoint</Application>
  <PresentationFormat>On-screen Show (4:3)</PresentationFormat>
  <Paragraphs>247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introdbs.pps</vt:lpstr>
      <vt:lpstr>Chapter 2 (Part 2)</vt:lpstr>
      <vt:lpstr>Chapter 2 (Part 2)- Objectives</vt:lpstr>
      <vt:lpstr>Conceptual Modeling</vt:lpstr>
      <vt:lpstr>Functions of a DBMS</vt:lpstr>
      <vt:lpstr>Functions of a DBMS</vt:lpstr>
      <vt:lpstr>Functions of a DBMS</vt:lpstr>
      <vt:lpstr>Functions of a DBMS</vt:lpstr>
      <vt:lpstr>Functions of a DBMS</vt:lpstr>
      <vt:lpstr>Functions of a DBMS</vt:lpstr>
      <vt:lpstr>Functions of a DBMS</vt:lpstr>
      <vt:lpstr>System Catalog</vt:lpstr>
      <vt:lpstr>Components of a DBMS</vt:lpstr>
      <vt:lpstr>Components of a DBMS</vt:lpstr>
      <vt:lpstr>Components of a DBMS</vt:lpstr>
      <vt:lpstr>Components of a DBMS</vt:lpstr>
      <vt:lpstr>Components of Database Manager (DM)</vt:lpstr>
      <vt:lpstr>Components of Database Manager (DM)</vt:lpstr>
      <vt:lpstr>Components of Database Manager (DM)</vt:lpstr>
      <vt:lpstr>Multi-User DBMS Architectures</vt:lpstr>
      <vt:lpstr>Teleprocessing</vt:lpstr>
      <vt:lpstr>Teleprocessing</vt:lpstr>
      <vt:lpstr>File-Server</vt:lpstr>
      <vt:lpstr>File-Server Architecture</vt:lpstr>
      <vt:lpstr>Traditional Two-Tier Client-Server</vt:lpstr>
      <vt:lpstr>Traditional Two-Tier Client-Server</vt:lpstr>
      <vt:lpstr>Traditional Two-Tier Client-Server</vt:lpstr>
      <vt:lpstr>Traditional Two-Tier Client-Server</vt:lpstr>
      <vt:lpstr>Traditional Two-Tier Client-Server </vt:lpstr>
      <vt:lpstr>Three-Tier Client-Server</vt:lpstr>
      <vt:lpstr>Three-Tier Client-Server</vt:lpstr>
      <vt:lpstr>Three-Tier Client-Server</vt:lpstr>
      <vt:lpstr>Three-Tier Client-Server</vt:lpstr>
      <vt:lpstr>Transaction Processing Monitors</vt:lpstr>
      <vt:lpstr>TPM as middle tier of 3-tier client-server</vt:lpstr>
      <vt:lpstr>TPM as middle tier of 3-tier client-server</vt:lpstr>
      <vt:lpstr>TPM as middle tier of 3-tier client-server</vt:lpstr>
      <vt:lpstr>TPM as middle tier of 3-tier client-server</vt:lpstr>
    </vt:vector>
  </TitlesOfParts>
  <Company>University of Paisley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Systems</dc:subject>
  <dc:creator>Thomas Connolly and Carolyn Begg</dc:creator>
  <dc:description>Transparencies for Chapter 2 of textbook_x000d_
Database Systems: A Practical Approach to Design, Implementation, and Management</dc:description>
  <cp:lastModifiedBy>H@$$eb</cp:lastModifiedBy>
  <cp:revision>272</cp:revision>
  <cp:lastPrinted>1997-01-27T16:12:02Z</cp:lastPrinted>
  <dcterms:created xsi:type="dcterms:W3CDTF">1996-12-09T10:09:10Z</dcterms:created>
  <dcterms:modified xsi:type="dcterms:W3CDTF">2012-03-12T01:50:00Z</dcterms:modified>
</cp:coreProperties>
</file>