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17" r:id="rId1"/>
  </p:sldMasterIdLst>
  <p:sldIdLst>
    <p:sldId id="256" r:id="rId2"/>
    <p:sldId id="257" r:id="rId3"/>
    <p:sldId id="258" r:id="rId4"/>
    <p:sldId id="270" r:id="rId5"/>
    <p:sldId id="271" r:id="rId6"/>
    <p:sldId id="259" r:id="rId7"/>
    <p:sldId id="272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7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05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15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736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301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50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16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803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3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66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55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4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2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7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6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2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398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  <p:sldLayoutId id="2147484229" r:id="rId12"/>
    <p:sldLayoutId id="2147484230" r:id="rId13"/>
    <p:sldLayoutId id="2147484231" r:id="rId14"/>
    <p:sldLayoutId id="2147484232" r:id="rId15"/>
    <p:sldLayoutId id="2147484233" r:id="rId16"/>
    <p:sldLayoutId id="21474842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lorado.edu/physics/2000/waves_particles/wavpart4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13704"/>
            <a:ext cx="8825658" cy="332958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Algerian" panose="04020705040A02060702" pitchFamily="82" charset="0"/>
              </a:rPr>
              <a:t>ELECTROMAGNETIC SPECTRUM</a:t>
            </a:r>
            <a:br>
              <a:rPr lang="en-US" dirty="0" smtClean="0">
                <a:solidFill>
                  <a:schemeClr val="tx1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Algerian" panose="04020705040A02060702" pitchFamily="82" charset="0"/>
              </a:rPr>
              <a:t>Group name:(ASI)</a:t>
            </a:r>
            <a:br>
              <a:rPr lang="en-US" dirty="0" smtClean="0">
                <a:solidFill>
                  <a:schemeClr val="tx1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Algerian" panose="04020705040A02060702" pitchFamily="82" charset="0"/>
              </a:rPr>
              <a:t>Group MEMBERS :</a:t>
            </a:r>
            <a:endParaRPr lang="en-US" sz="2700" dirty="0">
              <a:solidFill>
                <a:schemeClr val="tx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Berlin Sans FB" panose="020E0602020502020306" pitchFamily="34" charset="0"/>
              </a:rPr>
              <a:t>Asjid </a:t>
            </a:r>
            <a:r>
              <a:rPr lang="en-US" sz="3200" dirty="0">
                <a:latin typeface="Berlin Sans FB" panose="020E0602020502020306" pitchFamily="34" charset="0"/>
              </a:rPr>
              <a:t>Tahir</a:t>
            </a:r>
            <a:br>
              <a:rPr lang="en-US" sz="3200" dirty="0">
                <a:latin typeface="Berlin Sans FB" panose="020E0602020502020306" pitchFamily="34" charset="0"/>
              </a:rPr>
            </a:br>
            <a:r>
              <a:rPr lang="en-US" sz="3200" dirty="0">
                <a:latin typeface="Berlin Sans FB" panose="020E0602020502020306" pitchFamily="34" charset="0"/>
              </a:rPr>
              <a:t>Hassan Subhani</a:t>
            </a:r>
            <a:br>
              <a:rPr lang="en-US" sz="3200" dirty="0">
                <a:latin typeface="Berlin Sans FB" panose="020E0602020502020306" pitchFamily="34" charset="0"/>
              </a:rPr>
            </a:br>
            <a:r>
              <a:rPr lang="en-US" sz="3200" dirty="0">
                <a:latin typeface="Berlin Sans FB" panose="020E0602020502020306" pitchFamily="34" charset="0"/>
              </a:rPr>
              <a:t>ibrar babar</a:t>
            </a:r>
          </a:p>
        </p:txBody>
      </p:sp>
    </p:spTree>
    <p:extLst>
      <p:ext uri="{BB962C8B-B14F-4D97-AF65-F5344CB8AC3E}">
        <p14:creationId xmlns:p14="http://schemas.microsoft.com/office/powerpoint/2010/main" val="408527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Infrared Waves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Invisible electromagnetic waves that are detected </a:t>
            </a:r>
            <a:r>
              <a:rPr lang="en-US" altLang="en-US" dirty="0" smtClean="0">
                <a:ea typeface="ＭＳ Ｐゴシック" pitchFamily="34" charset="-128"/>
              </a:rPr>
              <a:t>as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 smtClean="0">
                <a:ea typeface="ＭＳ Ｐゴシック" pitchFamily="34" charset="-128"/>
              </a:rPr>
              <a:t> heat.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 Include thermal radiations emitted by object at room temperature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Can </a:t>
            </a:r>
            <a:r>
              <a:rPr lang="en-US" altLang="en-US" dirty="0">
                <a:ea typeface="ＭＳ Ｐゴシック" pitchFamily="34" charset="-128"/>
              </a:rPr>
              <a:t>be detected with special devices such as night goggles</a:t>
            </a:r>
          </a:p>
          <a:p>
            <a:pPr>
              <a:lnSpc>
                <a:spcPct val="90000"/>
              </a:lnSpc>
            </a:pPr>
            <a:endParaRPr lang="en-US" altLang="en-US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Used in heat lamps</a:t>
            </a:r>
          </a:p>
          <a:p>
            <a:pPr>
              <a:lnSpc>
                <a:spcPct val="90000"/>
              </a:lnSpc>
            </a:pPr>
            <a:endParaRPr lang="en-US" altLang="en-US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Higher energy than microwaves but lower than visible light</a:t>
            </a:r>
          </a:p>
        </p:txBody>
      </p:sp>
      <p:pic>
        <p:nvPicPr>
          <p:cNvPr id="4" name="Picture 8" descr="Infrared image of a ca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9960" y="2932905"/>
            <a:ext cx="2590800" cy="259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Visible Light  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The portion of the electromagnetic spectrum that human eyes can detect</a:t>
            </a:r>
          </a:p>
          <a:p>
            <a:endParaRPr lang="en-US" altLang="en-US" dirty="0">
              <a:ea typeface="ＭＳ Ｐゴシック" pitchFamily="34" charset="-128"/>
            </a:endParaRPr>
          </a:p>
          <a:p>
            <a:r>
              <a:rPr lang="en-US" altLang="en-US" dirty="0">
                <a:ea typeface="ＭＳ Ｐゴシック" pitchFamily="34" charset="-128"/>
              </a:rPr>
              <a:t>ROY G BIV (red, orange, yellow, green, blue, indigo, violet)</a:t>
            </a:r>
          </a:p>
          <a:p>
            <a:endParaRPr lang="en-US" altLang="en-US" dirty="0">
              <a:ea typeface="ＭＳ Ｐゴシック" pitchFamily="34" charset="-128"/>
            </a:endParaRPr>
          </a:p>
          <a:p>
            <a:r>
              <a:rPr lang="en-US" altLang="en-US" dirty="0">
                <a:ea typeface="ＭＳ Ｐゴシック" pitchFamily="34" charset="-128"/>
              </a:rPr>
              <a:t>Which color has the lowest frequency?</a:t>
            </a:r>
          </a:p>
          <a:p>
            <a:pPr algn="ctr"/>
            <a:r>
              <a:rPr lang="en-US" altLang="en-US" sz="2000" dirty="0">
                <a:ea typeface="ＭＳ Ｐゴシック" pitchFamily="34" charset="-128"/>
              </a:rPr>
              <a:t>red has the lowest frequency – violet the highest</a:t>
            </a:r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393" y="4620806"/>
            <a:ext cx="2220219" cy="2078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32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Ultra Violet Waves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Higher energy than light </a:t>
            </a:r>
            <a:r>
              <a:rPr lang="en-US" altLang="en-US" dirty="0" smtClean="0">
                <a:ea typeface="ＭＳ Ｐゴシック" pitchFamily="34" charset="-128"/>
              </a:rPr>
              <a:t>waves                  </a:t>
            </a:r>
            <a:endParaRPr lang="en-US" altLang="en-US" dirty="0">
              <a:ea typeface="ＭＳ Ｐゴシック" pitchFamily="34" charset="-128"/>
            </a:endParaRPr>
          </a:p>
          <a:p>
            <a:endParaRPr lang="en-US" altLang="en-US" dirty="0">
              <a:ea typeface="ＭＳ Ｐゴシック" pitchFamily="34" charset="-128"/>
            </a:endParaRPr>
          </a:p>
          <a:p>
            <a:r>
              <a:rPr lang="en-US" altLang="en-US" dirty="0">
                <a:ea typeface="ＭＳ Ｐゴシック" pitchFamily="34" charset="-128"/>
              </a:rPr>
              <a:t>Can cause skin cancer and blindness in humans</a:t>
            </a:r>
          </a:p>
          <a:p>
            <a:endParaRPr lang="en-US" altLang="en-US" dirty="0">
              <a:ea typeface="ＭＳ Ｐゴシック" pitchFamily="34" charset="-128"/>
            </a:endParaRPr>
          </a:p>
          <a:p>
            <a:r>
              <a:rPr lang="en-US" altLang="en-US" dirty="0">
                <a:ea typeface="ＭＳ Ｐゴシック" pitchFamily="34" charset="-128"/>
              </a:rPr>
              <a:t>Used in tanning beds and sterilizing equipment</a:t>
            </a: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752" y="2864567"/>
            <a:ext cx="3357451" cy="1976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3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X-Rays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High energy </a:t>
            </a:r>
            <a:r>
              <a:rPr lang="en-US" altLang="en-US" dirty="0" smtClean="0">
                <a:ea typeface="ＭＳ Ｐゴシック" pitchFamily="34" charset="-128"/>
              </a:rPr>
              <a:t>waves                                             </a:t>
            </a:r>
            <a:endParaRPr lang="en-US" altLang="en-US" dirty="0">
              <a:ea typeface="ＭＳ Ｐゴシック" pitchFamily="34" charset="-128"/>
            </a:endParaRPr>
          </a:p>
          <a:p>
            <a:pPr>
              <a:buNone/>
            </a:pPr>
            <a:r>
              <a:rPr lang="en-US" altLang="en-US" dirty="0">
                <a:ea typeface="ＭＳ Ｐゴシック" pitchFamily="34" charset="-128"/>
              </a:rPr>
              <a:t> </a:t>
            </a:r>
          </a:p>
          <a:p>
            <a:r>
              <a:rPr lang="en-US" altLang="en-US" dirty="0">
                <a:ea typeface="ＭＳ Ｐゴシック" pitchFamily="34" charset="-128"/>
              </a:rPr>
              <a:t>Used in medicine, industry and astronomy</a:t>
            </a:r>
          </a:p>
          <a:p>
            <a:endParaRPr lang="en-US" altLang="en-US" dirty="0">
              <a:ea typeface="ＭＳ Ｐゴシック" pitchFamily="34" charset="-128"/>
            </a:endParaRPr>
          </a:p>
          <a:p>
            <a:r>
              <a:rPr lang="en-US" altLang="en-US" dirty="0">
                <a:ea typeface="ＭＳ Ｐゴシック" pitchFamily="34" charset="-128"/>
              </a:rPr>
              <a:t>Can cause cancer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5" descr="xrayhan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91015" y="2006598"/>
            <a:ext cx="3814414" cy="313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6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Gamma 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Highest </a:t>
            </a:r>
            <a:r>
              <a:rPr lang="en-US" altLang="en-US" dirty="0" smtClean="0">
                <a:ea typeface="ＭＳ Ｐゴシック" pitchFamily="34" charset="-128"/>
              </a:rPr>
              <a:t>energy </a:t>
            </a:r>
          </a:p>
          <a:p>
            <a:endParaRPr lang="en-US" altLang="en-US" dirty="0"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altLang="en-US" dirty="0" smtClean="0">
                <a:ea typeface="ＭＳ Ｐゴシック" pitchFamily="34" charset="-128"/>
              </a:rPr>
              <a:t>                                                      </a:t>
            </a:r>
            <a:endParaRPr lang="en-US" altLang="en-US" dirty="0">
              <a:ea typeface="ＭＳ Ｐゴシック" pitchFamily="34" charset="-128"/>
            </a:endParaRPr>
          </a:p>
          <a:p>
            <a:r>
              <a:rPr lang="en-US" altLang="en-US" dirty="0">
                <a:ea typeface="ＭＳ Ｐゴシック" pitchFamily="34" charset="-128"/>
              </a:rPr>
              <a:t>Blocked from Earth</a:t>
            </a:r>
            <a:r>
              <a:rPr lang="ja-JP" altLang="en-US" dirty="0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s surface by atmosphere</a:t>
            </a:r>
          </a:p>
          <a:p>
            <a:endParaRPr lang="en-US" altLang="en-US" dirty="0">
              <a:ea typeface="ＭＳ Ｐゴシック" pitchFamily="34" charset="-128"/>
            </a:endParaRPr>
          </a:p>
          <a:p>
            <a:endParaRPr lang="en-US" altLang="en-US" dirty="0">
              <a:ea typeface="ＭＳ Ｐゴシック" pitchFamily="34" charset="-128"/>
            </a:endParaRP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419" y="2280768"/>
            <a:ext cx="3041603" cy="2942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60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em spectrum intro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689" y="1300766"/>
            <a:ext cx="10385867" cy="3915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199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the Electromagnetic Spectrum?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solidFill>
                  <a:schemeClr val="tx1"/>
                </a:solidFill>
                <a:ea typeface="ＭＳ Ｐゴシック" pitchFamily="34" charset="-128"/>
              </a:rPr>
              <a:t>The electromagnetic spectrum is the complete spectrum (or continuum) of all forms of </a:t>
            </a:r>
            <a:r>
              <a:rPr lang="ja-JP" altLang="en-US" sz="2400" dirty="0">
                <a:solidFill>
                  <a:schemeClr val="tx1"/>
                </a:solidFill>
                <a:ea typeface="ＭＳ Ｐゴシック" pitchFamily="34" charset="-128"/>
              </a:rPr>
              <a:t>“</a:t>
            </a:r>
            <a:r>
              <a:rPr lang="en-US" altLang="ja-JP" sz="2400" dirty="0">
                <a:solidFill>
                  <a:schemeClr val="tx1"/>
                </a:solidFill>
                <a:ea typeface="ＭＳ Ｐゴシック" pitchFamily="34" charset="-128"/>
              </a:rPr>
              <a:t>light</a:t>
            </a:r>
            <a:r>
              <a:rPr lang="ja-JP" altLang="en-US" sz="2400" dirty="0">
                <a:solidFill>
                  <a:schemeClr val="tx1"/>
                </a:solidFill>
                <a:ea typeface="ＭＳ Ｐゴシック" pitchFamily="34" charset="-128"/>
              </a:rPr>
              <a:t>”</a:t>
            </a:r>
            <a:endParaRPr lang="en-US" altLang="ja-JP" sz="2400" dirty="0">
              <a:solidFill>
                <a:schemeClr val="tx1"/>
              </a:solidFill>
              <a:ea typeface="ＭＳ Ｐゴシック" pitchFamily="34" charset="-128"/>
            </a:endParaRPr>
          </a:p>
          <a:p>
            <a:pPr>
              <a:buNone/>
            </a:pPr>
            <a:endParaRPr lang="en-US" altLang="en-US" sz="2400" dirty="0">
              <a:solidFill>
                <a:schemeClr val="tx1"/>
              </a:solidFill>
              <a:ea typeface="ＭＳ Ｐゴシック" pitchFamily="34" charset="-128"/>
            </a:endParaRPr>
          </a:p>
          <a:p>
            <a:r>
              <a:rPr lang="en-US" altLang="en-US" sz="2400" dirty="0">
                <a:solidFill>
                  <a:schemeClr val="tx1"/>
                </a:solidFill>
                <a:ea typeface="ＭＳ Ｐゴシック" pitchFamily="34" charset="-128"/>
              </a:rPr>
              <a:t>An electromagnetic wave consists of electric and magnetic fields which vibrate - thus making waves.</a:t>
            </a:r>
          </a:p>
          <a:p>
            <a:endParaRPr lang="en-US" altLang="en-US" sz="2400" dirty="0">
              <a:solidFill>
                <a:schemeClr val="bg1">
                  <a:lumMod val="95000"/>
                  <a:lumOff val="5000"/>
                </a:schemeClr>
              </a:solidFill>
              <a:ea typeface="ＭＳ Ｐゴシック" pitchFamily="34" charset="-128"/>
            </a:endParaRPr>
          </a:p>
          <a:p>
            <a:r>
              <a:rPr lang="en-US" altLang="en-US" sz="2400" dirty="0">
                <a:solidFill>
                  <a:schemeClr val="bg1">
                    <a:lumMod val="95000"/>
                    <a:lumOff val="5000"/>
                  </a:schemeClr>
                </a:solidFill>
                <a:ea typeface="ＭＳ Ｐゴシック" pitchFamily="34" charset="-128"/>
                <a:hlinkClick r:id="rId2"/>
                <a:hlinkMouseOver r:id="rId2"/>
              </a:rPr>
              <a:t>Vibrations</a:t>
            </a:r>
            <a:endParaRPr lang="en-US" altLang="en-US" sz="2400" dirty="0">
              <a:solidFill>
                <a:schemeClr val="bg1">
                  <a:lumMod val="95000"/>
                  <a:lumOff val="5000"/>
                </a:schemeClr>
              </a:solidFill>
              <a:ea typeface="ＭＳ Ｐゴシック" pitchFamily="34" charset="-128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92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Waves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ea typeface="ＭＳ Ｐゴシック" pitchFamily="34" charset="-128"/>
              </a:rPr>
              <a:t>Properties of electromagnetic waves include </a:t>
            </a:r>
            <a:r>
              <a:rPr lang="en-US" altLang="en-US" sz="2000" dirty="0">
                <a:solidFill>
                  <a:srgbClr val="AAC8AD"/>
                </a:solidFill>
                <a:ea typeface="ＭＳ Ｐゴシック" pitchFamily="34" charset="-128"/>
              </a:rPr>
              <a:t>speed</a:t>
            </a:r>
            <a:r>
              <a:rPr lang="en-US" altLang="en-US" sz="2000" dirty="0">
                <a:ea typeface="ＭＳ Ｐゴシック" pitchFamily="34" charset="-128"/>
              </a:rPr>
              <a:t>, </a:t>
            </a:r>
            <a:r>
              <a:rPr lang="en-US" altLang="en-US" sz="2000" dirty="0">
                <a:solidFill>
                  <a:srgbClr val="D9D8CF"/>
                </a:solidFill>
                <a:ea typeface="ＭＳ Ｐゴシック" pitchFamily="34" charset="-128"/>
              </a:rPr>
              <a:t>frequency </a:t>
            </a:r>
            <a:r>
              <a:rPr lang="en-US" altLang="en-US" sz="2000" dirty="0">
                <a:ea typeface="ＭＳ Ｐゴシック" pitchFamily="34" charset="-128"/>
              </a:rPr>
              <a:t>and </a:t>
            </a:r>
            <a:r>
              <a:rPr lang="en-US" altLang="en-US" sz="2000" dirty="0">
                <a:solidFill>
                  <a:srgbClr val="CBE1E7"/>
                </a:solidFill>
                <a:ea typeface="ＭＳ Ｐゴシック" pitchFamily="34" charset="-128"/>
              </a:rPr>
              <a:t>wavelength</a:t>
            </a:r>
          </a:p>
          <a:p>
            <a:pPr>
              <a:lnSpc>
                <a:spcPct val="90000"/>
              </a:lnSpc>
            </a:pPr>
            <a:endParaRPr lang="en-US" altLang="en-US" sz="20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AAC8AD"/>
                </a:solidFill>
                <a:ea typeface="ＭＳ Ｐゴシック" pitchFamily="34" charset="-128"/>
              </a:rPr>
              <a:t>Speed </a:t>
            </a:r>
            <a:r>
              <a:rPr lang="en-US" altLang="en-US" sz="2000" dirty="0">
                <a:ea typeface="ＭＳ Ｐゴシック" pitchFamily="34" charset="-128"/>
              </a:rPr>
              <a:t>(s), </a:t>
            </a:r>
            <a:r>
              <a:rPr lang="en-US" altLang="en-US" sz="2000" dirty="0">
                <a:solidFill>
                  <a:srgbClr val="D9D8CF"/>
                </a:solidFill>
                <a:ea typeface="ＭＳ Ｐゴシック" pitchFamily="34" charset="-128"/>
              </a:rPr>
              <a:t>frequency </a:t>
            </a:r>
            <a:r>
              <a:rPr lang="en-US" altLang="en-US" sz="2000" dirty="0">
                <a:ea typeface="ＭＳ Ｐゴシック" pitchFamily="34" charset="-128"/>
              </a:rPr>
              <a:t>(f) and </a:t>
            </a:r>
            <a:r>
              <a:rPr lang="en-US" altLang="en-US" sz="2000" dirty="0">
                <a:solidFill>
                  <a:srgbClr val="CBE1E7"/>
                </a:solidFill>
                <a:ea typeface="ＭＳ Ｐゴシック" pitchFamily="34" charset="-128"/>
              </a:rPr>
              <a:t>wavelength </a:t>
            </a:r>
            <a:r>
              <a:rPr lang="en-US" altLang="en-US" sz="2000" dirty="0">
                <a:ea typeface="ＭＳ Ｐゴシック" pitchFamily="34" charset="-128"/>
              </a:rPr>
              <a:t>(</a:t>
            </a:r>
            <a:r>
              <a:rPr lang="en-US" altLang="en-US" sz="2000" dirty="0">
                <a:latin typeface="Symbol" panose="05050102010706020507" pitchFamily="18" charset="2"/>
                <a:ea typeface="ＭＳ Ｐゴシック" pitchFamily="34" charset="-128"/>
              </a:rPr>
              <a:t>l</a:t>
            </a:r>
            <a:r>
              <a:rPr lang="en-US" altLang="en-US" sz="2000" dirty="0">
                <a:ea typeface="ＭＳ Ｐゴシック" pitchFamily="34" charset="-128"/>
              </a:rPr>
              <a:t>) are related in the formula:</a:t>
            </a:r>
          </a:p>
          <a:p>
            <a:pPr>
              <a:lnSpc>
                <a:spcPct val="90000"/>
              </a:lnSpc>
            </a:pPr>
            <a:endParaRPr lang="en-US" altLang="en-US" sz="2000" dirty="0">
              <a:ea typeface="ＭＳ Ｐゴシック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sz="2000" dirty="0">
                <a:solidFill>
                  <a:srgbClr val="AAC8AD"/>
                </a:solidFill>
                <a:ea typeface="ＭＳ Ｐゴシック" pitchFamily="34" charset="-128"/>
              </a:rPr>
              <a:t>s</a:t>
            </a:r>
            <a:r>
              <a:rPr lang="en-US" altLang="en-US" sz="2000" dirty="0">
                <a:solidFill>
                  <a:srgbClr val="1E3A42"/>
                </a:solidFill>
                <a:ea typeface="ＭＳ Ｐゴシック" pitchFamily="34" charset="-128"/>
              </a:rPr>
              <a:t> </a:t>
            </a:r>
            <a:r>
              <a:rPr lang="en-US" altLang="en-US" sz="2000" dirty="0">
                <a:solidFill>
                  <a:schemeClr val="tx1">
                    <a:lumMod val="85000"/>
                  </a:schemeClr>
                </a:solidFill>
                <a:ea typeface="ＭＳ Ｐゴシック" pitchFamily="34" charset="-128"/>
              </a:rPr>
              <a:t>=</a:t>
            </a:r>
            <a:r>
              <a:rPr lang="en-US" altLang="en-US" sz="2000" dirty="0">
                <a:solidFill>
                  <a:srgbClr val="1E3A42"/>
                </a:solidFill>
                <a:ea typeface="ＭＳ Ｐゴシック" pitchFamily="34" charset="-128"/>
              </a:rPr>
              <a:t> </a:t>
            </a:r>
            <a:r>
              <a:rPr lang="en-US" altLang="en-US" sz="2000" dirty="0">
                <a:solidFill>
                  <a:srgbClr val="D9D8CF"/>
                </a:solidFill>
                <a:ea typeface="ＭＳ Ｐゴシック" pitchFamily="34" charset="-128"/>
              </a:rPr>
              <a:t>f</a:t>
            </a:r>
            <a:r>
              <a:rPr lang="en-US" altLang="en-US" sz="2000" dirty="0">
                <a:solidFill>
                  <a:srgbClr val="1E3A42"/>
                </a:solidFill>
                <a:ea typeface="ＭＳ Ｐゴシック" pitchFamily="34" charset="-128"/>
              </a:rPr>
              <a:t>  </a:t>
            </a:r>
            <a:r>
              <a:rPr lang="en-US" altLang="en-US" sz="2000" dirty="0">
                <a:ea typeface="ＭＳ Ｐゴシック" pitchFamily="34" charset="-128"/>
              </a:rPr>
              <a:t>x</a:t>
            </a:r>
            <a:r>
              <a:rPr lang="en-US" altLang="en-US" sz="2000" dirty="0">
                <a:solidFill>
                  <a:srgbClr val="1E3A42"/>
                </a:solidFill>
                <a:ea typeface="ＭＳ Ｐゴシック" pitchFamily="34" charset="-128"/>
              </a:rPr>
              <a:t>  </a:t>
            </a:r>
            <a:r>
              <a:rPr lang="en-US" altLang="en-US" sz="2000" dirty="0">
                <a:solidFill>
                  <a:srgbClr val="CBE1E7"/>
                </a:solidFill>
                <a:latin typeface="Symbol" panose="05050102010706020507" pitchFamily="18" charset="2"/>
                <a:ea typeface="ＭＳ Ｐゴシック" pitchFamily="34" charset="-128"/>
              </a:rPr>
              <a:t>l</a:t>
            </a:r>
            <a:endParaRPr lang="en-US" altLang="en-US" sz="2000" dirty="0">
              <a:solidFill>
                <a:srgbClr val="CBE1E7"/>
              </a:solidFill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20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chemeClr val="tx2"/>
                </a:solidFill>
                <a:ea typeface="ＭＳ Ｐゴシック" pitchFamily="34" charset="-128"/>
              </a:rPr>
              <a:t>All </a:t>
            </a:r>
            <a:r>
              <a:rPr lang="en-US" altLang="en-US" sz="2000" dirty="0">
                <a:ea typeface="ＭＳ Ｐゴシック" pitchFamily="34" charset="-128"/>
              </a:rPr>
              <a:t>light waves travel at a speed of 3 x 10</a:t>
            </a:r>
            <a:r>
              <a:rPr lang="en-US" altLang="en-US" sz="2000" baseline="30000" dirty="0">
                <a:ea typeface="ＭＳ Ｐゴシック" pitchFamily="34" charset="-128"/>
              </a:rPr>
              <a:t>8</a:t>
            </a:r>
            <a:r>
              <a:rPr lang="en-US" altLang="en-US" sz="2000" dirty="0">
                <a:ea typeface="ＭＳ Ｐゴシック" pitchFamily="34" charset="-128"/>
              </a:rPr>
              <a:t> m/s in a vacuum</a:t>
            </a:r>
          </a:p>
          <a:p>
            <a:pPr>
              <a:lnSpc>
                <a:spcPct val="90000"/>
              </a:lnSpc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93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Relationship Between</a:t>
            </a:r>
            <a:br>
              <a:rPr 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+mj-ea"/>
                <a:cs typeface="+mj-cs"/>
              </a:rPr>
            </a:br>
            <a:r>
              <a:rPr 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Wavelength &amp;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/>
              <a:t>All parts of the electromagnetic spectrum travel at the same speed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/>
              <a:t>Therefore,  wavelength and frequency have an indirect relationship.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/>
              <a:t>This means that as one characteristic increases, the other decreases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endParaRPr lang="en-US" dirty="0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/>
              <a:t>In other words, as wavelength increases, frequency decreases</a:t>
            </a:r>
          </a:p>
        </p:txBody>
      </p:sp>
    </p:spTree>
    <p:extLst>
      <p:ext uri="{BB962C8B-B14F-4D97-AF65-F5344CB8AC3E}">
        <p14:creationId xmlns:p14="http://schemas.microsoft.com/office/powerpoint/2010/main" val="19384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Features: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i="1" dirty="0">
                <a:ea typeface="ＭＳ Ｐゴシック" pitchFamily="34" charset="-128"/>
              </a:rPr>
              <a:t>radio </a:t>
            </a:r>
            <a:r>
              <a:rPr lang="en-US" altLang="en-US" i="1" dirty="0" smtClean="0">
                <a:ea typeface="ＭＳ Ｐゴシック" pitchFamily="34" charset="-128"/>
              </a:rPr>
              <a:t>waves</a:t>
            </a:r>
            <a:endParaRPr lang="en-US" altLang="en-US" i="1" dirty="0">
              <a:ea typeface="ＭＳ Ｐゴシック" pitchFamily="34" charset="-128"/>
            </a:endParaRPr>
          </a:p>
          <a:p>
            <a:r>
              <a:rPr lang="en-US" altLang="en-US" i="1" dirty="0">
                <a:ea typeface="ＭＳ Ｐゴシック" pitchFamily="34" charset="-128"/>
              </a:rPr>
              <a:t>microwaves</a:t>
            </a:r>
          </a:p>
          <a:p>
            <a:r>
              <a:rPr lang="en-US" altLang="en-US" i="1" dirty="0">
                <a:ea typeface="ＭＳ Ｐゴシック" pitchFamily="34" charset="-128"/>
              </a:rPr>
              <a:t>radar waves</a:t>
            </a:r>
          </a:p>
          <a:p>
            <a:r>
              <a:rPr lang="en-US" altLang="en-US" i="1" dirty="0">
                <a:ea typeface="ＭＳ Ｐゴシック" pitchFamily="34" charset="-128"/>
              </a:rPr>
              <a:t>infrared waves</a:t>
            </a:r>
          </a:p>
          <a:p>
            <a:r>
              <a:rPr lang="en-US" altLang="en-US" i="1" dirty="0">
                <a:ea typeface="ＭＳ Ｐゴシック" pitchFamily="34" charset="-128"/>
              </a:rPr>
              <a:t>visible light waves</a:t>
            </a:r>
          </a:p>
          <a:p>
            <a:r>
              <a:rPr lang="en-US" altLang="en-US" i="1" dirty="0">
                <a:ea typeface="ＭＳ Ｐゴシック" pitchFamily="34" charset="-128"/>
              </a:rPr>
              <a:t>ultraviolet waves</a:t>
            </a:r>
          </a:p>
          <a:p>
            <a:r>
              <a:rPr lang="en-US" altLang="en-US" i="1" dirty="0">
                <a:ea typeface="ＭＳ Ｐゴシック" pitchFamily="34" charset="-128"/>
              </a:rPr>
              <a:t>x-ray waves</a:t>
            </a:r>
          </a:p>
          <a:p>
            <a:r>
              <a:rPr lang="en-US" altLang="en-US" i="1" dirty="0">
                <a:ea typeface="ＭＳ Ｐゴシック" pitchFamily="34" charset="-128"/>
              </a:rPr>
              <a:t>gamma waves</a:t>
            </a:r>
          </a:p>
        </p:txBody>
      </p:sp>
    </p:spTree>
    <p:extLst>
      <p:ext uri="{BB962C8B-B14F-4D97-AF65-F5344CB8AC3E}">
        <p14:creationId xmlns:p14="http://schemas.microsoft.com/office/powerpoint/2010/main" val="177185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Electromagnetic Spectrum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26" y="123624"/>
            <a:ext cx="11870027" cy="659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41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Radio Waves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Low energy waves with longest </a:t>
            </a:r>
            <a:r>
              <a:rPr lang="en-US" altLang="en-US" dirty="0" smtClean="0">
                <a:ea typeface="ＭＳ Ｐゴシック" pitchFamily="34" charset="-128"/>
              </a:rPr>
              <a:t>wavelengths  </a:t>
            </a:r>
          </a:p>
          <a:p>
            <a:r>
              <a:rPr lang="en-US" altLang="en-US" dirty="0">
                <a:ea typeface="ＭＳ Ｐゴシック" pitchFamily="34" charset="-128"/>
              </a:rPr>
              <a:t>Low frequency </a:t>
            </a:r>
            <a:r>
              <a:rPr lang="en-US" altLang="en-US" dirty="0" smtClean="0">
                <a:ea typeface="ＭＳ Ｐゴシック" pitchFamily="34" charset="-128"/>
              </a:rPr>
              <a:t>                         </a:t>
            </a:r>
            <a:endParaRPr lang="en-US" altLang="en-US" dirty="0">
              <a:ea typeface="ＭＳ Ｐゴシック" pitchFamily="34" charset="-128"/>
            </a:endParaRPr>
          </a:p>
          <a:p>
            <a:r>
              <a:rPr lang="en-US" altLang="en-US" dirty="0">
                <a:ea typeface="ＭＳ Ｐゴシック" pitchFamily="34" charset="-128"/>
              </a:rPr>
              <a:t>Includes FM, AM</a:t>
            </a:r>
            <a:r>
              <a:rPr lang="en-US" altLang="en-US" dirty="0" smtClean="0">
                <a:ea typeface="ＭＳ Ｐゴシック" pitchFamily="34" charset="-128"/>
              </a:rPr>
              <a:t>, </a:t>
            </a:r>
            <a:r>
              <a:rPr lang="en-US" altLang="en-US" dirty="0">
                <a:ea typeface="ＭＳ Ｐゴシック" pitchFamily="34" charset="-128"/>
              </a:rPr>
              <a:t>TV </a:t>
            </a:r>
            <a:r>
              <a:rPr lang="en-US" altLang="en-US" dirty="0" smtClean="0">
                <a:ea typeface="ＭＳ Ｐゴシック" pitchFamily="34" charset="-128"/>
              </a:rPr>
              <a:t>waves etc.</a:t>
            </a:r>
            <a:endParaRPr lang="en-US" altLang="en-US" dirty="0">
              <a:ea typeface="ＭＳ Ｐゴシック" pitchFamily="34" charset="-128"/>
            </a:endParaRPr>
          </a:p>
          <a:p>
            <a:r>
              <a:rPr lang="en-US" altLang="en-US" dirty="0" smtClean="0">
                <a:ea typeface="ＭＳ Ｐゴシック" pitchFamily="34" charset="-128"/>
              </a:rPr>
              <a:t>Used </a:t>
            </a:r>
            <a:r>
              <a:rPr lang="en-US" altLang="en-US" dirty="0">
                <a:ea typeface="ＭＳ Ｐゴシック" pitchFamily="34" charset="-128"/>
              </a:rPr>
              <a:t>in many devices such as remote control items, cell phones, wireless devices, etc</a:t>
            </a:r>
            <a:endParaRPr lang="en-US" dirty="0"/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3008">
            <a:off x="9047316" y="927735"/>
            <a:ext cx="2316163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51678">
            <a:off x="8819195" y="4185698"/>
            <a:ext cx="24130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92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Micro Waves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 2" charset="0"/>
              <a:buChar char=""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Wavelength less then radio wave.                           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 typeface="Wingdings 2" charset="0"/>
              <a:buChar char=""/>
              <a:defRPr/>
            </a:pPr>
            <a:r>
              <a:rPr lang="en-US" dirty="0" smtClean="0"/>
              <a:t>Frequency large then radio wave.</a:t>
            </a:r>
          </a:p>
          <a:p>
            <a:pPr>
              <a:lnSpc>
                <a:spcPct val="90000"/>
              </a:lnSpc>
              <a:buFont typeface="Wingdings 2" charset="0"/>
              <a:buChar char=""/>
              <a:defRPr/>
            </a:pPr>
            <a:r>
              <a:rPr lang="en-US" dirty="0" smtClean="0"/>
              <a:t> Include </a:t>
            </a:r>
            <a:r>
              <a:rPr lang="en-US" dirty="0"/>
              <a:t>transmission towers, </a:t>
            </a:r>
            <a:r>
              <a:rPr lang="en-US" dirty="0" smtClean="0"/>
              <a:t>radar etc.</a:t>
            </a:r>
          </a:p>
          <a:p>
            <a:pPr>
              <a:lnSpc>
                <a:spcPct val="90000"/>
              </a:lnSpc>
              <a:buFont typeface="Wingdings 2" charset="0"/>
              <a:buChar char=""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Three types: (EHF , SHF , UHF)</a:t>
            </a:r>
          </a:p>
          <a:p>
            <a:pPr>
              <a:lnSpc>
                <a:spcPct val="90000"/>
              </a:lnSpc>
              <a:buFont typeface="Wingdings 2" charset="0"/>
              <a:buChar char=""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Use for sonar system(remote sensing), microwaves ovens , satellite communication etc.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611" y="4150658"/>
            <a:ext cx="339883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7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294</TotalTime>
  <Words>382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ＭＳ Ｐゴシック</vt:lpstr>
      <vt:lpstr>Algerian</vt:lpstr>
      <vt:lpstr>Arial</vt:lpstr>
      <vt:lpstr>Berlin Sans FB</vt:lpstr>
      <vt:lpstr>Century Gothic</vt:lpstr>
      <vt:lpstr>Symbol</vt:lpstr>
      <vt:lpstr>Wingdings 2</vt:lpstr>
      <vt:lpstr>Wingdings 3</vt:lpstr>
      <vt:lpstr>Ion</vt:lpstr>
      <vt:lpstr>ELECTROMAGNETIC SPECTRUM Group name:(ASI) Group MEMBERS :</vt:lpstr>
      <vt:lpstr>PowerPoint Presentation</vt:lpstr>
      <vt:lpstr>What is the Electromagnetic Spectrum?</vt:lpstr>
      <vt:lpstr>Waves </vt:lpstr>
      <vt:lpstr>Relationship Between Wavelength &amp; Frequency</vt:lpstr>
      <vt:lpstr> Features: </vt:lpstr>
      <vt:lpstr>PowerPoint Presentation</vt:lpstr>
      <vt:lpstr>Radio Waves </vt:lpstr>
      <vt:lpstr>Micro Waves </vt:lpstr>
      <vt:lpstr>Infrared Waves </vt:lpstr>
      <vt:lpstr>Visible Light    </vt:lpstr>
      <vt:lpstr>Ultra Violet Waves</vt:lpstr>
      <vt:lpstr>X-Rays </vt:lpstr>
      <vt:lpstr>Gamma Rays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ELECTROMAGNETIC SPECTRUM Group MEMBERS :</dc:title>
  <dc:creator>NUCES</dc:creator>
  <cp:lastModifiedBy>sch</cp:lastModifiedBy>
  <cp:revision>26</cp:revision>
  <dcterms:created xsi:type="dcterms:W3CDTF">2019-11-06T13:39:24Z</dcterms:created>
  <dcterms:modified xsi:type="dcterms:W3CDTF">2019-11-12T05:37:33Z</dcterms:modified>
</cp:coreProperties>
</file>