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82" r:id="rId14"/>
    <p:sldId id="276" r:id="rId15"/>
    <p:sldId id="277" r:id="rId16"/>
    <p:sldId id="278" r:id="rId17"/>
    <p:sldId id="279" r:id="rId18"/>
    <p:sldId id="280"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86927" autoAdjust="0"/>
  </p:normalViewPr>
  <p:slideViewPr>
    <p:cSldViewPr snapToGrid="0">
      <p:cViewPr varScale="1">
        <p:scale>
          <a:sx n="68" d="100"/>
          <a:sy n="68" d="100"/>
        </p:scale>
        <p:origin x="5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D3FF7-0F34-44CF-B0DE-25B5577BED0D}" type="datetimeFigureOut">
              <a:rPr lang="en-US" smtClean="0"/>
              <a:t>3/12/2020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B2DE7D-71B6-4646-BA73-291EE547BE46}" type="slidenum">
              <a:rPr lang="en-US" smtClean="0"/>
              <a:t>‹#›</a:t>
            </a:fld>
            <a:endParaRPr lang="en-US"/>
          </a:p>
        </p:txBody>
      </p:sp>
    </p:spTree>
    <p:extLst>
      <p:ext uri="{BB962C8B-B14F-4D97-AF65-F5344CB8AC3E}">
        <p14:creationId xmlns:p14="http://schemas.microsoft.com/office/powerpoint/2010/main" val="114066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a:t>
            </a:r>
            <a:r>
              <a:rPr lang="en-US" baseline="0" dirty="0" smtClean="0"/>
              <a:t> overriding resolved at compile time </a:t>
            </a:r>
            <a:endParaRPr lang="en-US" dirty="0"/>
          </a:p>
        </p:txBody>
      </p:sp>
      <p:sp>
        <p:nvSpPr>
          <p:cNvPr id="4" name="Slide Number Placeholder 3"/>
          <p:cNvSpPr>
            <a:spLocks noGrp="1"/>
          </p:cNvSpPr>
          <p:nvPr>
            <p:ph type="sldNum" sz="quarter" idx="10"/>
          </p:nvPr>
        </p:nvSpPr>
        <p:spPr/>
        <p:txBody>
          <a:bodyPr/>
          <a:lstStyle/>
          <a:p>
            <a:fld id="{DAB2DE7D-71B6-4646-BA73-291EE547BE46}" type="slidenum">
              <a:rPr lang="en-US" smtClean="0"/>
              <a:t>4</a:t>
            </a:fld>
            <a:endParaRPr lang="en-US"/>
          </a:p>
        </p:txBody>
      </p:sp>
    </p:spTree>
    <p:extLst>
      <p:ext uri="{BB962C8B-B14F-4D97-AF65-F5344CB8AC3E}">
        <p14:creationId xmlns:p14="http://schemas.microsoft.com/office/powerpoint/2010/main" val="259097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3/12/2020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698293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C24A3-6F7E-404F-BAA1-64DAB5F02DF8}"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98007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977074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710682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1577123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79337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695915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181155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44467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794840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174917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5C24A3-6F7E-404F-BAA1-64DAB5F02DF8}"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30777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5C24A3-6F7E-404F-BAA1-64DAB5F02DF8}" type="datetimeFigureOut">
              <a:rPr lang="en-US" smtClean="0"/>
              <a:t>3/12/2020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43273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5C24A3-6F7E-404F-BAA1-64DAB5F02DF8}" type="datetimeFigureOut">
              <a:rPr lang="en-US" smtClean="0"/>
              <a:t>3/12/2020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95137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C24A3-6F7E-404F-BAA1-64DAB5F02DF8}" type="datetimeFigureOut">
              <a:rPr lang="en-US" smtClean="0"/>
              <a:t>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416471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C24A3-6F7E-404F-BAA1-64DAB5F02DF8}"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442907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C24A3-6F7E-404F-BAA1-64DAB5F02DF8}"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63331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5C24A3-6F7E-404F-BAA1-64DAB5F02DF8}" type="datetimeFigureOut">
              <a:rPr lang="en-US" smtClean="0"/>
              <a:t>3/12/2020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6E58F3-D84C-4AE4-9482-B730B08F1C53}" type="slidenum">
              <a:rPr lang="en-US" smtClean="0"/>
              <a:t>‹#›</a:t>
            </a:fld>
            <a:endParaRPr lang="en-US"/>
          </a:p>
        </p:txBody>
      </p:sp>
    </p:spTree>
    <p:extLst>
      <p:ext uri="{BB962C8B-B14F-4D97-AF65-F5344CB8AC3E}">
        <p14:creationId xmlns:p14="http://schemas.microsoft.com/office/powerpoint/2010/main" val="4211748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oftwaretestinghelp.com/runtime-polymorphism-in-cpp/" TargetMode="External"/><Relationship Id="rId2" Type="http://schemas.openxmlformats.org/officeDocument/2006/relationships/hyperlink" Target="https://www.geeksforgeeks.org/polymorphism-in-c/" TargetMode="External"/><Relationship Id="rId1" Type="http://schemas.openxmlformats.org/officeDocument/2006/relationships/slideLayout" Target="../slideLayouts/slideLayout2.xml"/><Relationship Id="rId4" Type="http://schemas.openxmlformats.org/officeDocument/2006/relationships/hyperlink" Target="https://www.geeksforgeeks.org/virtual-functions-and-runtime-polymorphism-in-c-set-1-introdu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Classes</a:t>
            </a:r>
            <a:endParaRPr lang="en-US" sz="4400" dirty="0"/>
          </a:p>
        </p:txBody>
      </p:sp>
      <p:sp>
        <p:nvSpPr>
          <p:cNvPr id="3" name="Subtitle 2"/>
          <p:cNvSpPr>
            <a:spLocks noGrp="1"/>
          </p:cNvSpPr>
          <p:nvPr>
            <p:ph type="subTitle" idx="1"/>
          </p:nvPr>
        </p:nvSpPr>
        <p:spPr/>
        <p:txBody>
          <a:bodyPr>
            <a:normAutofit/>
          </a:bodyPr>
          <a:lstStyle/>
          <a:p>
            <a:r>
              <a:rPr lang="en-US" dirty="0" smtClean="0"/>
              <a:t>Lecture # </a:t>
            </a:r>
            <a:r>
              <a:rPr lang="en-US" dirty="0" smtClean="0"/>
              <a:t>15</a:t>
            </a:r>
            <a:endParaRPr lang="en-US" dirty="0" smtClean="0"/>
          </a:p>
          <a:p>
            <a:r>
              <a:rPr lang="en-US" dirty="0" smtClean="0"/>
              <a:t> </a:t>
            </a:r>
            <a:r>
              <a:rPr lang="en-US" dirty="0" smtClean="0"/>
              <a:t>Runtime Polymorphism</a:t>
            </a:r>
            <a:endParaRPr lang="en-US" dirty="0" smtClean="0"/>
          </a:p>
        </p:txBody>
      </p:sp>
    </p:spTree>
    <p:extLst>
      <p:ext uri="{BB962C8B-B14F-4D97-AF65-F5344CB8AC3E}">
        <p14:creationId xmlns:p14="http://schemas.microsoft.com/office/powerpoint/2010/main" val="2692283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idx="1"/>
          </p:nvPr>
        </p:nvSpPr>
        <p:spPr/>
        <p:txBody>
          <a:bodyPr/>
          <a:lstStyle/>
          <a:p>
            <a:r>
              <a:rPr lang="en-US" dirty="0"/>
              <a:t>The virtual function is bound to the function body accurately at runtime by using the concept of the </a:t>
            </a:r>
            <a:r>
              <a:rPr lang="en-US" b="1" dirty="0"/>
              <a:t>virtual table (VTABLE)</a:t>
            </a:r>
            <a:r>
              <a:rPr lang="en-US" dirty="0"/>
              <a:t> and a hidden pointer called </a:t>
            </a:r>
            <a:r>
              <a:rPr lang="en-US" b="1" dirty="0"/>
              <a:t>_</a:t>
            </a:r>
            <a:r>
              <a:rPr lang="en-US" b="1" dirty="0" err="1"/>
              <a:t>vptr</a:t>
            </a:r>
            <a:r>
              <a:rPr lang="en-US" b="1" dirty="0"/>
              <a:t>.</a:t>
            </a:r>
            <a:endParaRPr lang="en-US" dirty="0"/>
          </a:p>
        </p:txBody>
      </p:sp>
    </p:spTree>
    <p:extLst>
      <p:ext uri="{BB962C8B-B14F-4D97-AF65-F5344CB8AC3E}">
        <p14:creationId xmlns:p14="http://schemas.microsoft.com/office/powerpoint/2010/main" val="341313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09026"/>
            <a:ext cx="10018713" cy="1030458"/>
          </a:xfrm>
        </p:spPr>
        <p:txBody>
          <a:bodyPr/>
          <a:lstStyle/>
          <a:p>
            <a:r>
              <a:rPr lang="en-US" dirty="0" err="1" smtClean="0"/>
              <a:t>VTable</a:t>
            </a:r>
            <a:endParaRPr lang="en-US" dirty="0"/>
          </a:p>
        </p:txBody>
      </p:sp>
      <p:sp>
        <p:nvSpPr>
          <p:cNvPr id="3" name="Content Placeholder 2"/>
          <p:cNvSpPr>
            <a:spLocks noGrp="1"/>
          </p:cNvSpPr>
          <p:nvPr>
            <p:ph idx="1"/>
          </p:nvPr>
        </p:nvSpPr>
        <p:spPr>
          <a:xfrm>
            <a:off x="1484310" y="1041009"/>
            <a:ext cx="10018713" cy="5816991"/>
          </a:xfrm>
        </p:spPr>
        <p:txBody>
          <a:bodyPr>
            <a:normAutofit/>
          </a:bodyPr>
          <a:lstStyle/>
          <a:p>
            <a:r>
              <a:rPr lang="en-US" dirty="0"/>
              <a:t>The compiler at compile time sets up one VTABLE each for a class having virtual functions as well as the classes that are derived from classes having virtual functions.</a:t>
            </a:r>
          </a:p>
          <a:p>
            <a:r>
              <a:rPr lang="en-US" dirty="0"/>
              <a:t>A VTABLE contains entries that are function pointers to the virtual functions that can be called by the objects of the class. There is one function pointer entry for each virtual function.</a:t>
            </a:r>
          </a:p>
          <a:p>
            <a:r>
              <a:rPr lang="en-US" dirty="0"/>
              <a:t>In the case of pure virtual functions, this entry is NULL. (This the reason why we cannot instantiate the abstract class</a:t>
            </a:r>
            <a:r>
              <a:rPr lang="en-US" dirty="0" smtClean="0"/>
              <a:t>).</a:t>
            </a:r>
            <a:endParaRPr lang="en-US" dirty="0"/>
          </a:p>
        </p:txBody>
      </p:sp>
    </p:spTree>
    <p:extLst>
      <p:ext uri="{BB962C8B-B14F-4D97-AF65-F5344CB8AC3E}">
        <p14:creationId xmlns:p14="http://schemas.microsoft.com/office/powerpoint/2010/main" val="3537200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634" y="123093"/>
            <a:ext cx="10018713" cy="847578"/>
          </a:xfrm>
        </p:spPr>
        <p:txBody>
          <a:bodyPr/>
          <a:lstStyle/>
          <a:p>
            <a:r>
              <a:rPr lang="en-US" b="1" dirty="0"/>
              <a:t>_</a:t>
            </a:r>
            <a:r>
              <a:rPr lang="en-US" b="1" dirty="0" err="1"/>
              <a:t>vptr</a:t>
            </a:r>
            <a:endParaRPr lang="en-US" b="1" dirty="0"/>
          </a:p>
        </p:txBody>
      </p:sp>
      <p:sp>
        <p:nvSpPr>
          <p:cNvPr id="3" name="Content Placeholder 2"/>
          <p:cNvSpPr>
            <a:spLocks noGrp="1"/>
          </p:cNvSpPr>
          <p:nvPr>
            <p:ph idx="1"/>
          </p:nvPr>
        </p:nvSpPr>
        <p:spPr>
          <a:xfrm>
            <a:off x="1484310" y="1378634"/>
            <a:ext cx="10018713" cy="5247249"/>
          </a:xfrm>
        </p:spPr>
        <p:txBody>
          <a:bodyPr/>
          <a:lstStyle/>
          <a:p>
            <a:r>
              <a:rPr lang="en-US" dirty="0"/>
              <a:t>Next entity, _</a:t>
            </a:r>
            <a:r>
              <a:rPr lang="en-US" dirty="0" err="1"/>
              <a:t>vptr</a:t>
            </a:r>
            <a:r>
              <a:rPr lang="en-US" dirty="0"/>
              <a:t> which is called the </a:t>
            </a:r>
            <a:r>
              <a:rPr lang="en-US" dirty="0" err="1"/>
              <a:t>vtable</a:t>
            </a:r>
            <a:r>
              <a:rPr lang="en-US" dirty="0"/>
              <a:t> pointer is a hidden pointer that the compiler adds to the base class. </a:t>
            </a:r>
            <a:endParaRPr lang="en-US" dirty="0" smtClean="0"/>
          </a:p>
          <a:p>
            <a:r>
              <a:rPr lang="en-US" dirty="0" smtClean="0"/>
              <a:t>This </a:t>
            </a:r>
            <a:r>
              <a:rPr lang="en-US" dirty="0"/>
              <a:t>_</a:t>
            </a:r>
            <a:r>
              <a:rPr lang="en-US" dirty="0" err="1"/>
              <a:t>vptr</a:t>
            </a:r>
            <a:r>
              <a:rPr lang="en-US" dirty="0"/>
              <a:t> points to the </a:t>
            </a:r>
            <a:r>
              <a:rPr lang="en-US" dirty="0" err="1"/>
              <a:t>vtable</a:t>
            </a:r>
            <a:r>
              <a:rPr lang="en-US" dirty="0"/>
              <a:t> of the class. </a:t>
            </a:r>
            <a:endParaRPr lang="en-US" dirty="0" smtClean="0"/>
          </a:p>
          <a:p>
            <a:r>
              <a:rPr lang="en-US" dirty="0" smtClean="0"/>
              <a:t>All </a:t>
            </a:r>
            <a:r>
              <a:rPr lang="en-US" dirty="0"/>
              <a:t>the classes derived from this base class inherit the _</a:t>
            </a:r>
            <a:r>
              <a:rPr lang="en-US" dirty="0" err="1"/>
              <a:t>vptr</a:t>
            </a:r>
            <a:r>
              <a:rPr lang="en-US" dirty="0"/>
              <a:t>.</a:t>
            </a:r>
          </a:p>
          <a:p>
            <a:r>
              <a:rPr lang="en-US" dirty="0"/>
              <a:t>Every object of a class containing the virtual functions internally stores this _</a:t>
            </a:r>
            <a:r>
              <a:rPr lang="en-US" dirty="0" err="1"/>
              <a:t>vptr</a:t>
            </a:r>
            <a:r>
              <a:rPr lang="en-US" dirty="0"/>
              <a:t> and is transparent to the user. </a:t>
            </a:r>
            <a:endParaRPr lang="en-US" dirty="0" smtClean="0"/>
          </a:p>
          <a:p>
            <a:r>
              <a:rPr lang="en-US" dirty="0" smtClean="0"/>
              <a:t>Every </a:t>
            </a:r>
            <a:r>
              <a:rPr lang="en-US" dirty="0"/>
              <a:t>call to virtual function using an object is then resolved using this _</a:t>
            </a:r>
            <a:r>
              <a:rPr lang="en-US" dirty="0" err="1"/>
              <a:t>vptr</a:t>
            </a:r>
            <a:r>
              <a:rPr lang="en-US" dirty="0" smtClean="0"/>
              <a:t>.</a:t>
            </a:r>
            <a:endParaRPr lang="en-US" dirty="0"/>
          </a:p>
        </p:txBody>
      </p:sp>
    </p:spTree>
    <p:extLst>
      <p:ext uri="{BB962C8B-B14F-4D97-AF65-F5344CB8AC3E}">
        <p14:creationId xmlns:p14="http://schemas.microsoft.com/office/powerpoint/2010/main" val="4231344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2444"/>
            <a:ext cx="12191999" cy="6855555"/>
          </a:xfrm>
          <a:prstGeom prst="rect">
            <a:avLst/>
          </a:prstGeom>
        </p:spPr>
      </p:pic>
    </p:spTree>
    <p:extLst>
      <p:ext uri="{BB962C8B-B14F-4D97-AF65-F5344CB8AC3E}">
        <p14:creationId xmlns:p14="http://schemas.microsoft.com/office/powerpoint/2010/main" val="263297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
            <a:ext cx="12191999" cy="6855892"/>
          </a:xfrm>
          <a:prstGeom prst="rect">
            <a:avLst/>
          </a:prstGeom>
        </p:spPr>
      </p:pic>
    </p:spTree>
    <p:extLst>
      <p:ext uri="{BB962C8B-B14F-4D97-AF65-F5344CB8AC3E}">
        <p14:creationId xmlns:p14="http://schemas.microsoft.com/office/powerpoint/2010/main" val="131137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Virtual Functions</a:t>
            </a:r>
            <a:endParaRPr lang="en-US" dirty="0"/>
          </a:p>
        </p:txBody>
      </p:sp>
      <p:sp>
        <p:nvSpPr>
          <p:cNvPr id="3" name="Content Placeholder 2"/>
          <p:cNvSpPr>
            <a:spLocks noGrp="1"/>
          </p:cNvSpPr>
          <p:nvPr>
            <p:ph idx="1"/>
          </p:nvPr>
        </p:nvSpPr>
        <p:spPr/>
        <p:txBody>
          <a:bodyPr/>
          <a:lstStyle/>
          <a:p>
            <a:r>
              <a:rPr lang="en-US" dirty="0" smtClean="0"/>
              <a:t>A </a:t>
            </a:r>
            <a:r>
              <a:rPr lang="en-US" dirty="0"/>
              <a:t>“pure virtual function” that is usually equated to zero.</a:t>
            </a:r>
          </a:p>
          <a:p>
            <a:endParaRPr lang="en-US" dirty="0"/>
          </a:p>
          <a:p>
            <a:r>
              <a:rPr lang="en-US" dirty="0"/>
              <a:t>The pure virtual function is declared </a:t>
            </a:r>
            <a:r>
              <a:rPr lang="en-US" dirty="0" smtClean="0"/>
              <a:t>as</a:t>
            </a:r>
            <a:endParaRPr lang="en-US" dirty="0"/>
          </a:p>
          <a:p>
            <a:r>
              <a:rPr lang="en-US" dirty="0"/>
              <a:t> </a:t>
            </a:r>
            <a:r>
              <a:rPr lang="en-US" b="1" dirty="0"/>
              <a:t>virtual </a:t>
            </a:r>
            <a:r>
              <a:rPr lang="en-US" b="1" dirty="0" err="1"/>
              <a:t>return_type</a:t>
            </a:r>
            <a:r>
              <a:rPr lang="en-US" b="1" dirty="0"/>
              <a:t> </a:t>
            </a:r>
            <a:r>
              <a:rPr lang="en-US" b="1" dirty="0" err="1"/>
              <a:t>function_name</a:t>
            </a:r>
            <a:r>
              <a:rPr lang="en-US" b="1" dirty="0"/>
              <a:t>(</a:t>
            </a:r>
            <a:r>
              <a:rPr lang="en-US" b="1" dirty="0" err="1"/>
              <a:t>arg</a:t>
            </a:r>
            <a:r>
              <a:rPr lang="en-US" b="1" dirty="0"/>
              <a:t> list) = 0;</a:t>
            </a:r>
          </a:p>
        </p:txBody>
      </p:sp>
    </p:spTree>
    <p:extLst>
      <p:ext uri="{BB962C8B-B14F-4D97-AF65-F5344CB8AC3E}">
        <p14:creationId xmlns:p14="http://schemas.microsoft.com/office/powerpoint/2010/main" val="3620473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819443"/>
          </a:xfrm>
        </p:spPr>
        <p:txBody>
          <a:bodyPr/>
          <a:lstStyle/>
          <a:p>
            <a:r>
              <a:rPr lang="en-US" dirty="0" smtClean="0"/>
              <a:t>Abstract Class</a:t>
            </a:r>
            <a:endParaRPr lang="en-US" dirty="0"/>
          </a:p>
        </p:txBody>
      </p:sp>
      <p:sp>
        <p:nvSpPr>
          <p:cNvPr id="3" name="Content Placeholder 2"/>
          <p:cNvSpPr>
            <a:spLocks noGrp="1"/>
          </p:cNvSpPr>
          <p:nvPr>
            <p:ph idx="1"/>
          </p:nvPr>
        </p:nvSpPr>
        <p:spPr>
          <a:xfrm>
            <a:off x="1484310" y="1069145"/>
            <a:ext cx="10018713" cy="5788855"/>
          </a:xfrm>
        </p:spPr>
        <p:txBody>
          <a:bodyPr>
            <a:normAutofit/>
          </a:bodyPr>
          <a:lstStyle/>
          <a:p>
            <a:r>
              <a:rPr lang="en-US" dirty="0"/>
              <a:t>The class which has at least one pure virtual function that is called an “</a:t>
            </a:r>
            <a:r>
              <a:rPr lang="en-US" b="1" dirty="0"/>
              <a:t>abstract class</a:t>
            </a:r>
            <a:r>
              <a:rPr lang="en-US" dirty="0" smtClean="0"/>
              <a:t>”.</a:t>
            </a:r>
          </a:p>
          <a:p>
            <a:r>
              <a:rPr lang="en-US" dirty="0" smtClean="0"/>
              <a:t> </a:t>
            </a:r>
            <a:r>
              <a:rPr lang="en-US" dirty="0"/>
              <a:t>We can never instantiate the abstract class i.e. we cannot create an object of the abstract class.</a:t>
            </a:r>
          </a:p>
          <a:p>
            <a:r>
              <a:rPr lang="en-US" dirty="0"/>
              <a:t>This is because we know that an entry is made for every virtual function in the VTABLE (virtual table). </a:t>
            </a:r>
            <a:endParaRPr lang="en-US" dirty="0" smtClean="0"/>
          </a:p>
          <a:p>
            <a:r>
              <a:rPr lang="en-US" dirty="0" smtClean="0"/>
              <a:t>But </a:t>
            </a:r>
            <a:r>
              <a:rPr lang="en-US" dirty="0"/>
              <a:t>in case of a pure virtual function, this entry is without any address thus rendering it incomplete. </a:t>
            </a:r>
            <a:endParaRPr lang="en-US" dirty="0" smtClean="0"/>
          </a:p>
          <a:p>
            <a:r>
              <a:rPr lang="en-US" dirty="0" smtClean="0"/>
              <a:t>So </a:t>
            </a:r>
            <a:r>
              <a:rPr lang="en-US" dirty="0"/>
              <a:t>the compiler doesn’t allow creating an object for the class with incomplete VTABLE entry.</a:t>
            </a:r>
          </a:p>
          <a:p>
            <a:r>
              <a:rPr lang="en-US" dirty="0"/>
              <a:t>This is the reason for which we cannot instantiate an abstract class</a:t>
            </a:r>
            <a:r>
              <a:rPr lang="en-US" dirty="0" smtClean="0"/>
              <a:t>.</a:t>
            </a:r>
            <a:endParaRPr lang="en-US" dirty="0"/>
          </a:p>
        </p:txBody>
      </p:sp>
    </p:spTree>
    <p:extLst>
      <p:ext uri="{BB962C8B-B14F-4D97-AF65-F5344CB8AC3E}">
        <p14:creationId xmlns:p14="http://schemas.microsoft.com/office/powerpoint/2010/main" val="775818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1646"/>
          </a:xfrm>
        </p:spPr>
        <p:txBody>
          <a:bodyPr/>
          <a:lstStyle/>
          <a:p>
            <a:r>
              <a:rPr lang="en-US" dirty="0" smtClean="0"/>
              <a:t>Characteristics</a:t>
            </a:r>
            <a:endParaRPr lang="en-US" dirty="0"/>
          </a:p>
        </p:txBody>
      </p:sp>
      <p:sp>
        <p:nvSpPr>
          <p:cNvPr id="3" name="Content Placeholder 2"/>
          <p:cNvSpPr>
            <a:spLocks noGrp="1"/>
          </p:cNvSpPr>
          <p:nvPr>
            <p:ph idx="1"/>
          </p:nvPr>
        </p:nvSpPr>
        <p:spPr>
          <a:xfrm>
            <a:off x="1484310" y="1547446"/>
            <a:ext cx="10018713" cy="5310553"/>
          </a:xfrm>
        </p:spPr>
        <p:txBody>
          <a:bodyPr>
            <a:normAutofit/>
          </a:bodyPr>
          <a:lstStyle/>
          <a:p>
            <a:r>
              <a:rPr lang="en-US" dirty="0"/>
              <a:t>We cannot instantiate an abstract class.</a:t>
            </a:r>
          </a:p>
          <a:p>
            <a:r>
              <a:rPr lang="en-US" dirty="0"/>
              <a:t>An abstract class contains at least one pure virtual function.</a:t>
            </a:r>
          </a:p>
          <a:p>
            <a:r>
              <a:rPr lang="en-US" dirty="0"/>
              <a:t>Although we cannot instantiate abstract class, we can always create pointers or references to this class.</a:t>
            </a:r>
          </a:p>
          <a:p>
            <a:r>
              <a:rPr lang="en-US" dirty="0"/>
              <a:t>An abstract class can have some implementation like properties and methods along with pure virtual functions.</a:t>
            </a:r>
          </a:p>
          <a:p>
            <a:r>
              <a:rPr lang="en-US" dirty="0"/>
              <a:t>When we derive a class from the abstract class, the derived class should override all the pure virtual functions in the abstract class. </a:t>
            </a:r>
            <a:endParaRPr lang="en-US" dirty="0" smtClean="0"/>
          </a:p>
          <a:p>
            <a:r>
              <a:rPr lang="en-US" dirty="0" smtClean="0"/>
              <a:t>If </a:t>
            </a:r>
            <a:r>
              <a:rPr lang="en-US" dirty="0"/>
              <a:t>it failed to do so, then the derived class will also be </a:t>
            </a:r>
            <a:r>
              <a:rPr lang="en-US" dirty="0" smtClean="0"/>
              <a:t>an </a:t>
            </a:r>
            <a:r>
              <a:rPr lang="en-US" dirty="0"/>
              <a:t>abstract class</a:t>
            </a:r>
            <a:r>
              <a:rPr lang="en-US" dirty="0" smtClean="0"/>
              <a:t>.</a:t>
            </a:r>
          </a:p>
          <a:p>
            <a:r>
              <a:rPr lang="en-US" dirty="0"/>
              <a:t>It can be used to create pointers to it, and take advantage of all its polymorphic abilities.</a:t>
            </a:r>
          </a:p>
        </p:txBody>
      </p:sp>
    </p:spTree>
    <p:extLst>
      <p:ext uri="{BB962C8B-B14F-4D97-AF65-F5344CB8AC3E}">
        <p14:creationId xmlns:p14="http://schemas.microsoft.com/office/powerpoint/2010/main" val="157589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Destructors</a:t>
            </a:r>
            <a:endParaRPr lang="en-US" dirty="0"/>
          </a:p>
        </p:txBody>
      </p:sp>
      <p:sp>
        <p:nvSpPr>
          <p:cNvPr id="3" name="Content Placeholder 2"/>
          <p:cNvSpPr>
            <a:spLocks noGrp="1"/>
          </p:cNvSpPr>
          <p:nvPr>
            <p:ph idx="1"/>
          </p:nvPr>
        </p:nvSpPr>
        <p:spPr>
          <a:xfrm>
            <a:off x="1484310" y="2666999"/>
            <a:ext cx="10018713" cy="3776004"/>
          </a:xfrm>
        </p:spPr>
        <p:txBody>
          <a:bodyPr/>
          <a:lstStyle/>
          <a:p>
            <a:r>
              <a:rPr lang="en-US" dirty="0"/>
              <a:t>Destructors of the class can be declared as virtual. </a:t>
            </a:r>
            <a:endParaRPr lang="en-US" dirty="0" smtClean="0"/>
          </a:p>
          <a:p>
            <a:r>
              <a:rPr lang="en-US" dirty="0" smtClean="0"/>
              <a:t>Whenever </a:t>
            </a:r>
            <a:r>
              <a:rPr lang="en-US" dirty="0"/>
              <a:t>we do </a:t>
            </a:r>
            <a:r>
              <a:rPr lang="en-US" dirty="0" err="1"/>
              <a:t>upcast</a:t>
            </a:r>
            <a:r>
              <a:rPr lang="en-US" dirty="0"/>
              <a:t> i.e. assigning the derived class object to a base class pointer, the ordinary destructors can produce unacceptable results</a:t>
            </a:r>
            <a:r>
              <a:rPr lang="en-US" dirty="0" smtClean="0"/>
              <a:t>.</a:t>
            </a:r>
          </a:p>
          <a:p>
            <a:r>
              <a:rPr lang="en-US" dirty="0" smtClean="0"/>
              <a:t>Results in memory leaks.</a:t>
            </a:r>
            <a:endParaRPr lang="en-US" dirty="0"/>
          </a:p>
        </p:txBody>
      </p:sp>
    </p:spTree>
    <p:extLst>
      <p:ext uri="{BB962C8B-B14F-4D97-AF65-F5344CB8AC3E}">
        <p14:creationId xmlns:p14="http://schemas.microsoft.com/office/powerpoint/2010/main" val="16315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https://www.geeksforgeeks.org/polymorphism-in-c</a:t>
            </a:r>
            <a:r>
              <a:rPr lang="en-US" dirty="0" smtClean="0">
                <a:hlinkClick r:id="rId2"/>
              </a:rPr>
              <a:t>/</a:t>
            </a:r>
            <a:endParaRPr lang="en-US" dirty="0" smtClean="0"/>
          </a:p>
          <a:p>
            <a:r>
              <a:rPr lang="en-US" dirty="0">
                <a:hlinkClick r:id="rId3"/>
              </a:rPr>
              <a:t>https://www.softwaretestinghelp.com/runtime-polymorphism-in-cpp</a:t>
            </a:r>
            <a:r>
              <a:rPr lang="en-US" dirty="0" smtClean="0">
                <a:hlinkClick r:id="rId3"/>
              </a:rPr>
              <a:t>/</a:t>
            </a:r>
            <a:endParaRPr lang="en-US" dirty="0" smtClean="0"/>
          </a:p>
          <a:p>
            <a:endParaRPr lang="en-US" dirty="0"/>
          </a:p>
          <a:p>
            <a:r>
              <a:rPr lang="en-US" dirty="0">
                <a:hlinkClick r:id="rId4"/>
              </a:rPr>
              <a:t>https://</a:t>
            </a:r>
            <a:r>
              <a:rPr lang="en-US" dirty="0" smtClean="0">
                <a:hlinkClick r:id="rId4"/>
              </a:rPr>
              <a:t>www.geeksforgeeks.org/virtual-functions-and-runtime-polymorphism-in-c-set-1-introduction</a:t>
            </a:r>
            <a:r>
              <a:rPr lang="en-US" dirty="0">
                <a:hlinkClick r:id="rId4"/>
              </a:rPr>
              <a:t>/</a:t>
            </a:r>
            <a:endParaRPr lang="en-US" dirty="0"/>
          </a:p>
        </p:txBody>
      </p:sp>
    </p:spTree>
    <p:extLst>
      <p:ext uri="{BB962C8B-B14F-4D97-AF65-F5344CB8AC3E}">
        <p14:creationId xmlns:p14="http://schemas.microsoft.com/office/powerpoint/2010/main" val="57678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Polymorphism</a:t>
            </a:r>
            <a:endParaRPr lang="en-US" dirty="0"/>
          </a:p>
        </p:txBody>
      </p:sp>
      <p:sp>
        <p:nvSpPr>
          <p:cNvPr id="3" name="Content Placeholder 2"/>
          <p:cNvSpPr>
            <a:spLocks noGrp="1"/>
          </p:cNvSpPr>
          <p:nvPr>
            <p:ph idx="1"/>
          </p:nvPr>
        </p:nvSpPr>
        <p:spPr/>
        <p:txBody>
          <a:bodyPr/>
          <a:lstStyle/>
          <a:p>
            <a:r>
              <a:rPr lang="en-US" dirty="0"/>
              <a:t>This type of polymorphism is achieved by </a:t>
            </a:r>
            <a:r>
              <a:rPr lang="en-US" b="1" dirty="0"/>
              <a:t>Function </a:t>
            </a:r>
            <a:r>
              <a:rPr lang="en-US" b="1" dirty="0" smtClean="0"/>
              <a:t>Overriding </a:t>
            </a:r>
            <a:r>
              <a:rPr lang="en-US" dirty="0" smtClean="0"/>
              <a:t>using virtual functions.</a:t>
            </a:r>
          </a:p>
          <a:p>
            <a:endParaRPr lang="en-US" dirty="0"/>
          </a:p>
          <a:p>
            <a:r>
              <a:rPr lang="en-US" dirty="0"/>
              <a:t> This is also known as </a:t>
            </a:r>
            <a:r>
              <a:rPr lang="en-US" dirty="0" smtClean="0"/>
              <a:t>dynamic, runtime </a:t>
            </a:r>
            <a:r>
              <a:rPr lang="en-US" dirty="0"/>
              <a:t>(or late) binding.</a:t>
            </a:r>
          </a:p>
        </p:txBody>
      </p:sp>
    </p:spTree>
    <p:extLst>
      <p:ext uri="{BB962C8B-B14F-4D97-AF65-F5344CB8AC3E}">
        <p14:creationId xmlns:p14="http://schemas.microsoft.com/office/powerpoint/2010/main" val="241893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970671"/>
            <a:ext cx="10018713" cy="5683347"/>
          </a:xfrm>
        </p:spPr>
        <p:txBody>
          <a:bodyPr/>
          <a:lstStyle/>
          <a:p>
            <a:r>
              <a:rPr lang="en-US" b="1" dirty="0"/>
              <a:t>Runtime polymorphism </a:t>
            </a:r>
            <a:r>
              <a:rPr lang="en-US" dirty="0"/>
              <a:t>is also known as dynamic polymorphism or late binding. </a:t>
            </a:r>
            <a:endParaRPr lang="en-US" dirty="0" smtClean="0"/>
          </a:p>
          <a:p>
            <a:r>
              <a:rPr lang="en-US" dirty="0" smtClean="0"/>
              <a:t>In </a:t>
            </a:r>
            <a:r>
              <a:rPr lang="en-US" dirty="0"/>
              <a:t>runtime polymorphism, the function call is resolved at run time.</a:t>
            </a:r>
          </a:p>
          <a:p>
            <a:r>
              <a:rPr lang="en-US" dirty="0"/>
              <a:t>In contrast, to </a:t>
            </a:r>
            <a:r>
              <a:rPr lang="en-US" b="1" dirty="0"/>
              <a:t>compile time </a:t>
            </a:r>
            <a:r>
              <a:rPr lang="en-US" dirty="0"/>
              <a:t>or </a:t>
            </a:r>
            <a:r>
              <a:rPr lang="en-US" b="1" dirty="0"/>
              <a:t>static polymorphism</a:t>
            </a:r>
            <a:r>
              <a:rPr lang="en-US" dirty="0"/>
              <a:t>, the compiler deduces the object at run time and then decides which function call to bind to the object. </a:t>
            </a:r>
            <a:endParaRPr lang="en-US" dirty="0" smtClean="0"/>
          </a:p>
          <a:p>
            <a:r>
              <a:rPr lang="en-US" dirty="0" smtClean="0"/>
              <a:t>In </a:t>
            </a:r>
            <a:r>
              <a:rPr lang="en-US" dirty="0"/>
              <a:t>C++, runtime polymorphism is implemented using method overriding.</a:t>
            </a:r>
          </a:p>
          <a:p>
            <a:endParaRPr lang="en-US" dirty="0"/>
          </a:p>
        </p:txBody>
      </p:sp>
    </p:spTree>
    <p:extLst>
      <p:ext uri="{BB962C8B-B14F-4D97-AF65-F5344CB8AC3E}">
        <p14:creationId xmlns:p14="http://schemas.microsoft.com/office/powerpoint/2010/main" val="1833595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Overriding</a:t>
            </a:r>
            <a:endParaRPr lang="en-US" dirty="0"/>
          </a:p>
        </p:txBody>
      </p:sp>
      <p:sp>
        <p:nvSpPr>
          <p:cNvPr id="3" name="Content Placeholder 2"/>
          <p:cNvSpPr>
            <a:spLocks noGrp="1"/>
          </p:cNvSpPr>
          <p:nvPr>
            <p:ph idx="1"/>
          </p:nvPr>
        </p:nvSpPr>
        <p:spPr>
          <a:xfrm>
            <a:off x="1484310" y="2250831"/>
            <a:ext cx="10018713" cy="3540369"/>
          </a:xfrm>
        </p:spPr>
        <p:txBody>
          <a:bodyPr/>
          <a:lstStyle/>
          <a:p>
            <a:r>
              <a:rPr lang="en-US" dirty="0"/>
              <a:t>F</a:t>
            </a:r>
            <a:r>
              <a:rPr lang="en-US" dirty="0" smtClean="0"/>
              <a:t>unction </a:t>
            </a:r>
            <a:r>
              <a:rPr lang="en-US" dirty="0"/>
              <a:t>overriding cannot be done within a class. </a:t>
            </a:r>
            <a:endParaRPr lang="en-US" dirty="0" smtClean="0"/>
          </a:p>
          <a:p>
            <a:r>
              <a:rPr lang="en-US" dirty="0" smtClean="0"/>
              <a:t>The </a:t>
            </a:r>
            <a:r>
              <a:rPr lang="en-US" dirty="0"/>
              <a:t>function is overridden in the derived class only. </a:t>
            </a:r>
            <a:endParaRPr lang="en-US" dirty="0" smtClean="0"/>
          </a:p>
          <a:p>
            <a:r>
              <a:rPr lang="en-US" dirty="0" smtClean="0"/>
              <a:t>Hence </a:t>
            </a:r>
            <a:r>
              <a:rPr lang="en-US" dirty="0"/>
              <a:t>inheritance should be present for function overriding.</a:t>
            </a:r>
          </a:p>
          <a:p>
            <a:r>
              <a:rPr lang="en-US" dirty="0"/>
              <a:t>The second thing is that the function from a base class that </a:t>
            </a:r>
            <a:r>
              <a:rPr lang="en-US" dirty="0" smtClean="0"/>
              <a:t>is to be overridden </a:t>
            </a:r>
            <a:r>
              <a:rPr lang="en-US" dirty="0"/>
              <a:t>should have the same signature or prototype i.e. it should have the same name, same return type and same argument list.</a:t>
            </a:r>
          </a:p>
          <a:p>
            <a:endParaRPr lang="en-US" dirty="0"/>
          </a:p>
        </p:txBody>
      </p:sp>
    </p:spTree>
    <p:extLst>
      <p:ext uri="{BB962C8B-B14F-4D97-AF65-F5344CB8AC3E}">
        <p14:creationId xmlns:p14="http://schemas.microsoft.com/office/powerpoint/2010/main" val="291910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to Base Class</a:t>
            </a:r>
            <a:endParaRPr lang="en-US" dirty="0"/>
          </a:p>
        </p:txBody>
      </p:sp>
      <p:sp>
        <p:nvSpPr>
          <p:cNvPr id="3" name="Content Placeholder 2"/>
          <p:cNvSpPr>
            <a:spLocks noGrp="1"/>
          </p:cNvSpPr>
          <p:nvPr>
            <p:ph idx="1"/>
          </p:nvPr>
        </p:nvSpPr>
        <p:spPr>
          <a:xfrm>
            <a:off x="1484310" y="2666999"/>
            <a:ext cx="10018713" cy="3902613"/>
          </a:xfrm>
        </p:spPr>
        <p:txBody>
          <a:bodyPr/>
          <a:lstStyle/>
          <a:p>
            <a:r>
              <a:rPr lang="en-US" dirty="0"/>
              <a:t>One of the key features of class inheritance is that a pointer to a derived class is type-compatible with a pointer to its base class</a:t>
            </a:r>
            <a:r>
              <a:rPr lang="en-US" dirty="0" smtClean="0"/>
              <a:t>.</a:t>
            </a:r>
          </a:p>
          <a:p>
            <a:r>
              <a:rPr lang="en-US" dirty="0" smtClean="0"/>
              <a:t>Only </a:t>
            </a:r>
            <a:r>
              <a:rPr lang="en-US" dirty="0"/>
              <a:t>the members inherited from </a:t>
            </a:r>
            <a:r>
              <a:rPr lang="en-US" dirty="0" smtClean="0"/>
              <a:t>Base Class </a:t>
            </a:r>
            <a:r>
              <a:rPr lang="en-US" dirty="0"/>
              <a:t>can be </a:t>
            </a:r>
            <a:r>
              <a:rPr lang="en-US" dirty="0" smtClean="0"/>
              <a:t>accessed if a pointer of base object is pointed towards derived class.</a:t>
            </a:r>
          </a:p>
          <a:p>
            <a:r>
              <a:rPr lang="en-US" dirty="0" smtClean="0"/>
              <a:t>The </a:t>
            </a:r>
            <a:r>
              <a:rPr lang="en-US" dirty="0"/>
              <a:t>pointers to the base class cannot access the </a:t>
            </a:r>
            <a:r>
              <a:rPr lang="en-US" dirty="0" smtClean="0"/>
              <a:t>specialized members of derived classes.</a:t>
            </a:r>
            <a:endParaRPr lang="en-US" dirty="0"/>
          </a:p>
          <a:p>
            <a:endParaRPr lang="en-US" dirty="0"/>
          </a:p>
        </p:txBody>
      </p:sp>
    </p:spTree>
    <p:extLst>
      <p:ext uri="{BB962C8B-B14F-4D97-AF65-F5344CB8AC3E}">
        <p14:creationId xmlns:p14="http://schemas.microsoft.com/office/powerpoint/2010/main" val="174924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68829"/>
          </a:xfrm>
        </p:spPr>
        <p:txBody>
          <a:bodyPr/>
          <a:lstStyle/>
          <a:p>
            <a:r>
              <a:rPr lang="en-US" dirty="0" smtClean="0"/>
              <a:t>Virtual Members</a:t>
            </a:r>
            <a:endParaRPr lang="en-US" dirty="0"/>
          </a:p>
        </p:txBody>
      </p:sp>
      <p:sp>
        <p:nvSpPr>
          <p:cNvPr id="3" name="Content Placeholder 2"/>
          <p:cNvSpPr>
            <a:spLocks noGrp="1"/>
          </p:cNvSpPr>
          <p:nvPr>
            <p:ph idx="1"/>
          </p:nvPr>
        </p:nvSpPr>
        <p:spPr>
          <a:xfrm>
            <a:off x="1484310" y="1843314"/>
            <a:ext cx="10018713" cy="4818743"/>
          </a:xfrm>
        </p:spPr>
        <p:txBody>
          <a:bodyPr/>
          <a:lstStyle/>
          <a:p>
            <a:r>
              <a:rPr lang="en-US" dirty="0"/>
              <a:t>A virtual member is a member function that can be redefined in a derived class, while preserving its calling properties through references. </a:t>
            </a:r>
            <a:endParaRPr lang="en-US" dirty="0" smtClean="0"/>
          </a:p>
          <a:p>
            <a:r>
              <a:rPr lang="en-US" dirty="0" smtClean="0"/>
              <a:t>The </a:t>
            </a:r>
            <a:r>
              <a:rPr lang="en-US" dirty="0"/>
              <a:t>syntax for a function to become virtual is to precede its declaration with the </a:t>
            </a:r>
            <a:r>
              <a:rPr lang="en-US" b="1" dirty="0"/>
              <a:t>virtual </a:t>
            </a:r>
            <a:r>
              <a:rPr lang="en-US" dirty="0" smtClean="0"/>
              <a:t>keyword.</a:t>
            </a:r>
          </a:p>
          <a:p>
            <a:r>
              <a:rPr lang="en-US" dirty="0" smtClean="0"/>
              <a:t>Non-virtual </a:t>
            </a:r>
            <a:r>
              <a:rPr lang="en-US" dirty="0"/>
              <a:t>members can also be redefined in derived </a:t>
            </a:r>
            <a:r>
              <a:rPr lang="en-US" dirty="0" smtClean="0"/>
              <a:t>classes.</a:t>
            </a:r>
          </a:p>
          <a:p>
            <a:r>
              <a:rPr lang="en-US" dirty="0"/>
              <a:t>B</a:t>
            </a:r>
            <a:r>
              <a:rPr lang="en-US" dirty="0" smtClean="0"/>
              <a:t>ut </a:t>
            </a:r>
            <a:r>
              <a:rPr lang="en-US" dirty="0"/>
              <a:t>non-virtual members of derived classes cannot be accessed through a reference of the base class</a:t>
            </a:r>
            <a:endParaRPr lang="en-US" dirty="0"/>
          </a:p>
        </p:txBody>
      </p:sp>
    </p:spTree>
    <p:extLst>
      <p:ext uri="{BB962C8B-B14F-4D97-AF65-F5344CB8AC3E}">
        <p14:creationId xmlns:p14="http://schemas.microsoft.com/office/powerpoint/2010/main" val="95527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675249"/>
            <a:ext cx="10018713" cy="5894363"/>
          </a:xfrm>
        </p:spPr>
        <p:txBody>
          <a:bodyPr>
            <a:normAutofit/>
          </a:bodyPr>
          <a:lstStyle/>
          <a:p>
            <a:r>
              <a:rPr lang="en-US" dirty="0"/>
              <a:t>Therefore, essentially, what the virtual keyword does is to allow a member of a derived class with the same name as one in the base class to be appropriately called from a </a:t>
            </a:r>
            <a:r>
              <a:rPr lang="en-US" dirty="0" smtClean="0"/>
              <a:t>pointer.</a:t>
            </a:r>
          </a:p>
          <a:p>
            <a:endParaRPr lang="en-US" dirty="0" smtClean="0"/>
          </a:p>
          <a:p>
            <a:r>
              <a:rPr lang="en-US" dirty="0" smtClean="0"/>
              <a:t> </a:t>
            </a:r>
            <a:r>
              <a:rPr lang="en-US" dirty="0"/>
              <a:t>M</a:t>
            </a:r>
            <a:r>
              <a:rPr lang="en-US" dirty="0" smtClean="0"/>
              <a:t>ore </a:t>
            </a:r>
            <a:r>
              <a:rPr lang="en-US" dirty="0"/>
              <a:t>precisely when the type of the pointer is a pointer to the base class that is pointing to an object of the derived </a:t>
            </a:r>
            <a:r>
              <a:rPr lang="en-US" dirty="0" smtClean="0"/>
              <a:t>class.</a:t>
            </a:r>
          </a:p>
          <a:p>
            <a:endParaRPr lang="en-US" dirty="0"/>
          </a:p>
          <a:p>
            <a:r>
              <a:rPr lang="en-US" dirty="0"/>
              <a:t>A class that declares or inherits a virtual function is called a polymorphic class.</a:t>
            </a:r>
          </a:p>
        </p:txBody>
      </p:sp>
    </p:spTree>
    <p:extLst>
      <p:ext uri="{BB962C8B-B14F-4D97-AF65-F5344CB8AC3E}">
        <p14:creationId xmlns:p14="http://schemas.microsoft.com/office/powerpoint/2010/main" val="50752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689317"/>
            <a:ext cx="10018713" cy="5500468"/>
          </a:xfrm>
        </p:spPr>
        <p:txBody>
          <a:bodyPr/>
          <a:lstStyle/>
          <a:p>
            <a:r>
              <a:rPr lang="en-US" dirty="0" smtClean="0"/>
              <a:t>In such cases where pointers and virtual functions are used, the </a:t>
            </a:r>
            <a:r>
              <a:rPr lang="en-US" dirty="0"/>
              <a:t>call to the function is resolved at runtime, compiler determines the type of the object at runtime and calls the appropriate function.</a:t>
            </a:r>
            <a:endParaRPr lang="en-US" dirty="0"/>
          </a:p>
        </p:txBody>
      </p:sp>
    </p:spTree>
    <p:extLst>
      <p:ext uri="{BB962C8B-B14F-4D97-AF65-F5344CB8AC3E}">
        <p14:creationId xmlns:p14="http://schemas.microsoft.com/office/powerpoint/2010/main" val="3636058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661183"/>
            <a:ext cx="10018713" cy="5866226"/>
          </a:xfrm>
        </p:spPr>
        <p:txBody>
          <a:bodyPr/>
          <a:lstStyle/>
          <a:p>
            <a:r>
              <a:rPr lang="en-US" dirty="0"/>
              <a:t>In C++, the overridden function in derived class can also be private. </a:t>
            </a:r>
            <a:endParaRPr lang="en-US" dirty="0" smtClean="0"/>
          </a:p>
          <a:p>
            <a:r>
              <a:rPr lang="en-US" dirty="0" smtClean="0"/>
              <a:t>The </a:t>
            </a:r>
            <a:r>
              <a:rPr lang="en-US" dirty="0"/>
              <a:t>compiler only checks the type of the object at compile time and binds the function at run time, hence it doesn’t make any difference even if the function is public or private.</a:t>
            </a:r>
          </a:p>
          <a:p>
            <a:r>
              <a:rPr lang="en-US" dirty="0"/>
              <a:t>Note that if a function is declared virtual in the base class, then it will be virtual in all of the derived classes.</a:t>
            </a:r>
          </a:p>
          <a:p>
            <a:endParaRPr lang="en-US" dirty="0"/>
          </a:p>
        </p:txBody>
      </p:sp>
    </p:spTree>
    <p:extLst>
      <p:ext uri="{BB962C8B-B14F-4D97-AF65-F5344CB8AC3E}">
        <p14:creationId xmlns:p14="http://schemas.microsoft.com/office/powerpoint/2010/main" val="3755008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3151</TotalTime>
  <Words>999</Words>
  <Application>Microsoft Office PowerPoint</Application>
  <PresentationFormat>Widescreen</PresentationFormat>
  <Paragraphs>77</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Corbel</vt:lpstr>
      <vt:lpstr>Parallax</vt:lpstr>
      <vt:lpstr>Classes</vt:lpstr>
      <vt:lpstr>Runtime Polymorphism</vt:lpstr>
      <vt:lpstr>PowerPoint Presentation</vt:lpstr>
      <vt:lpstr>Function Overriding</vt:lpstr>
      <vt:lpstr>Pointer to Base Class</vt:lpstr>
      <vt:lpstr>Virtual Members</vt:lpstr>
      <vt:lpstr>PowerPoint Presentation</vt:lpstr>
      <vt:lpstr>PowerPoint Presentation</vt:lpstr>
      <vt:lpstr>PowerPoint Presentation</vt:lpstr>
      <vt:lpstr>Working</vt:lpstr>
      <vt:lpstr>VTable</vt:lpstr>
      <vt:lpstr>_vptr</vt:lpstr>
      <vt:lpstr>PowerPoint Presentation</vt:lpstr>
      <vt:lpstr>PowerPoint Presentation</vt:lpstr>
      <vt:lpstr>Pure Virtual Functions</vt:lpstr>
      <vt:lpstr>Abstract Class</vt:lpstr>
      <vt:lpstr>Characteristics</vt:lpstr>
      <vt:lpstr>Virtual Destructors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 &amp; Structs</dc:title>
  <dc:creator>Mashal Khan</dc:creator>
  <cp:lastModifiedBy>Mashal Khan</cp:lastModifiedBy>
  <cp:revision>296</cp:revision>
  <dcterms:created xsi:type="dcterms:W3CDTF">2020-01-23T05:47:47Z</dcterms:created>
  <dcterms:modified xsi:type="dcterms:W3CDTF">2020-03-12T10:00:05Z</dcterms:modified>
</cp:coreProperties>
</file>