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62" r:id="rId3"/>
    <p:sldId id="263" r:id="rId4"/>
    <p:sldId id="264" r:id="rId5"/>
    <p:sldId id="265" r:id="rId6"/>
    <p:sldId id="266" r:id="rId7"/>
    <p:sldId id="267" r:id="rId8"/>
    <p:sldId id="268" r:id="rId9"/>
    <p:sldId id="269" r:id="rId10"/>
    <p:sldId id="270" r:id="rId11"/>
    <p:sldId id="292" r:id="rId12"/>
    <p:sldId id="271" r:id="rId13"/>
    <p:sldId id="272" r:id="rId14"/>
    <p:sldId id="273" r:id="rId15"/>
    <p:sldId id="274" r:id="rId16"/>
    <p:sldId id="261"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3" r:id="rId35"/>
    <p:sldId id="295" r:id="rId36"/>
    <p:sldId id="294" r:id="rId37"/>
    <p:sldId id="26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89474" autoAdjust="0"/>
  </p:normalViewPr>
  <p:slideViewPr>
    <p:cSldViewPr snapToGrid="0">
      <p:cViewPr varScale="1">
        <p:scale>
          <a:sx n="70" d="100"/>
          <a:sy n="70"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D3FF7-0F34-44CF-B0DE-25B5577BED0D}" type="datetimeFigureOut">
              <a:rPr lang="en-US" smtClean="0"/>
              <a:t>4/14/2020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B2DE7D-71B6-4646-BA73-291EE547BE46}" type="slidenum">
              <a:rPr lang="en-US" smtClean="0"/>
              <a:t>‹#›</a:t>
            </a:fld>
            <a:endParaRPr lang="en-US"/>
          </a:p>
        </p:txBody>
      </p:sp>
    </p:spTree>
    <p:extLst>
      <p:ext uri="{BB962C8B-B14F-4D97-AF65-F5344CB8AC3E}">
        <p14:creationId xmlns:p14="http://schemas.microsoft.com/office/powerpoint/2010/main" val="114066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LIFO= Last In First Out</a:t>
            </a:r>
            <a:endParaRPr lang="en-US" dirty="0"/>
          </a:p>
        </p:txBody>
      </p:sp>
      <p:sp>
        <p:nvSpPr>
          <p:cNvPr id="4" name="Slide Number Placeholder 3"/>
          <p:cNvSpPr>
            <a:spLocks noGrp="1"/>
          </p:cNvSpPr>
          <p:nvPr>
            <p:ph type="sldNum" sz="quarter" idx="10"/>
          </p:nvPr>
        </p:nvSpPr>
        <p:spPr/>
        <p:txBody>
          <a:bodyPr/>
          <a:lstStyle/>
          <a:p>
            <a:fld id="{DAB2DE7D-71B6-4646-BA73-291EE547BE46}" type="slidenum">
              <a:rPr lang="en-US" smtClean="0"/>
              <a:t>10</a:t>
            </a:fld>
            <a:endParaRPr lang="en-US"/>
          </a:p>
        </p:txBody>
      </p:sp>
    </p:spTree>
    <p:extLst>
      <p:ext uri="{BB962C8B-B14F-4D97-AF65-F5344CB8AC3E}">
        <p14:creationId xmlns:p14="http://schemas.microsoft.com/office/powerpoint/2010/main" val="332086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Nothrow</a:t>
            </a:r>
            <a:r>
              <a:rPr lang="en-US" dirty="0" smtClean="0"/>
              <a:t> with new helps in catching memory issues. If pointer is null it means memory allocation failed so better to check before using it.</a:t>
            </a:r>
            <a:endParaRPr lang="en-US" dirty="0"/>
          </a:p>
        </p:txBody>
      </p:sp>
      <p:sp>
        <p:nvSpPr>
          <p:cNvPr id="4" name="Slide Number Placeholder 3"/>
          <p:cNvSpPr>
            <a:spLocks noGrp="1"/>
          </p:cNvSpPr>
          <p:nvPr>
            <p:ph type="sldNum" sz="quarter" idx="10"/>
          </p:nvPr>
        </p:nvSpPr>
        <p:spPr/>
        <p:txBody>
          <a:bodyPr/>
          <a:lstStyle/>
          <a:p>
            <a:fld id="{DAB2DE7D-71B6-4646-BA73-291EE547BE46}" type="slidenum">
              <a:rPr lang="en-US" smtClean="0"/>
              <a:t>23</a:t>
            </a:fld>
            <a:endParaRPr lang="en-US"/>
          </a:p>
        </p:txBody>
      </p:sp>
    </p:spTree>
    <p:extLst>
      <p:ext uri="{BB962C8B-B14F-4D97-AF65-F5344CB8AC3E}">
        <p14:creationId xmlns:p14="http://schemas.microsoft.com/office/powerpoint/2010/main" val="73860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4/14/2020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69829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C24A3-6F7E-404F-BAA1-64DAB5F02DF8}"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98007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977074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710682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1577123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79337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695915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181155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44467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794840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174917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5C24A3-6F7E-404F-BAA1-64DAB5F02DF8}"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30777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5C24A3-6F7E-404F-BAA1-64DAB5F02DF8}" type="datetimeFigureOut">
              <a:rPr lang="en-US" smtClean="0"/>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43273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5C24A3-6F7E-404F-BAA1-64DAB5F02DF8}" type="datetimeFigureOut">
              <a:rPr lang="en-US" smtClean="0"/>
              <a:t>4/14/2020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95137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C24A3-6F7E-404F-BAA1-64DAB5F02DF8}" type="datetimeFigureOut">
              <a:rPr lang="en-US" smtClean="0"/>
              <a:t>4/14/2020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416471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C24A3-6F7E-404F-BAA1-64DAB5F02DF8}"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442907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C24A3-6F7E-404F-BAA1-64DAB5F02DF8}"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63331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5C24A3-6F7E-404F-BAA1-64DAB5F02DF8}" type="datetimeFigureOut">
              <a:rPr lang="en-US" smtClean="0"/>
              <a:t>4/14/2020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6E58F3-D84C-4AE4-9482-B730B08F1C53}" type="slidenum">
              <a:rPr lang="en-US" smtClean="0"/>
              <a:t>‹#›</a:t>
            </a:fld>
            <a:endParaRPr lang="en-US"/>
          </a:p>
        </p:txBody>
      </p:sp>
    </p:spTree>
    <p:extLst>
      <p:ext uri="{BB962C8B-B14F-4D97-AF65-F5344CB8AC3E}">
        <p14:creationId xmlns:p14="http://schemas.microsoft.com/office/powerpoint/2010/main" val="4211748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geeksforgeeks.org/new-and-delete-operators-in-cpp-for-dynamic-memory/" TargetMode="External"/><Relationship Id="rId2" Type="http://schemas.openxmlformats.org/officeDocument/2006/relationships/hyperlink" Target="https://www.geeksforgeeks.org/memory-layout-of-c-program/" TargetMode="External"/><Relationship Id="rId1" Type="http://schemas.openxmlformats.org/officeDocument/2006/relationships/slideLayout" Target="../slideLayouts/slideLayout2.xml"/><Relationship Id="rId5" Type="http://schemas.openxmlformats.org/officeDocument/2006/relationships/hyperlink" Target="https://www.geeksforgeeks.org/stack-vs-heap-memory-allocation/" TargetMode="External"/><Relationship Id="rId4" Type="http://schemas.openxmlformats.org/officeDocument/2006/relationships/hyperlink" Target="https://www.tutorialspoint.com/cplusplus/cpp_dynamic_memory.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OOP</a:t>
            </a:r>
            <a:endParaRPr lang="en-US" sz="4400" dirty="0"/>
          </a:p>
        </p:txBody>
      </p:sp>
      <p:sp>
        <p:nvSpPr>
          <p:cNvPr id="3" name="Subtitle 2"/>
          <p:cNvSpPr>
            <a:spLocks noGrp="1"/>
          </p:cNvSpPr>
          <p:nvPr>
            <p:ph type="subTitle" idx="1"/>
          </p:nvPr>
        </p:nvSpPr>
        <p:spPr/>
        <p:txBody>
          <a:bodyPr>
            <a:normAutofit/>
          </a:bodyPr>
          <a:lstStyle/>
          <a:p>
            <a:r>
              <a:rPr lang="en-US" dirty="0" smtClean="0"/>
              <a:t>Lecture # 17</a:t>
            </a:r>
          </a:p>
          <a:p>
            <a:r>
              <a:rPr lang="en-US" dirty="0" smtClean="0"/>
              <a:t> Dynamic Memory Allocation </a:t>
            </a:r>
          </a:p>
          <a:p>
            <a:r>
              <a:rPr lang="en-US" dirty="0" smtClean="0"/>
              <a:t>Linked Lists</a:t>
            </a:r>
          </a:p>
        </p:txBody>
      </p:sp>
    </p:spTree>
    <p:extLst>
      <p:ext uri="{BB962C8B-B14F-4D97-AF65-F5344CB8AC3E}">
        <p14:creationId xmlns:p14="http://schemas.microsoft.com/office/powerpoint/2010/main" val="2692283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259307"/>
            <a:ext cx="10018713" cy="6598693"/>
          </a:xfrm>
        </p:spPr>
        <p:txBody>
          <a:bodyPr>
            <a:normAutofit/>
          </a:bodyPr>
          <a:lstStyle/>
          <a:p>
            <a:pPr fontAlgn="base"/>
            <a:r>
              <a:rPr lang="en-US" dirty="0"/>
              <a:t>The stack area contains the program stack, a LIFO structure, typically located in the higher parts of memory</a:t>
            </a:r>
            <a:r>
              <a:rPr lang="en-US" dirty="0" smtClean="0"/>
              <a:t>.</a:t>
            </a:r>
          </a:p>
          <a:p>
            <a:pPr fontAlgn="base"/>
            <a:r>
              <a:rPr lang="en-US" dirty="0" smtClean="0"/>
              <a:t> </a:t>
            </a:r>
            <a:r>
              <a:rPr lang="en-US" dirty="0"/>
              <a:t>On the standard PC x86 computer architecture it grows toward address zero; on some other architectures it grows the opposite direction. </a:t>
            </a:r>
            <a:endParaRPr lang="en-US" dirty="0" smtClean="0"/>
          </a:p>
          <a:p>
            <a:pPr fontAlgn="base"/>
            <a:r>
              <a:rPr lang="en-US" dirty="0" smtClean="0"/>
              <a:t>A </a:t>
            </a:r>
            <a:r>
              <a:rPr lang="en-US" dirty="0"/>
              <a:t>“stack pointer” register tracks the top of the stack; it is adjusted each time a value is “pushed” onto the stack. </a:t>
            </a:r>
            <a:endParaRPr lang="en-US" dirty="0" smtClean="0"/>
          </a:p>
          <a:p>
            <a:pPr fontAlgn="base"/>
            <a:r>
              <a:rPr lang="en-US" dirty="0" smtClean="0"/>
              <a:t>The </a:t>
            </a:r>
            <a:r>
              <a:rPr lang="en-US" dirty="0"/>
              <a:t>set of values pushed for one function call is termed a “stack frame”; A stack frame consists at minimum of a return address</a:t>
            </a:r>
            <a:r>
              <a:rPr lang="en-US" dirty="0" smtClean="0"/>
              <a:t>.</a:t>
            </a:r>
            <a:endParaRPr lang="en-US" dirty="0"/>
          </a:p>
        </p:txBody>
      </p:sp>
    </p:spTree>
    <p:extLst>
      <p:ext uri="{BB962C8B-B14F-4D97-AF65-F5344CB8AC3E}">
        <p14:creationId xmlns:p14="http://schemas.microsoft.com/office/powerpoint/2010/main" val="175039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1073392"/>
              </p:ext>
            </p:extLst>
          </p:nvPr>
        </p:nvGraphicFramePr>
        <p:xfrm>
          <a:off x="1484313" y="2667000"/>
          <a:ext cx="10018712" cy="1483360"/>
        </p:xfrm>
        <a:graphic>
          <a:graphicData uri="http://schemas.openxmlformats.org/drawingml/2006/table">
            <a:tbl>
              <a:tblPr firstRow="1" bandRow="1">
                <a:tableStyleId>{5C22544A-7EE6-4342-B048-85BDC9FD1C3A}</a:tableStyleId>
              </a:tblPr>
              <a:tblGrid>
                <a:gridCol w="10018712"/>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Return Address</a:t>
                      </a:r>
                    </a:p>
                  </a:txBody>
                  <a:tcPr/>
                </a:tc>
              </a:tr>
              <a:tr h="370840">
                <a:tc>
                  <a:txBody>
                    <a:bodyPr/>
                    <a:lstStyle/>
                    <a:p>
                      <a:r>
                        <a:rPr lang="en-US" dirty="0" smtClean="0"/>
                        <a:t>Return</a:t>
                      </a:r>
                      <a:r>
                        <a:rPr lang="en-US" baseline="0" dirty="0" smtClean="0"/>
                        <a:t> value</a:t>
                      </a:r>
                      <a:endParaRPr lang="en-US" dirty="0"/>
                    </a:p>
                  </a:txBody>
                  <a:tcPr/>
                </a:tc>
              </a:tr>
              <a:tr h="370840">
                <a:tc>
                  <a:txBody>
                    <a:bodyPr/>
                    <a:lstStyle/>
                    <a:p>
                      <a:r>
                        <a:rPr lang="en-US" dirty="0" smtClean="0"/>
                        <a:t>Local variables</a:t>
                      </a:r>
                      <a:endParaRPr lang="en-US" dirty="0"/>
                    </a:p>
                  </a:txBody>
                  <a:tcPr/>
                </a:tc>
              </a:tr>
              <a:tr h="370840">
                <a:tc>
                  <a:txBody>
                    <a:bodyPr/>
                    <a:lstStyle/>
                    <a:p>
                      <a:r>
                        <a:rPr lang="en-US" dirty="0" smtClean="0"/>
                        <a:t>Arguments</a:t>
                      </a:r>
                      <a:endParaRPr lang="en-US" dirty="0"/>
                    </a:p>
                  </a:txBody>
                  <a:tcPr/>
                </a:tc>
              </a:tr>
            </a:tbl>
          </a:graphicData>
        </a:graphic>
      </p:graphicFrame>
    </p:spTree>
    <p:extLst>
      <p:ext uri="{BB962C8B-B14F-4D97-AF65-F5344CB8AC3E}">
        <p14:creationId xmlns:p14="http://schemas.microsoft.com/office/powerpoint/2010/main" val="298165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750627"/>
            <a:ext cx="10018713" cy="5773003"/>
          </a:xfrm>
        </p:spPr>
        <p:txBody>
          <a:bodyPr>
            <a:normAutofit/>
          </a:bodyPr>
          <a:lstStyle/>
          <a:p>
            <a:r>
              <a:rPr lang="en-US" dirty="0"/>
              <a:t>Stack, where automatic variables are stored, along with information that is saved each time a function is called</a:t>
            </a:r>
            <a:r>
              <a:rPr lang="en-US" dirty="0" smtClean="0"/>
              <a:t>.</a:t>
            </a:r>
          </a:p>
          <a:p>
            <a:r>
              <a:rPr lang="en-US" dirty="0" smtClean="0"/>
              <a:t> </a:t>
            </a:r>
            <a:r>
              <a:rPr lang="en-US" dirty="0"/>
              <a:t>Each time a function is called, the address of where to return to and certain information about the caller’s environment, such as some of the machine registers, are saved on the stack. </a:t>
            </a:r>
            <a:endParaRPr lang="en-US" dirty="0" smtClean="0"/>
          </a:p>
          <a:p>
            <a:r>
              <a:rPr lang="en-US" dirty="0" smtClean="0"/>
              <a:t>The </a:t>
            </a:r>
            <a:r>
              <a:rPr lang="en-US" dirty="0"/>
              <a:t>newly called function then allocates room on the stack for its automatic and temporary variables. </a:t>
            </a:r>
            <a:endParaRPr lang="en-US" dirty="0" smtClean="0"/>
          </a:p>
          <a:p>
            <a:r>
              <a:rPr lang="en-US" dirty="0" smtClean="0"/>
              <a:t>This </a:t>
            </a:r>
            <a:r>
              <a:rPr lang="en-US" dirty="0"/>
              <a:t>is how recursive functions in C can work. </a:t>
            </a:r>
            <a:endParaRPr lang="en-US" dirty="0" smtClean="0"/>
          </a:p>
          <a:p>
            <a:r>
              <a:rPr lang="en-US" dirty="0" smtClean="0"/>
              <a:t>Each </a:t>
            </a:r>
            <a:r>
              <a:rPr lang="en-US" dirty="0"/>
              <a:t>time a recursive function calls itself, a new stack frame is used, so one set of variables doesn’t interfere with the variables from another instance of the function.</a:t>
            </a:r>
          </a:p>
          <a:p>
            <a:endParaRPr lang="en-US" dirty="0"/>
          </a:p>
        </p:txBody>
      </p:sp>
    </p:spTree>
    <p:extLst>
      <p:ext uri="{BB962C8B-B14F-4D97-AF65-F5344CB8AC3E}">
        <p14:creationId xmlns:p14="http://schemas.microsoft.com/office/powerpoint/2010/main" val="52153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26243"/>
            <a:ext cx="10018713" cy="1129352"/>
          </a:xfrm>
        </p:spPr>
        <p:txBody>
          <a:bodyPr/>
          <a:lstStyle/>
          <a:p>
            <a:r>
              <a:rPr lang="en-US" dirty="0" smtClean="0"/>
              <a:t>Heap</a:t>
            </a:r>
            <a:endParaRPr lang="en-US" dirty="0"/>
          </a:p>
        </p:txBody>
      </p:sp>
      <p:sp>
        <p:nvSpPr>
          <p:cNvPr id="3" name="Content Placeholder 2"/>
          <p:cNvSpPr>
            <a:spLocks noGrp="1"/>
          </p:cNvSpPr>
          <p:nvPr>
            <p:ph idx="1"/>
          </p:nvPr>
        </p:nvSpPr>
        <p:spPr>
          <a:xfrm>
            <a:off x="1484310" y="1705971"/>
            <a:ext cx="10018713" cy="4940490"/>
          </a:xfrm>
        </p:spPr>
        <p:txBody>
          <a:bodyPr>
            <a:normAutofit/>
          </a:bodyPr>
          <a:lstStyle/>
          <a:p>
            <a:pPr fontAlgn="base"/>
            <a:r>
              <a:rPr lang="en-US" dirty="0"/>
              <a:t>Heap is the segment where dynamic memory allocation usually takes place.</a:t>
            </a:r>
          </a:p>
          <a:p>
            <a:pPr fontAlgn="base"/>
            <a:r>
              <a:rPr lang="en-US" dirty="0"/>
              <a:t>The heap area begins at the end of the BSS segment and grows to larger addresses from </a:t>
            </a:r>
            <a:r>
              <a:rPr lang="en-US" dirty="0" smtClean="0"/>
              <a:t>there.</a:t>
            </a:r>
          </a:p>
          <a:p>
            <a:pPr fontAlgn="base"/>
            <a:r>
              <a:rPr lang="en-US" dirty="0" smtClean="0"/>
              <a:t>The </a:t>
            </a:r>
            <a:r>
              <a:rPr lang="en-US" dirty="0"/>
              <a:t>Heap area is managed by </a:t>
            </a:r>
            <a:r>
              <a:rPr lang="en-US" dirty="0" err="1" smtClean="0"/>
              <a:t>malloc</a:t>
            </a:r>
            <a:r>
              <a:rPr lang="en-US" dirty="0" smtClean="0"/>
              <a:t>(), </a:t>
            </a:r>
            <a:r>
              <a:rPr lang="en-US" dirty="0" err="1" smtClean="0"/>
              <a:t>realloc</a:t>
            </a:r>
            <a:r>
              <a:rPr lang="en-US" dirty="0" smtClean="0"/>
              <a:t>(), new, delete and free. </a:t>
            </a:r>
          </a:p>
          <a:p>
            <a:pPr fontAlgn="base"/>
            <a:r>
              <a:rPr lang="en-US" dirty="0"/>
              <a:t>W</a:t>
            </a:r>
            <a:r>
              <a:rPr lang="en-US" dirty="0" smtClean="0"/>
              <a:t>hich </a:t>
            </a:r>
            <a:r>
              <a:rPr lang="en-US" dirty="0"/>
              <a:t>may use the </a:t>
            </a:r>
            <a:r>
              <a:rPr lang="en-US" dirty="0" err="1"/>
              <a:t>brk</a:t>
            </a:r>
            <a:r>
              <a:rPr lang="en-US" dirty="0"/>
              <a:t> and </a:t>
            </a:r>
            <a:r>
              <a:rPr lang="en-US" dirty="0" err="1"/>
              <a:t>sbrk</a:t>
            </a:r>
            <a:r>
              <a:rPr lang="en-US" dirty="0"/>
              <a:t> system calls to adjust its size (note that the use of </a:t>
            </a:r>
            <a:r>
              <a:rPr lang="en-US" dirty="0" err="1"/>
              <a:t>brk</a:t>
            </a:r>
            <a:r>
              <a:rPr lang="en-US" dirty="0"/>
              <a:t>/</a:t>
            </a:r>
            <a:r>
              <a:rPr lang="en-US" dirty="0" err="1"/>
              <a:t>sbrk</a:t>
            </a:r>
            <a:r>
              <a:rPr lang="en-US" dirty="0"/>
              <a:t> and a single “heap area” is not required to fulfill the contract of </a:t>
            </a:r>
            <a:r>
              <a:rPr lang="en-US" dirty="0" err="1"/>
              <a:t>malloc</a:t>
            </a:r>
            <a:r>
              <a:rPr lang="en-US" dirty="0"/>
              <a:t>/</a:t>
            </a:r>
            <a:r>
              <a:rPr lang="en-US" dirty="0" err="1"/>
              <a:t>realloc</a:t>
            </a:r>
            <a:r>
              <a:rPr lang="en-US" dirty="0"/>
              <a:t>/free; they may also be implemented using </a:t>
            </a:r>
            <a:r>
              <a:rPr lang="en-US" dirty="0" err="1"/>
              <a:t>mmap</a:t>
            </a:r>
            <a:r>
              <a:rPr lang="en-US" dirty="0"/>
              <a:t> to reserve potentially non-contiguous regions of virtual memory into the process’ virtual address space</a:t>
            </a:r>
            <a:r>
              <a:rPr lang="en-US" dirty="0" smtClean="0"/>
              <a:t>).</a:t>
            </a:r>
          </a:p>
          <a:p>
            <a:pPr fontAlgn="base"/>
            <a:r>
              <a:rPr lang="en-US" dirty="0" smtClean="0"/>
              <a:t> </a:t>
            </a:r>
            <a:r>
              <a:rPr lang="en-US" dirty="0"/>
              <a:t>The Heap area is shared by all shared libraries and dynamically loaded modules in a process</a:t>
            </a:r>
            <a:r>
              <a:rPr lang="en-US" dirty="0" smtClean="0"/>
              <a:t>.</a:t>
            </a:r>
            <a:endParaRPr lang="en-US" dirty="0"/>
          </a:p>
        </p:txBody>
      </p:sp>
    </p:spTree>
    <p:extLst>
      <p:ext uri="{BB962C8B-B14F-4D97-AF65-F5344CB8AC3E}">
        <p14:creationId xmlns:p14="http://schemas.microsoft.com/office/powerpoint/2010/main" val="1659946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97345" y="42983"/>
            <a:ext cx="7952124" cy="6815017"/>
          </a:xfrm>
          <a:prstGeom prst="rect">
            <a:avLst/>
          </a:prstGeom>
        </p:spPr>
      </p:pic>
    </p:spTree>
    <p:extLst>
      <p:ext uri="{BB962C8B-B14F-4D97-AF65-F5344CB8AC3E}">
        <p14:creationId xmlns:p14="http://schemas.microsoft.com/office/powerpoint/2010/main" val="511978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91571"/>
          </a:xfrm>
        </p:spPr>
        <p:txBody>
          <a:bodyPr>
            <a:normAutofit/>
          </a:bodyPr>
          <a:lstStyle/>
          <a:p>
            <a:r>
              <a:rPr lang="en-US" dirty="0" smtClean="0"/>
              <a:t>Differences B/W Heap &amp; Stack</a:t>
            </a:r>
            <a:endParaRPr lang="en-US" dirty="0"/>
          </a:p>
        </p:txBody>
      </p:sp>
      <p:sp>
        <p:nvSpPr>
          <p:cNvPr id="3" name="Content Placeholder 2"/>
          <p:cNvSpPr>
            <a:spLocks noGrp="1"/>
          </p:cNvSpPr>
          <p:nvPr>
            <p:ph idx="1"/>
          </p:nvPr>
        </p:nvSpPr>
        <p:spPr>
          <a:xfrm>
            <a:off x="1484310" y="1009934"/>
            <a:ext cx="10018713" cy="5848065"/>
          </a:xfrm>
        </p:spPr>
        <p:txBody>
          <a:bodyPr>
            <a:normAutofit/>
          </a:bodyPr>
          <a:lstStyle/>
          <a:p>
            <a:pPr fontAlgn="base"/>
            <a:r>
              <a:rPr lang="en-US" dirty="0"/>
              <a:t>In a stack, the allocation and </a:t>
            </a:r>
            <a:r>
              <a:rPr lang="en-US" dirty="0" err="1"/>
              <a:t>deallocation</a:t>
            </a:r>
            <a:r>
              <a:rPr lang="en-US" dirty="0"/>
              <a:t> is automatically done by whereas, in heap, it needs to be done by the programmer manually.</a:t>
            </a:r>
          </a:p>
          <a:p>
            <a:pPr fontAlgn="base"/>
            <a:r>
              <a:rPr lang="en-US" dirty="0"/>
              <a:t>Handling of Heap frame is costlier than handling of stack frame.</a:t>
            </a:r>
          </a:p>
          <a:p>
            <a:pPr fontAlgn="base"/>
            <a:r>
              <a:rPr lang="en-US" dirty="0"/>
              <a:t>Memory shortage problem is more likely to happen in stack whereas the main issue in heap memory is fragmentation.</a:t>
            </a:r>
          </a:p>
          <a:p>
            <a:pPr fontAlgn="base"/>
            <a:r>
              <a:rPr lang="en-US" dirty="0"/>
              <a:t>Stack frame access is easier than the heap frame as the stack have small region of memory and is cache friendly, but in case of heap frames which are dispersed throughout the memory so it cause more cache misses.</a:t>
            </a:r>
          </a:p>
          <a:p>
            <a:pPr fontAlgn="base"/>
            <a:r>
              <a:rPr lang="en-US" dirty="0"/>
              <a:t>Stack is not flexible, the memory size allotted cannot be changed whereas a heap is flexible, and the allotted memory can be altered.</a:t>
            </a:r>
          </a:p>
          <a:p>
            <a:pPr fontAlgn="base"/>
            <a:r>
              <a:rPr lang="en-US" dirty="0"/>
              <a:t>Accessing time of heap takes is more than a stack</a:t>
            </a:r>
            <a:r>
              <a:rPr lang="en-US" dirty="0" smtClean="0"/>
              <a:t>.</a:t>
            </a:r>
            <a:endParaRPr lang="en-US" dirty="0"/>
          </a:p>
        </p:txBody>
      </p:sp>
    </p:spTree>
    <p:extLst>
      <p:ext uri="{BB962C8B-B14F-4D97-AF65-F5344CB8AC3E}">
        <p14:creationId xmlns:p14="http://schemas.microsoft.com/office/powerpoint/2010/main" val="1183252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a:t>
            </a:r>
            <a:endParaRPr lang="en-US" dirty="0"/>
          </a:p>
        </p:txBody>
      </p:sp>
      <p:sp>
        <p:nvSpPr>
          <p:cNvPr id="3" name="Content Placeholder 2"/>
          <p:cNvSpPr>
            <a:spLocks noGrp="1"/>
          </p:cNvSpPr>
          <p:nvPr>
            <p:ph idx="1"/>
          </p:nvPr>
        </p:nvSpPr>
        <p:spPr/>
        <p:txBody>
          <a:bodyPr/>
          <a:lstStyle/>
          <a:p>
            <a:r>
              <a:rPr lang="en-US" dirty="0"/>
              <a:t>Dynamic memory allocation in C/C++ refers to performing memory allocation manually by programmer. </a:t>
            </a:r>
            <a:endParaRPr lang="en-US" dirty="0" smtClean="0"/>
          </a:p>
          <a:p>
            <a:r>
              <a:rPr lang="en-US" dirty="0" smtClean="0"/>
              <a:t>Dynamically </a:t>
            </a:r>
            <a:r>
              <a:rPr lang="en-US" dirty="0"/>
              <a:t>allocated memory is allocated on </a:t>
            </a:r>
            <a:r>
              <a:rPr lang="en-US" b="1" dirty="0"/>
              <a:t>Heap</a:t>
            </a:r>
            <a:r>
              <a:rPr lang="en-US" dirty="0"/>
              <a:t> </a:t>
            </a:r>
            <a:endParaRPr lang="en-US" dirty="0" smtClean="0"/>
          </a:p>
          <a:p>
            <a:r>
              <a:rPr lang="en-US" dirty="0" smtClean="0"/>
              <a:t>Non-static </a:t>
            </a:r>
            <a:r>
              <a:rPr lang="en-US" dirty="0"/>
              <a:t>and local variables get memory </a:t>
            </a:r>
            <a:r>
              <a:rPr lang="en-US" dirty="0" smtClean="0"/>
              <a:t>allocated on</a:t>
            </a:r>
            <a:r>
              <a:rPr lang="en-US" dirty="0"/>
              <a:t> </a:t>
            </a:r>
            <a:r>
              <a:rPr lang="en-US" b="1" dirty="0" smtClean="0"/>
              <a:t>Stack</a:t>
            </a:r>
            <a:r>
              <a:rPr lang="en-US" dirty="0"/>
              <a:t>.</a:t>
            </a:r>
          </a:p>
        </p:txBody>
      </p:sp>
    </p:spTree>
    <p:extLst>
      <p:ext uri="{BB962C8B-B14F-4D97-AF65-F5344CB8AC3E}">
        <p14:creationId xmlns:p14="http://schemas.microsoft.com/office/powerpoint/2010/main" val="109205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12594"/>
            <a:ext cx="10018713" cy="951931"/>
          </a:xfrm>
        </p:spPr>
        <p:txBody>
          <a:bodyPr/>
          <a:lstStyle/>
          <a:p>
            <a:r>
              <a:rPr lang="en-US" dirty="0" smtClean="0"/>
              <a:t>Applications of Dynamic Memory Allocation</a:t>
            </a:r>
            <a:endParaRPr lang="en-US" dirty="0"/>
          </a:p>
        </p:txBody>
      </p:sp>
      <p:sp>
        <p:nvSpPr>
          <p:cNvPr id="3" name="Content Placeholder 2"/>
          <p:cNvSpPr>
            <a:spLocks noGrp="1"/>
          </p:cNvSpPr>
          <p:nvPr>
            <p:ph idx="1"/>
          </p:nvPr>
        </p:nvSpPr>
        <p:spPr>
          <a:xfrm>
            <a:off x="1484310" y="1569493"/>
            <a:ext cx="10018713" cy="4221707"/>
          </a:xfrm>
        </p:spPr>
        <p:txBody>
          <a:bodyPr/>
          <a:lstStyle/>
          <a:p>
            <a:pPr fontAlgn="base"/>
            <a:r>
              <a:rPr lang="en-US" dirty="0"/>
              <a:t>One use of dynamically allocated memory is to allocate memory of variable size which is not possible with compiler allocated memory except variable length arrays.</a:t>
            </a:r>
          </a:p>
          <a:p>
            <a:pPr fontAlgn="base"/>
            <a:r>
              <a:rPr lang="en-US" dirty="0"/>
              <a:t>The most important use is flexibility provided to programmers. We are free to allocate and </a:t>
            </a:r>
            <a:r>
              <a:rPr lang="en-US" dirty="0" err="1"/>
              <a:t>deallocate</a:t>
            </a:r>
            <a:r>
              <a:rPr lang="en-US" dirty="0"/>
              <a:t> memory whenever we need and whenever we don’t need anymore. There are many cases where this flexibility helps. Examples of such cases are Linked List, Tree, etc.</a:t>
            </a:r>
          </a:p>
          <a:p>
            <a:endParaRPr lang="en-US" dirty="0"/>
          </a:p>
        </p:txBody>
      </p:sp>
    </p:spTree>
    <p:extLst>
      <p:ext uri="{BB962C8B-B14F-4D97-AF65-F5344CB8AC3E}">
        <p14:creationId xmlns:p14="http://schemas.microsoft.com/office/powerpoint/2010/main" val="278102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 uses malloc</a:t>
            </a:r>
            <a:r>
              <a:rPr lang="en-US" dirty="0" smtClean="0"/>
              <a:t>(), </a:t>
            </a:r>
            <a:r>
              <a:rPr lang="en-US" dirty="0" err="1" smtClean="0"/>
              <a:t>realloc</a:t>
            </a:r>
            <a:r>
              <a:rPr lang="en-US" dirty="0" smtClean="0"/>
              <a:t>() </a:t>
            </a:r>
            <a:r>
              <a:rPr lang="en-US" dirty="0"/>
              <a:t>and </a:t>
            </a:r>
            <a:r>
              <a:rPr lang="en-US" dirty="0" err="1"/>
              <a:t>calloc</a:t>
            </a:r>
            <a:r>
              <a:rPr lang="en-US" dirty="0"/>
              <a:t>() function to allocate memory dynamically at run time and uses free() function to free dynamically allocated memory. </a:t>
            </a:r>
            <a:endParaRPr lang="en-US" dirty="0" smtClean="0"/>
          </a:p>
          <a:p>
            <a:r>
              <a:rPr lang="en-US" dirty="0" smtClean="0"/>
              <a:t>C</a:t>
            </a:r>
            <a:r>
              <a:rPr lang="en-US" dirty="0"/>
              <a:t>++ supports these functions and also has </a:t>
            </a:r>
            <a:r>
              <a:rPr lang="en-US" dirty="0" smtClean="0"/>
              <a:t>two  operators</a:t>
            </a:r>
            <a:r>
              <a:rPr lang="en-US" dirty="0"/>
              <a:t> </a:t>
            </a:r>
            <a:r>
              <a:rPr lang="en-US" b="1" dirty="0" smtClean="0"/>
              <a:t>new</a:t>
            </a:r>
            <a:r>
              <a:rPr lang="en-US" dirty="0"/>
              <a:t> </a:t>
            </a:r>
            <a:r>
              <a:rPr lang="en-US" dirty="0" smtClean="0"/>
              <a:t>and</a:t>
            </a:r>
            <a:r>
              <a:rPr lang="en-US" dirty="0"/>
              <a:t> </a:t>
            </a:r>
            <a:r>
              <a:rPr lang="en-US" b="1" dirty="0" smtClean="0"/>
              <a:t>delete</a:t>
            </a:r>
            <a:r>
              <a:rPr lang="en-US" dirty="0"/>
              <a:t> </a:t>
            </a:r>
            <a:r>
              <a:rPr lang="en-US" dirty="0" smtClean="0"/>
              <a:t>that perform </a:t>
            </a:r>
            <a:r>
              <a:rPr lang="en-US" dirty="0"/>
              <a:t>the task of allocating and freeing the memory in a better and easier way.</a:t>
            </a:r>
          </a:p>
        </p:txBody>
      </p:sp>
    </p:spTree>
    <p:extLst>
      <p:ext uri="{BB962C8B-B14F-4D97-AF65-F5344CB8AC3E}">
        <p14:creationId xmlns:p14="http://schemas.microsoft.com/office/powerpoint/2010/main" val="3326889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ew operator</a:t>
            </a:r>
            <a:endParaRPr lang="en-US" dirty="0"/>
          </a:p>
        </p:txBody>
      </p:sp>
      <p:sp>
        <p:nvSpPr>
          <p:cNvPr id="3" name="Content Placeholder 2"/>
          <p:cNvSpPr>
            <a:spLocks noGrp="1"/>
          </p:cNvSpPr>
          <p:nvPr>
            <p:ph idx="1"/>
          </p:nvPr>
        </p:nvSpPr>
        <p:spPr>
          <a:xfrm>
            <a:off x="1484310" y="2666999"/>
            <a:ext cx="10018713" cy="3638267"/>
          </a:xfrm>
        </p:spPr>
        <p:txBody>
          <a:bodyPr/>
          <a:lstStyle/>
          <a:p>
            <a:r>
              <a:rPr lang="en-US" dirty="0"/>
              <a:t>The new operator denotes a request for memory allocation on the Heap. </a:t>
            </a:r>
            <a:endParaRPr lang="en-US" dirty="0" smtClean="0"/>
          </a:p>
          <a:p>
            <a:r>
              <a:rPr lang="en-US" dirty="0" smtClean="0"/>
              <a:t>If </a:t>
            </a:r>
            <a:r>
              <a:rPr lang="en-US" dirty="0"/>
              <a:t>sufficient memory is available, new operator initializes the memory and returns the address of the newly allocated and initialized memory to the pointer </a:t>
            </a:r>
            <a:r>
              <a:rPr lang="en-US" dirty="0" smtClean="0"/>
              <a:t>variable.</a:t>
            </a:r>
          </a:p>
          <a:p>
            <a:r>
              <a:rPr lang="en-US" dirty="0" smtClean="0"/>
              <a:t>Syntax</a:t>
            </a:r>
            <a:r>
              <a:rPr lang="en-US" dirty="0"/>
              <a:t>:     </a:t>
            </a:r>
            <a:r>
              <a:rPr lang="en-US" b="1" dirty="0"/>
              <a:t>pointer-variable = new data-type</a:t>
            </a:r>
            <a:r>
              <a:rPr lang="en-US" dirty="0"/>
              <a:t>;</a:t>
            </a:r>
          </a:p>
        </p:txBody>
      </p:sp>
    </p:spTree>
    <p:extLst>
      <p:ext uri="{BB962C8B-B14F-4D97-AF65-F5344CB8AC3E}">
        <p14:creationId xmlns:p14="http://schemas.microsoft.com/office/powerpoint/2010/main" val="389760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a:xfrm>
            <a:off x="1484310" y="2156347"/>
            <a:ext cx="10018713" cy="4271750"/>
          </a:xfrm>
        </p:spPr>
        <p:txBody>
          <a:bodyPr/>
          <a:lstStyle/>
          <a:p>
            <a:pPr marL="0" indent="0" fontAlgn="base">
              <a:buNone/>
            </a:pPr>
            <a:r>
              <a:rPr lang="en-US" dirty="0"/>
              <a:t>A typical memory representation of C program consists of following sections.</a:t>
            </a:r>
          </a:p>
          <a:p>
            <a:pPr fontAlgn="base"/>
            <a:r>
              <a:rPr lang="en-US" dirty="0" smtClean="0"/>
              <a:t>Text segment</a:t>
            </a:r>
          </a:p>
          <a:p>
            <a:pPr fontAlgn="base"/>
            <a:r>
              <a:rPr lang="en-US" dirty="0" smtClean="0"/>
              <a:t>Initialized </a:t>
            </a:r>
            <a:r>
              <a:rPr lang="en-US" dirty="0"/>
              <a:t>data </a:t>
            </a:r>
            <a:r>
              <a:rPr lang="en-US" dirty="0" smtClean="0"/>
              <a:t>segment </a:t>
            </a:r>
          </a:p>
          <a:p>
            <a:pPr fontAlgn="base"/>
            <a:r>
              <a:rPr lang="en-US" dirty="0" smtClean="0"/>
              <a:t>Uninitialized </a:t>
            </a:r>
            <a:r>
              <a:rPr lang="en-US" dirty="0"/>
              <a:t>data </a:t>
            </a:r>
            <a:r>
              <a:rPr lang="en-US" dirty="0" smtClean="0"/>
              <a:t>segment</a:t>
            </a:r>
          </a:p>
          <a:p>
            <a:pPr fontAlgn="base"/>
            <a:r>
              <a:rPr lang="en-US" dirty="0" smtClean="0"/>
              <a:t>Stack</a:t>
            </a:r>
            <a:endParaRPr lang="en-US" dirty="0"/>
          </a:p>
          <a:p>
            <a:pPr fontAlgn="base"/>
            <a:r>
              <a:rPr lang="en-US" dirty="0" smtClean="0"/>
              <a:t>Heap</a:t>
            </a:r>
            <a:endParaRPr lang="en-US" dirty="0"/>
          </a:p>
          <a:p>
            <a:endParaRPr lang="en-US" dirty="0"/>
          </a:p>
        </p:txBody>
      </p:sp>
    </p:spTree>
    <p:extLst>
      <p:ext uri="{BB962C8B-B14F-4D97-AF65-F5344CB8AC3E}">
        <p14:creationId xmlns:p14="http://schemas.microsoft.com/office/powerpoint/2010/main" val="3821778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39890"/>
            <a:ext cx="10018713" cy="706272"/>
          </a:xfrm>
        </p:spPr>
        <p:txBody>
          <a:bodyPr/>
          <a:lstStyle/>
          <a:p>
            <a:r>
              <a:rPr lang="en-US" dirty="0" smtClean="0"/>
              <a:t>Example</a:t>
            </a:r>
            <a:endParaRPr lang="en-US" dirty="0"/>
          </a:p>
        </p:txBody>
      </p:sp>
      <p:sp>
        <p:nvSpPr>
          <p:cNvPr id="3" name="Content Placeholder 2"/>
          <p:cNvSpPr>
            <a:spLocks noGrp="1"/>
          </p:cNvSpPr>
          <p:nvPr>
            <p:ph idx="1"/>
          </p:nvPr>
        </p:nvSpPr>
        <p:spPr>
          <a:xfrm>
            <a:off x="1484310" y="996287"/>
            <a:ext cx="10018713" cy="5486400"/>
          </a:xfrm>
        </p:spPr>
        <p:txBody>
          <a:bodyPr>
            <a:normAutofit/>
          </a:bodyPr>
          <a:lstStyle/>
          <a:p>
            <a:pPr marL="0" indent="0">
              <a:buNone/>
            </a:pPr>
            <a:r>
              <a:rPr lang="en-US" dirty="0"/>
              <a:t>// Pointer initialized with </a:t>
            </a:r>
            <a:r>
              <a:rPr lang="en-US" dirty="0" smtClean="0"/>
              <a:t>NULL.  Then </a:t>
            </a:r>
            <a:r>
              <a:rPr lang="en-US" dirty="0"/>
              <a:t>request memory for the variable</a:t>
            </a:r>
          </a:p>
          <a:p>
            <a:pPr marL="0" indent="0">
              <a:buNone/>
            </a:pPr>
            <a:endParaRPr lang="en-US" dirty="0" smtClean="0"/>
          </a:p>
          <a:p>
            <a:pPr marL="0" indent="0">
              <a:buNone/>
            </a:pPr>
            <a:r>
              <a:rPr lang="en-US" dirty="0" err="1" smtClean="0"/>
              <a:t>int</a:t>
            </a:r>
            <a:r>
              <a:rPr lang="en-US" dirty="0" smtClean="0"/>
              <a:t> </a:t>
            </a:r>
            <a:r>
              <a:rPr lang="en-US" dirty="0"/>
              <a:t>*p = NULL; </a:t>
            </a:r>
          </a:p>
          <a:p>
            <a:pPr marL="0" indent="0">
              <a:buNone/>
            </a:pPr>
            <a:r>
              <a:rPr lang="en-US" dirty="0"/>
              <a:t>p = new </a:t>
            </a:r>
            <a:r>
              <a:rPr lang="en-US" dirty="0" err="1"/>
              <a:t>int</a:t>
            </a:r>
            <a:r>
              <a:rPr lang="en-US" dirty="0"/>
              <a:t>;   </a:t>
            </a:r>
          </a:p>
          <a:p>
            <a:pPr marL="0" indent="0">
              <a:buNone/>
            </a:pPr>
            <a:endParaRPr lang="en-US" dirty="0"/>
          </a:p>
          <a:p>
            <a:pPr marL="0" indent="0">
              <a:buNone/>
            </a:pPr>
            <a:r>
              <a:rPr lang="en-US" dirty="0"/>
              <a:t>            OR</a:t>
            </a:r>
          </a:p>
          <a:p>
            <a:pPr marL="0" indent="0">
              <a:buNone/>
            </a:pPr>
            <a:endParaRPr lang="en-US" dirty="0"/>
          </a:p>
          <a:p>
            <a:pPr marL="0" indent="0">
              <a:buNone/>
            </a:pPr>
            <a:r>
              <a:rPr lang="en-US" dirty="0"/>
              <a:t>// Combine declaration of pointer </a:t>
            </a:r>
            <a:r>
              <a:rPr lang="en-US" dirty="0" smtClean="0"/>
              <a:t> </a:t>
            </a:r>
            <a:r>
              <a:rPr lang="en-US" dirty="0"/>
              <a:t>and their </a:t>
            </a:r>
            <a:r>
              <a:rPr lang="en-US" dirty="0" smtClean="0"/>
              <a:t>assignment</a:t>
            </a:r>
          </a:p>
          <a:p>
            <a:pPr marL="0" indent="0">
              <a:buNone/>
            </a:pPr>
            <a:endParaRPr lang="en-US" dirty="0"/>
          </a:p>
          <a:p>
            <a:pPr marL="0" indent="0">
              <a:buNone/>
            </a:pPr>
            <a:r>
              <a:rPr lang="en-US" dirty="0" err="1"/>
              <a:t>int</a:t>
            </a:r>
            <a:r>
              <a:rPr lang="en-US" dirty="0"/>
              <a:t> *p = new </a:t>
            </a:r>
            <a:r>
              <a:rPr lang="en-US" dirty="0" err="1"/>
              <a:t>int</a:t>
            </a:r>
            <a:r>
              <a:rPr lang="en-US" dirty="0"/>
              <a:t>; </a:t>
            </a:r>
          </a:p>
        </p:txBody>
      </p:sp>
    </p:spTree>
    <p:extLst>
      <p:ext uri="{BB962C8B-B14F-4D97-AF65-F5344CB8AC3E}">
        <p14:creationId xmlns:p14="http://schemas.microsoft.com/office/powerpoint/2010/main" val="1151919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9890"/>
            <a:ext cx="10018713" cy="979227"/>
          </a:xfrm>
        </p:spPr>
        <p:txBody>
          <a:bodyPr/>
          <a:lstStyle/>
          <a:p>
            <a:r>
              <a:rPr lang="en-US" dirty="0" smtClean="0"/>
              <a:t>Initialize a memory</a:t>
            </a:r>
            <a:endParaRPr lang="en-US" dirty="0"/>
          </a:p>
        </p:txBody>
      </p:sp>
      <p:sp>
        <p:nvSpPr>
          <p:cNvPr id="3" name="Content Placeholder 2"/>
          <p:cNvSpPr>
            <a:spLocks noGrp="1"/>
          </p:cNvSpPr>
          <p:nvPr>
            <p:ph idx="1"/>
          </p:nvPr>
        </p:nvSpPr>
        <p:spPr>
          <a:xfrm>
            <a:off x="1484310" y="1897039"/>
            <a:ext cx="10018713" cy="4517409"/>
          </a:xfrm>
        </p:spPr>
        <p:txBody>
          <a:bodyPr/>
          <a:lstStyle/>
          <a:p>
            <a:pPr marL="0" indent="0">
              <a:buNone/>
            </a:pPr>
            <a:r>
              <a:rPr lang="en-US" dirty="0"/>
              <a:t>pointer-variable = new data-type(value);</a:t>
            </a:r>
          </a:p>
          <a:p>
            <a:pPr marL="0" indent="0">
              <a:buNone/>
            </a:pPr>
            <a:endParaRPr lang="en-US" dirty="0" smtClean="0"/>
          </a:p>
          <a:p>
            <a:pPr marL="0" indent="0">
              <a:buNone/>
            </a:pPr>
            <a:r>
              <a:rPr lang="en-US" dirty="0" smtClean="0"/>
              <a:t>Example:</a:t>
            </a:r>
          </a:p>
          <a:p>
            <a:pPr marL="0" indent="0">
              <a:buNone/>
            </a:pPr>
            <a:endParaRPr lang="en-US" dirty="0"/>
          </a:p>
          <a:p>
            <a:pPr marL="0" indent="0">
              <a:buNone/>
            </a:pPr>
            <a:r>
              <a:rPr lang="en-US" dirty="0" err="1"/>
              <a:t>int</a:t>
            </a:r>
            <a:r>
              <a:rPr lang="en-US" dirty="0"/>
              <a:t> *p = new </a:t>
            </a:r>
            <a:r>
              <a:rPr lang="en-US" dirty="0" err="1"/>
              <a:t>int</a:t>
            </a:r>
            <a:r>
              <a:rPr lang="en-US" dirty="0"/>
              <a:t>(25);</a:t>
            </a:r>
          </a:p>
          <a:p>
            <a:pPr marL="0" indent="0">
              <a:buNone/>
            </a:pPr>
            <a:r>
              <a:rPr lang="en-US" dirty="0"/>
              <a:t>float *q = new float(75.25);</a:t>
            </a:r>
          </a:p>
        </p:txBody>
      </p:sp>
    </p:spTree>
    <p:extLst>
      <p:ext uri="{BB962C8B-B14F-4D97-AF65-F5344CB8AC3E}">
        <p14:creationId xmlns:p14="http://schemas.microsoft.com/office/powerpoint/2010/main" val="1851316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Allocate a block of memory</a:t>
            </a:r>
            <a:endParaRPr lang="en-US" dirty="0"/>
          </a:p>
        </p:txBody>
      </p:sp>
      <p:sp>
        <p:nvSpPr>
          <p:cNvPr id="3" name="Content Placeholder 2"/>
          <p:cNvSpPr>
            <a:spLocks noGrp="1"/>
          </p:cNvSpPr>
          <p:nvPr>
            <p:ph idx="1"/>
          </p:nvPr>
        </p:nvSpPr>
        <p:spPr>
          <a:xfrm>
            <a:off x="1484311" y="1949595"/>
            <a:ext cx="10018713" cy="2840770"/>
          </a:xfrm>
        </p:spPr>
        <p:txBody>
          <a:bodyPr/>
          <a:lstStyle/>
          <a:p>
            <a:pPr marL="0" indent="0">
              <a:buNone/>
            </a:pPr>
            <a:r>
              <a:rPr lang="en-US" dirty="0"/>
              <a:t>pointer-variable = new data-type[size</a:t>
            </a:r>
            <a:r>
              <a:rPr lang="en-US" dirty="0" smtClean="0"/>
              <a:t>];</a:t>
            </a:r>
          </a:p>
          <a:p>
            <a:pPr marL="0" indent="0">
              <a:buNone/>
            </a:pPr>
            <a:r>
              <a:rPr lang="en-US" dirty="0"/>
              <a:t>Example:</a:t>
            </a:r>
          </a:p>
          <a:p>
            <a:pPr marL="0" indent="0">
              <a:buNone/>
            </a:pPr>
            <a:r>
              <a:rPr lang="en-US" dirty="0"/>
              <a:t>        </a:t>
            </a:r>
            <a:r>
              <a:rPr lang="en-US" dirty="0" err="1"/>
              <a:t>int</a:t>
            </a:r>
            <a:r>
              <a:rPr lang="en-US" dirty="0"/>
              <a:t> *p = new </a:t>
            </a:r>
            <a:r>
              <a:rPr lang="en-US" dirty="0" err="1"/>
              <a:t>int</a:t>
            </a:r>
            <a:r>
              <a:rPr lang="en-US" dirty="0"/>
              <a:t>[10</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484311" y="4440103"/>
            <a:ext cx="8818328" cy="1972520"/>
          </a:xfrm>
          <a:prstGeom prst="rect">
            <a:avLst/>
          </a:prstGeom>
        </p:spPr>
      </p:pic>
    </p:spTree>
    <p:extLst>
      <p:ext uri="{BB962C8B-B14F-4D97-AF65-F5344CB8AC3E}">
        <p14:creationId xmlns:p14="http://schemas.microsoft.com/office/powerpoint/2010/main" val="189095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375012"/>
          </a:xfrm>
        </p:spPr>
        <p:txBody>
          <a:bodyPr/>
          <a:lstStyle/>
          <a:p>
            <a:r>
              <a:rPr lang="en-US" b="1" dirty="0"/>
              <a:t>What if enough memory is not available during runtime?</a:t>
            </a:r>
            <a:endParaRPr lang="en-US" dirty="0"/>
          </a:p>
        </p:txBody>
      </p:sp>
      <p:sp>
        <p:nvSpPr>
          <p:cNvPr id="3" name="Content Placeholder 2"/>
          <p:cNvSpPr>
            <a:spLocks noGrp="1"/>
          </p:cNvSpPr>
          <p:nvPr>
            <p:ph idx="1"/>
          </p:nvPr>
        </p:nvSpPr>
        <p:spPr/>
        <p:txBody>
          <a:bodyPr/>
          <a:lstStyle/>
          <a:p>
            <a:pPr marL="0" indent="0">
              <a:buNone/>
            </a:pPr>
            <a:r>
              <a:rPr lang="en-US" dirty="0" err="1"/>
              <a:t>int</a:t>
            </a:r>
            <a:r>
              <a:rPr lang="en-US" dirty="0"/>
              <a:t> *p = new(</a:t>
            </a:r>
            <a:r>
              <a:rPr lang="en-US" dirty="0" err="1"/>
              <a:t>nothrow</a:t>
            </a:r>
            <a:r>
              <a:rPr lang="en-US" dirty="0"/>
              <a:t>) </a:t>
            </a:r>
            <a:r>
              <a:rPr lang="en-US" dirty="0" err="1"/>
              <a:t>int</a:t>
            </a:r>
            <a:r>
              <a:rPr lang="en-US" dirty="0"/>
              <a:t>;</a:t>
            </a:r>
          </a:p>
          <a:p>
            <a:pPr marL="0" indent="0">
              <a:buNone/>
            </a:pPr>
            <a:r>
              <a:rPr lang="en-US"/>
              <a:t>if </a:t>
            </a:r>
            <a:r>
              <a:rPr lang="en-US" smtClean="0"/>
              <a:t>(p==NULL)</a:t>
            </a:r>
            <a:endParaRPr lang="en-US" dirty="0"/>
          </a:p>
          <a:p>
            <a:pPr marL="0" indent="0">
              <a:buNone/>
            </a:pPr>
            <a:r>
              <a:rPr lang="en-US" dirty="0"/>
              <a:t>{</a:t>
            </a:r>
          </a:p>
          <a:p>
            <a:pPr marL="0" indent="0">
              <a:buNone/>
            </a:pPr>
            <a:r>
              <a:rPr lang="en-US" dirty="0"/>
              <a:t>   </a:t>
            </a:r>
            <a:r>
              <a:rPr lang="en-US" dirty="0" err="1"/>
              <a:t>cout</a:t>
            </a:r>
            <a:r>
              <a:rPr lang="en-US" dirty="0"/>
              <a:t> &lt;&lt; "Memory allocation failed\n";</a:t>
            </a:r>
          </a:p>
          <a:p>
            <a:pPr marL="0" indent="0">
              <a:buNone/>
            </a:pPr>
            <a:r>
              <a:rPr lang="en-US" dirty="0"/>
              <a:t>}</a:t>
            </a:r>
          </a:p>
        </p:txBody>
      </p:sp>
    </p:spTree>
    <p:extLst>
      <p:ext uri="{BB962C8B-B14F-4D97-AF65-F5344CB8AC3E}">
        <p14:creationId xmlns:p14="http://schemas.microsoft.com/office/powerpoint/2010/main" val="2539547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elete operator</a:t>
            </a:r>
            <a:endParaRPr lang="en-US" dirty="0"/>
          </a:p>
        </p:txBody>
      </p:sp>
      <p:sp>
        <p:nvSpPr>
          <p:cNvPr id="3" name="Content Placeholder 2"/>
          <p:cNvSpPr>
            <a:spLocks noGrp="1"/>
          </p:cNvSpPr>
          <p:nvPr>
            <p:ph idx="1"/>
          </p:nvPr>
        </p:nvSpPr>
        <p:spPr/>
        <p:txBody>
          <a:bodyPr/>
          <a:lstStyle/>
          <a:p>
            <a:r>
              <a:rPr lang="en-US" dirty="0"/>
              <a:t>Since it is programmer’s responsibility to </a:t>
            </a:r>
            <a:r>
              <a:rPr lang="en-US" dirty="0" err="1"/>
              <a:t>deallocate</a:t>
            </a:r>
            <a:r>
              <a:rPr lang="en-US" dirty="0"/>
              <a:t> dynamically allocated memory, programmers are provided delete operator by C++ language</a:t>
            </a:r>
            <a:r>
              <a:rPr lang="en-US" dirty="0" smtClean="0"/>
              <a:t>.</a:t>
            </a:r>
          </a:p>
          <a:p>
            <a:pPr marL="0" indent="0">
              <a:buNone/>
            </a:pPr>
            <a:endParaRPr lang="en-US" dirty="0" smtClean="0"/>
          </a:p>
          <a:p>
            <a:pPr marL="0" indent="0">
              <a:buNone/>
            </a:pPr>
            <a:r>
              <a:rPr lang="en-US" dirty="0"/>
              <a:t>// Release memory pointed by pointer-variable</a:t>
            </a:r>
          </a:p>
          <a:p>
            <a:pPr marL="0" indent="0">
              <a:buNone/>
            </a:pPr>
            <a:r>
              <a:rPr lang="en-US" b="1" dirty="0"/>
              <a:t>delete pointer-variable; </a:t>
            </a:r>
          </a:p>
        </p:txBody>
      </p:sp>
    </p:spTree>
    <p:extLst>
      <p:ext uri="{BB962C8B-B14F-4D97-AF65-F5344CB8AC3E}">
        <p14:creationId xmlns:p14="http://schemas.microsoft.com/office/powerpoint/2010/main" val="1440437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39891"/>
            <a:ext cx="10018713" cy="1020170"/>
          </a:xfrm>
        </p:spPr>
        <p:txBody>
          <a:bodyPr/>
          <a:lstStyle/>
          <a:p>
            <a:r>
              <a:rPr lang="en-US" dirty="0" smtClean="0"/>
              <a:t>Deallocating block</a:t>
            </a:r>
            <a:endParaRPr lang="en-US" dirty="0"/>
          </a:p>
        </p:txBody>
      </p:sp>
      <p:sp>
        <p:nvSpPr>
          <p:cNvPr id="3" name="Content Placeholder 2"/>
          <p:cNvSpPr>
            <a:spLocks noGrp="1"/>
          </p:cNvSpPr>
          <p:nvPr>
            <p:ph idx="1"/>
          </p:nvPr>
        </p:nvSpPr>
        <p:spPr>
          <a:xfrm>
            <a:off x="1484310" y="1801505"/>
            <a:ext cx="10018713" cy="4817660"/>
          </a:xfrm>
        </p:spPr>
        <p:txBody>
          <a:bodyPr>
            <a:normAutofit/>
          </a:bodyPr>
          <a:lstStyle/>
          <a:p>
            <a:pPr marL="0" indent="0">
              <a:buNone/>
            </a:pPr>
            <a:r>
              <a:rPr lang="en-US" dirty="0"/>
              <a:t>// Release block of memory </a:t>
            </a:r>
            <a:r>
              <a:rPr lang="en-US" dirty="0" smtClean="0"/>
              <a:t> pointed </a:t>
            </a:r>
            <a:r>
              <a:rPr lang="en-US" dirty="0"/>
              <a:t>by pointer-variable</a:t>
            </a:r>
          </a:p>
          <a:p>
            <a:pPr marL="0" indent="0">
              <a:buNone/>
            </a:pPr>
            <a:endParaRPr lang="en-US" dirty="0" smtClean="0"/>
          </a:p>
          <a:p>
            <a:pPr marL="0" indent="0">
              <a:buNone/>
            </a:pPr>
            <a:r>
              <a:rPr lang="en-US" dirty="0" smtClean="0"/>
              <a:t>delete</a:t>
            </a:r>
            <a:r>
              <a:rPr lang="en-US" dirty="0"/>
              <a:t>[] pointer-variable;  </a:t>
            </a:r>
          </a:p>
          <a:p>
            <a:pPr marL="0" indent="0">
              <a:buNone/>
            </a:pPr>
            <a:endParaRPr lang="en-US" dirty="0"/>
          </a:p>
          <a:p>
            <a:pPr marL="0" indent="0">
              <a:buNone/>
            </a:pPr>
            <a:r>
              <a:rPr lang="en-US" dirty="0"/>
              <a:t>Example:</a:t>
            </a:r>
          </a:p>
          <a:p>
            <a:pPr marL="0" indent="0">
              <a:buNone/>
            </a:pPr>
            <a:r>
              <a:rPr lang="en-US" dirty="0"/>
              <a:t>   // It will free the entire </a:t>
            </a:r>
            <a:r>
              <a:rPr lang="en-US" dirty="0" smtClean="0"/>
              <a:t>array pointed </a:t>
            </a:r>
            <a:r>
              <a:rPr lang="en-US" dirty="0"/>
              <a:t>by p.</a:t>
            </a:r>
          </a:p>
          <a:p>
            <a:pPr marL="0" indent="0">
              <a:buNone/>
            </a:pPr>
            <a:r>
              <a:rPr lang="en-US" dirty="0"/>
              <a:t>   delete[] p;</a:t>
            </a:r>
          </a:p>
        </p:txBody>
      </p:sp>
    </p:spTree>
    <p:extLst>
      <p:ext uri="{BB962C8B-B14F-4D97-AF65-F5344CB8AC3E}">
        <p14:creationId xmlns:p14="http://schemas.microsoft.com/office/powerpoint/2010/main" val="628828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550" y="2337179"/>
            <a:ext cx="10018713" cy="1752599"/>
          </a:xfrm>
        </p:spPr>
        <p:txBody>
          <a:bodyPr/>
          <a:lstStyle/>
          <a:p>
            <a:r>
              <a:rPr lang="en-US" dirty="0" smtClean="0"/>
              <a:t>Linked List </a:t>
            </a:r>
            <a:endParaRPr lang="en-US" dirty="0"/>
          </a:p>
        </p:txBody>
      </p:sp>
    </p:spTree>
    <p:extLst>
      <p:ext uri="{BB962C8B-B14F-4D97-AF65-F5344CB8AC3E}">
        <p14:creationId xmlns:p14="http://schemas.microsoft.com/office/powerpoint/2010/main" val="2826040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53539"/>
            <a:ext cx="10018713" cy="706272"/>
          </a:xfrm>
        </p:spPr>
        <p:txBody>
          <a:bodyPr/>
          <a:lstStyle/>
          <a:p>
            <a:r>
              <a:rPr lang="en-US" dirty="0" smtClean="0"/>
              <a:t>Linked Lists</a:t>
            </a:r>
            <a:endParaRPr lang="en-US" dirty="0"/>
          </a:p>
        </p:txBody>
      </p:sp>
      <p:sp>
        <p:nvSpPr>
          <p:cNvPr id="3" name="Content Placeholder 2"/>
          <p:cNvSpPr>
            <a:spLocks noGrp="1"/>
          </p:cNvSpPr>
          <p:nvPr>
            <p:ph idx="1"/>
          </p:nvPr>
        </p:nvSpPr>
        <p:spPr>
          <a:xfrm>
            <a:off x="1484310" y="1269243"/>
            <a:ext cx="10018713" cy="2893324"/>
          </a:xfrm>
        </p:spPr>
        <p:txBody>
          <a:bodyPr/>
          <a:lstStyle/>
          <a:p>
            <a:r>
              <a:rPr lang="en-US" dirty="0"/>
              <a:t>A linked list is a linear data structure, in which the elements are not stored at contiguous memory locations. </a:t>
            </a:r>
            <a:endParaRPr lang="en-US" dirty="0" smtClean="0"/>
          </a:p>
          <a:p>
            <a:r>
              <a:rPr lang="en-US" dirty="0" smtClean="0"/>
              <a:t>The </a:t>
            </a:r>
            <a:r>
              <a:rPr lang="en-US" dirty="0"/>
              <a:t>elements in a </a:t>
            </a:r>
            <a:r>
              <a:rPr lang="en-US" dirty="0" smtClean="0"/>
              <a:t>linked </a:t>
            </a:r>
            <a:r>
              <a:rPr lang="en-US" dirty="0"/>
              <a:t>list are linked using pointers </a:t>
            </a:r>
            <a:r>
              <a:rPr lang="en-US" dirty="0" smtClean="0"/>
              <a:t>.</a:t>
            </a:r>
          </a:p>
          <a:p>
            <a:r>
              <a:rPr lang="en-US" dirty="0" smtClean="0"/>
              <a:t>I</a:t>
            </a:r>
            <a:r>
              <a:rPr lang="en-US" dirty="0"/>
              <a:t>n simple words, a linked list consists of nodes where each node contains a data field and a reference(link) to the next node in the list.</a:t>
            </a:r>
          </a:p>
        </p:txBody>
      </p:sp>
      <p:pic>
        <p:nvPicPr>
          <p:cNvPr id="4" name="Picture 3"/>
          <p:cNvPicPr>
            <a:picLocks noChangeAspect="1"/>
          </p:cNvPicPr>
          <p:nvPr/>
        </p:nvPicPr>
        <p:blipFill>
          <a:blip r:embed="rId2"/>
          <a:stretch>
            <a:fillRect/>
          </a:stretch>
        </p:blipFill>
        <p:spPr>
          <a:xfrm>
            <a:off x="1480455" y="4162567"/>
            <a:ext cx="10297358" cy="2292824"/>
          </a:xfrm>
          <a:prstGeom prst="rect">
            <a:avLst/>
          </a:prstGeom>
        </p:spPr>
      </p:pic>
    </p:spTree>
    <p:extLst>
      <p:ext uri="{BB962C8B-B14F-4D97-AF65-F5344CB8AC3E}">
        <p14:creationId xmlns:p14="http://schemas.microsoft.com/office/powerpoint/2010/main" val="441203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Linked Lists</a:t>
            </a:r>
            <a:endParaRPr lang="en-US" dirty="0"/>
          </a:p>
        </p:txBody>
      </p:sp>
      <p:sp>
        <p:nvSpPr>
          <p:cNvPr id="3" name="Content Placeholder 2"/>
          <p:cNvSpPr>
            <a:spLocks noGrp="1"/>
          </p:cNvSpPr>
          <p:nvPr>
            <p:ph idx="1"/>
          </p:nvPr>
        </p:nvSpPr>
        <p:spPr>
          <a:xfrm>
            <a:off x="1484310" y="2666999"/>
            <a:ext cx="10018713" cy="3938517"/>
          </a:xfrm>
        </p:spPr>
        <p:txBody>
          <a:bodyPr/>
          <a:lstStyle/>
          <a:p>
            <a:pPr marL="0" indent="0">
              <a:buNone/>
            </a:pPr>
            <a:r>
              <a:rPr lang="en-US" dirty="0"/>
              <a:t>Arrays can be used to store linear data of similar types, but arrays have the following limitations.</a:t>
            </a:r>
            <a:br>
              <a:rPr lang="en-US" dirty="0"/>
            </a:br>
            <a:r>
              <a:rPr lang="en-US" b="1" dirty="0"/>
              <a:t>1)</a:t>
            </a:r>
            <a:r>
              <a:rPr lang="en-US" dirty="0"/>
              <a:t> The size of the arrays is fixed: So we must know the upper limit on the number of elements in advance. Also, generally, the allocated memory is equal to the upper limit irrespective of the usage</a:t>
            </a:r>
            <a:r>
              <a:rPr lang="en-US" dirty="0" smtClean="0"/>
              <a:t>.</a:t>
            </a:r>
          </a:p>
          <a:p>
            <a:pPr marL="0" indent="0">
              <a:buNone/>
            </a:pPr>
            <a:r>
              <a:rPr lang="en-US" dirty="0"/>
              <a:t/>
            </a:r>
            <a:br>
              <a:rPr lang="en-US" dirty="0"/>
            </a:br>
            <a:r>
              <a:rPr lang="en-US" b="1" dirty="0"/>
              <a:t>2)</a:t>
            </a:r>
            <a:r>
              <a:rPr lang="en-US" dirty="0"/>
              <a:t> Inserting a new element in an array of elements is expensive because the room has to be created for the new elements and to create room existing elements have to be shifted.</a:t>
            </a:r>
          </a:p>
        </p:txBody>
      </p:sp>
    </p:spTree>
    <p:extLst>
      <p:ext uri="{BB962C8B-B14F-4D97-AF65-F5344CB8AC3E}">
        <p14:creationId xmlns:p14="http://schemas.microsoft.com/office/powerpoint/2010/main" val="1926909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over arrays</a:t>
            </a:r>
          </a:p>
        </p:txBody>
      </p:sp>
      <p:sp>
        <p:nvSpPr>
          <p:cNvPr id="3" name="Content Placeholder 2"/>
          <p:cNvSpPr>
            <a:spLocks noGrp="1"/>
          </p:cNvSpPr>
          <p:nvPr>
            <p:ph idx="1"/>
          </p:nvPr>
        </p:nvSpPr>
        <p:spPr/>
        <p:txBody>
          <a:bodyPr/>
          <a:lstStyle/>
          <a:p>
            <a:r>
              <a:rPr lang="en-US" dirty="0"/>
              <a:t> Dynamic </a:t>
            </a:r>
            <a:r>
              <a:rPr lang="en-US" dirty="0" smtClean="0"/>
              <a:t>size</a:t>
            </a:r>
          </a:p>
          <a:p>
            <a:r>
              <a:rPr lang="en-US" dirty="0"/>
              <a:t> Ease of insertion/deletion</a:t>
            </a:r>
          </a:p>
        </p:txBody>
      </p:sp>
    </p:spTree>
    <p:extLst>
      <p:ext uri="{BB962C8B-B14F-4D97-AF65-F5344CB8AC3E}">
        <p14:creationId xmlns:p14="http://schemas.microsoft.com/office/powerpoint/2010/main" val="311624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33266" y="-295076"/>
            <a:ext cx="9226915" cy="7049608"/>
          </a:xfrm>
          <a:prstGeom prst="rect">
            <a:avLst/>
          </a:prstGeom>
        </p:spPr>
      </p:pic>
    </p:spTree>
    <p:extLst>
      <p:ext uri="{BB962C8B-B14F-4D97-AF65-F5344CB8AC3E}">
        <p14:creationId xmlns:p14="http://schemas.microsoft.com/office/powerpoint/2010/main" val="889014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a:xfrm>
            <a:off x="1484310" y="2666999"/>
            <a:ext cx="10018713" cy="3761097"/>
          </a:xfrm>
        </p:spPr>
        <p:txBody>
          <a:bodyPr/>
          <a:lstStyle/>
          <a:p>
            <a:r>
              <a:rPr lang="en-US" dirty="0" smtClean="0"/>
              <a:t>Random </a:t>
            </a:r>
            <a:r>
              <a:rPr lang="en-US" dirty="0"/>
              <a:t>access is not allowed. We have to access elements sequentially starting from the first node. So we cannot do binary search with linked lists efficiently with its default implementation</a:t>
            </a:r>
            <a:r>
              <a:rPr lang="en-US" dirty="0" smtClean="0"/>
              <a:t>.</a:t>
            </a:r>
          </a:p>
          <a:p>
            <a:r>
              <a:rPr lang="en-US" dirty="0"/>
              <a:t> Extra memory space for a pointer is required with each element of the </a:t>
            </a:r>
            <a:r>
              <a:rPr lang="en-US" dirty="0" smtClean="0"/>
              <a:t>list.</a:t>
            </a:r>
          </a:p>
          <a:p>
            <a:r>
              <a:rPr lang="en-US" dirty="0" smtClean="0"/>
              <a:t>Not </a:t>
            </a:r>
            <a:r>
              <a:rPr lang="en-US" dirty="0"/>
              <a:t>cache friendly. Since array elements are contiguous locations, there is locality of reference which is not there in case of linked lists.</a:t>
            </a:r>
          </a:p>
        </p:txBody>
      </p:sp>
    </p:spTree>
    <p:extLst>
      <p:ext uri="{BB962C8B-B14F-4D97-AF65-F5344CB8AC3E}">
        <p14:creationId xmlns:p14="http://schemas.microsoft.com/office/powerpoint/2010/main" val="2396601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98948"/>
            <a:ext cx="10018713" cy="897340"/>
          </a:xfrm>
        </p:spPr>
        <p:txBody>
          <a:bodyPr/>
          <a:lstStyle/>
          <a:p>
            <a:r>
              <a:rPr lang="en-US" dirty="0" smtClean="0"/>
              <a:t>Representation</a:t>
            </a:r>
            <a:endParaRPr lang="en-US" dirty="0"/>
          </a:p>
        </p:txBody>
      </p:sp>
      <p:sp>
        <p:nvSpPr>
          <p:cNvPr id="3" name="Content Placeholder 2"/>
          <p:cNvSpPr>
            <a:spLocks noGrp="1"/>
          </p:cNvSpPr>
          <p:nvPr>
            <p:ph idx="1"/>
          </p:nvPr>
        </p:nvSpPr>
        <p:spPr>
          <a:xfrm>
            <a:off x="1484310" y="1282890"/>
            <a:ext cx="10018713" cy="5445455"/>
          </a:xfrm>
        </p:spPr>
        <p:txBody>
          <a:bodyPr>
            <a:normAutofit/>
          </a:bodyPr>
          <a:lstStyle/>
          <a:p>
            <a:r>
              <a:rPr lang="en-US" dirty="0"/>
              <a:t>A linked list is represented by a pointer to the first node of the linked </a:t>
            </a:r>
            <a:r>
              <a:rPr lang="en-US" dirty="0" smtClean="0"/>
              <a:t>list.</a:t>
            </a:r>
          </a:p>
          <a:p>
            <a:r>
              <a:rPr lang="en-US" dirty="0" smtClean="0"/>
              <a:t>The </a:t>
            </a:r>
            <a:r>
              <a:rPr lang="en-US" dirty="0"/>
              <a:t>first node is called the </a:t>
            </a:r>
            <a:r>
              <a:rPr lang="en-US" dirty="0" smtClean="0"/>
              <a:t>head.</a:t>
            </a:r>
          </a:p>
          <a:p>
            <a:r>
              <a:rPr lang="en-US" dirty="0" smtClean="0"/>
              <a:t>If </a:t>
            </a:r>
            <a:r>
              <a:rPr lang="en-US" dirty="0"/>
              <a:t>the linked list is empty, then the value of the head is NULL</a:t>
            </a:r>
            <a:r>
              <a:rPr lang="en-US" dirty="0" smtClean="0"/>
              <a:t>.</a:t>
            </a:r>
          </a:p>
          <a:p>
            <a:r>
              <a:rPr lang="en-US" dirty="0" smtClean="0"/>
              <a:t>Each </a:t>
            </a:r>
            <a:r>
              <a:rPr lang="en-US" dirty="0"/>
              <a:t>node in a list consists of at least two parts:</a:t>
            </a:r>
            <a:br>
              <a:rPr lang="en-US" dirty="0"/>
            </a:br>
            <a:r>
              <a:rPr lang="en-US" dirty="0"/>
              <a:t>1) data</a:t>
            </a:r>
            <a:br>
              <a:rPr lang="en-US" dirty="0"/>
            </a:br>
            <a:r>
              <a:rPr lang="en-US" dirty="0"/>
              <a:t>2) Pointer (Or Reference) to the next </a:t>
            </a:r>
            <a:r>
              <a:rPr lang="en-US" dirty="0" smtClean="0"/>
              <a:t>node</a:t>
            </a:r>
          </a:p>
          <a:p>
            <a:r>
              <a:rPr lang="en-US" dirty="0" smtClean="0"/>
              <a:t>In C/C++, </a:t>
            </a:r>
            <a:r>
              <a:rPr lang="en-US" dirty="0"/>
              <a:t>we can represent a node using structures. </a:t>
            </a:r>
            <a:endParaRPr lang="en-US" dirty="0" smtClean="0"/>
          </a:p>
          <a:p>
            <a:r>
              <a:rPr lang="en-US" dirty="0" smtClean="0"/>
              <a:t>In </a:t>
            </a:r>
            <a:r>
              <a:rPr lang="en-US" dirty="0"/>
              <a:t>Java or C#, </a:t>
            </a:r>
            <a:r>
              <a:rPr lang="en-US" dirty="0" err="1"/>
              <a:t>LinkedList</a:t>
            </a:r>
            <a:r>
              <a:rPr lang="en-US" dirty="0"/>
              <a:t> can be represented as a class and a Node as a separate class. </a:t>
            </a:r>
            <a:endParaRPr lang="en-US" dirty="0" smtClean="0"/>
          </a:p>
          <a:p>
            <a:r>
              <a:rPr lang="en-US" dirty="0" smtClean="0"/>
              <a:t>The </a:t>
            </a:r>
            <a:r>
              <a:rPr lang="en-US" dirty="0" err="1"/>
              <a:t>LinkedList</a:t>
            </a:r>
            <a:r>
              <a:rPr lang="en-US" dirty="0"/>
              <a:t> class contains a reference of Node class type.</a:t>
            </a:r>
          </a:p>
        </p:txBody>
      </p:sp>
    </p:spTree>
    <p:extLst>
      <p:ext uri="{BB962C8B-B14F-4D97-AF65-F5344CB8AC3E}">
        <p14:creationId xmlns:p14="http://schemas.microsoft.com/office/powerpoint/2010/main" val="2996546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Structure</a:t>
            </a:r>
            <a:endParaRPr lang="en-US" dirty="0"/>
          </a:p>
        </p:txBody>
      </p:sp>
      <p:sp>
        <p:nvSpPr>
          <p:cNvPr id="3" name="Content Placeholder 2"/>
          <p:cNvSpPr>
            <a:spLocks noGrp="1"/>
          </p:cNvSpPr>
          <p:nvPr>
            <p:ph idx="1"/>
          </p:nvPr>
        </p:nvSpPr>
        <p:spPr/>
        <p:txBody>
          <a:bodyPr/>
          <a:lstStyle/>
          <a:p>
            <a:r>
              <a:rPr lang="en-US" dirty="0"/>
              <a:t>// A linked list node </a:t>
            </a:r>
            <a:r>
              <a:rPr lang="en-US" dirty="0" smtClean="0"/>
              <a:t>in C/C++</a:t>
            </a:r>
            <a:endParaRPr lang="en-US" dirty="0"/>
          </a:p>
          <a:p>
            <a:pPr marL="0" indent="0">
              <a:buNone/>
            </a:pPr>
            <a:r>
              <a:rPr lang="en-US" dirty="0" err="1"/>
              <a:t>struct</a:t>
            </a:r>
            <a:r>
              <a:rPr lang="en-US" dirty="0"/>
              <a:t> Node { </a:t>
            </a:r>
          </a:p>
          <a:p>
            <a:pPr marL="0" indent="0">
              <a:buNone/>
            </a:pPr>
            <a:r>
              <a:rPr lang="en-US" dirty="0"/>
              <a:t>    </a:t>
            </a:r>
            <a:r>
              <a:rPr lang="en-US" dirty="0" err="1"/>
              <a:t>int</a:t>
            </a:r>
            <a:r>
              <a:rPr lang="en-US" dirty="0"/>
              <a:t> data; </a:t>
            </a:r>
          </a:p>
          <a:p>
            <a:pPr marL="0" indent="0">
              <a:buNone/>
            </a:pPr>
            <a:r>
              <a:rPr lang="en-US" dirty="0"/>
              <a:t>    </a:t>
            </a:r>
            <a:r>
              <a:rPr lang="en-US" dirty="0" err="1"/>
              <a:t>struct</a:t>
            </a:r>
            <a:r>
              <a:rPr lang="en-US" dirty="0"/>
              <a:t> Node* next; </a:t>
            </a:r>
          </a:p>
          <a:p>
            <a:pPr marL="0" indent="0">
              <a:buNone/>
            </a:pPr>
            <a:r>
              <a:rPr lang="en-US" dirty="0"/>
              <a:t>}; </a:t>
            </a:r>
          </a:p>
        </p:txBody>
      </p:sp>
    </p:spTree>
    <p:extLst>
      <p:ext uri="{BB962C8B-B14F-4D97-AF65-F5344CB8AC3E}">
        <p14:creationId xmlns:p14="http://schemas.microsoft.com/office/powerpoint/2010/main" val="291139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Classes</a:t>
            </a:r>
            <a:endParaRPr lang="en-US" dirty="0"/>
          </a:p>
        </p:txBody>
      </p:sp>
      <p:sp>
        <p:nvSpPr>
          <p:cNvPr id="3" name="Content Placeholder 2"/>
          <p:cNvSpPr>
            <a:spLocks noGrp="1"/>
          </p:cNvSpPr>
          <p:nvPr>
            <p:ph idx="1"/>
          </p:nvPr>
        </p:nvSpPr>
        <p:spPr/>
        <p:txBody>
          <a:bodyPr>
            <a:normAutofit/>
          </a:bodyPr>
          <a:lstStyle/>
          <a:p>
            <a:r>
              <a:rPr lang="en-US" dirty="0"/>
              <a:t>// A linked list node in </a:t>
            </a:r>
            <a:r>
              <a:rPr lang="en-US" dirty="0" smtClean="0"/>
              <a:t>C++</a:t>
            </a:r>
          </a:p>
          <a:p>
            <a:pPr marL="0" indent="0">
              <a:buNone/>
            </a:pPr>
            <a:r>
              <a:rPr lang="en-US" dirty="0" smtClean="0"/>
              <a:t>class </a:t>
            </a:r>
            <a:r>
              <a:rPr lang="en-US" dirty="0"/>
              <a:t>Node { </a:t>
            </a:r>
          </a:p>
          <a:p>
            <a:pPr marL="0" indent="0">
              <a:buNone/>
            </a:pPr>
            <a:r>
              <a:rPr lang="en-US" dirty="0"/>
              <a:t>public: </a:t>
            </a:r>
          </a:p>
          <a:p>
            <a:pPr marL="0" indent="0">
              <a:buNone/>
            </a:pPr>
            <a:r>
              <a:rPr lang="en-US" dirty="0"/>
              <a:t>    </a:t>
            </a:r>
            <a:r>
              <a:rPr lang="en-US" dirty="0" err="1"/>
              <a:t>int</a:t>
            </a:r>
            <a:r>
              <a:rPr lang="en-US" dirty="0"/>
              <a:t> data; </a:t>
            </a:r>
          </a:p>
          <a:p>
            <a:pPr marL="0" indent="0">
              <a:buNone/>
            </a:pPr>
            <a:r>
              <a:rPr lang="en-US" dirty="0"/>
              <a:t>    Node* next; </a:t>
            </a:r>
          </a:p>
          <a:p>
            <a:pPr marL="0" indent="0">
              <a:buNone/>
            </a:pPr>
            <a:r>
              <a:rPr lang="en-US" dirty="0"/>
              <a:t>}; </a:t>
            </a:r>
          </a:p>
        </p:txBody>
      </p:sp>
    </p:spTree>
    <p:extLst>
      <p:ext uri="{BB962C8B-B14F-4D97-AF65-F5344CB8AC3E}">
        <p14:creationId xmlns:p14="http://schemas.microsoft.com/office/powerpoint/2010/main" val="3211631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Linked List</a:t>
            </a:r>
            <a:endParaRPr lang="en-US" dirty="0"/>
          </a:p>
        </p:txBody>
      </p:sp>
      <p:pic>
        <p:nvPicPr>
          <p:cNvPr id="4" name="Content Placeholder 3"/>
          <p:cNvPicPr>
            <a:picLocks noGrp="1" noChangeAspect="1"/>
          </p:cNvPicPr>
          <p:nvPr>
            <p:ph idx="1"/>
          </p:nvPr>
        </p:nvPicPr>
        <p:blipFill>
          <a:blip r:embed="rId2"/>
          <a:stretch>
            <a:fillRect/>
          </a:stretch>
        </p:blipFill>
        <p:spPr>
          <a:xfrm>
            <a:off x="664512" y="2941519"/>
            <a:ext cx="11195392" cy="3358618"/>
          </a:xfrm>
          <a:prstGeom prst="rect">
            <a:avLst/>
          </a:prstGeom>
        </p:spPr>
      </p:pic>
    </p:spTree>
    <p:extLst>
      <p:ext uri="{BB962C8B-B14F-4D97-AF65-F5344CB8AC3E}">
        <p14:creationId xmlns:p14="http://schemas.microsoft.com/office/powerpoint/2010/main" val="162492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Linked List</a:t>
            </a:r>
            <a:endParaRPr lang="en-US" dirty="0"/>
          </a:p>
        </p:txBody>
      </p:sp>
      <p:pic>
        <p:nvPicPr>
          <p:cNvPr id="4" name="Content Placeholder 3"/>
          <p:cNvPicPr>
            <a:picLocks noGrp="1" noChangeAspect="1"/>
          </p:cNvPicPr>
          <p:nvPr>
            <p:ph idx="1"/>
          </p:nvPr>
        </p:nvPicPr>
        <p:blipFill>
          <a:blip r:embed="rId2"/>
          <a:stretch>
            <a:fillRect/>
          </a:stretch>
        </p:blipFill>
        <p:spPr>
          <a:xfrm>
            <a:off x="229537" y="3098042"/>
            <a:ext cx="11715090" cy="2770495"/>
          </a:xfrm>
          <a:prstGeom prst="rect">
            <a:avLst/>
          </a:prstGeom>
        </p:spPr>
      </p:pic>
    </p:spTree>
    <p:extLst>
      <p:ext uri="{BB962C8B-B14F-4D97-AF65-F5344CB8AC3E}">
        <p14:creationId xmlns:p14="http://schemas.microsoft.com/office/powerpoint/2010/main" val="30774533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305" y="180834"/>
            <a:ext cx="10018713" cy="1020170"/>
          </a:xfrm>
        </p:spPr>
        <p:txBody>
          <a:bodyPr/>
          <a:lstStyle/>
          <a:p>
            <a:r>
              <a:rPr lang="en-US" dirty="0" smtClean="0"/>
              <a:t>Doubly Circular Linked List</a:t>
            </a:r>
            <a:endParaRPr lang="en-US" dirty="0"/>
          </a:p>
        </p:txBody>
      </p:sp>
      <p:pic>
        <p:nvPicPr>
          <p:cNvPr id="4" name="Content Placeholder 3"/>
          <p:cNvPicPr>
            <a:picLocks noGrp="1" noChangeAspect="1"/>
          </p:cNvPicPr>
          <p:nvPr>
            <p:ph idx="1"/>
          </p:nvPr>
        </p:nvPicPr>
        <p:blipFill>
          <a:blip r:embed="rId2"/>
          <a:stretch>
            <a:fillRect/>
          </a:stretch>
        </p:blipFill>
        <p:spPr>
          <a:xfrm>
            <a:off x="1149072" y="1201004"/>
            <a:ext cx="10239652" cy="5452281"/>
          </a:xfrm>
          <a:prstGeom prst="rect">
            <a:avLst/>
          </a:prstGeom>
        </p:spPr>
      </p:pic>
    </p:spTree>
    <p:extLst>
      <p:ext uri="{BB962C8B-B14F-4D97-AF65-F5344CB8AC3E}">
        <p14:creationId xmlns:p14="http://schemas.microsoft.com/office/powerpoint/2010/main" val="341256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https://www.geeksforgeeks.org/memory-layout-of-c-program</a:t>
            </a:r>
            <a:r>
              <a:rPr lang="en-US" dirty="0" smtClean="0">
                <a:hlinkClick r:id="rId2"/>
              </a:rPr>
              <a:t>/</a:t>
            </a:r>
            <a:endParaRPr lang="en-US" dirty="0" smtClean="0"/>
          </a:p>
          <a:p>
            <a:r>
              <a:rPr lang="en-US" dirty="0">
                <a:hlinkClick r:id="rId3"/>
              </a:rPr>
              <a:t>https://www.geeksforgeeks.org/new-and-delete-operators-in-cpp-for-dynamic-memory</a:t>
            </a:r>
            <a:r>
              <a:rPr lang="en-US" dirty="0" smtClean="0">
                <a:hlinkClick r:id="rId3"/>
              </a:rPr>
              <a:t>/</a:t>
            </a:r>
            <a:endParaRPr lang="en-US" dirty="0" smtClean="0"/>
          </a:p>
          <a:p>
            <a:r>
              <a:rPr lang="en-US" dirty="0">
                <a:hlinkClick r:id="rId4"/>
              </a:rPr>
              <a:t>https://</a:t>
            </a:r>
            <a:r>
              <a:rPr lang="en-US" dirty="0" smtClean="0">
                <a:hlinkClick r:id="rId4"/>
              </a:rPr>
              <a:t>www.tutorialspoint.com/cplusplus/cpp_dynamic_memory.htm</a:t>
            </a:r>
            <a:endParaRPr lang="en-US" dirty="0" smtClean="0"/>
          </a:p>
          <a:p>
            <a:r>
              <a:rPr lang="en-US" dirty="0">
                <a:hlinkClick r:id="rId5"/>
              </a:rPr>
              <a:t>https://www.geeksforgeeks.org/stack-vs-heap-memory-allocation/</a:t>
            </a:r>
            <a:endParaRPr lang="en-US" dirty="0" smtClean="0"/>
          </a:p>
          <a:p>
            <a:endParaRPr lang="en-US" dirty="0"/>
          </a:p>
        </p:txBody>
      </p:sp>
    </p:spTree>
    <p:extLst>
      <p:ext uri="{BB962C8B-B14F-4D97-AF65-F5344CB8AC3E}">
        <p14:creationId xmlns:p14="http://schemas.microsoft.com/office/powerpoint/2010/main" val="576788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Segment</a:t>
            </a:r>
            <a:endParaRPr lang="en-US" dirty="0"/>
          </a:p>
        </p:txBody>
      </p:sp>
      <p:sp>
        <p:nvSpPr>
          <p:cNvPr id="3" name="Content Placeholder 2"/>
          <p:cNvSpPr>
            <a:spLocks noGrp="1"/>
          </p:cNvSpPr>
          <p:nvPr>
            <p:ph idx="1"/>
          </p:nvPr>
        </p:nvSpPr>
        <p:spPr/>
        <p:txBody>
          <a:bodyPr/>
          <a:lstStyle/>
          <a:p>
            <a:pPr fontAlgn="base"/>
            <a:r>
              <a:rPr lang="en-US" dirty="0"/>
              <a:t>A text segment , also known as a code segment or simply as </a:t>
            </a:r>
            <a:r>
              <a:rPr lang="en-US" dirty="0" smtClean="0"/>
              <a:t>text</a:t>
            </a:r>
            <a:r>
              <a:rPr lang="en-US" dirty="0"/>
              <a:t>.</a:t>
            </a:r>
            <a:endParaRPr lang="en-US" dirty="0" smtClean="0"/>
          </a:p>
          <a:p>
            <a:pPr fontAlgn="base"/>
            <a:r>
              <a:rPr lang="en-US" dirty="0"/>
              <a:t>S</a:t>
            </a:r>
            <a:r>
              <a:rPr lang="en-US" dirty="0" smtClean="0"/>
              <a:t>ections </a:t>
            </a:r>
            <a:r>
              <a:rPr lang="en-US" dirty="0"/>
              <a:t>of a program in an object file or in memory, which contains executable instructions.</a:t>
            </a:r>
          </a:p>
          <a:p>
            <a:pPr fontAlgn="base"/>
            <a:r>
              <a:rPr lang="en-US" dirty="0"/>
              <a:t>As a memory region, a text segment may be placed below the heap or stack in order to prevent heaps and stack overflows from overwriting it.</a:t>
            </a:r>
          </a:p>
          <a:p>
            <a:endParaRPr lang="en-US" dirty="0"/>
          </a:p>
        </p:txBody>
      </p:sp>
    </p:spTree>
    <p:extLst>
      <p:ext uri="{BB962C8B-B14F-4D97-AF65-F5344CB8AC3E}">
        <p14:creationId xmlns:p14="http://schemas.microsoft.com/office/powerpoint/2010/main" val="282261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586855"/>
            <a:ext cx="10018713" cy="5204346"/>
          </a:xfrm>
        </p:spPr>
        <p:txBody>
          <a:bodyPr/>
          <a:lstStyle/>
          <a:p>
            <a:r>
              <a:rPr lang="en-US" dirty="0"/>
              <a:t>Usually, the text segment is sharable so that only a single copy needs to be in memory for frequently executed programs, such as text editors, the C compiler, the shells, and so on. </a:t>
            </a:r>
            <a:endParaRPr lang="en-US" dirty="0" smtClean="0"/>
          </a:p>
          <a:p>
            <a:r>
              <a:rPr lang="en-US" dirty="0" smtClean="0"/>
              <a:t>Also</a:t>
            </a:r>
            <a:r>
              <a:rPr lang="en-US" dirty="0"/>
              <a:t>, the text segment is often read-only, to prevent a program from accidentally modifying its instructions.</a:t>
            </a:r>
          </a:p>
        </p:txBody>
      </p:sp>
    </p:spTree>
    <p:extLst>
      <p:ext uri="{BB962C8B-B14F-4D97-AF65-F5344CB8AC3E}">
        <p14:creationId xmlns:p14="http://schemas.microsoft.com/office/powerpoint/2010/main" val="375859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Initialized Data Segment</a:t>
            </a:r>
            <a:endParaRPr lang="en-US" dirty="0"/>
          </a:p>
        </p:txBody>
      </p:sp>
      <p:sp>
        <p:nvSpPr>
          <p:cNvPr id="3" name="Content Placeholder 2"/>
          <p:cNvSpPr>
            <a:spLocks noGrp="1"/>
          </p:cNvSpPr>
          <p:nvPr>
            <p:ph idx="1"/>
          </p:nvPr>
        </p:nvSpPr>
        <p:spPr/>
        <p:txBody>
          <a:bodyPr/>
          <a:lstStyle/>
          <a:p>
            <a:pPr fontAlgn="base"/>
            <a:r>
              <a:rPr lang="en-US" dirty="0"/>
              <a:t>Initialized data segment, usually called simply the Data Segment. </a:t>
            </a:r>
            <a:endParaRPr lang="en-US" dirty="0" smtClean="0"/>
          </a:p>
          <a:p>
            <a:pPr fontAlgn="base"/>
            <a:r>
              <a:rPr lang="en-US" dirty="0" smtClean="0"/>
              <a:t>A </a:t>
            </a:r>
            <a:r>
              <a:rPr lang="en-US" dirty="0"/>
              <a:t>data segment is a portion of virtual address space of a </a:t>
            </a:r>
            <a:r>
              <a:rPr lang="en-US" dirty="0" smtClean="0"/>
              <a:t>program</a:t>
            </a:r>
            <a:r>
              <a:rPr lang="en-US" dirty="0"/>
              <a:t>.</a:t>
            </a:r>
            <a:r>
              <a:rPr lang="en-US" dirty="0" smtClean="0"/>
              <a:t> </a:t>
            </a:r>
          </a:p>
          <a:p>
            <a:pPr fontAlgn="base"/>
            <a:r>
              <a:rPr lang="en-US" dirty="0"/>
              <a:t>C</a:t>
            </a:r>
            <a:r>
              <a:rPr lang="en-US" dirty="0" smtClean="0"/>
              <a:t>ontains </a:t>
            </a:r>
            <a:r>
              <a:rPr lang="en-US" dirty="0"/>
              <a:t>the global variables and static variables that are initialized by the programmer.</a:t>
            </a:r>
          </a:p>
          <a:p>
            <a:pPr fontAlgn="base"/>
            <a:r>
              <a:rPr lang="en-US" dirty="0"/>
              <a:t>Note that, data segment is not read-only, since the values of the variables can be altered at run time.</a:t>
            </a:r>
          </a:p>
          <a:p>
            <a:endParaRPr lang="en-US" dirty="0"/>
          </a:p>
        </p:txBody>
      </p:sp>
    </p:spTree>
    <p:extLst>
      <p:ext uri="{BB962C8B-B14F-4D97-AF65-F5344CB8AC3E}">
        <p14:creationId xmlns:p14="http://schemas.microsoft.com/office/powerpoint/2010/main" val="12492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423081"/>
            <a:ext cx="10018713" cy="6264322"/>
          </a:xfrm>
        </p:spPr>
        <p:txBody>
          <a:bodyPr>
            <a:normAutofit/>
          </a:bodyPr>
          <a:lstStyle/>
          <a:p>
            <a:pPr fontAlgn="base"/>
            <a:r>
              <a:rPr lang="en-US" dirty="0"/>
              <a:t>This segment can be further classified into initialized read-only area and initialized read-write area.</a:t>
            </a:r>
          </a:p>
          <a:p>
            <a:pPr fontAlgn="base"/>
            <a:r>
              <a:rPr lang="en-US" dirty="0"/>
              <a:t>For instance the global string defined by char s[] = “hello world” in C and a C statement like </a:t>
            </a:r>
            <a:r>
              <a:rPr lang="en-US" dirty="0" err="1"/>
              <a:t>int</a:t>
            </a:r>
            <a:r>
              <a:rPr lang="en-US" dirty="0"/>
              <a:t> debug=1 outside the main (i.e. global) would be stored in initialized read-write area. </a:t>
            </a:r>
            <a:endParaRPr lang="en-US" dirty="0" smtClean="0"/>
          </a:p>
          <a:p>
            <a:pPr fontAlgn="base"/>
            <a:r>
              <a:rPr lang="en-US" dirty="0" smtClean="0"/>
              <a:t>And </a:t>
            </a:r>
            <a:r>
              <a:rPr lang="en-US" dirty="0"/>
              <a:t>a global C statement like </a:t>
            </a:r>
            <a:r>
              <a:rPr lang="en-US" dirty="0" err="1"/>
              <a:t>const</a:t>
            </a:r>
            <a:r>
              <a:rPr lang="en-US" dirty="0"/>
              <a:t> char* string = “hello world” </a:t>
            </a:r>
            <a:endParaRPr lang="en-US" dirty="0" smtClean="0"/>
          </a:p>
          <a:p>
            <a:pPr fontAlgn="base"/>
            <a:r>
              <a:rPr lang="en-US" dirty="0" smtClean="0"/>
              <a:t>makes </a:t>
            </a:r>
            <a:r>
              <a:rPr lang="en-US" dirty="0"/>
              <a:t>the string literal “hello world” to be stored in initialized read-only </a:t>
            </a:r>
            <a:r>
              <a:rPr lang="en-US" dirty="0" smtClean="0"/>
              <a:t>area</a:t>
            </a:r>
          </a:p>
          <a:p>
            <a:pPr fontAlgn="base"/>
            <a:r>
              <a:rPr lang="en-US" dirty="0" smtClean="0"/>
              <a:t>the </a:t>
            </a:r>
            <a:r>
              <a:rPr lang="en-US" dirty="0"/>
              <a:t>character pointer variable string in initialized read-write area.</a:t>
            </a:r>
          </a:p>
          <a:p>
            <a:pPr fontAlgn="base"/>
            <a:r>
              <a:rPr lang="en-US" dirty="0"/>
              <a:t>Ex: static </a:t>
            </a:r>
            <a:r>
              <a:rPr lang="en-US" dirty="0" err="1"/>
              <a:t>int</a:t>
            </a:r>
            <a:r>
              <a:rPr lang="en-US" dirty="0"/>
              <a:t> </a:t>
            </a:r>
            <a:r>
              <a:rPr lang="en-US" dirty="0" err="1"/>
              <a:t>i</a:t>
            </a:r>
            <a:r>
              <a:rPr lang="en-US" dirty="0"/>
              <a:t> = 10 will be stored in data segment and global </a:t>
            </a:r>
            <a:r>
              <a:rPr lang="en-US" dirty="0" err="1"/>
              <a:t>int</a:t>
            </a:r>
            <a:r>
              <a:rPr lang="en-US" dirty="0"/>
              <a:t> </a:t>
            </a:r>
            <a:r>
              <a:rPr lang="en-US" dirty="0" err="1"/>
              <a:t>i</a:t>
            </a:r>
            <a:r>
              <a:rPr lang="en-US" dirty="0"/>
              <a:t> = 10 will also be stored in data segment</a:t>
            </a:r>
          </a:p>
          <a:p>
            <a:endParaRPr lang="en-US" dirty="0"/>
          </a:p>
        </p:txBody>
      </p:sp>
    </p:spTree>
    <p:extLst>
      <p:ext uri="{BB962C8B-B14F-4D97-AF65-F5344CB8AC3E}">
        <p14:creationId xmlns:p14="http://schemas.microsoft.com/office/powerpoint/2010/main" val="2242899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26241"/>
            <a:ext cx="10018713" cy="883693"/>
          </a:xfrm>
        </p:spPr>
        <p:txBody>
          <a:bodyPr/>
          <a:lstStyle/>
          <a:p>
            <a:r>
              <a:rPr lang="en-US" dirty="0" smtClean="0"/>
              <a:t>Uninitialized Data Segment</a:t>
            </a:r>
            <a:endParaRPr lang="en-US" dirty="0"/>
          </a:p>
        </p:txBody>
      </p:sp>
      <p:sp>
        <p:nvSpPr>
          <p:cNvPr id="3" name="Content Placeholder 2"/>
          <p:cNvSpPr>
            <a:spLocks noGrp="1"/>
          </p:cNvSpPr>
          <p:nvPr>
            <p:ph idx="1"/>
          </p:nvPr>
        </p:nvSpPr>
        <p:spPr>
          <a:xfrm>
            <a:off x="1484310" y="1241946"/>
            <a:ext cx="10018713" cy="5459105"/>
          </a:xfrm>
        </p:spPr>
        <p:txBody>
          <a:bodyPr>
            <a:normAutofit/>
          </a:bodyPr>
          <a:lstStyle/>
          <a:p>
            <a:pPr fontAlgn="base"/>
            <a:r>
              <a:rPr lang="en-US" dirty="0"/>
              <a:t>Uninitialized data segment, often called the “</a:t>
            </a:r>
            <a:r>
              <a:rPr lang="en-US" dirty="0" err="1"/>
              <a:t>bss</a:t>
            </a:r>
            <a:r>
              <a:rPr lang="en-US" dirty="0"/>
              <a:t>” segment, named after an ancient assembler operator that stood for “block started by symbol.” </a:t>
            </a:r>
            <a:endParaRPr lang="en-US" dirty="0" smtClean="0"/>
          </a:p>
          <a:p>
            <a:pPr fontAlgn="base"/>
            <a:r>
              <a:rPr lang="en-US" dirty="0" smtClean="0"/>
              <a:t>Data </a:t>
            </a:r>
            <a:r>
              <a:rPr lang="en-US" dirty="0"/>
              <a:t>in this segment is initialized by the kernel to arithmetic </a:t>
            </a:r>
            <a:r>
              <a:rPr lang="en-US" dirty="0" smtClean="0"/>
              <a:t>0 </a:t>
            </a:r>
            <a:r>
              <a:rPr lang="en-US" dirty="0"/>
              <a:t>before the program starts executing</a:t>
            </a:r>
          </a:p>
          <a:p>
            <a:pPr fontAlgn="base"/>
            <a:r>
              <a:rPr lang="en-US" dirty="0"/>
              <a:t>U</a:t>
            </a:r>
            <a:r>
              <a:rPr lang="en-US" dirty="0" smtClean="0"/>
              <a:t>ninitialized </a:t>
            </a:r>
            <a:r>
              <a:rPr lang="en-US" dirty="0"/>
              <a:t>data starts at the end of the data segment and contains all global variables and static variables that are initialized to zero or do not have explicit initialization in source code.</a:t>
            </a:r>
          </a:p>
          <a:p>
            <a:pPr fontAlgn="base"/>
            <a:r>
              <a:rPr lang="en-US" dirty="0"/>
              <a:t>For instance a variable declared static </a:t>
            </a:r>
            <a:r>
              <a:rPr lang="en-US" dirty="0" err="1"/>
              <a:t>int</a:t>
            </a:r>
            <a:r>
              <a:rPr lang="en-US" dirty="0"/>
              <a:t> </a:t>
            </a:r>
            <a:r>
              <a:rPr lang="en-US" dirty="0" err="1"/>
              <a:t>i</a:t>
            </a:r>
            <a:r>
              <a:rPr lang="en-US" dirty="0"/>
              <a:t>; would be contained in the BSS segment.</a:t>
            </a:r>
            <a:br>
              <a:rPr lang="en-US" dirty="0"/>
            </a:br>
            <a:r>
              <a:rPr lang="en-US" dirty="0"/>
              <a:t>For instance a global variable declared </a:t>
            </a:r>
            <a:r>
              <a:rPr lang="en-US" dirty="0" err="1"/>
              <a:t>int</a:t>
            </a:r>
            <a:r>
              <a:rPr lang="en-US" dirty="0"/>
              <a:t> j; would be contained in the BSS segment.</a:t>
            </a:r>
          </a:p>
          <a:p>
            <a:endParaRPr lang="en-US" dirty="0"/>
          </a:p>
        </p:txBody>
      </p:sp>
    </p:spTree>
    <p:extLst>
      <p:ext uri="{BB962C8B-B14F-4D97-AF65-F5344CB8AC3E}">
        <p14:creationId xmlns:p14="http://schemas.microsoft.com/office/powerpoint/2010/main" val="155432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p:txBody>
          <a:bodyPr/>
          <a:lstStyle/>
          <a:p>
            <a:r>
              <a:rPr lang="en-US" dirty="0"/>
              <a:t>The stack area traditionally adjoined the heap area and grew the opposite direction; </a:t>
            </a:r>
            <a:endParaRPr lang="en-US" dirty="0" smtClean="0"/>
          </a:p>
          <a:p>
            <a:r>
              <a:rPr lang="en-US" dirty="0" smtClean="0"/>
              <a:t>when </a:t>
            </a:r>
            <a:r>
              <a:rPr lang="en-US" dirty="0"/>
              <a:t>the stack pointer met the heap pointer, free memory was exhausted. </a:t>
            </a:r>
            <a:endParaRPr lang="en-US" dirty="0" smtClean="0"/>
          </a:p>
          <a:p>
            <a:r>
              <a:rPr lang="en-US" dirty="0" smtClean="0"/>
              <a:t>(</a:t>
            </a:r>
            <a:r>
              <a:rPr lang="en-US" dirty="0"/>
              <a:t>With modern large address spaces and virtual memory techniques they may be placed almost anywhere, but they still typically grow opposite directions.)</a:t>
            </a:r>
          </a:p>
        </p:txBody>
      </p:sp>
    </p:spTree>
    <p:extLst>
      <p:ext uri="{BB962C8B-B14F-4D97-AF65-F5344CB8AC3E}">
        <p14:creationId xmlns:p14="http://schemas.microsoft.com/office/powerpoint/2010/main" val="1840693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3959</TotalTime>
  <Words>1525</Words>
  <Application>Microsoft Office PowerPoint</Application>
  <PresentationFormat>Widescreen</PresentationFormat>
  <Paragraphs>165</Paragraphs>
  <Slides>37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Corbel</vt:lpstr>
      <vt:lpstr>Parallax</vt:lpstr>
      <vt:lpstr>OOP</vt:lpstr>
      <vt:lpstr>Memory Management</vt:lpstr>
      <vt:lpstr>PowerPoint Presentation</vt:lpstr>
      <vt:lpstr>Text Segment</vt:lpstr>
      <vt:lpstr>PowerPoint Presentation</vt:lpstr>
      <vt:lpstr>Initialized Data Segment</vt:lpstr>
      <vt:lpstr>PowerPoint Presentation</vt:lpstr>
      <vt:lpstr>Uninitialized Data Segment</vt:lpstr>
      <vt:lpstr>Stack</vt:lpstr>
      <vt:lpstr>PowerPoint Presentation</vt:lpstr>
      <vt:lpstr>PowerPoint Presentation</vt:lpstr>
      <vt:lpstr>PowerPoint Presentation</vt:lpstr>
      <vt:lpstr>Heap</vt:lpstr>
      <vt:lpstr>PowerPoint Presentation</vt:lpstr>
      <vt:lpstr>Differences B/W Heap &amp; Stack</vt:lpstr>
      <vt:lpstr>Dynamic Memory Allocation</vt:lpstr>
      <vt:lpstr>Applications of Dynamic Memory Allocation</vt:lpstr>
      <vt:lpstr>PowerPoint Presentation</vt:lpstr>
      <vt:lpstr>new operator</vt:lpstr>
      <vt:lpstr>Example</vt:lpstr>
      <vt:lpstr>Initialize a memory</vt:lpstr>
      <vt:lpstr>Allocate a block of memory</vt:lpstr>
      <vt:lpstr>What if enough memory is not available during runtime?</vt:lpstr>
      <vt:lpstr>delete operator</vt:lpstr>
      <vt:lpstr>Deallocating block</vt:lpstr>
      <vt:lpstr>Linked List </vt:lpstr>
      <vt:lpstr>Linked Lists</vt:lpstr>
      <vt:lpstr>Why Linked Lists</vt:lpstr>
      <vt:lpstr>Advantages over arrays</vt:lpstr>
      <vt:lpstr>Drawbacks</vt:lpstr>
      <vt:lpstr>Representation</vt:lpstr>
      <vt:lpstr>Using Structure</vt:lpstr>
      <vt:lpstr>Using Classes</vt:lpstr>
      <vt:lpstr>Circular Linked List</vt:lpstr>
      <vt:lpstr>Doubly Linked List</vt:lpstr>
      <vt:lpstr>Doubly Circular Linked List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 &amp; Structs</dc:title>
  <dc:creator>Mashal Khan</dc:creator>
  <cp:lastModifiedBy>Mashal Khan</cp:lastModifiedBy>
  <cp:revision>355</cp:revision>
  <dcterms:created xsi:type="dcterms:W3CDTF">2020-01-23T05:47:47Z</dcterms:created>
  <dcterms:modified xsi:type="dcterms:W3CDTF">2020-04-14T15:28:51Z</dcterms:modified>
</cp:coreProperties>
</file>