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7097" autoAdjust="0"/>
  </p:normalViewPr>
  <p:slideViewPr>
    <p:cSldViewPr snapToGrid="0">
      <p:cViewPr varScale="1">
        <p:scale>
          <a:sx n="68" d="100"/>
          <a:sy n="68"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3FF7-0F34-44CF-B0DE-25B5577BED0D}"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2DE7D-71B6-4646-BA73-291EE547BE46}" type="slidenum">
              <a:rPr lang="en-US" smtClean="0"/>
              <a:t>‹#›</a:t>
            </a:fld>
            <a:endParaRPr lang="en-US"/>
          </a:p>
        </p:txBody>
      </p:sp>
    </p:spTree>
    <p:extLst>
      <p:ext uri="{BB962C8B-B14F-4D97-AF65-F5344CB8AC3E}">
        <p14:creationId xmlns:p14="http://schemas.microsoft.com/office/powerpoint/2010/main" val="11406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 stack is a limited access data structure - elements can be added and removed from the stack only at the top.</a:t>
            </a:r>
            <a:endParaRPr lang="en-US" dirty="0"/>
          </a:p>
        </p:txBody>
      </p:sp>
      <p:sp>
        <p:nvSpPr>
          <p:cNvPr id="4" name="Slide Number Placeholder 3"/>
          <p:cNvSpPr>
            <a:spLocks noGrp="1"/>
          </p:cNvSpPr>
          <p:nvPr>
            <p:ph type="sldNum" sz="quarter" idx="10"/>
          </p:nvPr>
        </p:nvSpPr>
        <p:spPr/>
        <p:txBody>
          <a:bodyPr/>
          <a:lstStyle/>
          <a:p>
            <a:fld id="{DAB2DE7D-71B6-4646-BA73-291EE547BE46}" type="slidenum">
              <a:rPr lang="en-US" smtClean="0"/>
              <a:t>2</a:t>
            </a:fld>
            <a:endParaRPr lang="en-US"/>
          </a:p>
        </p:txBody>
      </p:sp>
    </p:spTree>
    <p:extLst>
      <p:ext uri="{BB962C8B-B14F-4D97-AF65-F5344CB8AC3E}">
        <p14:creationId xmlns:p14="http://schemas.microsoft.com/office/powerpoint/2010/main" val="165347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real-world stack allows operations at one end only. For example, we can place or remove a card or plate from the top of the stack only. Likewise, Stack ADT allows all data operations at one end only. At any given time, we can only access the top element of a stack.</a:t>
            </a:r>
            <a:endParaRPr lang="en-US" dirty="0"/>
          </a:p>
        </p:txBody>
      </p:sp>
      <p:sp>
        <p:nvSpPr>
          <p:cNvPr id="4" name="Slide Number Placeholder 3"/>
          <p:cNvSpPr>
            <a:spLocks noGrp="1"/>
          </p:cNvSpPr>
          <p:nvPr>
            <p:ph type="sldNum" sz="quarter" idx="10"/>
          </p:nvPr>
        </p:nvSpPr>
        <p:spPr/>
        <p:txBody>
          <a:bodyPr/>
          <a:lstStyle/>
          <a:p>
            <a:fld id="{DAB2DE7D-71B6-4646-BA73-291EE547BE46}" type="slidenum">
              <a:rPr lang="en-US" smtClean="0"/>
              <a:t>3</a:t>
            </a:fld>
            <a:endParaRPr lang="en-US"/>
          </a:p>
        </p:txBody>
      </p:sp>
    </p:spTree>
    <p:extLst>
      <p:ext uri="{BB962C8B-B14F-4D97-AF65-F5344CB8AC3E}">
        <p14:creationId xmlns:p14="http://schemas.microsoft.com/office/powerpoint/2010/main" val="60158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of a labyrinth or maze - how do you find a way from an entrance to an exit?</a:t>
            </a:r>
          </a:p>
          <a:p>
            <a:r>
              <a:rPr lang="en-US" dirty="0" smtClean="0"/>
              <a:t>Once you reach a dead end, you must backtrack. But backtrack to where? to the previous choice point. Therefore, at each choice point you store on a stack all possible choices. Then backtracking simply means popping a next choice from the stack.</a:t>
            </a:r>
          </a:p>
          <a:p>
            <a:endParaRPr lang="en-US" dirty="0"/>
          </a:p>
        </p:txBody>
      </p:sp>
      <p:sp>
        <p:nvSpPr>
          <p:cNvPr id="4" name="Slide Number Placeholder 3"/>
          <p:cNvSpPr>
            <a:spLocks noGrp="1"/>
          </p:cNvSpPr>
          <p:nvPr>
            <p:ph type="sldNum" sz="quarter" idx="10"/>
          </p:nvPr>
        </p:nvSpPr>
        <p:spPr/>
        <p:txBody>
          <a:bodyPr/>
          <a:lstStyle/>
          <a:p>
            <a:fld id="{DAB2DE7D-71B6-4646-BA73-291EE547BE46}" type="slidenum">
              <a:rPr lang="en-US" smtClean="0"/>
              <a:t>7</a:t>
            </a:fld>
            <a:endParaRPr lang="en-US"/>
          </a:p>
        </p:txBody>
      </p:sp>
    </p:spTree>
    <p:extLst>
      <p:ext uri="{BB962C8B-B14F-4D97-AF65-F5344CB8AC3E}">
        <p14:creationId xmlns:p14="http://schemas.microsoft.com/office/powerpoint/2010/main" val="80089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69829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98007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7707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71068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57712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33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69591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8115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4467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484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749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C24A3-6F7E-404F-BAA1-64DAB5F02DF8}"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3077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C24A3-6F7E-404F-BAA1-64DAB5F02DF8}"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4327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C24A3-6F7E-404F-BAA1-64DAB5F02DF8}"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5137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C24A3-6F7E-404F-BAA1-64DAB5F02DF8}"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16471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4429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63331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C24A3-6F7E-404F-BAA1-64DAB5F02DF8}" type="datetimeFigureOut">
              <a:rPr lang="en-US" smtClean="0"/>
              <a:t>5/11/2020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6E58F3-D84C-4AE4-9482-B730B08F1C53}" type="slidenum">
              <a:rPr lang="en-US" smtClean="0"/>
              <a:t>‹#›</a:t>
            </a:fld>
            <a:endParaRPr lang="en-US"/>
          </a:p>
        </p:txBody>
      </p:sp>
    </p:spTree>
    <p:extLst>
      <p:ext uri="{BB962C8B-B14F-4D97-AF65-F5344CB8AC3E}">
        <p14:creationId xmlns:p14="http://schemas.microsoft.com/office/powerpoint/2010/main" val="421174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data_structures_algorithms/stack_algorithm.htm" TargetMode="External"/><Relationship Id="rId2" Type="http://schemas.openxmlformats.org/officeDocument/2006/relationships/hyperlink" Target="https://www.programiz.com/dsa/stack" TargetMode="External"/><Relationship Id="rId1" Type="http://schemas.openxmlformats.org/officeDocument/2006/relationships/slideLayout" Target="../slideLayouts/slideLayout2.xml"/><Relationship Id="rId4" Type="http://schemas.openxmlformats.org/officeDocument/2006/relationships/hyperlink" Target="https://www.cs.cmu.edu/~adamchik/15-121/lectures/Stacks%20and%20Queues/Stacks%20and%20Queue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OOP</a:t>
            </a:r>
            <a:endParaRPr lang="en-US" sz="4400" dirty="0"/>
          </a:p>
        </p:txBody>
      </p:sp>
      <p:sp>
        <p:nvSpPr>
          <p:cNvPr id="3" name="Subtitle 2"/>
          <p:cNvSpPr>
            <a:spLocks noGrp="1"/>
          </p:cNvSpPr>
          <p:nvPr>
            <p:ph type="subTitle" idx="1"/>
          </p:nvPr>
        </p:nvSpPr>
        <p:spPr>
          <a:xfrm>
            <a:off x="4515377" y="3996267"/>
            <a:ext cx="6987645" cy="1885918"/>
          </a:xfrm>
        </p:spPr>
        <p:txBody>
          <a:bodyPr>
            <a:normAutofit/>
          </a:bodyPr>
          <a:lstStyle/>
          <a:p>
            <a:r>
              <a:rPr lang="en-US" dirty="0" smtClean="0"/>
              <a:t>Lecture # </a:t>
            </a:r>
            <a:r>
              <a:rPr lang="en-US" dirty="0" smtClean="0"/>
              <a:t>21</a:t>
            </a:r>
            <a:endParaRPr lang="en-US" dirty="0" smtClean="0"/>
          </a:p>
          <a:p>
            <a:r>
              <a:rPr lang="en-US" dirty="0" smtClean="0"/>
              <a:t> </a:t>
            </a:r>
            <a:r>
              <a:rPr lang="en-US" dirty="0" smtClean="0"/>
              <a:t>Stack</a:t>
            </a:r>
            <a:endParaRPr lang="en-US" dirty="0" smtClean="0"/>
          </a:p>
        </p:txBody>
      </p:sp>
    </p:spTree>
    <p:extLst>
      <p:ext uri="{BB962C8B-B14F-4D97-AF65-F5344CB8AC3E}">
        <p14:creationId xmlns:p14="http://schemas.microsoft.com/office/powerpoint/2010/main" val="2692283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63172"/>
          </a:xfrm>
        </p:spPr>
        <p:txBody>
          <a:bodyPr/>
          <a:lstStyle/>
          <a:p>
            <a:r>
              <a:rPr lang="en-US" dirty="0" smtClean="0"/>
              <a:t>Working</a:t>
            </a:r>
            <a:endParaRPr lang="en-US" dirty="0"/>
          </a:p>
        </p:txBody>
      </p:sp>
      <p:sp>
        <p:nvSpPr>
          <p:cNvPr id="3" name="Content Placeholder 2"/>
          <p:cNvSpPr>
            <a:spLocks noGrp="1"/>
          </p:cNvSpPr>
          <p:nvPr>
            <p:ph idx="1"/>
          </p:nvPr>
        </p:nvSpPr>
        <p:spPr>
          <a:xfrm>
            <a:off x="1484310" y="763172"/>
            <a:ext cx="10018713" cy="5862711"/>
          </a:xfrm>
        </p:spPr>
        <p:txBody>
          <a:bodyPr>
            <a:normAutofit/>
          </a:bodyPr>
          <a:lstStyle/>
          <a:p>
            <a:pPr marL="0" indent="0">
              <a:buNone/>
            </a:pPr>
            <a:r>
              <a:rPr lang="en-US" dirty="0"/>
              <a:t>The operations work as follows</a:t>
            </a:r>
            <a:r>
              <a:rPr lang="en-US" dirty="0" smtClean="0"/>
              <a:t>:</a:t>
            </a:r>
          </a:p>
          <a:p>
            <a:pPr marL="0" indent="0">
              <a:buNone/>
            </a:pPr>
            <a:endParaRPr lang="en-US" dirty="0"/>
          </a:p>
          <a:p>
            <a:r>
              <a:rPr lang="en-US" dirty="0"/>
              <a:t>A pointer called TOP is used to keep track of the top element in the stack.</a:t>
            </a:r>
          </a:p>
          <a:p>
            <a:r>
              <a:rPr lang="en-US" dirty="0"/>
              <a:t>When initializing the stack, we set its value to -1 so that we can check if the stack is empty by comparing TOP == -1.</a:t>
            </a:r>
          </a:p>
          <a:p>
            <a:r>
              <a:rPr lang="en-US" dirty="0"/>
              <a:t>On pushing an element, we increase the value of TOP and place the new element in the position pointed to by TOP.</a:t>
            </a:r>
          </a:p>
          <a:p>
            <a:r>
              <a:rPr lang="en-US" dirty="0"/>
              <a:t>On popping an element, we return the element pointed to by TOP and reduce its value.</a:t>
            </a:r>
          </a:p>
          <a:p>
            <a:r>
              <a:rPr lang="en-US" dirty="0"/>
              <a:t>Before pushing, we check if the stack is already full</a:t>
            </a:r>
          </a:p>
          <a:p>
            <a:r>
              <a:rPr lang="en-US" dirty="0"/>
              <a:t>Before popping, we check if the stack is already empty</a:t>
            </a:r>
          </a:p>
        </p:txBody>
      </p:sp>
    </p:spTree>
    <p:extLst>
      <p:ext uri="{BB962C8B-B14F-4D97-AF65-F5344CB8AC3E}">
        <p14:creationId xmlns:p14="http://schemas.microsoft.com/office/powerpoint/2010/main" val="118678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ck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04" y="829726"/>
            <a:ext cx="10972800" cy="554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9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Task</a:t>
            </a:r>
            <a:endParaRPr lang="en-US" dirty="0"/>
          </a:p>
        </p:txBody>
      </p:sp>
      <p:sp>
        <p:nvSpPr>
          <p:cNvPr id="3" name="Content Placeholder 2"/>
          <p:cNvSpPr>
            <a:spLocks noGrp="1"/>
          </p:cNvSpPr>
          <p:nvPr>
            <p:ph idx="1"/>
          </p:nvPr>
        </p:nvSpPr>
        <p:spPr/>
        <p:txBody>
          <a:bodyPr/>
          <a:lstStyle/>
          <a:p>
            <a:r>
              <a:rPr lang="en-US" dirty="0" smtClean="0"/>
              <a:t>Implement Stack using Linked lists</a:t>
            </a:r>
            <a:endParaRPr lang="en-US" dirty="0"/>
          </a:p>
        </p:txBody>
      </p:sp>
    </p:spTree>
    <p:extLst>
      <p:ext uri="{BB962C8B-B14F-4D97-AF65-F5344CB8AC3E}">
        <p14:creationId xmlns:p14="http://schemas.microsoft.com/office/powerpoint/2010/main" val="351143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www.programiz.com/dsa/stack</a:t>
            </a:r>
            <a:endParaRPr lang="en-US" dirty="0" smtClean="0"/>
          </a:p>
          <a:p>
            <a:r>
              <a:rPr lang="en-US" dirty="0">
                <a:hlinkClick r:id="rId3"/>
              </a:rPr>
              <a:t>https://</a:t>
            </a:r>
            <a:r>
              <a:rPr lang="en-US" dirty="0" smtClean="0">
                <a:hlinkClick r:id="rId3"/>
              </a:rPr>
              <a:t>www.tutorialspoint.com/data_structures_algorithms/stack_algorithm.htm</a:t>
            </a:r>
            <a:endParaRPr lang="en-US" dirty="0" smtClean="0"/>
          </a:p>
          <a:p>
            <a:r>
              <a:rPr lang="en-US" dirty="0">
                <a:hlinkClick r:id="rId4"/>
              </a:rPr>
              <a:t>https://www.cs.cmu.edu/~adamchik/15-121/lectures/Stacks%20and%20Queues/Stacks%20and%20Queues.html</a:t>
            </a:r>
            <a:endParaRPr lang="en-US" dirty="0" smtClean="0"/>
          </a:p>
        </p:txBody>
      </p:sp>
    </p:spTree>
    <p:extLst>
      <p:ext uri="{BB962C8B-B14F-4D97-AF65-F5344CB8AC3E}">
        <p14:creationId xmlns:p14="http://schemas.microsoft.com/office/powerpoint/2010/main" val="169687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 stack is a useful data structure in programming. </a:t>
            </a:r>
            <a:endParaRPr lang="en-US" dirty="0" smtClean="0"/>
          </a:p>
          <a:p>
            <a:r>
              <a:rPr lang="en-US" dirty="0"/>
              <a:t>A stack is a container of objects that are inserted and removed according to the last-in first-out (LIFO</a:t>
            </a:r>
            <a:r>
              <a:rPr lang="en-US" dirty="0" smtClean="0"/>
              <a:t>)/ FILO </a:t>
            </a:r>
            <a:r>
              <a:rPr lang="en-US" dirty="0"/>
              <a:t>principle.</a:t>
            </a:r>
            <a:endParaRPr lang="en-US" dirty="0" smtClean="0"/>
          </a:p>
          <a:p>
            <a:r>
              <a:rPr lang="en-US" dirty="0" smtClean="0"/>
              <a:t>Also referred as abstract data type(ADT) in many programming languages.</a:t>
            </a:r>
          </a:p>
          <a:p>
            <a:r>
              <a:rPr lang="en-US" dirty="0" smtClean="0"/>
              <a:t>Also called limited access data structure.</a:t>
            </a:r>
            <a:endParaRPr lang="en-US" dirty="0"/>
          </a:p>
        </p:txBody>
      </p:sp>
    </p:spTree>
    <p:extLst>
      <p:ext uri="{BB962C8B-B14F-4D97-AF65-F5344CB8AC3E}">
        <p14:creationId xmlns:p14="http://schemas.microsoft.com/office/powerpoint/2010/main" val="91464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484311" y="2202767"/>
            <a:ext cx="10018713" cy="835856"/>
          </a:xfrm>
        </p:spPr>
        <p:txBody>
          <a:bodyPr/>
          <a:lstStyle/>
          <a:p>
            <a:r>
              <a:rPr lang="en-US" dirty="0"/>
              <a:t>It is just like a pile of plates kept on top of each </a:t>
            </a:r>
            <a:r>
              <a:rPr lang="en-US" dirty="0" smtClean="0"/>
              <a:t>other or a deck of cards.</a:t>
            </a:r>
            <a:endParaRPr lang="en-US" dirty="0"/>
          </a:p>
          <a:p>
            <a:endParaRPr lang="en-US" dirty="0"/>
          </a:p>
        </p:txBody>
      </p:sp>
      <p:pic>
        <p:nvPicPr>
          <p:cNvPr id="4" name="Picture 3"/>
          <p:cNvPicPr>
            <a:picLocks noChangeAspect="1"/>
          </p:cNvPicPr>
          <p:nvPr/>
        </p:nvPicPr>
        <p:blipFill>
          <a:blip r:embed="rId3"/>
          <a:stretch>
            <a:fillRect/>
          </a:stretch>
        </p:blipFill>
        <p:spPr>
          <a:xfrm>
            <a:off x="2208554" y="3453621"/>
            <a:ext cx="8485161" cy="2203938"/>
          </a:xfrm>
          <a:prstGeom prst="rect">
            <a:avLst/>
          </a:prstGeom>
        </p:spPr>
      </p:pic>
    </p:spTree>
    <p:extLst>
      <p:ext uri="{BB962C8B-B14F-4D97-AF65-F5344CB8AC3E}">
        <p14:creationId xmlns:p14="http://schemas.microsoft.com/office/powerpoint/2010/main" val="393448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LIFO/FILO</a:t>
            </a:r>
          </a:p>
          <a:p>
            <a:r>
              <a:rPr lang="en-US" dirty="0" smtClean="0"/>
              <a:t>Push</a:t>
            </a:r>
          </a:p>
          <a:p>
            <a:r>
              <a:rPr lang="en-US" dirty="0" smtClean="0"/>
              <a:t>Pop</a:t>
            </a:r>
          </a:p>
          <a:p>
            <a:endParaRPr lang="en-US" dirty="0"/>
          </a:p>
        </p:txBody>
      </p:sp>
    </p:spTree>
    <p:extLst>
      <p:ext uri="{BB962C8B-B14F-4D97-AF65-F5344CB8AC3E}">
        <p14:creationId xmlns:p14="http://schemas.microsoft.com/office/powerpoint/2010/main" val="223165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ck push pop fifo oper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165" y="309490"/>
            <a:ext cx="10303003" cy="610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07498"/>
            <a:ext cx="10018713" cy="1283677"/>
          </a:xfrm>
        </p:spPr>
        <p:txBody>
          <a:bodyPr/>
          <a:lstStyle/>
          <a:p>
            <a:r>
              <a:rPr lang="en-US" dirty="0" smtClean="0"/>
              <a:t>Implementation</a:t>
            </a:r>
            <a:endParaRPr lang="en-US" dirty="0"/>
          </a:p>
        </p:txBody>
      </p:sp>
      <p:sp>
        <p:nvSpPr>
          <p:cNvPr id="3" name="Content Placeholder 2"/>
          <p:cNvSpPr>
            <a:spLocks noGrp="1"/>
          </p:cNvSpPr>
          <p:nvPr>
            <p:ph idx="1"/>
          </p:nvPr>
        </p:nvSpPr>
        <p:spPr>
          <a:xfrm>
            <a:off x="1484310" y="1491175"/>
            <a:ext cx="10018713" cy="4895557"/>
          </a:xfrm>
        </p:spPr>
        <p:txBody>
          <a:bodyPr>
            <a:normAutofit/>
          </a:bodyPr>
          <a:lstStyle/>
          <a:p>
            <a:pPr marL="0" indent="0">
              <a:buNone/>
            </a:pPr>
            <a:r>
              <a:rPr lang="en-US" dirty="0" smtClean="0"/>
              <a:t>Can be implemented using:</a:t>
            </a:r>
          </a:p>
          <a:p>
            <a:r>
              <a:rPr lang="en-US" dirty="0" smtClean="0"/>
              <a:t>Arrays,</a:t>
            </a:r>
          </a:p>
          <a:p>
            <a:r>
              <a:rPr lang="en-US" dirty="0" smtClean="0"/>
              <a:t>Structures,</a:t>
            </a:r>
          </a:p>
          <a:p>
            <a:r>
              <a:rPr lang="en-US" dirty="0" smtClean="0"/>
              <a:t>Pointers,</a:t>
            </a:r>
          </a:p>
          <a:p>
            <a:r>
              <a:rPr lang="en-US" dirty="0" smtClean="0"/>
              <a:t>Linked Lists</a:t>
            </a:r>
          </a:p>
          <a:p>
            <a:endParaRPr lang="en-US" dirty="0"/>
          </a:p>
          <a:p>
            <a:pPr marL="0" indent="0">
              <a:buNone/>
            </a:pPr>
            <a:r>
              <a:rPr lang="en-US" dirty="0" smtClean="0"/>
              <a:t>It can have fixed  size or can be resized dynamically.</a:t>
            </a:r>
            <a:endParaRPr lang="en-US" dirty="0"/>
          </a:p>
        </p:txBody>
      </p:sp>
    </p:spTree>
    <p:extLst>
      <p:ext uri="{BB962C8B-B14F-4D97-AF65-F5344CB8AC3E}">
        <p14:creationId xmlns:p14="http://schemas.microsoft.com/office/powerpoint/2010/main" val="212316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1484310" y="2666999"/>
            <a:ext cx="10018713" cy="3944816"/>
          </a:xfrm>
        </p:spPr>
        <p:txBody>
          <a:bodyPr>
            <a:normAutofit/>
          </a:bodyPr>
          <a:lstStyle/>
          <a:p>
            <a:r>
              <a:rPr lang="en-US" dirty="0"/>
              <a:t>The simplest application of a stack is to reverse a word. You push a given word to stack - letter by letter - and then pop letters from the stack.</a:t>
            </a:r>
          </a:p>
          <a:p>
            <a:r>
              <a:rPr lang="en-US" dirty="0"/>
              <a:t>Another application is an "undo" mechanism in text editors; this operation is accomplished by keeping all text changes in a stack.</a:t>
            </a:r>
          </a:p>
          <a:p>
            <a:r>
              <a:rPr lang="en-US" dirty="0" smtClean="0"/>
              <a:t>Backtracking: </a:t>
            </a:r>
            <a:r>
              <a:rPr lang="en-US" dirty="0"/>
              <a:t>This is a process when you need to access the most recent data element in a series of elements. </a:t>
            </a:r>
          </a:p>
        </p:txBody>
      </p:sp>
    </p:spTree>
    <p:extLst>
      <p:ext uri="{BB962C8B-B14F-4D97-AF65-F5344CB8AC3E}">
        <p14:creationId xmlns:p14="http://schemas.microsoft.com/office/powerpoint/2010/main" val="11243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4745"/>
            <a:ext cx="10018713" cy="6555544"/>
          </a:xfrm>
        </p:spPr>
        <p:txBody>
          <a:bodyPr>
            <a:normAutofit/>
          </a:bodyPr>
          <a:lstStyle/>
          <a:p>
            <a:pPr marL="0" indent="0">
              <a:buNone/>
            </a:pPr>
            <a:r>
              <a:rPr lang="en-US" dirty="0"/>
              <a:t>Language processing:</a:t>
            </a:r>
          </a:p>
          <a:p>
            <a:r>
              <a:rPr lang="en-US" dirty="0"/>
              <a:t>space for parameters and local variables is created internally using a stack.</a:t>
            </a:r>
          </a:p>
          <a:p>
            <a:r>
              <a:rPr lang="en-US" dirty="0"/>
              <a:t>compiler's syntax check for matching braces is implemented by using stack.</a:t>
            </a:r>
          </a:p>
          <a:p>
            <a:r>
              <a:rPr lang="en-US" dirty="0"/>
              <a:t>support for recursion</a:t>
            </a:r>
          </a:p>
          <a:p>
            <a:pPr marL="0" indent="0">
              <a:buNone/>
            </a:pPr>
            <a:r>
              <a:rPr lang="en-US" dirty="0"/>
              <a:t>In compilers :</a:t>
            </a:r>
            <a:endParaRPr lang="en-US" dirty="0" smtClean="0"/>
          </a:p>
          <a:p>
            <a:r>
              <a:rPr lang="en-US" dirty="0" smtClean="0"/>
              <a:t> </a:t>
            </a:r>
            <a:r>
              <a:rPr lang="en-US" dirty="0"/>
              <a:t>Compilers use the stack to calculate the value of expressions like 2 + 4 / 5 * (7 - 9) by converting the expression to prefix or postfix form.</a:t>
            </a:r>
          </a:p>
          <a:p>
            <a:pPr marL="0" indent="0">
              <a:buNone/>
            </a:pPr>
            <a:r>
              <a:rPr lang="en-US" dirty="0"/>
              <a:t>In browsers :</a:t>
            </a:r>
            <a:endParaRPr lang="en-US" dirty="0" smtClean="0"/>
          </a:p>
          <a:p>
            <a:r>
              <a:rPr lang="en-US" dirty="0" smtClean="0"/>
              <a:t>The </a:t>
            </a:r>
            <a:r>
              <a:rPr lang="en-US" dirty="0"/>
              <a:t>back button in a browser saves all the URLs you have visited previously in a stack. Each time you visit a new page, it is added on top of the stack. When you press the back button, the current URL is removed from the stack and the previous URL is accessed.</a:t>
            </a:r>
          </a:p>
        </p:txBody>
      </p:sp>
    </p:spTree>
    <p:extLst>
      <p:ext uri="{BB962C8B-B14F-4D97-AF65-F5344CB8AC3E}">
        <p14:creationId xmlns:p14="http://schemas.microsoft.com/office/powerpoint/2010/main" val="410497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671733"/>
            <a:ext cx="10018713" cy="763172"/>
          </a:xfrm>
        </p:spPr>
        <p:txBody>
          <a:bodyPr/>
          <a:lstStyle/>
          <a:p>
            <a:r>
              <a:rPr lang="en-US" dirty="0" smtClean="0"/>
              <a:t>Operations</a:t>
            </a:r>
            <a:endParaRPr lang="en-US" dirty="0"/>
          </a:p>
        </p:txBody>
      </p:sp>
      <p:sp>
        <p:nvSpPr>
          <p:cNvPr id="3" name="Content Placeholder 2"/>
          <p:cNvSpPr>
            <a:spLocks noGrp="1"/>
          </p:cNvSpPr>
          <p:nvPr>
            <p:ph idx="1"/>
          </p:nvPr>
        </p:nvSpPr>
        <p:spPr>
          <a:xfrm>
            <a:off x="1484310" y="1252025"/>
            <a:ext cx="10018713" cy="5275384"/>
          </a:xfrm>
        </p:spPr>
        <p:txBody>
          <a:bodyPr>
            <a:normAutofit/>
          </a:bodyPr>
          <a:lstStyle/>
          <a:p>
            <a:pPr marL="0" indent="0">
              <a:buNone/>
            </a:pPr>
            <a:r>
              <a:rPr lang="en-US" dirty="0"/>
              <a:t>A stack is an object or more specifically an abstract data structure(ADT) that allows the following operations</a:t>
            </a:r>
            <a:r>
              <a:rPr lang="en-US" dirty="0" smtClean="0"/>
              <a:t>:</a:t>
            </a:r>
            <a:endParaRPr lang="en-US" dirty="0"/>
          </a:p>
          <a:p>
            <a:r>
              <a:rPr lang="en-US" dirty="0"/>
              <a:t>Push: Add an element to the top of a stack</a:t>
            </a:r>
          </a:p>
          <a:p>
            <a:r>
              <a:rPr lang="en-US" dirty="0"/>
              <a:t>Pop: Remove an element from the top of a stack</a:t>
            </a:r>
          </a:p>
          <a:p>
            <a:r>
              <a:rPr lang="en-US" dirty="0" err="1"/>
              <a:t>IsEmpty</a:t>
            </a:r>
            <a:r>
              <a:rPr lang="en-US" dirty="0"/>
              <a:t>: Check if the stack is empty</a:t>
            </a:r>
          </a:p>
          <a:p>
            <a:r>
              <a:rPr lang="en-US" dirty="0" err="1"/>
              <a:t>IsFull</a:t>
            </a:r>
            <a:r>
              <a:rPr lang="en-US" dirty="0"/>
              <a:t>: Check if the stack is full</a:t>
            </a:r>
          </a:p>
          <a:p>
            <a:r>
              <a:rPr lang="en-US" dirty="0"/>
              <a:t>Peek: Get the value of the top element without removing it</a:t>
            </a:r>
          </a:p>
        </p:txBody>
      </p:sp>
    </p:spTree>
    <p:extLst>
      <p:ext uri="{BB962C8B-B14F-4D97-AF65-F5344CB8AC3E}">
        <p14:creationId xmlns:p14="http://schemas.microsoft.com/office/powerpoint/2010/main" val="820592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4288</TotalTime>
  <Words>653</Words>
  <Application>Microsoft Office PowerPoint</Application>
  <PresentationFormat>Widescreen</PresentationFormat>
  <Paragraphs>63</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Parallax</vt:lpstr>
      <vt:lpstr>OOP</vt:lpstr>
      <vt:lpstr>Introduction</vt:lpstr>
      <vt:lpstr>Example</vt:lpstr>
      <vt:lpstr>Terminology</vt:lpstr>
      <vt:lpstr>PowerPoint Presentation</vt:lpstr>
      <vt:lpstr>Implementation</vt:lpstr>
      <vt:lpstr>Applications</vt:lpstr>
      <vt:lpstr>PowerPoint Presentation</vt:lpstr>
      <vt:lpstr>Operations</vt:lpstr>
      <vt:lpstr>Working</vt:lpstr>
      <vt:lpstr>PowerPoint Presentation</vt:lpstr>
      <vt:lpstr>Home Task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&amp; Structs</dc:title>
  <dc:creator>Mashal Khan</dc:creator>
  <cp:lastModifiedBy>Mashal Khan</cp:lastModifiedBy>
  <cp:revision>435</cp:revision>
  <dcterms:created xsi:type="dcterms:W3CDTF">2020-01-23T05:47:47Z</dcterms:created>
  <dcterms:modified xsi:type="dcterms:W3CDTF">2020-05-10T20:02:50Z</dcterms:modified>
</cp:coreProperties>
</file>