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61" r:id="rId4"/>
    <p:sldId id="268" r:id="rId5"/>
    <p:sldId id="269" r:id="rId6"/>
    <p:sldId id="270" r:id="rId7"/>
    <p:sldId id="267" r:id="rId8"/>
    <p:sldId id="276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93AB2-120C-478C-AA36-7E5F0FDBCF5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F9A7F-E9B1-4A5E-89DB-323398F37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F9A7F-E9B1-4A5E-89DB-323398F378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4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Online games uses servers (cloud or </a:t>
            </a:r>
            <a:r>
              <a:rPr lang="en-US" dirty="0" err="1" smtClean="0"/>
              <a:t>onstation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F9A7F-E9B1-4A5E-89DB-323398F378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0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DD22B5-C51B-4E2C-97F1-366D6A2E5B0A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8D99BD-7A8F-45C6-A3A3-DE05F0933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21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22B5-C51B-4E2C-97F1-366D6A2E5B0A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99BD-7A8F-45C6-A3A3-DE05F0933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5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DD22B5-C51B-4E2C-97F1-366D6A2E5B0A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8D99BD-7A8F-45C6-A3A3-DE05F0933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6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22B5-C51B-4E2C-97F1-366D6A2E5B0A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58D99BD-7A8F-45C6-A3A3-DE05F0933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53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DD22B5-C51B-4E2C-97F1-366D6A2E5B0A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8D99BD-7A8F-45C6-A3A3-DE05F0933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5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22B5-C51B-4E2C-97F1-366D6A2E5B0A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99BD-7A8F-45C6-A3A3-DE05F0933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6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22B5-C51B-4E2C-97F1-366D6A2E5B0A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99BD-7A8F-45C6-A3A3-DE05F0933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0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22B5-C51B-4E2C-97F1-366D6A2E5B0A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99BD-7A8F-45C6-A3A3-DE05F0933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2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22B5-C51B-4E2C-97F1-366D6A2E5B0A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99BD-7A8F-45C6-A3A3-DE05F0933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03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DD22B5-C51B-4E2C-97F1-366D6A2E5B0A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8D99BD-7A8F-45C6-A3A3-DE05F0933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10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22B5-C51B-4E2C-97F1-366D6A2E5B0A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99BD-7A8F-45C6-A3A3-DE05F0933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43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7DD22B5-C51B-4E2C-97F1-366D6A2E5B0A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58D99BD-7A8F-45C6-A3A3-DE05F0933CF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94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Game </a:t>
            </a:r>
            <a:r>
              <a:rPr lang="en-GB" dirty="0" smtClean="0"/>
              <a:t>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95005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GameObject</a:t>
            </a:r>
            <a:r>
              <a:rPr lang="en-US" dirty="0" smtClean="0"/>
              <a:t> (GO)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32000"/>
            <a:ext cx="11029615" cy="4533900"/>
          </a:xfrm>
        </p:spPr>
        <p:txBody>
          <a:bodyPr>
            <a:normAutofit/>
          </a:bodyPr>
          <a:lstStyle/>
          <a:p>
            <a:r>
              <a:rPr lang="en-US" dirty="0" smtClean="0"/>
              <a:t>Basic entity in Unity 3D</a:t>
            </a:r>
          </a:p>
          <a:p>
            <a:r>
              <a:rPr lang="en-US" dirty="0" smtClean="0"/>
              <a:t>Everything in scene must be a </a:t>
            </a:r>
            <a:r>
              <a:rPr lang="en-US" dirty="0" err="1" smtClean="0"/>
              <a:t>GameObject</a:t>
            </a:r>
            <a:endParaRPr lang="en-US" dirty="0" smtClean="0"/>
          </a:p>
          <a:p>
            <a:r>
              <a:rPr lang="en-US" dirty="0" smtClean="0"/>
              <a:t>Container that functions when components are added to it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GameObject</a:t>
            </a:r>
            <a:r>
              <a:rPr lang="en-US" dirty="0" smtClean="0"/>
              <a:t> is an empty cooking pot, components are the ingredients</a:t>
            </a:r>
          </a:p>
          <a:p>
            <a:r>
              <a:rPr lang="en-US" dirty="0" err="1" smtClean="0"/>
              <a:t>GameObject’s</a:t>
            </a:r>
            <a:r>
              <a:rPr lang="en-US" dirty="0" smtClean="0"/>
              <a:t> in scene &gt;= Number of Objects in a Game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Buccky</a:t>
            </a:r>
            <a:r>
              <a:rPr lang="en-US" dirty="0" smtClean="0"/>
              <a:t> Balls</a:t>
            </a:r>
          </a:p>
          <a:p>
            <a:pPr lvl="1"/>
            <a:r>
              <a:rPr lang="en-US" dirty="0" smtClean="0"/>
              <a:t>Temple </a:t>
            </a:r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Subway Surfer</a:t>
            </a:r>
          </a:p>
          <a:p>
            <a:pPr marL="400050"/>
            <a:r>
              <a:rPr lang="en-US" dirty="0" smtClean="0"/>
              <a:t>Make </a:t>
            </a:r>
            <a:r>
              <a:rPr lang="en-US" dirty="0" smtClean="0"/>
              <a:t>a few </a:t>
            </a:r>
            <a:r>
              <a:rPr lang="en-US" dirty="0" err="1" smtClean="0"/>
              <a:t>GameObject’s</a:t>
            </a:r>
            <a:r>
              <a:rPr lang="en-US" dirty="0" smtClean="0"/>
              <a:t> in </a:t>
            </a:r>
            <a:r>
              <a:rPr lang="en-US" dirty="0" smtClean="0"/>
              <a:t>Unity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556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Sphere, Cube, Plane, Capsules etc.</a:t>
            </a:r>
          </a:p>
          <a:p>
            <a:r>
              <a:rPr lang="en-US" sz="2000" dirty="0" smtClean="0"/>
              <a:t>Empty </a:t>
            </a:r>
            <a:r>
              <a:rPr lang="en-US" sz="2000" dirty="0" err="1" smtClean="0"/>
              <a:t>GameObject</a:t>
            </a:r>
            <a:endParaRPr lang="en-US" sz="2000" dirty="0" smtClean="0"/>
          </a:p>
          <a:p>
            <a:r>
              <a:rPr lang="en-US" sz="2000" dirty="0" smtClean="0"/>
              <a:t>More complex </a:t>
            </a:r>
            <a:r>
              <a:rPr lang="en-US" sz="2000" dirty="0" err="1" smtClean="0"/>
              <a:t>GameObject</a:t>
            </a:r>
            <a:r>
              <a:rPr lang="en-US" sz="2000" dirty="0" smtClean="0"/>
              <a:t> are 3D </a:t>
            </a:r>
            <a:r>
              <a:rPr lang="en-US" sz="2000" dirty="0" smtClean="0"/>
              <a:t>models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5603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9204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GameObject’s</a:t>
            </a:r>
            <a:r>
              <a:rPr lang="en-US" sz="2000" dirty="0" smtClean="0"/>
              <a:t> are useless without components</a:t>
            </a:r>
          </a:p>
          <a:p>
            <a:r>
              <a:rPr lang="en-US" sz="2000" dirty="0" err="1" smtClean="0"/>
              <a:t>GameObect</a:t>
            </a:r>
            <a:r>
              <a:rPr lang="en-US" sz="2000" dirty="0" smtClean="0"/>
              <a:t> is only a container</a:t>
            </a:r>
          </a:p>
          <a:p>
            <a:r>
              <a:rPr lang="en-US" sz="2000" dirty="0" smtClean="0"/>
              <a:t>Functionality added by components</a:t>
            </a:r>
          </a:p>
          <a:p>
            <a:r>
              <a:rPr lang="en-US" sz="2000" dirty="0" err="1" smtClean="0"/>
              <a:t>GameObject’s</a:t>
            </a:r>
            <a:r>
              <a:rPr lang="en-US" sz="2000" dirty="0" smtClean="0"/>
              <a:t> are made unique by components</a:t>
            </a:r>
          </a:p>
          <a:p>
            <a:r>
              <a:rPr lang="en-US" sz="2000" dirty="0" smtClean="0"/>
              <a:t>Essential properties/components of every </a:t>
            </a:r>
            <a:r>
              <a:rPr lang="en-US" sz="2000" dirty="0" err="1" smtClean="0"/>
              <a:t>GameObject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Transform</a:t>
            </a:r>
          </a:p>
          <a:p>
            <a:pPr lvl="1"/>
            <a:r>
              <a:rPr lang="en-US" sz="1800" dirty="0" smtClean="0"/>
              <a:t>Name</a:t>
            </a:r>
          </a:p>
          <a:p>
            <a:pPr lvl="1"/>
            <a:r>
              <a:rPr lang="en-US" sz="1800" dirty="0" smtClean="0"/>
              <a:t>Tag</a:t>
            </a:r>
          </a:p>
          <a:p>
            <a:pPr lvl="1"/>
            <a:r>
              <a:rPr lang="en-US" sz="1800" dirty="0" smtClean="0"/>
              <a:t>Layer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323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97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Defines the location, rotation and scale (size) of a </a:t>
            </a:r>
            <a:r>
              <a:rPr lang="en-US" sz="2000" dirty="0" err="1" smtClean="0"/>
              <a:t>GameObject</a:t>
            </a:r>
            <a:endParaRPr lang="en-US" sz="2000" dirty="0"/>
          </a:p>
          <a:p>
            <a:r>
              <a:rPr lang="en-US" sz="2000" dirty="0" smtClean="0"/>
              <a:t>Make a cube and try changing its scale, rotation and position</a:t>
            </a:r>
          </a:p>
          <a:p>
            <a:r>
              <a:rPr lang="en-US" sz="2000" dirty="0" smtClean="0"/>
              <a:t>Active/</a:t>
            </a:r>
            <a:r>
              <a:rPr lang="en-US" sz="2000" dirty="0" err="1" smtClean="0"/>
              <a:t>Deactive</a:t>
            </a:r>
            <a:endParaRPr lang="en-US" sz="2000" dirty="0" smtClean="0"/>
          </a:p>
          <a:p>
            <a:r>
              <a:rPr lang="en-US" sz="2000" dirty="0" smtClean="0"/>
              <a:t>Parent-Child Relationship</a:t>
            </a:r>
          </a:p>
          <a:p>
            <a:pPr lvl="1"/>
            <a:r>
              <a:rPr lang="en-US" sz="1800" dirty="0" smtClean="0"/>
              <a:t>Translates, Rotates and Scales according to parent</a:t>
            </a:r>
          </a:p>
          <a:p>
            <a:pPr lvl="1"/>
            <a:r>
              <a:rPr lang="en-US" sz="1800" dirty="0" smtClean="0"/>
              <a:t>Activates/Deactivates according to parent</a:t>
            </a:r>
          </a:p>
          <a:p>
            <a:pPr marL="400050"/>
            <a:r>
              <a:rPr lang="en-US" sz="2000" dirty="0" smtClean="0"/>
              <a:t>Snooker Balls </a:t>
            </a:r>
            <a:r>
              <a:rPr lang="en-US" sz="2000" dirty="0" smtClean="0"/>
              <a:t>example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2252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&amp;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584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Name of a </a:t>
            </a:r>
            <a:r>
              <a:rPr lang="en-US" sz="2000" dirty="0" err="1" smtClean="0"/>
              <a:t>GameObject</a:t>
            </a:r>
            <a:r>
              <a:rPr lang="en-US" sz="2000" dirty="0" smtClean="0"/>
              <a:t> is it’s ID</a:t>
            </a:r>
          </a:p>
          <a:p>
            <a:r>
              <a:rPr lang="en-US" sz="2000" dirty="0" smtClean="0"/>
              <a:t>Tags can be used to group </a:t>
            </a:r>
            <a:r>
              <a:rPr lang="en-US" sz="2000" dirty="0" err="1" smtClean="0"/>
              <a:t>GameObject’s</a:t>
            </a:r>
            <a:r>
              <a:rPr lang="en-US" sz="2000" dirty="0" smtClean="0"/>
              <a:t> together</a:t>
            </a:r>
          </a:p>
          <a:p>
            <a:r>
              <a:rPr lang="en-US" sz="2000" dirty="0" smtClean="0"/>
              <a:t>For example in the Subway Surfer/Temple Run game the tags will be:</a:t>
            </a:r>
          </a:p>
          <a:p>
            <a:pPr lvl="1"/>
            <a:r>
              <a:rPr lang="en-US" sz="1800" dirty="0" smtClean="0"/>
              <a:t>Player</a:t>
            </a:r>
          </a:p>
          <a:p>
            <a:pPr lvl="1"/>
            <a:r>
              <a:rPr lang="en-US" sz="1800" dirty="0" smtClean="0"/>
              <a:t>Obstacle</a:t>
            </a:r>
          </a:p>
          <a:p>
            <a:pPr lvl="1"/>
            <a:r>
              <a:rPr lang="en-US" sz="1800" dirty="0" smtClean="0"/>
              <a:t>Collectables</a:t>
            </a:r>
          </a:p>
          <a:p>
            <a:pPr lvl="1"/>
            <a:r>
              <a:rPr lang="en-US" sz="1800" dirty="0" smtClean="0"/>
              <a:t>Power-Ups</a:t>
            </a:r>
          </a:p>
          <a:p>
            <a:r>
              <a:rPr lang="en-US" sz="2000" dirty="0" smtClean="0"/>
              <a:t>Tags in Unity, how to give tags and how to add more </a:t>
            </a:r>
            <a:r>
              <a:rPr lang="en-US" sz="2000" dirty="0" smtClean="0"/>
              <a:t>tags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462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&amp; Static </a:t>
            </a:r>
            <a:r>
              <a:rPr lang="en-US" dirty="0" err="1" smtClean="0"/>
              <a:t>Propery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901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Tags are used for searching, layers are used for cameras</a:t>
            </a:r>
          </a:p>
          <a:p>
            <a:r>
              <a:rPr lang="en-US" sz="2000" dirty="0" smtClean="0"/>
              <a:t>Will be explained in more detail when studying cameras</a:t>
            </a:r>
          </a:p>
          <a:p>
            <a:r>
              <a:rPr lang="en-US" sz="2000" dirty="0" smtClean="0"/>
              <a:t>Static property used for </a:t>
            </a:r>
            <a:r>
              <a:rPr lang="en-US" sz="2000" dirty="0" err="1" smtClean="0"/>
              <a:t>GameObject’s</a:t>
            </a:r>
            <a:r>
              <a:rPr lang="en-US" sz="2000" dirty="0" smtClean="0"/>
              <a:t> that will stay stationary during the whole game</a:t>
            </a:r>
          </a:p>
          <a:p>
            <a:r>
              <a:rPr lang="en-US" sz="2000" dirty="0" smtClean="0"/>
              <a:t>Optimizes gameplay and makes it smoother</a:t>
            </a:r>
          </a:p>
          <a:p>
            <a:r>
              <a:rPr lang="en-US" sz="2000" dirty="0" smtClean="0"/>
              <a:t>Static Batching property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633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bucket in Unity 3D using </a:t>
            </a:r>
            <a:r>
              <a:rPr lang="en-US" dirty="0" err="1" smtClean="0"/>
              <a:t>GameObject’s</a:t>
            </a:r>
            <a:endParaRPr lang="en-US" dirty="0" smtClean="0"/>
          </a:p>
          <a:p>
            <a:r>
              <a:rPr lang="en-US" dirty="0" smtClean="0"/>
              <a:t>Use Parent-Child Relationship</a:t>
            </a:r>
          </a:p>
          <a:p>
            <a:r>
              <a:rPr lang="en-US" dirty="0" smtClean="0"/>
              <a:t>Use primitive </a:t>
            </a:r>
            <a:r>
              <a:rPr lang="en-US" dirty="0" err="1" smtClean="0"/>
              <a:t>GameObject’s</a:t>
            </a:r>
            <a:endParaRPr lang="en-US" dirty="0" smtClean="0"/>
          </a:p>
          <a:p>
            <a:r>
              <a:rPr lang="en-US" dirty="0" smtClean="0"/>
              <a:t>Display it in Game View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65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Duplicate the bucket and try to make it in a new scene</a:t>
            </a:r>
          </a:p>
          <a:p>
            <a:r>
              <a:rPr lang="en-US" sz="2000" dirty="0" smtClean="0"/>
              <a:t>Takes too long</a:t>
            </a:r>
          </a:p>
          <a:p>
            <a:r>
              <a:rPr lang="en-US" sz="2000" dirty="0" smtClean="0"/>
              <a:t>That’s why we have Prefabs!</a:t>
            </a:r>
          </a:p>
          <a:p>
            <a:r>
              <a:rPr lang="en-US" sz="2000" dirty="0" smtClean="0"/>
              <a:t>Stores a </a:t>
            </a:r>
            <a:r>
              <a:rPr lang="en-US" sz="2000" dirty="0" err="1" smtClean="0"/>
              <a:t>GameObject</a:t>
            </a:r>
            <a:r>
              <a:rPr lang="en-US" sz="2000" dirty="0"/>
              <a:t> </a:t>
            </a:r>
            <a:r>
              <a:rPr lang="en-US" sz="2000" dirty="0" smtClean="0"/>
              <a:t>along with it’s Components and their Properties</a:t>
            </a:r>
          </a:p>
          <a:p>
            <a:r>
              <a:rPr lang="en-US" sz="2000" dirty="0" smtClean="0"/>
              <a:t>Changes to Prefab affect all other </a:t>
            </a:r>
            <a:r>
              <a:rPr lang="en-US" sz="2000" dirty="0" err="1" smtClean="0"/>
              <a:t>GameObject’s</a:t>
            </a:r>
            <a:r>
              <a:rPr lang="en-US" sz="2000" dirty="0" smtClean="0"/>
              <a:t> but not the other way around</a:t>
            </a:r>
          </a:p>
          <a:p>
            <a:r>
              <a:rPr lang="en-US" sz="2000" dirty="0" smtClean="0"/>
              <a:t>Select, Revert, Apply</a:t>
            </a:r>
          </a:p>
        </p:txBody>
      </p:sp>
    </p:spTree>
    <p:extLst>
      <p:ext uri="{BB962C8B-B14F-4D97-AF65-F5344CB8AC3E}">
        <p14:creationId xmlns:p14="http://schemas.microsoft.com/office/powerpoint/2010/main" val="421072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3504"/>
          </a:xfrm>
        </p:spPr>
        <p:txBody>
          <a:bodyPr/>
          <a:lstStyle/>
          <a:p>
            <a:r>
              <a:rPr lang="en-US" sz="2000" dirty="0" smtClean="0"/>
              <a:t>The component which renders everything in your scene</a:t>
            </a:r>
          </a:p>
          <a:p>
            <a:r>
              <a:rPr lang="en-US" sz="2000" dirty="0" smtClean="0"/>
              <a:t>Displays your game</a:t>
            </a:r>
          </a:p>
          <a:p>
            <a:r>
              <a:rPr lang="en-US" sz="2000" dirty="0" smtClean="0"/>
              <a:t>Anything in the range of the camera is rendered on the screen, things which aren’t won’t appear</a:t>
            </a:r>
          </a:p>
          <a:p>
            <a:r>
              <a:rPr lang="en-US" sz="2000" dirty="0" smtClean="0"/>
              <a:t>At least one camera in scene, can be more than one</a:t>
            </a:r>
          </a:p>
          <a:p>
            <a:r>
              <a:rPr lang="en-US" sz="2000" dirty="0" smtClean="0"/>
              <a:t>Camera can be:</a:t>
            </a:r>
          </a:p>
          <a:p>
            <a:pPr lvl="1"/>
            <a:r>
              <a:rPr lang="en-US" sz="1800" dirty="0" smtClean="0"/>
              <a:t>Stationary: 8 Ball Pool, Snooker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lvl="1"/>
            <a:r>
              <a:rPr lang="en-US" sz="1800" dirty="0" smtClean="0"/>
              <a:t>Moving: Subway Surfer, Football, Racing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marL="400050"/>
            <a:r>
              <a:rPr lang="en-US" sz="2000" dirty="0" smtClean="0"/>
              <a:t>Parent-Child Relationship with Camera and Free Falling Ball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3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Culling Mask:</a:t>
            </a:r>
          </a:p>
          <a:p>
            <a:pPr lvl="1"/>
            <a:r>
              <a:rPr lang="en-US" dirty="0" smtClean="0"/>
              <a:t>Selects which layers the camera should display and which to hide</a:t>
            </a:r>
          </a:p>
          <a:p>
            <a:r>
              <a:rPr lang="en-US" dirty="0" smtClean="0"/>
              <a:t>Render Path:</a:t>
            </a:r>
          </a:p>
          <a:p>
            <a:pPr lvl="1"/>
            <a:r>
              <a:rPr lang="en-US" dirty="0" smtClean="0"/>
              <a:t>Forward for mobile phones</a:t>
            </a:r>
          </a:p>
          <a:p>
            <a:r>
              <a:rPr lang="en-US" dirty="0" smtClean="0"/>
              <a:t>Viewport </a:t>
            </a:r>
            <a:r>
              <a:rPr lang="en-US" dirty="0" err="1" smtClean="0"/>
              <a:t>Rect</a:t>
            </a:r>
            <a:endParaRPr lang="en-US" dirty="0" smtClean="0"/>
          </a:p>
          <a:p>
            <a:r>
              <a:rPr lang="en-US" dirty="0" smtClean="0"/>
              <a:t>Quiz:</a:t>
            </a:r>
          </a:p>
          <a:p>
            <a:pPr lvl="1"/>
            <a:r>
              <a:rPr lang="en-US" dirty="0" smtClean="0"/>
              <a:t>Display four different object using four different cameras in which each object is rendered by one a single camera</a:t>
            </a:r>
          </a:p>
        </p:txBody>
      </p:sp>
    </p:spTree>
    <p:extLst>
      <p:ext uri="{BB962C8B-B14F-4D97-AF65-F5344CB8AC3E}">
        <p14:creationId xmlns:p14="http://schemas.microsoft.com/office/powerpoint/2010/main" val="170222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</a:t>
            </a:r>
            <a:r>
              <a:rPr lang="en-GB" dirty="0" smtClean="0"/>
              <a:t>Development?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>
            <a:normAutofit/>
          </a:bodyPr>
          <a:lstStyle/>
          <a:p>
            <a:r>
              <a:rPr lang="en-GB" sz="2000" b="1" dirty="0" smtClean="0"/>
              <a:t>How much is </a:t>
            </a:r>
            <a:r>
              <a:rPr lang="en-GB" sz="2000" b="1" dirty="0" smtClean="0"/>
              <a:t>the </a:t>
            </a:r>
            <a:r>
              <a:rPr lang="en-GB" sz="2000" b="1" dirty="0" smtClean="0"/>
              <a:t>Game Development Industry Worth?</a:t>
            </a:r>
          </a:p>
          <a:p>
            <a:r>
              <a:rPr lang="en-GB" sz="2000" b="1" dirty="0" smtClean="0"/>
              <a:t>$ </a:t>
            </a:r>
            <a:r>
              <a:rPr lang="en-GB" sz="2000" b="1" dirty="0" smtClean="0"/>
              <a:t>40 </a:t>
            </a:r>
            <a:r>
              <a:rPr lang="en-GB" sz="2000" dirty="0" smtClean="0"/>
              <a:t>billion + by the end of </a:t>
            </a:r>
            <a:r>
              <a:rPr lang="en-GB" sz="2000" dirty="0" smtClean="0"/>
              <a:t>2017 (Mobile </a:t>
            </a:r>
            <a:r>
              <a:rPr lang="en-GB" sz="2000" dirty="0"/>
              <a:t>G</a:t>
            </a:r>
            <a:r>
              <a:rPr lang="en-GB" sz="2000" dirty="0" smtClean="0"/>
              <a:t>ames Only)</a:t>
            </a:r>
          </a:p>
          <a:p>
            <a:r>
              <a:rPr lang="en-US" sz="2000" dirty="0"/>
              <a:t>As of 2018, video games generated sales of US$134.9 billion annually worldwide</a:t>
            </a:r>
            <a:endParaRPr lang="en-GB" sz="2000" dirty="0" smtClean="0"/>
          </a:p>
          <a:p>
            <a:r>
              <a:rPr lang="en-GB" sz="2000" dirty="0" smtClean="0"/>
              <a:t>Bigger industry than </a:t>
            </a:r>
            <a:r>
              <a:rPr lang="en-GB" sz="2000" b="1" dirty="0" smtClean="0"/>
              <a:t>Music</a:t>
            </a:r>
            <a:endParaRPr lang="en-GB" sz="2000" dirty="0" smtClean="0"/>
          </a:p>
          <a:p>
            <a:r>
              <a:rPr lang="en-GB" sz="2000" b="1" dirty="0" smtClean="0"/>
              <a:t>60 </a:t>
            </a:r>
            <a:r>
              <a:rPr lang="en-GB" sz="2000" b="1" dirty="0" smtClean="0"/>
              <a:t>% Americans</a:t>
            </a:r>
            <a:r>
              <a:rPr lang="en-GB" sz="2000" dirty="0" smtClean="0"/>
              <a:t> play Mobile Games </a:t>
            </a:r>
            <a:r>
              <a:rPr lang="en-GB" sz="2000" b="1" dirty="0" smtClean="0"/>
              <a:t>Daily</a:t>
            </a:r>
          </a:p>
          <a:p>
            <a:r>
              <a:rPr lang="en-GB" sz="2000" dirty="0" smtClean="0"/>
              <a:t>Average gamer age is </a:t>
            </a:r>
            <a:r>
              <a:rPr lang="en-GB" sz="2000" b="1" dirty="0" smtClean="0"/>
              <a:t>31 years</a:t>
            </a:r>
          </a:p>
          <a:p>
            <a:r>
              <a:rPr lang="en-GB" sz="2000" dirty="0" smtClean="0"/>
              <a:t>You think girls don’t play games? 45</a:t>
            </a:r>
            <a:r>
              <a:rPr lang="en-GB" sz="2000" dirty="0" smtClean="0"/>
              <a:t>% gamers are females</a:t>
            </a:r>
          </a:p>
          <a:p>
            <a:r>
              <a:rPr lang="en-GB" sz="2000" b="1" dirty="0" smtClean="0"/>
              <a:t>How much does a single game generate?</a:t>
            </a:r>
          </a:p>
          <a:p>
            <a:r>
              <a:rPr lang="en-GB" sz="2000" dirty="0" smtClean="0"/>
              <a:t>Anyone heard of </a:t>
            </a:r>
            <a:r>
              <a:rPr lang="en-GB" sz="2000" b="1" dirty="0" smtClean="0"/>
              <a:t>Clash of Clans</a:t>
            </a:r>
            <a:r>
              <a:rPr lang="en-GB" sz="2000" dirty="0" smtClean="0"/>
              <a:t>? </a:t>
            </a:r>
            <a:r>
              <a:rPr lang="en-GB" sz="2000" b="1" dirty="0" smtClean="0"/>
              <a:t>$ 1.3 million</a:t>
            </a:r>
            <a:r>
              <a:rPr lang="en-GB" sz="2000" dirty="0" smtClean="0"/>
              <a:t> per day</a:t>
            </a:r>
          </a:p>
          <a:p>
            <a:r>
              <a:rPr lang="en-GB" sz="2000" dirty="0" smtClean="0"/>
              <a:t>Indie developers! </a:t>
            </a:r>
            <a:r>
              <a:rPr lang="en-GB" sz="2000" b="1" dirty="0" smtClean="0"/>
              <a:t>Mine Craft</a:t>
            </a:r>
            <a:r>
              <a:rPr lang="en-GB" sz="2000" dirty="0" smtClean="0"/>
              <a:t> generated </a:t>
            </a:r>
            <a:r>
              <a:rPr lang="en-GB" sz="2000" b="1" dirty="0" smtClean="0"/>
              <a:t>$ 1 million</a:t>
            </a:r>
            <a:r>
              <a:rPr lang="en-GB" sz="2000" dirty="0" smtClean="0"/>
              <a:t> per day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176265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there be LIGHT!</a:t>
            </a:r>
          </a:p>
          <a:p>
            <a:r>
              <a:rPr lang="en-US" dirty="0" smtClean="0"/>
              <a:t>Lights add color to your game, just like in real life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Sun, explosions, gun fire, light bulbs, fire, match stick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Directional Light</a:t>
            </a:r>
          </a:p>
          <a:p>
            <a:r>
              <a:rPr lang="en-US" dirty="0" smtClean="0"/>
              <a:t>Point Light</a:t>
            </a:r>
          </a:p>
          <a:p>
            <a:r>
              <a:rPr lang="en-US" dirty="0" smtClean="0"/>
              <a:t>Spot Light</a:t>
            </a:r>
          </a:p>
          <a:p>
            <a:r>
              <a:rPr lang="en-US" dirty="0" smtClean="0"/>
              <a:t>Area Light (for Pro Only)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45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Light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Sun or Moon</a:t>
            </a:r>
          </a:p>
          <a:p>
            <a:r>
              <a:rPr lang="en-US" dirty="0" smtClean="0"/>
              <a:t>Main source of light in your scene</a:t>
            </a:r>
          </a:p>
          <a:p>
            <a:r>
              <a:rPr lang="en-US" dirty="0" smtClean="0"/>
              <a:t>Position doesn’t matter, rotation matters</a:t>
            </a:r>
          </a:p>
          <a:p>
            <a:r>
              <a:rPr lang="en-US" dirty="0" smtClean="0"/>
              <a:t>Affects everything in the scene</a:t>
            </a:r>
          </a:p>
          <a:p>
            <a:r>
              <a:rPr lang="en-US" dirty="0" smtClean="0"/>
              <a:t>Multiple directional lights to make your game look good</a:t>
            </a:r>
          </a:p>
          <a:p>
            <a:r>
              <a:rPr lang="en-US" dirty="0" smtClean="0"/>
              <a:t>Shadows</a:t>
            </a:r>
          </a:p>
          <a:p>
            <a:r>
              <a:rPr lang="en-US" dirty="0" smtClean="0"/>
              <a:t>For mobile platforms, only a single directional light</a:t>
            </a:r>
          </a:p>
          <a:p>
            <a:r>
              <a:rPr lang="en-US" dirty="0" smtClean="0"/>
              <a:t>Least cost on graphics processor, if only a single one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3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 light bulb</a:t>
            </a:r>
          </a:p>
          <a:p>
            <a:r>
              <a:rPr lang="en-US" dirty="0" smtClean="0"/>
              <a:t>Same intensity of light within its radius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Light bulbs, explosions, fire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Range</a:t>
            </a:r>
          </a:p>
          <a:p>
            <a:r>
              <a:rPr lang="en-US" dirty="0" smtClean="0"/>
              <a:t>Intensity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Average cost on graphics processor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2874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 Light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Shaped like a cone</a:t>
            </a:r>
          </a:p>
          <a:p>
            <a:r>
              <a:rPr lang="en-US" dirty="0" smtClean="0"/>
              <a:t>Radius and Spot Angle</a:t>
            </a:r>
          </a:p>
          <a:p>
            <a:r>
              <a:rPr lang="en-US" dirty="0" smtClean="0"/>
              <a:t>Most expensive on </a:t>
            </a:r>
            <a:r>
              <a:rPr lang="en-US" smtClean="0"/>
              <a:t>graphics processor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28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component that enables </a:t>
            </a:r>
            <a:r>
              <a:rPr lang="en-US" dirty="0" err="1" smtClean="0"/>
              <a:t>GameObjects</a:t>
            </a:r>
            <a:r>
              <a:rPr lang="en-US" dirty="0" smtClean="0"/>
              <a:t> to act under the control of the physics engine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GameObject</a:t>
            </a:r>
            <a:r>
              <a:rPr lang="en-US" dirty="0" smtClean="0"/>
              <a:t> with a </a:t>
            </a:r>
            <a:r>
              <a:rPr lang="en-US" dirty="0" err="1" smtClean="0"/>
              <a:t>Rigidbody</a:t>
            </a:r>
            <a:r>
              <a:rPr lang="en-US" dirty="0" smtClean="0"/>
              <a:t> is affected by external forces and torques</a:t>
            </a:r>
          </a:p>
          <a:p>
            <a:r>
              <a:rPr lang="en-US" dirty="0" smtClean="0"/>
              <a:t>NVIDIA PhysX physics engine</a:t>
            </a:r>
          </a:p>
          <a:p>
            <a:r>
              <a:rPr lang="en-US" dirty="0" smtClean="0"/>
              <a:t>Mass: Physical Mass (do not make it a 100x more than other objects)</a:t>
            </a:r>
          </a:p>
          <a:p>
            <a:r>
              <a:rPr lang="en-US" dirty="0" smtClean="0"/>
              <a:t>Massive </a:t>
            </a:r>
            <a:r>
              <a:rPr lang="en-US" dirty="0" err="1" smtClean="0"/>
              <a:t>GameObject</a:t>
            </a:r>
            <a:r>
              <a:rPr lang="en-US" dirty="0" smtClean="0"/>
              <a:t> will react to forces lesser as compared to lighter </a:t>
            </a:r>
            <a:r>
              <a:rPr lang="en-US" dirty="0" err="1" smtClean="0"/>
              <a:t>GameObject</a:t>
            </a:r>
            <a:endParaRPr lang="en-US" dirty="0" smtClean="0"/>
          </a:p>
          <a:p>
            <a:r>
              <a:rPr lang="en-US" dirty="0" smtClean="0"/>
              <a:t>Drag: Air Resistance. Rate of loss of linear velocity. Ranges from 0 to 1.</a:t>
            </a:r>
          </a:p>
          <a:p>
            <a:r>
              <a:rPr lang="en-US" dirty="0" smtClean="0"/>
              <a:t>Angular Drag: Angular velocity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5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Rigidbody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Gravity: Gravitational force on the body</a:t>
            </a:r>
          </a:p>
          <a:p>
            <a:r>
              <a:rPr lang="en-US" dirty="0" smtClean="0"/>
              <a:t>Gravity settings in Physics Settings</a:t>
            </a:r>
          </a:p>
          <a:p>
            <a:r>
              <a:rPr lang="en-US" dirty="0" smtClean="0"/>
              <a:t>Is Kinematic: Will affect other </a:t>
            </a:r>
            <a:r>
              <a:rPr lang="en-US" dirty="0" err="1" smtClean="0"/>
              <a:t>Rigidbody</a:t>
            </a:r>
            <a:r>
              <a:rPr lang="en-US" dirty="0" smtClean="0"/>
              <a:t> but not get affected by others (explained more in colliders)</a:t>
            </a:r>
          </a:p>
          <a:p>
            <a:r>
              <a:rPr lang="en-US" dirty="0" smtClean="0"/>
              <a:t>Example: Cubes falling on top of each other</a:t>
            </a:r>
          </a:p>
          <a:p>
            <a:r>
              <a:rPr lang="en-US" dirty="0" smtClean="0"/>
              <a:t>Collision Detection: Change only if the </a:t>
            </a:r>
            <a:r>
              <a:rPr lang="en-US" dirty="0" err="1" smtClean="0"/>
              <a:t>Rigidbody</a:t>
            </a:r>
            <a:r>
              <a:rPr lang="en-US" dirty="0" smtClean="0"/>
              <a:t> is jittering</a:t>
            </a:r>
          </a:p>
          <a:p>
            <a:r>
              <a:rPr lang="en-US" dirty="0" smtClean="0"/>
              <a:t>Constraints: Freeze Position &amp; Freeze Rotation</a:t>
            </a:r>
          </a:p>
          <a:p>
            <a:r>
              <a:rPr lang="en-US" dirty="0" smtClean="0"/>
              <a:t>Question: Why do we need </a:t>
            </a:r>
            <a:r>
              <a:rPr lang="en-US" dirty="0" err="1" smtClean="0"/>
              <a:t>Rigidbody</a:t>
            </a:r>
            <a:r>
              <a:rPr lang="en-US" dirty="0" smtClean="0"/>
              <a:t> is we already have Transform?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99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we have </a:t>
            </a:r>
            <a:r>
              <a:rPr lang="en-US" dirty="0" err="1" smtClean="0"/>
              <a:t>GameObjects</a:t>
            </a:r>
            <a:r>
              <a:rPr lang="en-US" dirty="0" smtClean="0"/>
              <a:t> and </a:t>
            </a:r>
            <a:r>
              <a:rPr lang="en-US" dirty="0" err="1" smtClean="0"/>
              <a:t>Rigidbody</a:t>
            </a:r>
            <a:r>
              <a:rPr lang="en-US" dirty="0" smtClean="0"/>
              <a:t> but how do we detect collisions?</a:t>
            </a:r>
            <a:endParaRPr lang="en-US" dirty="0"/>
          </a:p>
          <a:p>
            <a:r>
              <a:rPr lang="en-US" dirty="0" smtClean="0"/>
              <a:t>Colliders define the shape of a </a:t>
            </a:r>
            <a:r>
              <a:rPr lang="en-US" dirty="0" err="1" smtClean="0"/>
              <a:t>GameObject</a:t>
            </a:r>
            <a:r>
              <a:rPr lang="en-US" dirty="0" smtClean="0"/>
              <a:t> for the Physics engine for physical collision</a:t>
            </a:r>
          </a:p>
          <a:p>
            <a:r>
              <a:rPr lang="en-US" dirty="0" smtClean="0"/>
              <a:t>In order for colliders to get affected by other colliders, there has to be a </a:t>
            </a:r>
            <a:r>
              <a:rPr lang="en-US" dirty="0" err="1" smtClean="0"/>
              <a:t>Rigidbody</a:t>
            </a:r>
            <a:r>
              <a:rPr lang="en-US" dirty="0" smtClean="0"/>
              <a:t> on at least one </a:t>
            </a:r>
            <a:r>
              <a:rPr lang="en-US" dirty="0" err="1" smtClean="0"/>
              <a:t>GameObject</a:t>
            </a:r>
            <a:endParaRPr lang="en-US" dirty="0" smtClean="0"/>
          </a:p>
          <a:p>
            <a:r>
              <a:rPr lang="en-US" dirty="0" smtClean="0"/>
              <a:t>Primitive Colliders:</a:t>
            </a:r>
          </a:p>
          <a:p>
            <a:pPr lvl="1"/>
            <a:r>
              <a:rPr lang="en-US" dirty="0" smtClean="0"/>
              <a:t>Box</a:t>
            </a:r>
          </a:p>
          <a:p>
            <a:pPr lvl="1"/>
            <a:r>
              <a:rPr lang="en-US" dirty="0" smtClean="0"/>
              <a:t>Sphere</a:t>
            </a:r>
          </a:p>
          <a:p>
            <a:pPr lvl="1"/>
            <a:r>
              <a:rPr lang="en-US" dirty="0" smtClean="0"/>
              <a:t>Capsule</a:t>
            </a:r>
          </a:p>
          <a:p>
            <a:r>
              <a:rPr lang="en-US" dirty="0" smtClean="0"/>
              <a:t>Compound Colliders</a:t>
            </a:r>
          </a:p>
          <a:p>
            <a:r>
              <a:rPr lang="en-US" dirty="0" smtClean="0"/>
              <a:t>Mesh Colliders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23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Activities:</a:t>
            </a:r>
          </a:p>
          <a:p>
            <a:pPr lvl="1"/>
            <a:r>
              <a:rPr lang="en-US" dirty="0" smtClean="0"/>
              <a:t>Make complex </a:t>
            </a:r>
            <a:r>
              <a:rPr lang="en-US" dirty="0" err="1" smtClean="0"/>
              <a:t>GameObjects</a:t>
            </a:r>
            <a:r>
              <a:rPr lang="en-US" dirty="0" smtClean="0"/>
              <a:t> and attach complex colliders to them</a:t>
            </a:r>
          </a:p>
          <a:p>
            <a:pPr lvl="1"/>
            <a:r>
              <a:rPr lang="en-US" dirty="0" smtClean="0"/>
              <a:t>Put </a:t>
            </a:r>
            <a:r>
              <a:rPr lang="en-US" dirty="0" err="1" smtClean="0"/>
              <a:t>Rigidbody</a:t>
            </a:r>
            <a:r>
              <a:rPr lang="en-US" dirty="0" smtClean="0"/>
              <a:t> on them and get them to collide with other </a:t>
            </a:r>
            <a:r>
              <a:rPr lang="en-US" dirty="0" err="1" smtClean="0"/>
              <a:t>GameObjects</a:t>
            </a:r>
            <a:endParaRPr lang="en-US" dirty="0" smtClean="0"/>
          </a:p>
          <a:p>
            <a:r>
              <a:rPr lang="en-US" dirty="0" smtClean="0"/>
              <a:t>Mesh colliders are often buggy and expensive</a:t>
            </a:r>
          </a:p>
          <a:p>
            <a:r>
              <a:rPr lang="en-US" dirty="0" smtClean="0"/>
              <a:t>Event functions (</a:t>
            </a:r>
            <a:r>
              <a:rPr lang="en-US" dirty="0" err="1" smtClean="0"/>
              <a:t>OnEnter</a:t>
            </a:r>
            <a:r>
              <a:rPr lang="en-US" dirty="0" smtClean="0"/>
              <a:t>, </a:t>
            </a:r>
            <a:r>
              <a:rPr lang="en-US" dirty="0" err="1" smtClean="0"/>
              <a:t>OnExit</a:t>
            </a:r>
            <a:r>
              <a:rPr lang="en-US" dirty="0" smtClean="0"/>
              <a:t>, </a:t>
            </a:r>
            <a:r>
              <a:rPr lang="en-US" dirty="0" err="1" smtClean="0"/>
              <a:t>OnStay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GameObject</a:t>
            </a:r>
            <a:r>
              <a:rPr lang="en-US" dirty="0" smtClean="0"/>
              <a:t> hovering in mid-air example</a:t>
            </a:r>
          </a:p>
          <a:p>
            <a:pPr marL="400050"/>
            <a:r>
              <a:rPr lang="en-US" dirty="0" smtClean="0"/>
              <a:t>Quiz:</a:t>
            </a:r>
          </a:p>
          <a:p>
            <a:pPr marL="800100" lvl="1"/>
            <a:r>
              <a:rPr lang="en-US" dirty="0" smtClean="0"/>
              <a:t>Show a </a:t>
            </a:r>
            <a:r>
              <a:rPr lang="en-US" dirty="0" err="1" smtClean="0"/>
              <a:t>GameObject</a:t>
            </a:r>
            <a:r>
              <a:rPr lang="en-US" dirty="0" smtClean="0"/>
              <a:t> is hovering from left side and right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7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two objects collide? Physics Material!</a:t>
            </a:r>
          </a:p>
          <a:p>
            <a:r>
              <a:rPr lang="en-US" dirty="0" smtClean="0"/>
              <a:t>Defines how </a:t>
            </a:r>
            <a:r>
              <a:rPr lang="en-US" dirty="0" err="1" smtClean="0"/>
              <a:t>GameObjects</a:t>
            </a:r>
            <a:r>
              <a:rPr lang="en-US" dirty="0" smtClean="0"/>
              <a:t> (Colliders) react to the Physics engine</a:t>
            </a:r>
          </a:p>
          <a:p>
            <a:r>
              <a:rPr lang="en-US" dirty="0" smtClean="0"/>
              <a:t>Golf Ball bounce and a Football bounce</a:t>
            </a:r>
          </a:p>
          <a:p>
            <a:r>
              <a:rPr lang="en-US" dirty="0" smtClean="0"/>
              <a:t>Project -&gt; Create -&gt; Physics Material</a:t>
            </a:r>
          </a:p>
          <a:p>
            <a:r>
              <a:rPr lang="en-US" dirty="0" smtClean="0"/>
              <a:t>Dynamic Friction: friction while the object is moving</a:t>
            </a:r>
          </a:p>
          <a:p>
            <a:r>
              <a:rPr lang="en-US" dirty="0" smtClean="0"/>
              <a:t>Static Friction: amount of force required to get an object moving</a:t>
            </a:r>
          </a:p>
          <a:p>
            <a:r>
              <a:rPr lang="en-US" dirty="0" smtClean="0"/>
              <a:t>Bouncy: amount of bounce in a surface</a:t>
            </a:r>
          </a:p>
          <a:p>
            <a:r>
              <a:rPr lang="en-US" dirty="0" smtClean="0"/>
              <a:t>Friction Combine: Two Physics Material Interaction</a:t>
            </a:r>
          </a:p>
          <a:p>
            <a:r>
              <a:rPr lang="en-US" dirty="0" smtClean="0"/>
              <a:t>Friction Direction: Friction values in a specific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Game Development Cycle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9287"/>
          </a:xfrm>
        </p:spPr>
        <p:txBody>
          <a:bodyPr>
            <a:normAutofit/>
          </a:bodyPr>
          <a:lstStyle/>
          <a:p>
            <a:r>
              <a:rPr lang="en-GB" sz="2400" dirty="0" smtClean="0"/>
              <a:t>Idea generation</a:t>
            </a:r>
          </a:p>
          <a:p>
            <a:r>
              <a:rPr lang="en-GB" sz="2400" dirty="0" smtClean="0"/>
              <a:t>Interest factor</a:t>
            </a:r>
          </a:p>
          <a:p>
            <a:r>
              <a:rPr lang="en-GB" sz="2400" dirty="0" smtClean="0"/>
              <a:t>Marketing potential</a:t>
            </a:r>
          </a:p>
          <a:p>
            <a:r>
              <a:rPr lang="en-GB" sz="2400" dirty="0" smtClean="0"/>
              <a:t>Execution</a:t>
            </a:r>
          </a:p>
          <a:p>
            <a:r>
              <a:rPr lang="en-GB" sz="2400" dirty="0" smtClean="0"/>
              <a:t>Quality Assurance</a:t>
            </a:r>
          </a:p>
          <a:p>
            <a:r>
              <a:rPr lang="en-GB" sz="2400" dirty="0" smtClean="0"/>
              <a:t>Post production</a:t>
            </a:r>
          </a:p>
          <a:p>
            <a:r>
              <a:rPr lang="en-GB" sz="2400" dirty="0" smtClean="0"/>
              <a:t>Round up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3405992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generate revenue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4222"/>
            <a:ext cx="11029615" cy="427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Earn revenue with your games</a:t>
            </a:r>
          </a:p>
          <a:p>
            <a:pPr marL="514350" indent="-514350">
              <a:buAutoNum type="arabicPeriod"/>
            </a:pPr>
            <a:r>
              <a:rPr lang="en-GB" sz="2400" dirty="0" smtClean="0"/>
              <a:t>Paid Games</a:t>
            </a:r>
          </a:p>
          <a:p>
            <a:pPr marL="324000" lvl="1" indent="0">
              <a:buNone/>
            </a:pPr>
            <a:r>
              <a:rPr lang="en-GB" sz="2000" dirty="0" smtClean="0"/>
              <a:t>You games need to exceptional so that users are willing to pay</a:t>
            </a:r>
          </a:p>
          <a:p>
            <a:pPr marL="514350" indent="-514350">
              <a:buAutoNum type="arabicPeriod"/>
            </a:pPr>
            <a:r>
              <a:rPr lang="en-GB" sz="2400" dirty="0" smtClean="0"/>
              <a:t>In-App Purchases</a:t>
            </a:r>
          </a:p>
          <a:p>
            <a:pPr marL="324000" lvl="1" indent="0">
              <a:buNone/>
            </a:pPr>
            <a:r>
              <a:rPr lang="en-GB" sz="2000" dirty="0" smtClean="0"/>
              <a:t>The game should have good user retention and play for hours</a:t>
            </a:r>
          </a:p>
          <a:p>
            <a:pPr marL="514350" indent="-514350">
              <a:buAutoNum type="arabicPeriod"/>
            </a:pPr>
            <a:r>
              <a:rPr lang="en-GB" sz="2400" dirty="0" smtClean="0"/>
              <a:t>Advertising Model</a:t>
            </a:r>
          </a:p>
          <a:p>
            <a:pPr marL="324000" lvl="1" indent="0">
              <a:buNone/>
            </a:pPr>
            <a:r>
              <a:rPr lang="en-GB" sz="2000" dirty="0" smtClean="0"/>
              <a:t>Average games, good for starters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02362949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ublishing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31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Huge stores available on the internet that welcomes you.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Android games: 	</a:t>
            </a:r>
            <a:r>
              <a:rPr lang="en-GB" dirty="0" smtClean="0"/>
              <a:t>Google Play, Amazon, </a:t>
            </a:r>
            <a:r>
              <a:rPr lang="en-GB" dirty="0" err="1" smtClean="0"/>
              <a:t>Mobango</a:t>
            </a:r>
            <a:r>
              <a:rPr lang="en-GB" dirty="0" smtClean="0"/>
              <a:t>, Opera</a:t>
            </a:r>
          </a:p>
          <a:p>
            <a:pPr marL="0" indent="0">
              <a:buNone/>
            </a:pPr>
            <a:r>
              <a:rPr lang="en-GB" b="1" dirty="0" smtClean="0"/>
              <a:t>Windows Phone: 	</a:t>
            </a:r>
            <a:r>
              <a:rPr lang="en-GB" dirty="0" smtClean="0"/>
              <a:t>Microsoft Windows Phone Store</a:t>
            </a:r>
          </a:p>
          <a:p>
            <a:pPr marL="0" indent="0">
              <a:buNone/>
            </a:pPr>
            <a:r>
              <a:rPr lang="en-GB" b="1" dirty="0" smtClean="0"/>
              <a:t>IOS Games: 		</a:t>
            </a:r>
            <a:r>
              <a:rPr lang="en-GB" dirty="0" smtClean="0"/>
              <a:t>App </a:t>
            </a:r>
            <a:r>
              <a:rPr lang="en-GB" dirty="0" smtClean="0"/>
              <a:t>Store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Online games - Online Servers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41654568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publish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38120"/>
            <a:ext cx="11029615" cy="4472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Thing you will require before publishing</a:t>
            </a:r>
          </a:p>
          <a:p>
            <a:pPr lvl="1"/>
            <a:r>
              <a:rPr lang="en-GB" sz="2000" dirty="0" smtClean="0"/>
              <a:t>Decide a nice title</a:t>
            </a:r>
          </a:p>
          <a:p>
            <a:pPr lvl="1"/>
            <a:r>
              <a:rPr lang="en-GB" sz="2000" dirty="0" smtClean="0"/>
              <a:t>Build the game APK</a:t>
            </a:r>
          </a:p>
          <a:p>
            <a:pPr lvl="1"/>
            <a:r>
              <a:rPr lang="en-GB" sz="2000" dirty="0" smtClean="0"/>
              <a:t>Prepare a great Icon</a:t>
            </a:r>
          </a:p>
          <a:p>
            <a:pPr lvl="1"/>
            <a:r>
              <a:rPr lang="en-GB" sz="2000" dirty="0" smtClean="0"/>
              <a:t>Take perfect screenshots</a:t>
            </a:r>
          </a:p>
          <a:p>
            <a:pPr lvl="1"/>
            <a:r>
              <a:rPr lang="en-GB" sz="2000" dirty="0" smtClean="0"/>
              <a:t>Give proper content rating</a:t>
            </a:r>
          </a:p>
          <a:p>
            <a:pPr lvl="1"/>
            <a:r>
              <a:rPr lang="en-GB" sz="2000" dirty="0" smtClean="0"/>
              <a:t>Write an amazing game description</a:t>
            </a:r>
          </a:p>
          <a:p>
            <a:pPr lvl="1"/>
            <a:r>
              <a:rPr lang="en-GB" sz="3200" b="1" dirty="0" smtClean="0"/>
              <a:t>Bingo! </a:t>
            </a:r>
            <a:r>
              <a:rPr lang="en-GB" sz="2800" dirty="0" smtClean="0"/>
              <a:t>You are all set to make it live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05194447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game Engines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37272"/>
            <a:ext cx="11029615" cy="4307595"/>
          </a:xfrm>
        </p:spPr>
        <p:txBody>
          <a:bodyPr>
            <a:normAutofit/>
          </a:bodyPr>
          <a:lstStyle/>
          <a:p>
            <a:r>
              <a:rPr lang="en-GB" sz="2000" b="1" dirty="0" smtClean="0"/>
              <a:t>What is a Game Engine:  </a:t>
            </a:r>
            <a:r>
              <a:rPr lang="en-GB" sz="2000" dirty="0" smtClean="0"/>
              <a:t>Software Framework designed for the creation and development of video games</a:t>
            </a:r>
          </a:p>
          <a:p>
            <a:r>
              <a:rPr lang="en-GB" sz="2000" b="1" dirty="0" smtClean="0"/>
              <a:t>Core Functionalities:</a:t>
            </a:r>
          </a:p>
          <a:p>
            <a:pPr lvl="1"/>
            <a:r>
              <a:rPr lang="en-GB" b="1" dirty="0" smtClean="0"/>
              <a:t>Rendering Engine for 2D and 3D Graphics</a:t>
            </a:r>
          </a:p>
          <a:p>
            <a:pPr lvl="1"/>
            <a:r>
              <a:rPr lang="en-GB" b="1" dirty="0" smtClean="0"/>
              <a:t>Physics Engine (Collision Detection)</a:t>
            </a:r>
          </a:p>
          <a:p>
            <a:pPr lvl="1"/>
            <a:r>
              <a:rPr lang="en-GB" b="1" dirty="0" smtClean="0"/>
              <a:t>Sound, Animation, Scripting, AI, Networking</a:t>
            </a:r>
          </a:p>
          <a:p>
            <a:r>
              <a:rPr lang="en-GB" sz="2200" dirty="0" smtClean="0"/>
              <a:t>Game Engines support the reuse of code</a:t>
            </a:r>
          </a:p>
          <a:p>
            <a:r>
              <a:rPr lang="en-GB" sz="2200" dirty="0" err="1" smtClean="0"/>
              <a:t>CoD</a:t>
            </a:r>
            <a:r>
              <a:rPr lang="en-GB" sz="2200" dirty="0" smtClean="0"/>
              <a:t> (</a:t>
            </a:r>
            <a:r>
              <a:rPr lang="en-GB" sz="2200" dirty="0" err="1" smtClean="0"/>
              <a:t>idTech</a:t>
            </a:r>
            <a:r>
              <a:rPr lang="en-GB" sz="2200" dirty="0" smtClean="0"/>
              <a:t> 3), FIFA (Ignite), Counter Strike (Source</a:t>
            </a:r>
            <a:r>
              <a:rPr lang="en-GB" sz="2200" dirty="0" smtClean="0"/>
              <a:t>), </a:t>
            </a:r>
            <a:r>
              <a:rPr lang="en-GB" sz="2200" dirty="0" err="1" smtClean="0"/>
              <a:t>Pubg</a:t>
            </a:r>
            <a:r>
              <a:rPr lang="en-GB" sz="2200" dirty="0" smtClean="0"/>
              <a:t>(Unreal Engine 4), Angry Birds(Unity)</a:t>
            </a:r>
            <a:endParaRPr lang="en-GB" sz="2200" dirty="0" smtClean="0"/>
          </a:p>
          <a:p>
            <a:r>
              <a:rPr lang="en-GB" sz="2000" b="1" dirty="0" smtClean="0"/>
              <a:t>Popular Game Engines: </a:t>
            </a:r>
            <a:r>
              <a:rPr lang="en-GB" dirty="0" smtClean="0"/>
              <a:t>Unity, Unreal Engine, </a:t>
            </a:r>
            <a:r>
              <a:rPr lang="en-GB" dirty="0" err="1" smtClean="0"/>
              <a:t>CryEngine</a:t>
            </a:r>
            <a:r>
              <a:rPr lang="en-GB" dirty="0" smtClean="0"/>
              <a:t>, </a:t>
            </a:r>
            <a:r>
              <a:rPr lang="en-GB" dirty="0" err="1" smtClean="0"/>
              <a:t>FrostBite</a:t>
            </a:r>
            <a:r>
              <a:rPr lang="en-GB" dirty="0" smtClean="0"/>
              <a:t>, Source, </a:t>
            </a:r>
            <a:r>
              <a:rPr lang="en-GB" dirty="0" err="1" smtClean="0"/>
              <a:t>GameMaker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51641757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Apple’s World Wide Developer Conference 2005</a:t>
            </a:r>
          </a:p>
          <a:p>
            <a:r>
              <a:rPr lang="en-GB" dirty="0" smtClean="0"/>
              <a:t>Free to use (personal version made free in GDC 2015)</a:t>
            </a:r>
          </a:p>
          <a:p>
            <a:r>
              <a:rPr lang="en-GB" dirty="0" smtClean="0"/>
              <a:t>Publish games on platforms without a license</a:t>
            </a:r>
          </a:p>
          <a:p>
            <a:r>
              <a:rPr lang="en-GB" dirty="0" smtClean="0"/>
              <a:t>Support for 2D and 3D</a:t>
            </a:r>
          </a:p>
          <a:p>
            <a:r>
              <a:rPr lang="en-GB" dirty="0" smtClean="0"/>
              <a:t>Great documentation, support and online tutorials</a:t>
            </a:r>
          </a:p>
          <a:p>
            <a:r>
              <a:rPr lang="en-GB" dirty="0" smtClean="0"/>
              <a:t>Multi-Platform Publishing: iOS, WP8, Android, Windows, </a:t>
            </a:r>
            <a:r>
              <a:rPr lang="en-GB" dirty="0" err="1" smtClean="0"/>
              <a:t>MacOSX</a:t>
            </a:r>
            <a:r>
              <a:rPr lang="en-GB" dirty="0" smtClean="0"/>
              <a:t>, PS3, PS4, Nintendo, Xbox</a:t>
            </a:r>
          </a:p>
          <a:p>
            <a:r>
              <a:rPr lang="en-GB" dirty="0" smtClean="0"/>
              <a:t>Made for Mobile Game Development, not great for console games</a:t>
            </a:r>
          </a:p>
          <a:p>
            <a:r>
              <a:rPr lang="en-GB" dirty="0" smtClean="0"/>
              <a:t>Ideal for indie developers</a:t>
            </a:r>
          </a:p>
        </p:txBody>
      </p:sp>
    </p:spTree>
    <p:extLst>
      <p:ext uri="{BB962C8B-B14F-4D97-AF65-F5344CB8AC3E}">
        <p14:creationId xmlns:p14="http://schemas.microsoft.com/office/powerpoint/2010/main" val="18201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48641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GameObjects</a:t>
            </a:r>
            <a:endParaRPr lang="en-US" sz="2000" dirty="0" smtClean="0"/>
          </a:p>
          <a:p>
            <a:r>
              <a:rPr lang="en-US" sz="2000" dirty="0" smtClean="0"/>
              <a:t>Components:</a:t>
            </a:r>
          </a:p>
          <a:p>
            <a:pPr lvl="1"/>
            <a:r>
              <a:rPr lang="en-US" sz="1800" dirty="0" smtClean="0"/>
              <a:t>Transform</a:t>
            </a:r>
          </a:p>
          <a:p>
            <a:pPr lvl="1"/>
            <a:r>
              <a:rPr lang="en-US" sz="1800" dirty="0" smtClean="0"/>
              <a:t>Camera</a:t>
            </a:r>
          </a:p>
          <a:p>
            <a:pPr lvl="1"/>
            <a:r>
              <a:rPr lang="en-US" sz="1800" dirty="0" smtClean="0"/>
              <a:t>Light</a:t>
            </a:r>
          </a:p>
          <a:p>
            <a:pPr lvl="1"/>
            <a:r>
              <a:rPr lang="en-US" sz="1800" dirty="0" err="1" smtClean="0"/>
              <a:t>Rigidbody</a:t>
            </a:r>
            <a:endParaRPr lang="en-US" sz="1800" dirty="0" smtClean="0"/>
          </a:p>
          <a:p>
            <a:pPr lvl="1"/>
            <a:r>
              <a:rPr lang="en-US" sz="1800" dirty="0" smtClean="0"/>
              <a:t>Colliders</a:t>
            </a:r>
          </a:p>
          <a:p>
            <a:pPr lvl="1"/>
            <a:r>
              <a:rPr lang="en-US" sz="1800" dirty="0" smtClean="0"/>
              <a:t>Audio</a:t>
            </a:r>
          </a:p>
          <a:p>
            <a:pPr lvl="1"/>
            <a:r>
              <a:rPr lang="en-US" sz="1800" dirty="0" smtClean="0"/>
              <a:t>Animation</a:t>
            </a:r>
          </a:p>
          <a:p>
            <a:pPr lvl="1"/>
            <a:r>
              <a:rPr lang="en-US" sz="1800" dirty="0" err="1" smtClean="0"/>
              <a:t>Shaders</a:t>
            </a:r>
            <a:r>
              <a:rPr lang="en-US" sz="1800" dirty="0" smtClean="0"/>
              <a:t>/Textures</a:t>
            </a:r>
          </a:p>
          <a:p>
            <a:pPr lvl="1"/>
            <a:r>
              <a:rPr lang="en-US" sz="1800" dirty="0" smtClean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20209002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680</TotalTime>
  <Words>1353</Words>
  <Application>Microsoft Office PowerPoint</Application>
  <PresentationFormat>Widescreen</PresentationFormat>
  <Paragraphs>232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Gill Sans MT</vt:lpstr>
      <vt:lpstr>Wingdings 2</vt:lpstr>
      <vt:lpstr>Dividend</vt:lpstr>
      <vt:lpstr>Game Development</vt:lpstr>
      <vt:lpstr>Game Development?</vt:lpstr>
      <vt:lpstr>The Game Development Cycle</vt:lpstr>
      <vt:lpstr>generate revenue</vt:lpstr>
      <vt:lpstr>Publishing Options</vt:lpstr>
      <vt:lpstr>How do you publish</vt:lpstr>
      <vt:lpstr>game Engines</vt:lpstr>
      <vt:lpstr>Unity 3D</vt:lpstr>
      <vt:lpstr>Unity Modules</vt:lpstr>
      <vt:lpstr>GameObject (GO)</vt:lpstr>
      <vt:lpstr>GameObject</vt:lpstr>
      <vt:lpstr>Components</vt:lpstr>
      <vt:lpstr>Transform</vt:lpstr>
      <vt:lpstr>Names &amp; Tags</vt:lpstr>
      <vt:lpstr>Layers &amp; Static Propery</vt:lpstr>
      <vt:lpstr>Quiz</vt:lpstr>
      <vt:lpstr>Prefabs</vt:lpstr>
      <vt:lpstr>Camera</vt:lpstr>
      <vt:lpstr>Camera Properties</vt:lpstr>
      <vt:lpstr>Lights</vt:lpstr>
      <vt:lpstr>Directional Light </vt:lpstr>
      <vt:lpstr>Point Light</vt:lpstr>
      <vt:lpstr>Spot Light </vt:lpstr>
      <vt:lpstr>Rigidbody</vt:lpstr>
      <vt:lpstr>Rigidbody (Continued)</vt:lpstr>
      <vt:lpstr>Colliders</vt:lpstr>
      <vt:lpstr>Colliders (Continued)</vt:lpstr>
      <vt:lpstr>Physics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</dc:title>
  <dc:creator>Beehive Games</dc:creator>
  <cp:lastModifiedBy>Mashal Khan</cp:lastModifiedBy>
  <cp:revision>59</cp:revision>
  <dcterms:created xsi:type="dcterms:W3CDTF">2015-08-10T06:26:24Z</dcterms:created>
  <dcterms:modified xsi:type="dcterms:W3CDTF">2020-05-17T19:17:13Z</dcterms:modified>
</cp:coreProperties>
</file>