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(Week-12)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8146" y="858364"/>
            <a:ext cx="9826625" cy="1557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dirty="0" smtClean="0"/>
              <a:t>It’s </a:t>
            </a:r>
            <a:r>
              <a:rPr lang="en-US" dirty="0"/>
              <a:t>possible to perform input and output using the JOptionPane dialogs, most GUI applications require more elaborate user interfaces.</a:t>
            </a:r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50" y="2674961"/>
            <a:ext cx="10151334" cy="39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21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Swing VS AWT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368285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2281" y="749206"/>
            <a:ext cx="9144000" cy="592931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000" b="1" u="sng" dirty="0" smtClean="0"/>
              <a:t>AWT:</a:t>
            </a:r>
            <a:r>
              <a:rPr lang="en-US" sz="2400" dirty="0" smtClean="0"/>
              <a:t>	</a:t>
            </a:r>
          </a:p>
          <a:p>
            <a:pPr algn="just">
              <a:buNone/>
            </a:pPr>
            <a:r>
              <a:rPr lang="en-US" sz="2200" dirty="0" smtClean="0"/>
              <a:t>There </a:t>
            </a:r>
            <a:r>
              <a:rPr lang="en-US" sz="2200" dirty="0"/>
              <a:t>are actually two </a:t>
            </a:r>
            <a:r>
              <a:rPr lang="en-US" sz="2200" dirty="0" smtClean="0"/>
              <a:t>basic sets </a:t>
            </a:r>
            <a:r>
              <a:rPr lang="en-US" sz="2200" dirty="0"/>
              <a:t>of Java GUI components. </a:t>
            </a:r>
            <a:endParaRPr lang="en-US" sz="2200" dirty="0" smtClean="0"/>
          </a:p>
          <a:p>
            <a:pPr algn="just">
              <a:buNone/>
            </a:pPr>
            <a:endParaRPr lang="en-US" sz="1200" dirty="0" smtClean="0"/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Java’s early days, GUIs were built with components from the Abstract Window Toolkit (AWT) in packagejava.awt.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AWT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stands for “Abstract Windowing Toolkit “contains original GUI components that came with the first release of JDK. 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These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 are tied directly to the local platform’s (Windows, Linux, MAC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graphical user interface capabilities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results in a java program executing on different java platforms (windows, Linux, Solaris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has a different appearance and sometimes even different user interaction on each platform.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/>
              <a:t>	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84994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7084" y="1158331"/>
            <a:ext cx="9253537" cy="3768725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3000" b="1" u="sng" dirty="0" smtClean="0"/>
          </a:p>
          <a:p>
            <a:pPr algn="just">
              <a:buNone/>
            </a:pPr>
            <a:r>
              <a:rPr lang="en-US" sz="3000" b="1" u="sng" dirty="0" smtClean="0"/>
              <a:t>SWING:</a:t>
            </a:r>
            <a:r>
              <a:rPr lang="en-US" sz="2400" dirty="0" smtClean="0"/>
              <a:t>	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 are written, manipulated and displayed completely in java, therefore also called pure java components. The swing components  allow  the  programmer  to  specify  a  uniform  look  and  feel  across  all platforms		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9718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1899" y="607219"/>
            <a:ext cx="8756650" cy="722312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3000" dirty="0" smtClean="0"/>
              <a:t>	</a:t>
            </a:r>
            <a:r>
              <a:rPr lang="en-US" sz="4000" dirty="0" smtClean="0"/>
              <a:t>	</a:t>
            </a:r>
            <a:r>
              <a:rPr lang="en-US" sz="4000" b="1" u="sng" dirty="0" smtClean="0"/>
              <a:t>Framework Hierarchy:</a:t>
            </a:r>
            <a:r>
              <a:rPr lang="en-US" sz="4000" dirty="0" smtClean="0"/>
              <a:t>	</a:t>
            </a:r>
          </a:p>
          <a:p>
            <a:pPr algn="just">
              <a:buNone/>
            </a:pPr>
            <a:r>
              <a:rPr lang="en-US" sz="2400" dirty="0" smtClean="0"/>
              <a:t>		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39" y="968375"/>
            <a:ext cx="9445614" cy="56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2636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4985" y="980294"/>
            <a:ext cx="9144000" cy="53927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 smtClean="0"/>
              <a:t>GUI Creation Steps:</a:t>
            </a:r>
            <a:endParaRPr lang="en-US" sz="2400" dirty="0" smtClean="0"/>
          </a:p>
          <a:p>
            <a:pPr algn="just">
              <a:buNone/>
            </a:pPr>
            <a:endParaRPr lang="en-US" sz="26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required packages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the top-level container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the component area of top-level container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 Layout to the area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and add components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size of frame and make it visible</a:t>
            </a:r>
          </a:p>
        </p:txBody>
      </p:sp>
    </p:spTree>
    <p:extLst>
      <p:ext uri="{BB962C8B-B14F-4D97-AF65-F5344CB8AC3E}">
        <p14:creationId xmlns:p14="http://schemas.microsoft.com/office/powerpoint/2010/main" val="36695987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5151" y="1076468"/>
            <a:ext cx="8538949" cy="539257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1. Import required packages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algn="just">
              <a:buNone/>
            </a:pPr>
            <a:r>
              <a:rPr lang="en-US" sz="2200" dirty="0"/>
              <a:t>import </a:t>
            </a:r>
            <a:r>
              <a:rPr lang="en-US" sz="2200" dirty="0" err="1"/>
              <a:t>java.awt</a:t>
            </a:r>
            <a:r>
              <a:rPr lang="en-US" sz="2200" dirty="0" smtClean="0"/>
              <a:t>.*;</a:t>
            </a:r>
          </a:p>
          <a:p>
            <a:pPr marL="400050" lvl="1" indent="0" algn="just"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javax.swing</a:t>
            </a:r>
            <a:r>
              <a:rPr lang="en-US" sz="2200" dirty="0" smtClean="0"/>
              <a:t>.*;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1405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8257" y="940700"/>
            <a:ext cx="9144000" cy="5391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2. Set the top-level container</a:t>
            </a: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container is a collection of related components, which allows other components to be nested inside it.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JFrame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 to the content pane – a container.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important methods the container class has add and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setLayout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JFrame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frame = new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JFrame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1430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1745" y="784225"/>
            <a:ext cx="9502775" cy="6073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3. Get the component area of top-level container</a:t>
            </a:r>
          </a:p>
          <a:p>
            <a:pPr marL="0" indent="0" algn="just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Component Area often known as Client area is a workable place for the programmer.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added/removed in this area. So, to add components, as you guessed right component area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JFrame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required. It can be accomplished by the following code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line.</a:t>
            </a: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 err="1"/>
              <a:t>Conntainer</a:t>
            </a:r>
            <a:r>
              <a:rPr lang="en-US" sz="2000" dirty="0"/>
              <a:t> con = </a:t>
            </a:r>
            <a:r>
              <a:rPr lang="en-US" sz="2000" dirty="0" err="1"/>
              <a:t>frame.getContentPane</a:t>
            </a:r>
            <a:r>
              <a:rPr lang="en-US" sz="2000" dirty="0"/>
              <a:t>();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frame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instance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JFrame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by calling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getContentPane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method on it, it returns the component area. This component area is of type container and that is why it is stored in a variable of a Container class. As already discussed, container allows other components to be added / removed.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4009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4859" y="1596196"/>
            <a:ext cx="9144000" cy="39989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4. Apply Layout to the area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layout (size &amp; position etc. How they appear) of components in a container is usually governed by Layout Managers.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9808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148" y="818866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Agenda of Week # 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5120" y="2606723"/>
            <a:ext cx="6789764" cy="18287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Graphical User Interface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Awt vs Swing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 creation Steps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4860" y="1350536"/>
            <a:ext cx="9144000" cy="39989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Create and Add </a:t>
            </a: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required components by calling their constructor.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JButton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button = new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JButton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 );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4290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7439" y="1350536"/>
            <a:ext cx="9144000" cy="39989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. Set Frame Size</a:t>
            </a: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frame must be made visible via a call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setVisible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(true) and its size defined via a call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setSize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(rows in pixel, columns in pixel) to be displayed on the screen.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frame.setSize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(200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300) ;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frame.setVisible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(true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;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4998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967" y="530557"/>
            <a:ext cx="9144000" cy="132553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u="sng" dirty="0" smtClean="0"/>
              <a:t>Making a simple GUI: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45" y="2103142"/>
            <a:ext cx="5297115" cy="38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7197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Lets Code!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364554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9618" y="653386"/>
            <a:ext cx="4654550" cy="592931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u="sng" dirty="0" smtClean="0"/>
          </a:p>
          <a:p>
            <a:pPr algn="just">
              <a:buNone/>
            </a:pPr>
            <a:r>
              <a:rPr lang="en-US" sz="3200" b="1" u="sng" dirty="0" smtClean="0"/>
              <a:t>Layout Managers:</a:t>
            </a:r>
            <a:endParaRPr lang="en-US" sz="3200" dirty="0"/>
          </a:p>
          <a:p>
            <a:pPr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Flow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Layout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Grid Layout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Border Layout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Box Layout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Card Layout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GridBag Layout and so 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5017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7738" y="761929"/>
            <a:ext cx="10467975" cy="1544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 smtClean="0"/>
              <a:t>1. Flow Layout:</a:t>
            </a:r>
          </a:p>
          <a:p>
            <a:pPr algn="just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Position components on line by line basis. Each time a line is filled, a new line is started. </a:t>
            </a:r>
          </a:p>
          <a:p>
            <a:pPr algn="just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size of the line depends upon the size of your frame. </a:t>
            </a:r>
          </a:p>
          <a:p>
            <a:pPr algn="just"/>
            <a:endParaRPr lang="en-US" sz="1800" i="1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78" y="2519877"/>
            <a:ext cx="4846976" cy="38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339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Lets Code!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800775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713" y="711770"/>
            <a:ext cx="9753600" cy="3614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/>
              <a:t>2</a:t>
            </a:r>
            <a:r>
              <a:rPr lang="en-US" sz="2400" b="1" u="sng" dirty="0" smtClean="0"/>
              <a:t>. Grid Layout:</a:t>
            </a:r>
          </a:p>
          <a:p>
            <a:pPr algn="just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Splits  the  panel/window  into  a  grid  (cells)  with  given  number  of  rows  and columns. </a:t>
            </a: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Size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of each component is same </a:t>
            </a: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are added row wise. </a:t>
            </a: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all the columns of the first row are get filled the components are then added to the next 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row.</a:t>
            </a:r>
          </a:p>
          <a:p>
            <a:pPr algn="just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one component can be added into each cell.</a:t>
            </a: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00" y="3699931"/>
            <a:ext cx="3424612" cy="29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05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Lets Code!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476990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167" y="1678673"/>
            <a:ext cx="5201005" cy="27159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u="sng" dirty="0" smtClean="0"/>
              <a:t>3. Border Layout:</a:t>
            </a:r>
          </a:p>
          <a:p>
            <a:pPr algn="just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Divides the area into five regions. North, South, East, West and Center  </a:t>
            </a:r>
          </a:p>
          <a:p>
            <a:pPr algn="just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are added to the specified region </a:t>
            </a:r>
          </a:p>
          <a:p>
            <a:pPr algn="just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If any region not filled, the filled regions will occupy the space but the center region will still appear as background if it contains no component.  </a:t>
            </a:r>
          </a:p>
          <a:p>
            <a:pPr algn="just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one component can be added into each region.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39" y="870222"/>
            <a:ext cx="4727602" cy="194898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7" y="3132985"/>
            <a:ext cx="4307087" cy="34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88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8067" y="912150"/>
            <a:ext cx="9821862" cy="552926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graphical user interface (GUI) presents a user-friendly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mechanism for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interacting with an application.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GUI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application a distinctive “look and feel.”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built from GUI components.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sometimes called controls or widgets—short for window gadgets.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GUI component is an object with which the user interacts via the mouse, the keyboard or another form of input, such as voice recognition.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6966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Lets Code!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666477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558" y="641445"/>
            <a:ext cx="5277276" cy="244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Calculator GUI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Which Layout is suitable for this GUI 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92" y="2088250"/>
            <a:ext cx="4472751" cy="4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0284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0244" y="1924334"/>
            <a:ext cx="7260609" cy="3889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u="sng" dirty="0"/>
          </a:p>
          <a:p>
            <a:pPr marL="0" indent="0">
              <a:buNone/>
            </a:pPr>
            <a:r>
              <a:rPr lang="en-US" sz="3200" b="1" u="sng" dirty="0" err="1" smtClean="0"/>
              <a:t>JPanel</a:t>
            </a:r>
            <a:endParaRPr lang="en-US" sz="3200" b="1" u="sng" dirty="0" smtClean="0"/>
          </a:p>
          <a:p>
            <a:pPr marL="0" indent="0">
              <a:buNone/>
            </a:pPr>
            <a:r>
              <a:rPr lang="en-US" dirty="0"/>
              <a:t>It is general purpose container (can’t exist </a:t>
            </a:r>
            <a:r>
              <a:rPr lang="en-US" dirty="0" smtClean="0"/>
              <a:t>alone).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to be in some </a:t>
            </a:r>
            <a:r>
              <a:rPr lang="en-US" dirty="0" smtClean="0"/>
              <a:t>top-level </a:t>
            </a:r>
            <a:r>
              <a:rPr lang="en-US" dirty="0"/>
              <a:t>container) in </a:t>
            </a:r>
            <a:r>
              <a:rPr lang="en-US" dirty="0" smtClean="0"/>
              <a:t>which we can put in different components like </a:t>
            </a:r>
          </a:p>
          <a:p>
            <a:r>
              <a:rPr lang="en-US" sz="1800" dirty="0" err="1"/>
              <a:t>JButton</a:t>
            </a:r>
            <a:r>
              <a:rPr lang="en-US" sz="1800" dirty="0"/>
              <a:t> , </a:t>
            </a:r>
            <a:endParaRPr lang="en-US" sz="1800" dirty="0" smtClean="0"/>
          </a:p>
          <a:p>
            <a:r>
              <a:rPr lang="en-US" sz="1800" dirty="0" err="1" smtClean="0"/>
              <a:t>JTextField</a:t>
            </a:r>
            <a:r>
              <a:rPr lang="en-US" sz="1800" dirty="0" smtClean="0"/>
              <a:t> </a:t>
            </a:r>
            <a:r>
              <a:rPr lang="en-US" sz="1800" dirty="0" err="1"/>
              <a:t>etc</a:t>
            </a:r>
            <a:r>
              <a:rPr lang="en-US" sz="1800" dirty="0"/>
              <a:t> even other </a:t>
            </a:r>
            <a:r>
              <a:rPr lang="en-US" sz="1800" dirty="0" err="1" smtClean="0"/>
              <a:t>JPanel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3736019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Lets Code!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087241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0352" y="2523132"/>
            <a:ext cx="9144000" cy="20898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3200" dirty="0"/>
          </a:p>
          <a:p>
            <a:pPr algn="ctr" eaLnBrk="1" hangingPunct="1">
              <a:buFontTx/>
              <a:buNone/>
            </a:pPr>
            <a:r>
              <a:rPr lang="en-US" sz="3200" b="1" dirty="0" smtClean="0"/>
              <a:t>SIMPLE GUI-based Input/Output with JOptionPane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536480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3205" y="707978"/>
            <a:ext cx="10795379" cy="592931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applications you use on a daily basis use windows 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dialogboxes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(also called dialogs) to interact with the user. 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Dialog boxes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in which programs display important messages to the user or obtain information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the user.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Java’s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JOptionPane class (package javax.swing) provides prebuilt dialog boxes for both input and output.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displayed by invoking static JOptionPane methods.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2763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068" y="1895335"/>
            <a:ext cx="9144000" cy="208981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4000" dirty="0" smtClean="0"/>
              <a:t>Lets Code!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7213415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2538" y="395596"/>
            <a:ext cx="10063092" cy="6323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javax.swing.JOptionPane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public class Addition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firstNumber</a:t>
            </a:r>
            <a:r>
              <a:rPr lang="en-US" sz="1800" dirty="0"/>
              <a:t> = </a:t>
            </a:r>
            <a:r>
              <a:rPr lang="en-US" sz="1800" dirty="0" err="1"/>
              <a:t>JOptionPane.</a:t>
            </a:r>
            <a:r>
              <a:rPr lang="en-US" sz="1800" i="1" dirty="0" err="1"/>
              <a:t>showInputDialog</a:t>
            </a:r>
            <a:r>
              <a:rPr lang="en-US" sz="1800" i="1" dirty="0"/>
              <a:t>( "Enter first integer" ); </a:t>
            </a:r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secondNumber</a:t>
            </a:r>
            <a:r>
              <a:rPr lang="en-US" sz="1800" dirty="0"/>
              <a:t> = </a:t>
            </a:r>
            <a:r>
              <a:rPr lang="en-US" sz="1800" dirty="0" err="1"/>
              <a:t>JOptionPane.</a:t>
            </a:r>
            <a:r>
              <a:rPr lang="en-US" sz="1800" i="1" dirty="0" err="1"/>
              <a:t>showInputDialog</a:t>
            </a:r>
            <a:r>
              <a:rPr lang="en-US" sz="1800" i="1" dirty="0"/>
              <a:t>( "Enter second integer" 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number1 = </a:t>
            </a:r>
            <a:r>
              <a:rPr lang="en-US" sz="1800" b="1" dirty="0" err="1"/>
              <a:t>Integer.</a:t>
            </a:r>
            <a:r>
              <a:rPr lang="en-US" sz="1800" b="1" i="1" dirty="0" err="1"/>
              <a:t>parseInt</a:t>
            </a:r>
            <a:r>
              <a:rPr lang="en-US" sz="1800" b="1" i="1" dirty="0"/>
              <a:t>( </a:t>
            </a:r>
            <a:r>
              <a:rPr lang="en-US" sz="1800" b="1" i="1" dirty="0" err="1"/>
              <a:t>firstNumber</a:t>
            </a:r>
            <a:r>
              <a:rPr lang="en-US" sz="1800" b="1" i="1" dirty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number2 = </a:t>
            </a:r>
            <a:r>
              <a:rPr lang="en-US" sz="1800" b="1" dirty="0" err="1"/>
              <a:t>Integer.</a:t>
            </a:r>
            <a:r>
              <a:rPr lang="en-US" sz="1800" b="1" i="1" dirty="0" err="1"/>
              <a:t>parseInt</a:t>
            </a:r>
            <a:r>
              <a:rPr lang="en-US" sz="1800" b="1" i="1" dirty="0"/>
              <a:t>( </a:t>
            </a:r>
            <a:r>
              <a:rPr lang="en-US" sz="1800" b="1" i="1" dirty="0" err="1"/>
              <a:t>secondNumber</a:t>
            </a:r>
            <a:r>
              <a:rPr lang="en-US" sz="1800" b="1" i="1" dirty="0"/>
              <a:t> 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sum = number1 + number2;</a:t>
            </a:r>
          </a:p>
          <a:p>
            <a:pPr marL="0" indent="0">
              <a:buNone/>
            </a:pPr>
            <a:r>
              <a:rPr lang="en-US" sz="1800" dirty="0" err="1"/>
              <a:t>JOptionPane.</a:t>
            </a:r>
            <a:r>
              <a:rPr lang="en-US" sz="1800" i="1" dirty="0" err="1"/>
              <a:t>showMessageDialog</a:t>
            </a:r>
            <a:r>
              <a:rPr lang="en-US" sz="1800" i="1" dirty="0"/>
              <a:t>( </a:t>
            </a:r>
            <a:r>
              <a:rPr lang="en-US" sz="1800" b="1" i="1" dirty="0"/>
              <a:t>null, "The sum is " + sum, "Sum of Two Integers", </a:t>
            </a:r>
            <a:r>
              <a:rPr lang="en-US" sz="1800" b="1" i="1" dirty="0" err="1"/>
              <a:t>JOptionPane.PLAIN_MESSAGE</a:t>
            </a:r>
            <a:r>
              <a:rPr lang="en-US" sz="1800" b="1" i="1" dirty="0"/>
              <a:t> </a:t>
            </a:r>
            <a:r>
              <a:rPr lang="en-US" sz="1800" b="1" i="1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31709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500"/>
            <a:ext cx="9144000" cy="592931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91" y="1052265"/>
            <a:ext cx="10809025" cy="49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159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3390" y="2183641"/>
            <a:ext cx="8716369" cy="206081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endParaRPr lang="en-US" sz="3200" dirty="0" smtClean="0"/>
          </a:p>
          <a:p>
            <a:pPr algn="ctr" eaLnBrk="1" hangingPunct="1">
              <a:buFontTx/>
              <a:buNone/>
            </a:pPr>
            <a:r>
              <a:rPr lang="en-US" sz="3200" dirty="0" smtClean="0"/>
              <a:t>Overview of Swing Components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0987647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1932</TotalTime>
  <Words>742</Words>
  <Application>Microsoft Office PowerPoint</Application>
  <PresentationFormat>Widescreen</PresentationFormat>
  <Paragraphs>158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Gill Sans MT</vt:lpstr>
      <vt:lpstr>Wingdings 2</vt:lpstr>
      <vt:lpstr>Dividend</vt:lpstr>
      <vt:lpstr>SOFTWARE Design &amp; Analysis (Week-12)</vt:lpstr>
      <vt:lpstr>Agenda of Week #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280</cp:revision>
  <dcterms:created xsi:type="dcterms:W3CDTF">2021-02-17T13:59:14Z</dcterms:created>
  <dcterms:modified xsi:type="dcterms:W3CDTF">2021-11-29T04:25:59Z</dcterms:modified>
</cp:coreProperties>
</file>