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84270" y="916940"/>
            <a:ext cx="5823458" cy="1210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821307"/>
            <a:ext cx="10358120" cy="1836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lnSpc>
                <a:spcPts val="5625"/>
              </a:lnSpc>
              <a:spcBef>
                <a:spcPts val="100"/>
              </a:spcBef>
            </a:pPr>
            <a:r>
              <a:rPr spc="-250" dirty="0"/>
              <a:t>Coursera</a:t>
            </a:r>
            <a:r>
              <a:rPr spc="-459" dirty="0"/>
              <a:t> </a:t>
            </a:r>
            <a:r>
              <a:rPr spc="-254" dirty="0"/>
              <a:t>Capstone</a:t>
            </a:r>
            <a:endParaRPr spc="-254" dirty="0"/>
          </a:p>
          <a:p>
            <a:pPr marL="3810" algn="ctr">
              <a:lnSpc>
                <a:spcPts val="3705"/>
              </a:lnSpc>
            </a:pPr>
            <a:r>
              <a:rPr sz="3200" spc="70" dirty="0"/>
              <a:t>IBM</a:t>
            </a:r>
            <a:r>
              <a:rPr sz="3200" spc="-540" dirty="0"/>
              <a:t> </a:t>
            </a:r>
            <a:r>
              <a:rPr sz="3200" spc="-150" dirty="0"/>
              <a:t>Applied </a:t>
            </a:r>
            <a:r>
              <a:rPr sz="3200" spc="-165" dirty="0"/>
              <a:t>Data Science </a:t>
            </a:r>
            <a:r>
              <a:rPr sz="3200" spc="-145" dirty="0"/>
              <a:t>Capstone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095245" y="2796032"/>
            <a:ext cx="8065770" cy="95504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258820" marR="5080" indent="-3246755">
              <a:lnSpc>
                <a:spcPts val="3460"/>
              </a:lnSpc>
              <a:spcBef>
                <a:spcPts val="535"/>
              </a:spcBef>
            </a:pPr>
            <a:r>
              <a:rPr sz="3200" b="1" i="1" spc="-150" dirty="0">
                <a:latin typeface="Trebuchet MS" panose="020B0603020202020204"/>
                <a:cs typeface="Trebuchet MS" panose="020B0603020202020204"/>
              </a:rPr>
              <a:t>Opening</a:t>
            </a:r>
            <a:r>
              <a:rPr sz="3200" b="1" i="1" spc="-2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i="1" spc="-210" dirty="0">
                <a:latin typeface="Trebuchet MS" panose="020B0603020202020204"/>
                <a:cs typeface="Trebuchet MS" panose="020B0603020202020204"/>
              </a:rPr>
              <a:t>a </a:t>
            </a:r>
            <a:r>
              <a:rPr sz="3200" b="1" i="1" spc="-155" dirty="0">
                <a:latin typeface="Trebuchet MS" panose="020B0603020202020204"/>
                <a:cs typeface="Trebuchet MS" panose="020B0603020202020204"/>
              </a:rPr>
              <a:t>Shopping</a:t>
            </a:r>
            <a:r>
              <a:rPr sz="3200" b="1" i="1" spc="-2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i="1" spc="-105" dirty="0">
                <a:latin typeface="Trebuchet MS" panose="020B0603020202020204"/>
                <a:cs typeface="Trebuchet MS" panose="020B0603020202020204"/>
              </a:rPr>
              <a:t>Mall</a:t>
            </a:r>
            <a:r>
              <a:rPr sz="3200" b="1" i="1" spc="-2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i="1" spc="-185" dirty="0">
                <a:latin typeface="Trebuchet MS" panose="020B0603020202020204"/>
                <a:cs typeface="Trebuchet MS" panose="020B0603020202020204"/>
              </a:rPr>
              <a:t>in</a:t>
            </a:r>
            <a:r>
              <a:rPr sz="3200" b="1" i="1" spc="-2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i="1" spc="-220" dirty="0">
                <a:latin typeface="Trebuchet MS" panose="020B0603020202020204"/>
                <a:cs typeface="Trebuchet MS" panose="020B0603020202020204"/>
              </a:rPr>
              <a:t>Kuala</a:t>
            </a:r>
            <a:r>
              <a:rPr sz="3200" b="1" i="1" spc="-2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i="1" spc="-240" dirty="0">
                <a:latin typeface="Trebuchet MS" panose="020B0603020202020204"/>
                <a:cs typeface="Trebuchet MS" panose="020B0603020202020204"/>
              </a:rPr>
              <a:t>Lumpur,  </a:t>
            </a:r>
            <a:r>
              <a:rPr sz="3200" b="1" i="1" spc="-175" dirty="0">
                <a:latin typeface="Trebuchet MS" panose="020B0603020202020204"/>
                <a:cs typeface="Trebuchet MS" panose="020B0603020202020204"/>
              </a:rPr>
              <a:t>Malaysia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6475" y="4640580"/>
            <a:ext cx="2400300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marR="5080" indent="-253365">
              <a:lnSpc>
                <a:spcPct val="125000"/>
              </a:lnSpc>
              <a:spcBef>
                <a:spcPts val="100"/>
              </a:spcBef>
            </a:pPr>
            <a:r>
              <a:rPr sz="2400" spc="-155" dirty="0">
                <a:latin typeface="Arial" panose="020B0604020202020204"/>
                <a:cs typeface="Arial" panose="020B0604020202020204"/>
              </a:rPr>
              <a:t>By: </a:t>
            </a:r>
            <a:r>
              <a:rPr lang="en-US" sz="2400" spc="-180" dirty="0">
                <a:latin typeface="Arial" panose="020B0604020202020204"/>
                <a:cs typeface="Arial" panose="020B0604020202020204"/>
              </a:rPr>
              <a:t>Ibrar</a:t>
            </a:r>
            <a:r>
              <a:rPr sz="24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95" dirty="0">
                <a:latin typeface="Arial" panose="020B0604020202020204"/>
                <a:cs typeface="Arial" panose="020B0604020202020204"/>
              </a:rPr>
              <a:t>H</a:t>
            </a:r>
            <a:r>
              <a:rPr lang="en-US" sz="2400" spc="-95" dirty="0">
                <a:latin typeface="Arial" panose="020B0604020202020204"/>
                <a:cs typeface="Arial" panose="020B0604020202020204"/>
              </a:rPr>
              <a:t>ussain</a:t>
            </a:r>
            <a:r>
              <a:rPr sz="2400" spc="-14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spc="-145" dirty="0">
                <a:latin typeface="Arial" panose="020B0604020202020204"/>
                <a:cs typeface="Arial" panose="020B0604020202020204"/>
              </a:rPr>
              <a:t>December </a:t>
            </a:r>
            <a:r>
              <a:rPr sz="2400" spc="-125" dirty="0">
                <a:latin typeface="Arial" panose="020B0604020202020204"/>
                <a:cs typeface="Arial" panose="020B0604020202020204"/>
              </a:rPr>
              <a:t>2019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39014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75" dirty="0"/>
              <a:t>Business</a:t>
            </a:r>
            <a:r>
              <a:rPr sz="4400" spc="-459" dirty="0"/>
              <a:t> </a:t>
            </a:r>
            <a:r>
              <a:rPr sz="4400" spc="-245" dirty="0"/>
              <a:t>Problem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10333990" cy="34702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46735" indent="-229235">
              <a:lnSpc>
                <a:spcPts val="2590"/>
              </a:lnSpc>
              <a:spcBef>
                <a:spcPts val="425"/>
              </a:spcBef>
              <a:buChar char="•"/>
              <a:tabLst>
                <a:tab pos="241935" algn="l"/>
              </a:tabLst>
            </a:pPr>
            <a:r>
              <a:rPr sz="2400" spc="-105" dirty="0">
                <a:latin typeface="Arial" panose="020B0604020202020204"/>
                <a:cs typeface="Arial" panose="020B0604020202020204"/>
              </a:rPr>
              <a:t>Location</a:t>
            </a:r>
            <a:r>
              <a:rPr sz="24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24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30" dirty="0">
                <a:latin typeface="Arial" panose="020B0604020202020204"/>
                <a:cs typeface="Arial" panose="020B0604020202020204"/>
              </a:rPr>
              <a:t>the</a:t>
            </a:r>
            <a:r>
              <a:rPr sz="24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10" dirty="0">
                <a:latin typeface="Arial" panose="020B0604020202020204"/>
                <a:cs typeface="Arial" panose="020B0604020202020204"/>
              </a:rPr>
              <a:t>shopping</a:t>
            </a:r>
            <a:r>
              <a:rPr sz="24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60" dirty="0">
                <a:latin typeface="Arial" panose="020B0604020202020204"/>
                <a:cs typeface="Arial" panose="020B0604020202020204"/>
              </a:rPr>
              <a:t>mall</a:t>
            </a:r>
            <a:r>
              <a:rPr sz="24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25" dirty="0">
                <a:latin typeface="Arial" panose="020B0604020202020204"/>
                <a:cs typeface="Arial" panose="020B0604020202020204"/>
              </a:rPr>
              <a:t>is</a:t>
            </a:r>
            <a:r>
              <a:rPr sz="24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05" dirty="0">
                <a:latin typeface="Arial" panose="020B0604020202020204"/>
                <a:cs typeface="Arial" panose="020B0604020202020204"/>
              </a:rPr>
              <a:t>one</a:t>
            </a:r>
            <a:r>
              <a:rPr sz="24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24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30" dirty="0">
                <a:latin typeface="Arial" panose="020B0604020202020204"/>
                <a:cs typeface="Arial" panose="020B0604020202020204"/>
              </a:rPr>
              <a:t>the</a:t>
            </a:r>
            <a:r>
              <a:rPr sz="24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80" dirty="0">
                <a:latin typeface="Arial" panose="020B0604020202020204"/>
                <a:cs typeface="Arial" panose="020B0604020202020204"/>
              </a:rPr>
              <a:t>most</a:t>
            </a:r>
            <a:r>
              <a:rPr sz="24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25" dirty="0">
                <a:latin typeface="Arial" panose="020B0604020202020204"/>
                <a:cs typeface="Arial" panose="020B0604020202020204"/>
              </a:rPr>
              <a:t>important</a:t>
            </a:r>
            <a:r>
              <a:rPr sz="24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20" dirty="0">
                <a:latin typeface="Arial" panose="020B0604020202020204"/>
                <a:cs typeface="Arial" panose="020B0604020202020204"/>
              </a:rPr>
              <a:t>decisions</a:t>
            </a:r>
            <a:r>
              <a:rPr sz="24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that</a:t>
            </a:r>
            <a:r>
              <a:rPr sz="24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will  </a:t>
            </a:r>
            <a:r>
              <a:rPr sz="2400" spc="-55" dirty="0">
                <a:latin typeface="Arial" panose="020B0604020202020204"/>
                <a:cs typeface="Arial" panose="020B0604020202020204"/>
              </a:rPr>
              <a:t>determine </a:t>
            </a:r>
            <a:r>
              <a:rPr sz="2400" spc="-40" dirty="0">
                <a:latin typeface="Arial" panose="020B0604020202020204"/>
                <a:cs typeface="Arial" panose="020B0604020202020204"/>
              </a:rPr>
              <a:t>whether </a:t>
            </a:r>
            <a:r>
              <a:rPr sz="24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60" dirty="0">
                <a:latin typeface="Arial" panose="020B0604020202020204"/>
                <a:cs typeface="Arial" panose="020B0604020202020204"/>
              </a:rPr>
              <a:t>mall 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will</a:t>
            </a:r>
            <a:r>
              <a:rPr sz="2400" spc="-50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10" dirty="0">
                <a:latin typeface="Arial" panose="020B0604020202020204"/>
                <a:cs typeface="Arial" panose="020B0604020202020204"/>
              </a:rPr>
              <a:t>be </a:t>
            </a:r>
            <a:r>
              <a:rPr sz="2400" spc="-185" dirty="0">
                <a:latin typeface="Arial" panose="020B0604020202020204"/>
                <a:cs typeface="Arial" panose="020B0604020202020204"/>
              </a:rPr>
              <a:t>a </a:t>
            </a:r>
            <a:r>
              <a:rPr sz="2400" spc="-200" dirty="0">
                <a:latin typeface="Arial" panose="020B0604020202020204"/>
                <a:cs typeface="Arial" panose="020B0604020202020204"/>
              </a:rPr>
              <a:t>success </a:t>
            </a:r>
            <a:r>
              <a:rPr sz="2400" spc="-20" dirty="0">
                <a:latin typeface="Arial" panose="020B0604020202020204"/>
                <a:cs typeface="Arial" panose="020B0604020202020204"/>
              </a:rPr>
              <a:t>or </a:t>
            </a:r>
            <a:r>
              <a:rPr sz="2400" spc="-185" dirty="0">
                <a:latin typeface="Arial" panose="020B0604020202020204"/>
                <a:cs typeface="Arial" panose="020B0604020202020204"/>
              </a:rPr>
              <a:t>a </a:t>
            </a:r>
            <a:r>
              <a:rPr sz="2400" spc="-50" dirty="0">
                <a:latin typeface="Arial" panose="020B0604020202020204"/>
                <a:cs typeface="Arial" panose="020B0604020202020204"/>
              </a:rPr>
              <a:t>failure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41300" marR="464185" indent="-229235">
              <a:lnSpc>
                <a:spcPts val="2590"/>
              </a:lnSpc>
              <a:spcBef>
                <a:spcPts val="1015"/>
              </a:spcBef>
              <a:buChar char="•"/>
              <a:tabLst>
                <a:tab pos="241935" algn="l"/>
              </a:tabLst>
            </a:pPr>
            <a:r>
              <a:rPr sz="2400" spc="-85" dirty="0">
                <a:latin typeface="Arial" panose="020B0604020202020204"/>
                <a:cs typeface="Arial" panose="020B0604020202020204"/>
              </a:rPr>
              <a:t>Objective: </a:t>
            </a:r>
            <a:r>
              <a:rPr sz="2400" spc="-300" dirty="0">
                <a:latin typeface="Arial" panose="020B0604020202020204"/>
                <a:cs typeface="Arial" panose="020B0604020202020204"/>
              </a:rPr>
              <a:t>To </a:t>
            </a:r>
            <a:r>
              <a:rPr sz="2400" spc="-140" dirty="0">
                <a:latin typeface="Arial" panose="020B0604020202020204"/>
                <a:cs typeface="Arial" panose="020B0604020202020204"/>
              </a:rPr>
              <a:t>analyse </a:t>
            </a:r>
            <a:r>
              <a:rPr sz="2400" spc="-114" dirty="0">
                <a:latin typeface="Arial" panose="020B0604020202020204"/>
                <a:cs typeface="Arial" panose="020B0604020202020204"/>
              </a:rPr>
              <a:t>and </a:t>
            </a:r>
            <a:r>
              <a:rPr sz="2400" spc="-100" dirty="0">
                <a:latin typeface="Arial" panose="020B0604020202020204"/>
                <a:cs typeface="Arial" panose="020B0604020202020204"/>
              </a:rPr>
              <a:t>select </a:t>
            </a:r>
            <a:r>
              <a:rPr sz="2400" spc="-30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95" dirty="0">
                <a:latin typeface="Arial" panose="020B0604020202020204"/>
                <a:cs typeface="Arial" panose="020B0604020202020204"/>
              </a:rPr>
              <a:t>best </a:t>
            </a:r>
            <a:r>
              <a:rPr sz="2400" spc="-85" dirty="0">
                <a:latin typeface="Arial" panose="020B0604020202020204"/>
                <a:cs typeface="Arial" panose="020B0604020202020204"/>
              </a:rPr>
              <a:t>locations </a:t>
            </a:r>
            <a:r>
              <a:rPr sz="2400" spc="-30" dirty="0">
                <a:latin typeface="Arial" panose="020B0604020202020204"/>
                <a:cs typeface="Arial" panose="020B0604020202020204"/>
              </a:rPr>
              <a:t>in the </a:t>
            </a:r>
            <a:r>
              <a:rPr sz="2400" spc="-40" dirty="0">
                <a:latin typeface="Arial" panose="020B0604020202020204"/>
                <a:cs typeface="Arial" panose="020B0604020202020204"/>
              </a:rPr>
              <a:t>city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2400" spc="-38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70" dirty="0">
                <a:latin typeface="Arial" panose="020B0604020202020204"/>
                <a:cs typeface="Arial" panose="020B0604020202020204"/>
              </a:rPr>
              <a:t>Kuala </a:t>
            </a:r>
            <a:r>
              <a:rPr sz="2400" spc="-130" dirty="0">
                <a:latin typeface="Arial" panose="020B0604020202020204"/>
                <a:cs typeface="Arial" panose="020B0604020202020204"/>
              </a:rPr>
              <a:t>Lumpur,  </a:t>
            </a:r>
            <a:r>
              <a:rPr sz="2400" spc="-114" dirty="0">
                <a:latin typeface="Arial" panose="020B0604020202020204"/>
                <a:cs typeface="Arial" panose="020B0604020202020204"/>
              </a:rPr>
              <a:t>Malaysia </a:t>
            </a:r>
            <a:r>
              <a:rPr sz="2400" spc="20" dirty="0">
                <a:latin typeface="Arial" panose="020B0604020202020204"/>
                <a:cs typeface="Arial" panose="020B0604020202020204"/>
              </a:rPr>
              <a:t>to </a:t>
            </a:r>
            <a:r>
              <a:rPr sz="2400" spc="-95" dirty="0">
                <a:latin typeface="Arial" panose="020B0604020202020204"/>
                <a:cs typeface="Arial" panose="020B0604020202020204"/>
              </a:rPr>
              <a:t>open </a:t>
            </a:r>
            <a:r>
              <a:rPr sz="2400" spc="-190" dirty="0">
                <a:latin typeface="Arial" panose="020B0604020202020204"/>
                <a:cs typeface="Arial" panose="020B0604020202020204"/>
              </a:rPr>
              <a:t>a </a:t>
            </a:r>
            <a:r>
              <a:rPr sz="2400" spc="-85" dirty="0">
                <a:latin typeface="Arial" panose="020B0604020202020204"/>
                <a:cs typeface="Arial" panose="020B0604020202020204"/>
              </a:rPr>
              <a:t>new </a:t>
            </a:r>
            <a:r>
              <a:rPr sz="2400" spc="-110" dirty="0">
                <a:latin typeface="Arial" panose="020B0604020202020204"/>
                <a:cs typeface="Arial" panose="020B0604020202020204"/>
              </a:rPr>
              <a:t>shopping</a:t>
            </a:r>
            <a:r>
              <a:rPr sz="2400" spc="-31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60" dirty="0">
                <a:latin typeface="Arial" panose="020B0604020202020204"/>
                <a:cs typeface="Arial" panose="020B0604020202020204"/>
              </a:rPr>
              <a:t>mall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41300" marR="5080" indent="-229235">
              <a:lnSpc>
                <a:spcPts val="2590"/>
              </a:lnSpc>
              <a:spcBef>
                <a:spcPts val="1000"/>
              </a:spcBef>
              <a:buChar char="•"/>
              <a:tabLst>
                <a:tab pos="241935" algn="l"/>
              </a:tabLst>
            </a:pPr>
            <a:r>
              <a:rPr sz="2400" spc="-160" dirty="0">
                <a:latin typeface="Arial" panose="020B0604020202020204"/>
                <a:cs typeface="Arial" panose="020B0604020202020204"/>
              </a:rPr>
              <a:t>This</a:t>
            </a:r>
            <a:r>
              <a:rPr sz="24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45" dirty="0">
                <a:latin typeface="Arial" panose="020B0604020202020204"/>
                <a:cs typeface="Arial" panose="020B0604020202020204"/>
              </a:rPr>
              <a:t>project</a:t>
            </a:r>
            <a:r>
              <a:rPr sz="24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25" dirty="0">
                <a:latin typeface="Arial" panose="020B0604020202020204"/>
                <a:cs typeface="Arial" panose="020B0604020202020204"/>
              </a:rPr>
              <a:t>is</a:t>
            </a:r>
            <a:r>
              <a:rPr sz="24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30" dirty="0">
                <a:latin typeface="Arial" panose="020B0604020202020204"/>
                <a:cs typeface="Arial" panose="020B0604020202020204"/>
              </a:rPr>
              <a:t>timely</a:t>
            </a:r>
            <a:r>
              <a:rPr sz="24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225" dirty="0">
                <a:latin typeface="Arial" panose="020B0604020202020204"/>
                <a:cs typeface="Arial" panose="020B0604020202020204"/>
              </a:rPr>
              <a:t>as</a:t>
            </a:r>
            <a:r>
              <a:rPr sz="24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30" dirty="0">
                <a:latin typeface="Arial" panose="020B0604020202020204"/>
                <a:cs typeface="Arial" panose="020B0604020202020204"/>
              </a:rPr>
              <a:t>the</a:t>
            </a:r>
            <a:r>
              <a:rPr sz="24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35" dirty="0">
                <a:latin typeface="Arial" panose="020B0604020202020204"/>
                <a:cs typeface="Arial" panose="020B0604020202020204"/>
              </a:rPr>
              <a:t>city</a:t>
            </a:r>
            <a:r>
              <a:rPr sz="24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25" dirty="0">
                <a:latin typeface="Arial" panose="020B0604020202020204"/>
                <a:cs typeface="Arial" panose="020B0604020202020204"/>
              </a:rPr>
              <a:t>is</a:t>
            </a:r>
            <a:r>
              <a:rPr sz="24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0" dirty="0">
                <a:latin typeface="Arial" panose="020B0604020202020204"/>
                <a:cs typeface="Arial" panose="020B0604020202020204"/>
              </a:rPr>
              <a:t>currently</a:t>
            </a:r>
            <a:r>
              <a:rPr sz="24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75" dirty="0">
                <a:latin typeface="Arial" panose="020B0604020202020204"/>
                <a:cs typeface="Arial" panose="020B0604020202020204"/>
              </a:rPr>
              <a:t>suffering</a:t>
            </a:r>
            <a:r>
              <a:rPr sz="24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25" dirty="0">
                <a:latin typeface="Arial" panose="020B0604020202020204"/>
                <a:cs typeface="Arial" panose="020B0604020202020204"/>
              </a:rPr>
              <a:t>from</a:t>
            </a:r>
            <a:r>
              <a:rPr sz="24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00" dirty="0">
                <a:latin typeface="Arial" panose="020B0604020202020204"/>
                <a:cs typeface="Arial" panose="020B0604020202020204"/>
              </a:rPr>
              <a:t>oversupply</a:t>
            </a:r>
            <a:r>
              <a:rPr sz="24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24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10" dirty="0">
                <a:latin typeface="Arial" panose="020B0604020202020204"/>
                <a:cs typeface="Arial" panose="020B0604020202020204"/>
              </a:rPr>
              <a:t>shopping  </a:t>
            </a:r>
            <a:r>
              <a:rPr sz="2400" spc="-100" dirty="0">
                <a:latin typeface="Arial" panose="020B0604020202020204"/>
                <a:cs typeface="Arial" panose="020B0604020202020204"/>
              </a:rPr>
              <a:t>malls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Char char="•"/>
              <a:tabLst>
                <a:tab pos="241935" algn="l"/>
              </a:tabLst>
            </a:pPr>
            <a:r>
              <a:rPr sz="2400" spc="-170" dirty="0">
                <a:latin typeface="Arial" panose="020B0604020202020204"/>
                <a:cs typeface="Arial" panose="020B0604020202020204"/>
              </a:rPr>
              <a:t>Business</a:t>
            </a:r>
            <a:r>
              <a:rPr sz="24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75" dirty="0">
                <a:latin typeface="Arial" panose="020B0604020202020204"/>
                <a:cs typeface="Arial" panose="020B0604020202020204"/>
              </a:rPr>
              <a:t>question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698500" marR="254635" lvl="1" indent="-228600">
              <a:lnSpc>
                <a:spcPts val="2590"/>
              </a:lnSpc>
              <a:spcBef>
                <a:spcPts val="545"/>
              </a:spcBef>
              <a:buSzPct val="96000"/>
              <a:buFont typeface="Wingdings" panose="05000000000000000000"/>
              <a:buChar char=""/>
              <a:tabLst>
                <a:tab pos="713105" algn="l"/>
              </a:tabLst>
            </a:pPr>
            <a:r>
              <a:rPr sz="2400" spc="-70" dirty="0">
                <a:latin typeface="Arial" panose="020B0604020202020204"/>
                <a:cs typeface="Arial" panose="020B0604020202020204"/>
              </a:rPr>
              <a:t>In </a:t>
            </a:r>
            <a:r>
              <a:rPr sz="2400" spc="-30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35" dirty="0">
                <a:latin typeface="Arial" panose="020B0604020202020204"/>
                <a:cs typeface="Arial" panose="020B0604020202020204"/>
              </a:rPr>
              <a:t>city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of </a:t>
            </a:r>
            <a:r>
              <a:rPr sz="2400" spc="-170" dirty="0">
                <a:latin typeface="Arial" panose="020B0604020202020204"/>
                <a:cs typeface="Arial" panose="020B0604020202020204"/>
              </a:rPr>
              <a:t>Kuala </a:t>
            </a:r>
            <a:r>
              <a:rPr sz="2400" spc="-130" dirty="0">
                <a:latin typeface="Arial" panose="020B0604020202020204"/>
                <a:cs typeface="Arial" panose="020B0604020202020204"/>
              </a:rPr>
              <a:t>Lumpur, </a:t>
            </a:r>
            <a:r>
              <a:rPr sz="2400" spc="-114" dirty="0">
                <a:latin typeface="Arial" panose="020B0604020202020204"/>
                <a:cs typeface="Arial" panose="020B0604020202020204"/>
              </a:rPr>
              <a:t>Malaysia, </a:t>
            </a:r>
            <a:r>
              <a:rPr sz="2400" spc="40" dirty="0">
                <a:latin typeface="Arial" panose="020B0604020202020204"/>
                <a:cs typeface="Arial" panose="020B0604020202020204"/>
              </a:rPr>
              <a:t>if </a:t>
            </a:r>
            <a:r>
              <a:rPr sz="2400" spc="-190" dirty="0">
                <a:latin typeface="Arial" panose="020B0604020202020204"/>
                <a:cs typeface="Arial" panose="020B0604020202020204"/>
              </a:rPr>
              <a:t>a </a:t>
            </a:r>
            <a:r>
              <a:rPr sz="2400" spc="-45" dirty="0">
                <a:latin typeface="Arial" panose="020B0604020202020204"/>
                <a:cs typeface="Arial" panose="020B0604020202020204"/>
              </a:rPr>
              <a:t>property </a:t>
            </a:r>
            <a:r>
              <a:rPr sz="2400" spc="-85" dirty="0">
                <a:latin typeface="Arial" panose="020B0604020202020204"/>
                <a:cs typeface="Arial" panose="020B0604020202020204"/>
              </a:rPr>
              <a:t>developer </a:t>
            </a:r>
            <a:r>
              <a:rPr sz="2400" spc="-125" dirty="0">
                <a:latin typeface="Arial" panose="020B0604020202020204"/>
                <a:cs typeface="Arial" panose="020B0604020202020204"/>
              </a:rPr>
              <a:t>is </a:t>
            </a:r>
            <a:r>
              <a:rPr sz="2400" spc="-75" dirty="0">
                <a:latin typeface="Arial" panose="020B0604020202020204"/>
                <a:cs typeface="Arial" panose="020B0604020202020204"/>
              </a:rPr>
              <a:t>looking </a:t>
            </a:r>
            <a:r>
              <a:rPr sz="2400" spc="20" dirty="0">
                <a:latin typeface="Arial" panose="020B0604020202020204"/>
                <a:cs typeface="Arial" panose="020B0604020202020204"/>
              </a:rPr>
              <a:t>to  </a:t>
            </a:r>
            <a:r>
              <a:rPr sz="2400" spc="-95" dirty="0">
                <a:latin typeface="Arial" panose="020B0604020202020204"/>
                <a:cs typeface="Arial" panose="020B0604020202020204"/>
              </a:rPr>
              <a:t>open</a:t>
            </a:r>
            <a:r>
              <a:rPr sz="24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90" dirty="0">
                <a:latin typeface="Arial" panose="020B0604020202020204"/>
                <a:cs typeface="Arial" panose="020B0604020202020204"/>
              </a:rPr>
              <a:t>a</a:t>
            </a:r>
            <a:r>
              <a:rPr sz="24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85" dirty="0">
                <a:latin typeface="Arial" panose="020B0604020202020204"/>
                <a:cs typeface="Arial" panose="020B0604020202020204"/>
              </a:rPr>
              <a:t>new</a:t>
            </a:r>
            <a:r>
              <a:rPr sz="24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10" dirty="0">
                <a:latin typeface="Arial" panose="020B0604020202020204"/>
                <a:cs typeface="Arial" panose="020B0604020202020204"/>
              </a:rPr>
              <a:t>shopping</a:t>
            </a:r>
            <a:r>
              <a:rPr sz="24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60" dirty="0">
                <a:latin typeface="Arial" panose="020B0604020202020204"/>
                <a:cs typeface="Arial" panose="020B0604020202020204"/>
              </a:rPr>
              <a:t>mall,</a:t>
            </a:r>
            <a:r>
              <a:rPr sz="24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75" dirty="0">
                <a:latin typeface="Arial" panose="020B0604020202020204"/>
                <a:cs typeface="Arial" panose="020B0604020202020204"/>
              </a:rPr>
              <a:t>where</a:t>
            </a:r>
            <a:r>
              <a:rPr sz="24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5" dirty="0">
                <a:latin typeface="Arial" panose="020B0604020202020204"/>
                <a:cs typeface="Arial" panose="020B0604020202020204"/>
              </a:rPr>
              <a:t>would</a:t>
            </a:r>
            <a:r>
              <a:rPr sz="24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95" dirty="0">
                <a:latin typeface="Arial" panose="020B0604020202020204"/>
                <a:cs typeface="Arial" panose="020B0604020202020204"/>
              </a:rPr>
              <a:t>you</a:t>
            </a:r>
            <a:r>
              <a:rPr sz="24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00" dirty="0">
                <a:latin typeface="Arial" panose="020B0604020202020204"/>
                <a:cs typeface="Arial" panose="020B0604020202020204"/>
              </a:rPr>
              <a:t>recommend</a:t>
            </a:r>
            <a:r>
              <a:rPr sz="24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that</a:t>
            </a:r>
            <a:r>
              <a:rPr sz="24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5" dirty="0">
                <a:latin typeface="Arial" panose="020B0604020202020204"/>
                <a:cs typeface="Arial" panose="020B0604020202020204"/>
              </a:rPr>
              <a:t>they</a:t>
            </a:r>
            <a:r>
              <a:rPr sz="24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95" dirty="0">
                <a:latin typeface="Arial" panose="020B0604020202020204"/>
                <a:cs typeface="Arial" panose="020B0604020202020204"/>
              </a:rPr>
              <a:t>open</a:t>
            </a:r>
            <a:r>
              <a:rPr sz="24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25" dirty="0">
                <a:latin typeface="Arial" panose="020B0604020202020204"/>
                <a:cs typeface="Arial" panose="020B0604020202020204"/>
              </a:rPr>
              <a:t>it?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10515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60" dirty="0"/>
              <a:t>D</a:t>
            </a:r>
            <a:r>
              <a:rPr sz="4400" spc="-325" dirty="0"/>
              <a:t>a</a:t>
            </a:r>
            <a:r>
              <a:rPr sz="4400" spc="-385" dirty="0"/>
              <a:t>t</a:t>
            </a:r>
            <a:r>
              <a:rPr sz="4400" spc="-240" dirty="0"/>
              <a:t>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75647"/>
            <a:ext cx="9142730" cy="408177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Char char="•"/>
              <a:tabLst>
                <a:tab pos="241935" algn="l"/>
              </a:tabLst>
            </a:pPr>
            <a:r>
              <a:rPr sz="2800" spc="-165" dirty="0">
                <a:latin typeface="Arial" panose="020B0604020202020204"/>
                <a:cs typeface="Arial" panose="020B0604020202020204"/>
              </a:rPr>
              <a:t>Data</a:t>
            </a:r>
            <a:r>
              <a:rPr sz="28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75" dirty="0">
                <a:latin typeface="Arial" panose="020B0604020202020204"/>
                <a:cs typeface="Arial" panose="020B0604020202020204"/>
              </a:rPr>
              <a:t>required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712470" lvl="1" indent="-243205">
              <a:lnSpc>
                <a:spcPct val="100000"/>
              </a:lnSpc>
              <a:spcBef>
                <a:spcPts val="250"/>
              </a:spcBef>
              <a:buSzPct val="96000"/>
              <a:buFont typeface="Wingdings" panose="05000000000000000000"/>
              <a:buChar char=""/>
              <a:tabLst>
                <a:tab pos="713105" algn="l"/>
              </a:tabLst>
            </a:pPr>
            <a:r>
              <a:rPr sz="2400" spc="-120" dirty="0">
                <a:latin typeface="Arial" panose="020B0604020202020204"/>
                <a:cs typeface="Arial" panose="020B0604020202020204"/>
              </a:rPr>
              <a:t>List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of </a:t>
            </a:r>
            <a:r>
              <a:rPr sz="2400" spc="-95" dirty="0">
                <a:latin typeface="Arial" panose="020B0604020202020204"/>
                <a:cs typeface="Arial" panose="020B0604020202020204"/>
              </a:rPr>
              <a:t>neighbourhoods </a:t>
            </a:r>
            <a:r>
              <a:rPr sz="2400" spc="-30" dirty="0">
                <a:latin typeface="Arial" panose="020B0604020202020204"/>
                <a:cs typeface="Arial" panose="020B0604020202020204"/>
              </a:rPr>
              <a:t>in </a:t>
            </a:r>
            <a:r>
              <a:rPr sz="2400" spc="-170" dirty="0">
                <a:latin typeface="Arial" panose="020B0604020202020204"/>
                <a:cs typeface="Arial" panose="020B0604020202020204"/>
              </a:rPr>
              <a:t>Kuala</a:t>
            </a:r>
            <a:r>
              <a:rPr sz="2400" spc="-36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05" dirty="0">
                <a:latin typeface="Arial" panose="020B0604020202020204"/>
                <a:cs typeface="Arial" panose="020B0604020202020204"/>
              </a:rPr>
              <a:t>Lumpur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712470" lvl="1" indent="-243205">
              <a:lnSpc>
                <a:spcPct val="100000"/>
              </a:lnSpc>
              <a:spcBef>
                <a:spcPts val="215"/>
              </a:spcBef>
              <a:buSzPct val="96000"/>
              <a:buFont typeface="Wingdings" panose="05000000000000000000"/>
              <a:buChar char=""/>
              <a:tabLst>
                <a:tab pos="713105" algn="l"/>
              </a:tabLst>
            </a:pPr>
            <a:r>
              <a:rPr sz="2400" spc="-70" dirty="0">
                <a:latin typeface="Arial" panose="020B0604020202020204"/>
                <a:cs typeface="Arial" panose="020B0604020202020204"/>
              </a:rPr>
              <a:t>Latitude </a:t>
            </a:r>
            <a:r>
              <a:rPr sz="2400" spc="-114" dirty="0">
                <a:latin typeface="Arial" panose="020B0604020202020204"/>
                <a:cs typeface="Arial" panose="020B0604020202020204"/>
              </a:rPr>
              <a:t>and </a:t>
            </a:r>
            <a:r>
              <a:rPr sz="2400" spc="-55" dirty="0">
                <a:latin typeface="Arial" panose="020B0604020202020204"/>
                <a:cs typeface="Arial" panose="020B0604020202020204"/>
              </a:rPr>
              <a:t>longitude </a:t>
            </a:r>
            <a:r>
              <a:rPr sz="2400" spc="-95" dirty="0">
                <a:latin typeface="Arial" panose="020B0604020202020204"/>
                <a:cs typeface="Arial" panose="020B0604020202020204"/>
              </a:rPr>
              <a:t>coordinates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of </a:t>
            </a:r>
            <a:r>
              <a:rPr sz="2400" spc="-30" dirty="0">
                <a:latin typeface="Arial" panose="020B0604020202020204"/>
                <a:cs typeface="Arial" panose="020B0604020202020204"/>
              </a:rPr>
              <a:t>the</a:t>
            </a:r>
            <a:r>
              <a:rPr sz="2400" spc="-434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95" dirty="0">
                <a:latin typeface="Arial" panose="020B0604020202020204"/>
                <a:cs typeface="Arial" panose="020B0604020202020204"/>
              </a:rPr>
              <a:t>neighbourhoods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712470" lvl="1" indent="-243205">
              <a:lnSpc>
                <a:spcPct val="100000"/>
              </a:lnSpc>
              <a:spcBef>
                <a:spcPts val="205"/>
              </a:spcBef>
              <a:buSzPct val="96000"/>
              <a:buFont typeface="Wingdings" panose="05000000000000000000"/>
              <a:buChar char=""/>
              <a:tabLst>
                <a:tab pos="713105" algn="l"/>
              </a:tabLst>
            </a:pPr>
            <a:r>
              <a:rPr sz="2400" spc="-160" dirty="0">
                <a:latin typeface="Arial" panose="020B0604020202020204"/>
                <a:cs typeface="Arial" panose="020B0604020202020204"/>
              </a:rPr>
              <a:t>Venue </a:t>
            </a:r>
            <a:r>
              <a:rPr sz="2400" spc="-90" dirty="0">
                <a:latin typeface="Arial" panose="020B0604020202020204"/>
                <a:cs typeface="Arial" panose="020B0604020202020204"/>
              </a:rPr>
              <a:t>data, </a:t>
            </a:r>
            <a:r>
              <a:rPr sz="2400" spc="-50" dirty="0">
                <a:latin typeface="Arial" panose="020B0604020202020204"/>
                <a:cs typeface="Arial" panose="020B0604020202020204"/>
              </a:rPr>
              <a:t>particularly </a:t>
            </a:r>
            <a:r>
              <a:rPr sz="2400" spc="-95" dirty="0">
                <a:latin typeface="Arial" panose="020B0604020202020204"/>
                <a:cs typeface="Arial" panose="020B0604020202020204"/>
              </a:rPr>
              <a:t>data </a:t>
            </a:r>
            <a:r>
              <a:rPr sz="2400" spc="-65" dirty="0">
                <a:latin typeface="Arial" panose="020B0604020202020204"/>
                <a:cs typeface="Arial" panose="020B0604020202020204"/>
              </a:rPr>
              <a:t>related </a:t>
            </a:r>
            <a:r>
              <a:rPr sz="2400" spc="20" dirty="0">
                <a:latin typeface="Arial" panose="020B0604020202020204"/>
                <a:cs typeface="Arial" panose="020B0604020202020204"/>
              </a:rPr>
              <a:t>to </a:t>
            </a:r>
            <a:r>
              <a:rPr sz="2400" spc="-110" dirty="0">
                <a:latin typeface="Arial" panose="020B0604020202020204"/>
                <a:cs typeface="Arial" panose="020B0604020202020204"/>
              </a:rPr>
              <a:t>shopping</a:t>
            </a:r>
            <a:r>
              <a:rPr sz="2400" spc="-47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00" dirty="0">
                <a:latin typeface="Arial" panose="020B0604020202020204"/>
                <a:cs typeface="Arial" panose="020B0604020202020204"/>
              </a:rPr>
              <a:t>malls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Wingdings" panose="05000000000000000000"/>
              <a:buChar char=""/>
            </a:pPr>
            <a:endParaRPr sz="3200">
              <a:latin typeface="Arial" panose="020B0604020202020204"/>
              <a:cs typeface="Arial" panose="020B0604020202020204"/>
            </a:endParaRPr>
          </a:p>
          <a:p>
            <a:pPr marL="241300" indent="-229235">
              <a:lnSpc>
                <a:spcPct val="100000"/>
              </a:lnSpc>
              <a:buChar char="•"/>
              <a:tabLst>
                <a:tab pos="241935" algn="l"/>
              </a:tabLst>
            </a:pPr>
            <a:r>
              <a:rPr sz="2800" spc="-210" dirty="0">
                <a:latin typeface="Arial" panose="020B0604020202020204"/>
                <a:cs typeface="Arial" panose="020B0604020202020204"/>
              </a:rPr>
              <a:t>Sources </a:t>
            </a:r>
            <a:r>
              <a:rPr sz="2800" spc="-10" dirty="0">
                <a:latin typeface="Arial" panose="020B0604020202020204"/>
                <a:cs typeface="Arial" panose="020B0604020202020204"/>
              </a:rPr>
              <a:t>of</a:t>
            </a:r>
            <a:r>
              <a:rPr sz="28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110" dirty="0">
                <a:latin typeface="Arial" panose="020B0604020202020204"/>
                <a:cs typeface="Arial" panose="020B0604020202020204"/>
              </a:rPr>
              <a:t>data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70"/>
              </a:spcBef>
              <a:buSzPct val="96000"/>
              <a:buFont typeface="Wingdings" panose="05000000000000000000"/>
              <a:buChar char=""/>
              <a:tabLst>
                <a:tab pos="713105" algn="l"/>
              </a:tabLst>
            </a:pPr>
            <a:r>
              <a:rPr sz="2400" spc="-75" dirty="0">
                <a:latin typeface="Arial" panose="020B0604020202020204"/>
                <a:cs typeface="Arial" panose="020B0604020202020204"/>
              </a:rPr>
              <a:t>Wikipedia </a:t>
            </a:r>
            <a:r>
              <a:rPr sz="2400" spc="-160" dirty="0">
                <a:latin typeface="Arial" panose="020B0604020202020204"/>
                <a:cs typeface="Arial" panose="020B0604020202020204"/>
              </a:rPr>
              <a:t>page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for </a:t>
            </a:r>
            <a:r>
              <a:rPr sz="2400" spc="-95" dirty="0">
                <a:latin typeface="Arial" panose="020B0604020202020204"/>
                <a:cs typeface="Arial" panose="020B0604020202020204"/>
              </a:rPr>
              <a:t>neighbourhoods  </a:t>
            </a:r>
            <a:r>
              <a:rPr sz="2400" spc="-75" dirty="0">
                <a:latin typeface="Arial" panose="020B0604020202020204"/>
                <a:cs typeface="Arial" panose="020B0604020202020204"/>
              </a:rPr>
              <a:t>(</a:t>
            </a:r>
            <a:r>
              <a:rPr sz="2400" u="heavy" spc="-7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 panose="020B0604020202020204"/>
                <a:cs typeface="Arial" panose="020B0604020202020204"/>
              </a:rPr>
              <a:t>https://en.wikipedia.org/wiki/Category:Suburbs_in_Kuala_Lumpur</a:t>
            </a:r>
            <a:r>
              <a:rPr sz="2400" spc="-75" dirty="0"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712470" lvl="1" indent="-243205">
              <a:lnSpc>
                <a:spcPct val="100000"/>
              </a:lnSpc>
              <a:spcBef>
                <a:spcPts val="180"/>
              </a:spcBef>
              <a:buSzPct val="96000"/>
              <a:buFont typeface="Wingdings" panose="05000000000000000000"/>
              <a:buChar char=""/>
              <a:tabLst>
                <a:tab pos="713105" algn="l"/>
              </a:tabLst>
            </a:pPr>
            <a:r>
              <a:rPr sz="2400" spc="-130" dirty="0">
                <a:latin typeface="Arial" panose="020B0604020202020204"/>
                <a:cs typeface="Arial" panose="020B0604020202020204"/>
              </a:rPr>
              <a:t>Geocoder </a:t>
            </a:r>
            <a:r>
              <a:rPr sz="2400" spc="-165" dirty="0">
                <a:latin typeface="Arial" panose="020B0604020202020204"/>
                <a:cs typeface="Arial" panose="020B0604020202020204"/>
              </a:rPr>
              <a:t>package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for </a:t>
            </a:r>
            <a:r>
              <a:rPr sz="2400" spc="-25" dirty="0">
                <a:latin typeface="Arial" panose="020B0604020202020204"/>
                <a:cs typeface="Arial" panose="020B0604020202020204"/>
              </a:rPr>
              <a:t>latitude </a:t>
            </a:r>
            <a:r>
              <a:rPr sz="2400" spc="-114" dirty="0">
                <a:latin typeface="Arial" panose="020B0604020202020204"/>
                <a:cs typeface="Arial" panose="020B0604020202020204"/>
              </a:rPr>
              <a:t>and </a:t>
            </a:r>
            <a:r>
              <a:rPr sz="2400" spc="-55" dirty="0">
                <a:latin typeface="Arial" panose="020B0604020202020204"/>
                <a:cs typeface="Arial" panose="020B0604020202020204"/>
              </a:rPr>
              <a:t>longitude</a:t>
            </a:r>
            <a:r>
              <a:rPr sz="2400" spc="-34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95" dirty="0">
                <a:latin typeface="Arial" panose="020B0604020202020204"/>
                <a:cs typeface="Arial" panose="020B0604020202020204"/>
              </a:rPr>
              <a:t>coordinates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712470" lvl="1" indent="-243205">
              <a:lnSpc>
                <a:spcPct val="100000"/>
              </a:lnSpc>
              <a:spcBef>
                <a:spcPts val="205"/>
              </a:spcBef>
              <a:buSzPct val="96000"/>
              <a:buFont typeface="Wingdings" panose="05000000000000000000"/>
              <a:buChar char=""/>
              <a:tabLst>
                <a:tab pos="713105" algn="l"/>
              </a:tabLst>
            </a:pPr>
            <a:r>
              <a:rPr sz="2400" spc="-135" dirty="0">
                <a:latin typeface="Arial" panose="020B0604020202020204"/>
                <a:cs typeface="Arial" panose="020B0604020202020204"/>
              </a:rPr>
              <a:t>Foursquare </a:t>
            </a:r>
            <a:r>
              <a:rPr sz="2400" spc="-215" dirty="0">
                <a:latin typeface="Arial" panose="020B0604020202020204"/>
                <a:cs typeface="Arial" panose="020B0604020202020204"/>
              </a:rPr>
              <a:t>API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for </a:t>
            </a:r>
            <a:r>
              <a:rPr sz="2400" spc="-120" dirty="0">
                <a:latin typeface="Arial" panose="020B0604020202020204"/>
                <a:cs typeface="Arial" panose="020B0604020202020204"/>
              </a:rPr>
              <a:t>venue</a:t>
            </a:r>
            <a:r>
              <a:rPr sz="24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95" dirty="0">
                <a:latin typeface="Arial" panose="020B0604020202020204"/>
                <a:cs typeface="Arial" panose="020B0604020202020204"/>
              </a:rPr>
              <a:t>data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9940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535" dirty="0"/>
              <a:t>M</a:t>
            </a:r>
            <a:r>
              <a:rPr sz="4400" spc="-280" dirty="0"/>
              <a:t>e</a:t>
            </a:r>
            <a:r>
              <a:rPr sz="4400" spc="-325" dirty="0"/>
              <a:t>t</a:t>
            </a:r>
            <a:r>
              <a:rPr sz="4400" spc="-165" dirty="0"/>
              <a:t>h</a:t>
            </a:r>
            <a:r>
              <a:rPr sz="4400" spc="-110" dirty="0"/>
              <a:t>o</a:t>
            </a:r>
            <a:r>
              <a:rPr sz="4400" spc="-215" dirty="0"/>
              <a:t>d</a:t>
            </a:r>
            <a:r>
              <a:rPr sz="4400" spc="-120" dirty="0"/>
              <a:t>o</a:t>
            </a:r>
            <a:r>
              <a:rPr sz="4400" spc="-360" dirty="0"/>
              <a:t>l</a:t>
            </a:r>
            <a:r>
              <a:rPr sz="4400" spc="-110" dirty="0"/>
              <a:t>o</a:t>
            </a:r>
            <a:r>
              <a:rPr sz="4400" spc="-185" dirty="0"/>
              <a:t>g</a:t>
            </a:r>
            <a:r>
              <a:rPr sz="4400" spc="-229" dirty="0"/>
              <a:t>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29613"/>
            <a:ext cx="9042400" cy="355028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20"/>
              </a:spcBef>
              <a:buChar char="•"/>
              <a:tabLst>
                <a:tab pos="241935" algn="l"/>
              </a:tabLst>
            </a:pPr>
            <a:r>
              <a:rPr sz="2400" spc="-145" dirty="0">
                <a:latin typeface="Arial" panose="020B0604020202020204"/>
                <a:cs typeface="Arial" panose="020B0604020202020204"/>
              </a:rPr>
              <a:t>Web </a:t>
            </a:r>
            <a:r>
              <a:rPr sz="2400" spc="-125" dirty="0">
                <a:latin typeface="Arial" panose="020B0604020202020204"/>
                <a:cs typeface="Arial" panose="020B0604020202020204"/>
              </a:rPr>
              <a:t>scraping </a:t>
            </a:r>
            <a:r>
              <a:rPr sz="2400" spc="-75" dirty="0">
                <a:latin typeface="Arial" panose="020B0604020202020204"/>
                <a:cs typeface="Arial" panose="020B0604020202020204"/>
              </a:rPr>
              <a:t>Wikipedia </a:t>
            </a:r>
            <a:r>
              <a:rPr sz="2400" spc="-160" dirty="0">
                <a:latin typeface="Arial" panose="020B0604020202020204"/>
                <a:cs typeface="Arial" panose="020B0604020202020204"/>
              </a:rPr>
              <a:t>page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for </a:t>
            </a:r>
            <a:r>
              <a:rPr sz="2400" spc="-95" dirty="0">
                <a:latin typeface="Arial" panose="020B0604020202020204"/>
                <a:cs typeface="Arial" panose="020B0604020202020204"/>
              </a:rPr>
              <a:t>neighbourhoods</a:t>
            </a:r>
            <a:r>
              <a:rPr sz="2400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30" dirty="0">
                <a:latin typeface="Arial" panose="020B0604020202020204"/>
                <a:cs typeface="Arial" panose="020B0604020202020204"/>
              </a:rPr>
              <a:t>list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Char char="•"/>
              <a:tabLst>
                <a:tab pos="241935" algn="l"/>
              </a:tabLst>
            </a:pPr>
            <a:r>
              <a:rPr sz="2400" spc="-125" dirty="0">
                <a:latin typeface="Arial" panose="020B0604020202020204"/>
                <a:cs typeface="Arial" panose="020B0604020202020204"/>
              </a:rPr>
              <a:t>Get </a:t>
            </a:r>
            <a:r>
              <a:rPr sz="2400" spc="-25" dirty="0">
                <a:latin typeface="Arial" panose="020B0604020202020204"/>
                <a:cs typeface="Arial" panose="020B0604020202020204"/>
              </a:rPr>
              <a:t>latitude </a:t>
            </a:r>
            <a:r>
              <a:rPr sz="2400" spc="-114" dirty="0">
                <a:latin typeface="Arial" panose="020B0604020202020204"/>
                <a:cs typeface="Arial" panose="020B0604020202020204"/>
              </a:rPr>
              <a:t>and </a:t>
            </a:r>
            <a:r>
              <a:rPr sz="2400" spc="-55" dirty="0">
                <a:latin typeface="Arial" panose="020B0604020202020204"/>
                <a:cs typeface="Arial" panose="020B0604020202020204"/>
              </a:rPr>
              <a:t>longitude </a:t>
            </a:r>
            <a:r>
              <a:rPr sz="2400" spc="-95" dirty="0">
                <a:latin typeface="Arial" panose="020B0604020202020204"/>
                <a:cs typeface="Arial" panose="020B0604020202020204"/>
              </a:rPr>
              <a:t>coordinates </a:t>
            </a:r>
            <a:r>
              <a:rPr sz="2400" spc="-125" dirty="0">
                <a:latin typeface="Arial" panose="020B0604020202020204"/>
                <a:cs typeface="Arial" panose="020B0604020202020204"/>
              </a:rPr>
              <a:t>using</a:t>
            </a:r>
            <a:r>
              <a:rPr sz="2400" spc="-37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30" dirty="0">
                <a:latin typeface="Arial" panose="020B0604020202020204"/>
                <a:cs typeface="Arial" panose="020B0604020202020204"/>
              </a:rPr>
              <a:t>Geocoder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Char char="•"/>
              <a:tabLst>
                <a:tab pos="241935" algn="l"/>
              </a:tabLst>
            </a:pPr>
            <a:r>
              <a:rPr sz="2400" spc="-204" dirty="0">
                <a:latin typeface="Arial" panose="020B0604020202020204"/>
                <a:cs typeface="Arial" panose="020B0604020202020204"/>
              </a:rPr>
              <a:t>Use </a:t>
            </a:r>
            <a:r>
              <a:rPr sz="2400" spc="-135" dirty="0">
                <a:latin typeface="Arial" panose="020B0604020202020204"/>
                <a:cs typeface="Arial" panose="020B0604020202020204"/>
              </a:rPr>
              <a:t>Foursquare </a:t>
            </a:r>
            <a:r>
              <a:rPr sz="2400" spc="-215" dirty="0">
                <a:latin typeface="Arial" panose="020B0604020202020204"/>
                <a:cs typeface="Arial" panose="020B0604020202020204"/>
              </a:rPr>
              <a:t>API </a:t>
            </a:r>
            <a:r>
              <a:rPr sz="2400" spc="20" dirty="0">
                <a:latin typeface="Arial" panose="020B0604020202020204"/>
                <a:cs typeface="Arial" panose="020B0604020202020204"/>
              </a:rPr>
              <a:t>to </a:t>
            </a:r>
            <a:r>
              <a:rPr sz="2400" spc="-80" dirty="0">
                <a:latin typeface="Arial" panose="020B0604020202020204"/>
                <a:cs typeface="Arial" panose="020B0604020202020204"/>
              </a:rPr>
              <a:t>get </a:t>
            </a:r>
            <a:r>
              <a:rPr sz="2400" spc="-114" dirty="0">
                <a:latin typeface="Arial" panose="020B0604020202020204"/>
                <a:cs typeface="Arial" panose="020B0604020202020204"/>
              </a:rPr>
              <a:t>venue</a:t>
            </a:r>
            <a:r>
              <a:rPr sz="24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95" dirty="0">
                <a:latin typeface="Arial" panose="020B0604020202020204"/>
                <a:cs typeface="Arial" panose="020B0604020202020204"/>
              </a:rPr>
              <a:t>data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41300" marR="5080" indent="-229235">
              <a:lnSpc>
                <a:spcPts val="2590"/>
              </a:lnSpc>
              <a:spcBef>
                <a:spcPts val="1035"/>
              </a:spcBef>
              <a:buChar char="•"/>
              <a:tabLst>
                <a:tab pos="241935" algn="l"/>
              </a:tabLst>
            </a:pPr>
            <a:r>
              <a:rPr sz="2400" spc="-120" dirty="0">
                <a:latin typeface="Arial" panose="020B0604020202020204"/>
                <a:cs typeface="Arial" panose="020B0604020202020204"/>
              </a:rPr>
              <a:t>Group</a:t>
            </a:r>
            <a:r>
              <a:rPr sz="24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95" dirty="0">
                <a:latin typeface="Arial" panose="020B0604020202020204"/>
                <a:cs typeface="Arial" panose="020B0604020202020204"/>
              </a:rPr>
              <a:t>data</a:t>
            </a:r>
            <a:r>
              <a:rPr sz="24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05" dirty="0">
                <a:latin typeface="Arial" panose="020B0604020202020204"/>
                <a:cs typeface="Arial" panose="020B0604020202020204"/>
              </a:rPr>
              <a:t>by</a:t>
            </a:r>
            <a:r>
              <a:rPr sz="24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80" dirty="0">
                <a:latin typeface="Arial" panose="020B0604020202020204"/>
                <a:cs typeface="Arial" panose="020B0604020202020204"/>
              </a:rPr>
              <a:t>neighbourhood</a:t>
            </a:r>
            <a:r>
              <a:rPr sz="24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14" dirty="0">
                <a:latin typeface="Arial" panose="020B0604020202020204"/>
                <a:cs typeface="Arial" panose="020B0604020202020204"/>
              </a:rPr>
              <a:t>and</a:t>
            </a:r>
            <a:r>
              <a:rPr sz="24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75" dirty="0">
                <a:latin typeface="Arial" panose="020B0604020202020204"/>
                <a:cs typeface="Arial" panose="020B0604020202020204"/>
              </a:rPr>
              <a:t>taking</a:t>
            </a:r>
            <a:r>
              <a:rPr sz="24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30" dirty="0">
                <a:latin typeface="Arial" panose="020B0604020202020204"/>
                <a:cs typeface="Arial" panose="020B0604020202020204"/>
              </a:rPr>
              <a:t>the</a:t>
            </a:r>
            <a:r>
              <a:rPr sz="2400" spc="-120" dirty="0">
                <a:latin typeface="Arial" panose="020B0604020202020204"/>
                <a:cs typeface="Arial" panose="020B0604020202020204"/>
              </a:rPr>
              <a:t> mean</a:t>
            </a:r>
            <a:r>
              <a:rPr sz="24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24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30" dirty="0">
                <a:latin typeface="Arial" panose="020B0604020202020204"/>
                <a:cs typeface="Arial" panose="020B0604020202020204"/>
              </a:rPr>
              <a:t>the</a:t>
            </a:r>
            <a:r>
              <a:rPr sz="24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85" dirty="0">
                <a:latin typeface="Arial" panose="020B0604020202020204"/>
                <a:cs typeface="Arial" panose="020B0604020202020204"/>
              </a:rPr>
              <a:t>frequency</a:t>
            </a:r>
            <a:r>
              <a:rPr sz="24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of  </a:t>
            </a:r>
            <a:r>
              <a:rPr sz="2400" spc="-105" dirty="0">
                <a:latin typeface="Arial" panose="020B0604020202020204"/>
                <a:cs typeface="Arial" panose="020B0604020202020204"/>
              </a:rPr>
              <a:t>occurrence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of </a:t>
            </a:r>
            <a:r>
              <a:rPr sz="2400" spc="-145" dirty="0">
                <a:latin typeface="Arial" panose="020B0604020202020204"/>
                <a:cs typeface="Arial" panose="020B0604020202020204"/>
              </a:rPr>
              <a:t>each </a:t>
            </a:r>
            <a:r>
              <a:rPr sz="2400" spc="-114" dirty="0">
                <a:latin typeface="Arial" panose="020B0604020202020204"/>
                <a:cs typeface="Arial" panose="020B0604020202020204"/>
              </a:rPr>
              <a:t>venue</a:t>
            </a:r>
            <a:r>
              <a:rPr sz="24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05" dirty="0">
                <a:latin typeface="Arial" panose="020B0604020202020204"/>
                <a:cs typeface="Arial" panose="020B0604020202020204"/>
              </a:rPr>
              <a:t>category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41300" indent="-229235">
              <a:lnSpc>
                <a:spcPct val="100000"/>
              </a:lnSpc>
              <a:spcBef>
                <a:spcPts val="690"/>
              </a:spcBef>
              <a:buChar char="•"/>
              <a:tabLst>
                <a:tab pos="241935" algn="l"/>
              </a:tabLst>
            </a:pPr>
            <a:r>
              <a:rPr sz="2400" spc="-55" dirty="0">
                <a:latin typeface="Arial" panose="020B0604020202020204"/>
                <a:cs typeface="Arial" panose="020B0604020202020204"/>
              </a:rPr>
              <a:t>Filter </a:t>
            </a:r>
            <a:r>
              <a:rPr sz="2400" spc="-114" dirty="0">
                <a:latin typeface="Arial" panose="020B0604020202020204"/>
                <a:cs typeface="Arial" panose="020B0604020202020204"/>
              </a:rPr>
              <a:t>venue </a:t>
            </a:r>
            <a:r>
              <a:rPr sz="2400" spc="-105" dirty="0">
                <a:latin typeface="Arial" panose="020B0604020202020204"/>
                <a:cs typeface="Arial" panose="020B0604020202020204"/>
              </a:rPr>
              <a:t>category by </a:t>
            </a:r>
            <a:r>
              <a:rPr sz="2400" spc="-140" dirty="0">
                <a:latin typeface="Arial" panose="020B0604020202020204"/>
                <a:cs typeface="Arial" panose="020B0604020202020204"/>
              </a:rPr>
              <a:t>Shopping</a:t>
            </a:r>
            <a:r>
              <a:rPr sz="24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25" dirty="0">
                <a:latin typeface="Arial" panose="020B0604020202020204"/>
                <a:cs typeface="Arial" panose="020B0604020202020204"/>
              </a:rPr>
              <a:t>Mall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41300" indent="-229235">
              <a:lnSpc>
                <a:spcPct val="100000"/>
              </a:lnSpc>
              <a:spcBef>
                <a:spcPts val="705"/>
              </a:spcBef>
              <a:buChar char="•"/>
              <a:tabLst>
                <a:tab pos="241935" algn="l"/>
              </a:tabLst>
            </a:pPr>
            <a:r>
              <a:rPr sz="2400" spc="-90" dirty="0">
                <a:latin typeface="Arial" panose="020B0604020202020204"/>
                <a:cs typeface="Arial" panose="020B0604020202020204"/>
              </a:rPr>
              <a:t>Perform </a:t>
            </a:r>
            <a:r>
              <a:rPr sz="2400" spc="-80" dirty="0">
                <a:latin typeface="Arial" panose="020B0604020202020204"/>
                <a:cs typeface="Arial" panose="020B0604020202020204"/>
              </a:rPr>
              <a:t>clustering </a:t>
            </a:r>
            <a:r>
              <a:rPr sz="2400" spc="-75" dirty="0">
                <a:latin typeface="Arial" panose="020B0604020202020204"/>
                <a:cs typeface="Arial" panose="020B0604020202020204"/>
              </a:rPr>
              <a:t>on </a:t>
            </a:r>
            <a:r>
              <a:rPr sz="2400" spc="-30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95" dirty="0">
                <a:latin typeface="Arial" panose="020B0604020202020204"/>
                <a:cs typeface="Arial" panose="020B0604020202020204"/>
              </a:rPr>
              <a:t>data </a:t>
            </a:r>
            <a:r>
              <a:rPr sz="2400" spc="-105" dirty="0">
                <a:latin typeface="Arial" panose="020B0604020202020204"/>
                <a:cs typeface="Arial" panose="020B0604020202020204"/>
              </a:rPr>
              <a:t>by </a:t>
            </a:r>
            <a:r>
              <a:rPr sz="2400" spc="-125" dirty="0">
                <a:latin typeface="Arial" panose="020B0604020202020204"/>
                <a:cs typeface="Arial" panose="020B0604020202020204"/>
              </a:rPr>
              <a:t>using </a:t>
            </a:r>
            <a:r>
              <a:rPr sz="2400" spc="-135" dirty="0">
                <a:latin typeface="Arial" panose="020B0604020202020204"/>
                <a:cs typeface="Arial" panose="020B0604020202020204"/>
              </a:rPr>
              <a:t>k-means</a:t>
            </a:r>
            <a:r>
              <a:rPr sz="2400" spc="-484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80" dirty="0">
                <a:latin typeface="Arial" panose="020B0604020202020204"/>
                <a:cs typeface="Arial" panose="020B0604020202020204"/>
              </a:rPr>
              <a:t>clustering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Char char="•"/>
              <a:tabLst>
                <a:tab pos="241935" algn="l"/>
              </a:tabLst>
            </a:pPr>
            <a:r>
              <a:rPr sz="2400" spc="-135" dirty="0">
                <a:latin typeface="Arial" panose="020B0604020202020204"/>
                <a:cs typeface="Arial" panose="020B0604020202020204"/>
              </a:rPr>
              <a:t>Visualize </a:t>
            </a:r>
            <a:r>
              <a:rPr sz="2400" spc="-30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105" dirty="0">
                <a:latin typeface="Arial" panose="020B0604020202020204"/>
                <a:cs typeface="Arial" panose="020B0604020202020204"/>
              </a:rPr>
              <a:t>clusters </a:t>
            </a:r>
            <a:r>
              <a:rPr sz="2400" spc="-30" dirty="0">
                <a:latin typeface="Arial" panose="020B0604020202020204"/>
                <a:cs typeface="Arial" panose="020B0604020202020204"/>
              </a:rPr>
              <a:t>in </a:t>
            </a:r>
            <a:r>
              <a:rPr sz="2400" spc="-190" dirty="0">
                <a:latin typeface="Arial" panose="020B0604020202020204"/>
                <a:cs typeface="Arial" panose="020B0604020202020204"/>
              </a:rPr>
              <a:t>a </a:t>
            </a:r>
            <a:r>
              <a:rPr sz="2400" spc="-114" dirty="0">
                <a:latin typeface="Arial" panose="020B0604020202020204"/>
                <a:cs typeface="Arial" panose="020B0604020202020204"/>
              </a:rPr>
              <a:t>map </a:t>
            </a:r>
            <a:r>
              <a:rPr sz="2400" spc="-125" dirty="0">
                <a:latin typeface="Arial" panose="020B0604020202020204"/>
                <a:cs typeface="Arial" panose="020B0604020202020204"/>
              </a:rPr>
              <a:t>using</a:t>
            </a:r>
            <a:r>
              <a:rPr sz="2400" spc="-34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05" dirty="0">
                <a:latin typeface="Arial" panose="020B0604020202020204"/>
                <a:cs typeface="Arial" panose="020B0604020202020204"/>
              </a:rPr>
              <a:t>Folium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15982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35" dirty="0"/>
              <a:t>Results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4650740" cy="38747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60680" indent="-229235">
              <a:lnSpc>
                <a:spcPts val="2590"/>
              </a:lnSpc>
              <a:spcBef>
                <a:spcPts val="425"/>
              </a:spcBef>
              <a:buChar char="•"/>
              <a:tabLst>
                <a:tab pos="241935" algn="l"/>
              </a:tabLst>
            </a:pPr>
            <a:r>
              <a:rPr sz="2400" spc="-135" dirty="0">
                <a:latin typeface="Arial" panose="020B0604020202020204"/>
                <a:cs typeface="Arial" panose="020B0604020202020204"/>
              </a:rPr>
              <a:t>Categorized </a:t>
            </a:r>
            <a:r>
              <a:rPr sz="2400" spc="-30" dirty="0">
                <a:latin typeface="Arial" panose="020B0604020202020204"/>
                <a:cs typeface="Arial" panose="020B0604020202020204"/>
              </a:rPr>
              <a:t>the</a:t>
            </a:r>
            <a:r>
              <a:rPr sz="24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95" dirty="0">
                <a:latin typeface="Arial" panose="020B0604020202020204"/>
                <a:cs typeface="Arial" panose="020B0604020202020204"/>
              </a:rPr>
              <a:t>neighbourhoods 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into </a:t>
            </a:r>
            <a:r>
              <a:rPr sz="2400" spc="-120" dirty="0">
                <a:latin typeface="Arial" panose="020B0604020202020204"/>
                <a:cs typeface="Arial" panose="020B0604020202020204"/>
              </a:rPr>
              <a:t>3 </a:t>
            </a:r>
            <a:r>
              <a:rPr sz="2400" spc="-105" dirty="0">
                <a:latin typeface="Arial" panose="020B0604020202020204"/>
                <a:cs typeface="Arial" panose="020B0604020202020204"/>
              </a:rPr>
              <a:t>clusters</a:t>
            </a:r>
            <a:r>
              <a:rPr sz="2400" spc="-31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25" dirty="0">
                <a:latin typeface="Arial" panose="020B0604020202020204"/>
                <a:cs typeface="Arial" panose="020B0604020202020204"/>
              </a:rPr>
              <a:t>: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10"/>
              </a:spcBef>
              <a:buSzPct val="96000"/>
              <a:buFont typeface="Wingdings" panose="05000000000000000000"/>
              <a:buChar char=""/>
              <a:tabLst>
                <a:tab pos="713105" algn="l"/>
              </a:tabLst>
            </a:pPr>
            <a:r>
              <a:rPr sz="2400" spc="-114" dirty="0">
                <a:latin typeface="Arial" panose="020B0604020202020204"/>
                <a:cs typeface="Arial" panose="020B0604020202020204"/>
              </a:rPr>
              <a:t>Cluster </a:t>
            </a:r>
            <a:r>
              <a:rPr sz="2400" spc="-75" dirty="0">
                <a:latin typeface="Arial" panose="020B0604020202020204"/>
                <a:cs typeface="Arial" panose="020B0604020202020204"/>
              </a:rPr>
              <a:t>0: </a:t>
            </a:r>
            <a:r>
              <a:rPr sz="2400" spc="-100" dirty="0">
                <a:latin typeface="Arial" panose="020B0604020202020204"/>
                <a:cs typeface="Arial" panose="020B0604020202020204"/>
              </a:rPr>
              <a:t>Neighbourhoods</a:t>
            </a:r>
            <a:r>
              <a:rPr sz="24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15" dirty="0">
                <a:latin typeface="Arial" panose="020B0604020202020204"/>
                <a:cs typeface="Arial" panose="020B0604020202020204"/>
              </a:rPr>
              <a:t>with  </a:t>
            </a:r>
            <a:r>
              <a:rPr sz="2400" spc="-80" dirty="0">
                <a:latin typeface="Arial" panose="020B0604020202020204"/>
                <a:cs typeface="Arial" panose="020B0604020202020204"/>
              </a:rPr>
              <a:t>moderate </a:t>
            </a:r>
            <a:r>
              <a:rPr sz="2400" spc="-75" dirty="0">
                <a:latin typeface="Arial" panose="020B0604020202020204"/>
                <a:cs typeface="Arial" panose="020B0604020202020204"/>
              </a:rPr>
              <a:t>number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of </a:t>
            </a:r>
            <a:r>
              <a:rPr sz="2400" spc="-110" dirty="0">
                <a:latin typeface="Arial" panose="020B0604020202020204"/>
                <a:cs typeface="Arial" panose="020B0604020202020204"/>
              </a:rPr>
              <a:t>shopping  </a:t>
            </a:r>
            <a:r>
              <a:rPr sz="2400" spc="-100" dirty="0">
                <a:latin typeface="Arial" panose="020B0604020202020204"/>
                <a:cs typeface="Arial" panose="020B0604020202020204"/>
              </a:rPr>
              <a:t>malls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698500" marR="5080" lvl="1" indent="-228600">
              <a:lnSpc>
                <a:spcPct val="90000"/>
              </a:lnSpc>
              <a:spcBef>
                <a:spcPts val="470"/>
              </a:spcBef>
              <a:buSzPct val="96000"/>
              <a:buFont typeface="Wingdings" panose="05000000000000000000"/>
              <a:buChar char=""/>
              <a:tabLst>
                <a:tab pos="713740" algn="l"/>
              </a:tabLst>
            </a:pPr>
            <a:r>
              <a:rPr sz="2400" spc="-114" dirty="0">
                <a:latin typeface="Arial" panose="020B0604020202020204"/>
                <a:cs typeface="Arial" panose="020B0604020202020204"/>
              </a:rPr>
              <a:t>Cluster </a:t>
            </a:r>
            <a:r>
              <a:rPr sz="2400" spc="-75" dirty="0">
                <a:latin typeface="Arial" panose="020B0604020202020204"/>
                <a:cs typeface="Arial" panose="020B0604020202020204"/>
              </a:rPr>
              <a:t>1: </a:t>
            </a:r>
            <a:r>
              <a:rPr sz="2400" spc="-100" dirty="0">
                <a:latin typeface="Arial" panose="020B0604020202020204"/>
                <a:cs typeface="Arial" panose="020B0604020202020204"/>
              </a:rPr>
              <a:t>Neighbourhoods</a:t>
            </a:r>
            <a:r>
              <a:rPr sz="2400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15" dirty="0">
                <a:latin typeface="Arial" panose="020B0604020202020204"/>
                <a:cs typeface="Arial" panose="020B0604020202020204"/>
              </a:rPr>
              <a:t>with  </a:t>
            </a:r>
            <a:r>
              <a:rPr sz="2400" spc="-30" dirty="0">
                <a:latin typeface="Arial" panose="020B0604020202020204"/>
                <a:cs typeface="Arial" panose="020B0604020202020204"/>
              </a:rPr>
              <a:t>low </a:t>
            </a:r>
            <a:r>
              <a:rPr sz="2400" spc="-75" dirty="0">
                <a:latin typeface="Arial" panose="020B0604020202020204"/>
                <a:cs typeface="Arial" panose="020B0604020202020204"/>
              </a:rPr>
              <a:t>number </a:t>
            </a:r>
            <a:r>
              <a:rPr sz="2400" spc="20" dirty="0">
                <a:latin typeface="Arial" panose="020B0604020202020204"/>
                <a:cs typeface="Arial" panose="020B0604020202020204"/>
              </a:rPr>
              <a:t>to </a:t>
            </a:r>
            <a:r>
              <a:rPr sz="2400" spc="-75" dirty="0">
                <a:latin typeface="Arial" panose="020B0604020202020204"/>
                <a:cs typeface="Arial" panose="020B0604020202020204"/>
              </a:rPr>
              <a:t>no </a:t>
            </a:r>
            <a:r>
              <a:rPr sz="2400" spc="-120" dirty="0">
                <a:latin typeface="Arial" panose="020B0604020202020204"/>
                <a:cs typeface="Arial" panose="020B0604020202020204"/>
              </a:rPr>
              <a:t>existence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of  </a:t>
            </a:r>
            <a:r>
              <a:rPr sz="2400" spc="-110" dirty="0">
                <a:latin typeface="Arial" panose="020B0604020202020204"/>
                <a:cs typeface="Arial" panose="020B0604020202020204"/>
              </a:rPr>
              <a:t>shopping</a:t>
            </a:r>
            <a:r>
              <a:rPr sz="24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00" dirty="0">
                <a:latin typeface="Arial" panose="020B0604020202020204"/>
                <a:cs typeface="Arial" panose="020B0604020202020204"/>
              </a:rPr>
              <a:t>malls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30"/>
              </a:spcBef>
              <a:buSzPct val="96000"/>
              <a:buFont typeface="Wingdings" panose="05000000000000000000"/>
              <a:buChar char=""/>
              <a:tabLst>
                <a:tab pos="713105" algn="l"/>
              </a:tabLst>
            </a:pPr>
            <a:r>
              <a:rPr sz="2400" spc="-114" dirty="0">
                <a:latin typeface="Arial" panose="020B0604020202020204"/>
                <a:cs typeface="Arial" panose="020B0604020202020204"/>
              </a:rPr>
              <a:t>Cluster </a:t>
            </a:r>
            <a:r>
              <a:rPr sz="2400" spc="-75" dirty="0">
                <a:latin typeface="Arial" panose="020B0604020202020204"/>
                <a:cs typeface="Arial" panose="020B0604020202020204"/>
              </a:rPr>
              <a:t>2: </a:t>
            </a:r>
            <a:r>
              <a:rPr sz="2400" spc="-100" dirty="0">
                <a:latin typeface="Arial" panose="020B0604020202020204"/>
                <a:cs typeface="Arial" panose="020B0604020202020204"/>
              </a:rPr>
              <a:t>Neighbourhoods</a:t>
            </a:r>
            <a:r>
              <a:rPr sz="2400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15" dirty="0">
                <a:latin typeface="Arial" panose="020B0604020202020204"/>
                <a:cs typeface="Arial" panose="020B0604020202020204"/>
              </a:rPr>
              <a:t>with  </a:t>
            </a:r>
            <a:r>
              <a:rPr sz="2400" spc="-90" dirty="0">
                <a:latin typeface="Arial" panose="020B0604020202020204"/>
                <a:cs typeface="Arial" panose="020B0604020202020204"/>
              </a:rPr>
              <a:t>high </a:t>
            </a:r>
            <a:r>
              <a:rPr sz="2400" spc="-70" dirty="0">
                <a:latin typeface="Arial" panose="020B0604020202020204"/>
                <a:cs typeface="Arial" panose="020B0604020202020204"/>
              </a:rPr>
              <a:t>concentration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of </a:t>
            </a:r>
            <a:r>
              <a:rPr sz="2400" spc="-110" dirty="0">
                <a:latin typeface="Arial" panose="020B0604020202020204"/>
                <a:cs typeface="Arial" panose="020B0604020202020204"/>
              </a:rPr>
              <a:t>shopping  </a:t>
            </a:r>
            <a:r>
              <a:rPr sz="2400" spc="-100" dirty="0">
                <a:latin typeface="Arial" panose="020B0604020202020204"/>
                <a:cs typeface="Arial" panose="020B0604020202020204"/>
              </a:rPr>
              <a:t>malls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89547" y="1879092"/>
            <a:ext cx="5388863" cy="429768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3380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75" dirty="0"/>
              <a:t>Discussion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29613"/>
            <a:ext cx="9797415" cy="218122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20"/>
              </a:spcBef>
              <a:buChar char="•"/>
              <a:tabLst>
                <a:tab pos="241935" algn="l"/>
              </a:tabLst>
            </a:pPr>
            <a:r>
              <a:rPr sz="2400" spc="-45" dirty="0">
                <a:latin typeface="Arial" panose="020B0604020202020204"/>
                <a:cs typeface="Arial" panose="020B0604020202020204"/>
              </a:rPr>
              <a:t>Most</a:t>
            </a:r>
            <a:r>
              <a:rPr sz="24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24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30" dirty="0">
                <a:latin typeface="Arial" panose="020B0604020202020204"/>
                <a:cs typeface="Arial" panose="020B0604020202020204"/>
              </a:rPr>
              <a:t>the</a:t>
            </a:r>
            <a:r>
              <a:rPr sz="24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10" dirty="0">
                <a:latin typeface="Arial" panose="020B0604020202020204"/>
                <a:cs typeface="Arial" panose="020B0604020202020204"/>
              </a:rPr>
              <a:t>shopping</a:t>
            </a:r>
            <a:r>
              <a:rPr sz="24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00" dirty="0">
                <a:latin typeface="Arial" panose="020B0604020202020204"/>
                <a:cs typeface="Arial" panose="020B0604020202020204"/>
              </a:rPr>
              <a:t>malls</a:t>
            </a:r>
            <a:r>
              <a:rPr sz="24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10" dirty="0">
                <a:latin typeface="Arial" panose="020B0604020202020204"/>
                <a:cs typeface="Arial" panose="020B0604020202020204"/>
              </a:rPr>
              <a:t>are</a:t>
            </a:r>
            <a:r>
              <a:rPr sz="24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85" dirty="0">
                <a:latin typeface="Arial" panose="020B0604020202020204"/>
                <a:cs typeface="Arial" panose="020B0604020202020204"/>
              </a:rPr>
              <a:t>concentrated</a:t>
            </a:r>
            <a:r>
              <a:rPr sz="24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30" dirty="0">
                <a:latin typeface="Arial" panose="020B0604020202020204"/>
                <a:cs typeface="Arial" panose="020B0604020202020204"/>
              </a:rPr>
              <a:t>in</a:t>
            </a:r>
            <a:r>
              <a:rPr sz="24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30" dirty="0">
                <a:latin typeface="Arial" panose="020B0604020202020204"/>
                <a:cs typeface="Arial" panose="020B0604020202020204"/>
              </a:rPr>
              <a:t>the</a:t>
            </a:r>
            <a:r>
              <a:rPr sz="24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70" dirty="0">
                <a:latin typeface="Arial" panose="020B0604020202020204"/>
                <a:cs typeface="Arial" panose="020B0604020202020204"/>
              </a:rPr>
              <a:t>central</a:t>
            </a:r>
            <a:r>
              <a:rPr sz="24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30" dirty="0">
                <a:latin typeface="Arial" panose="020B0604020202020204"/>
                <a:cs typeface="Arial" panose="020B0604020202020204"/>
              </a:rPr>
              <a:t>area</a:t>
            </a:r>
            <a:r>
              <a:rPr sz="24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of</a:t>
            </a:r>
            <a:r>
              <a:rPr sz="24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30" dirty="0">
                <a:latin typeface="Arial" panose="020B0604020202020204"/>
                <a:cs typeface="Arial" panose="020B0604020202020204"/>
              </a:rPr>
              <a:t>the</a:t>
            </a:r>
            <a:r>
              <a:rPr sz="24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35" dirty="0">
                <a:latin typeface="Arial" panose="020B0604020202020204"/>
                <a:cs typeface="Arial" panose="020B0604020202020204"/>
              </a:rPr>
              <a:t>city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Char char="•"/>
              <a:tabLst>
                <a:tab pos="241935" algn="l"/>
              </a:tabLst>
            </a:pPr>
            <a:r>
              <a:rPr sz="2400" spc="-114" dirty="0">
                <a:latin typeface="Arial" panose="020B0604020202020204"/>
                <a:cs typeface="Arial" panose="020B0604020202020204"/>
              </a:rPr>
              <a:t>Highest</a:t>
            </a:r>
            <a:r>
              <a:rPr sz="24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75" dirty="0">
                <a:latin typeface="Arial" panose="020B0604020202020204"/>
                <a:cs typeface="Arial" panose="020B0604020202020204"/>
              </a:rPr>
              <a:t>number</a:t>
            </a:r>
            <a:r>
              <a:rPr sz="24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30" dirty="0">
                <a:latin typeface="Arial" panose="020B0604020202020204"/>
                <a:cs typeface="Arial" panose="020B0604020202020204"/>
              </a:rPr>
              <a:t>in</a:t>
            </a:r>
            <a:r>
              <a:rPr sz="24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75" dirty="0">
                <a:latin typeface="Arial" panose="020B0604020202020204"/>
                <a:cs typeface="Arial" panose="020B0604020202020204"/>
              </a:rPr>
              <a:t>cluster</a:t>
            </a:r>
            <a:r>
              <a:rPr sz="24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20" dirty="0">
                <a:latin typeface="Arial" panose="020B0604020202020204"/>
                <a:cs typeface="Arial" panose="020B0604020202020204"/>
              </a:rPr>
              <a:t>2</a:t>
            </a:r>
            <a:r>
              <a:rPr sz="24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14" dirty="0">
                <a:latin typeface="Arial" panose="020B0604020202020204"/>
                <a:cs typeface="Arial" panose="020B0604020202020204"/>
              </a:rPr>
              <a:t>and</a:t>
            </a:r>
            <a:r>
              <a:rPr sz="24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80" dirty="0">
                <a:latin typeface="Arial" panose="020B0604020202020204"/>
                <a:cs typeface="Arial" panose="020B0604020202020204"/>
              </a:rPr>
              <a:t>moderate</a:t>
            </a:r>
            <a:r>
              <a:rPr sz="24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75" dirty="0">
                <a:latin typeface="Arial" panose="020B0604020202020204"/>
                <a:cs typeface="Arial" panose="020B0604020202020204"/>
              </a:rPr>
              <a:t>number</a:t>
            </a:r>
            <a:r>
              <a:rPr sz="24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30" dirty="0">
                <a:latin typeface="Arial" panose="020B0604020202020204"/>
                <a:cs typeface="Arial" panose="020B0604020202020204"/>
              </a:rPr>
              <a:t>in</a:t>
            </a:r>
            <a:r>
              <a:rPr sz="24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75" dirty="0">
                <a:latin typeface="Arial" panose="020B0604020202020204"/>
                <a:cs typeface="Arial" panose="020B0604020202020204"/>
              </a:rPr>
              <a:t>cluster</a:t>
            </a:r>
            <a:r>
              <a:rPr sz="24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20" dirty="0">
                <a:latin typeface="Arial" panose="020B0604020202020204"/>
                <a:cs typeface="Arial" panose="020B0604020202020204"/>
              </a:rPr>
              <a:t>0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Char char="•"/>
              <a:tabLst>
                <a:tab pos="241935" algn="l"/>
              </a:tabLst>
            </a:pPr>
            <a:r>
              <a:rPr sz="2400" spc="-114" dirty="0">
                <a:latin typeface="Arial" panose="020B0604020202020204"/>
                <a:cs typeface="Arial" panose="020B0604020202020204"/>
              </a:rPr>
              <a:t>Cluster</a:t>
            </a:r>
            <a:r>
              <a:rPr sz="24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20" dirty="0">
                <a:latin typeface="Arial" panose="020B0604020202020204"/>
                <a:cs typeface="Arial" panose="020B0604020202020204"/>
              </a:rPr>
              <a:t>1</a:t>
            </a:r>
            <a:r>
              <a:rPr sz="24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80" dirty="0">
                <a:latin typeface="Arial" panose="020B0604020202020204"/>
                <a:cs typeface="Arial" panose="020B0604020202020204"/>
              </a:rPr>
              <a:t>has</a:t>
            </a:r>
            <a:r>
              <a:rPr sz="24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90" dirty="0">
                <a:latin typeface="Arial" panose="020B0604020202020204"/>
                <a:cs typeface="Arial" panose="020B0604020202020204"/>
              </a:rPr>
              <a:t>very</a:t>
            </a:r>
            <a:r>
              <a:rPr sz="24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30" dirty="0">
                <a:latin typeface="Arial" panose="020B0604020202020204"/>
                <a:cs typeface="Arial" panose="020B0604020202020204"/>
              </a:rPr>
              <a:t>low</a:t>
            </a:r>
            <a:r>
              <a:rPr sz="24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75" dirty="0">
                <a:latin typeface="Arial" panose="020B0604020202020204"/>
                <a:cs typeface="Arial" panose="020B0604020202020204"/>
              </a:rPr>
              <a:t>number</a:t>
            </a:r>
            <a:r>
              <a:rPr sz="24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20" dirty="0">
                <a:latin typeface="Arial" panose="020B0604020202020204"/>
                <a:cs typeface="Arial" panose="020B0604020202020204"/>
              </a:rPr>
              <a:t>to</a:t>
            </a:r>
            <a:r>
              <a:rPr sz="24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75" dirty="0">
                <a:latin typeface="Arial" panose="020B0604020202020204"/>
                <a:cs typeface="Arial" panose="020B0604020202020204"/>
              </a:rPr>
              <a:t>no</a:t>
            </a:r>
            <a:r>
              <a:rPr sz="24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10" dirty="0">
                <a:latin typeface="Arial" panose="020B0604020202020204"/>
                <a:cs typeface="Arial" panose="020B0604020202020204"/>
              </a:rPr>
              <a:t>shopping</a:t>
            </a:r>
            <a:r>
              <a:rPr sz="24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60" dirty="0">
                <a:latin typeface="Arial" panose="020B0604020202020204"/>
                <a:cs typeface="Arial" panose="020B0604020202020204"/>
              </a:rPr>
              <a:t>mall</a:t>
            </a:r>
            <a:r>
              <a:rPr sz="24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30" dirty="0">
                <a:latin typeface="Arial" panose="020B0604020202020204"/>
                <a:cs typeface="Arial" panose="020B0604020202020204"/>
              </a:rPr>
              <a:t>in</a:t>
            </a:r>
            <a:r>
              <a:rPr sz="24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30" dirty="0">
                <a:latin typeface="Arial" panose="020B0604020202020204"/>
                <a:cs typeface="Arial" panose="020B0604020202020204"/>
              </a:rPr>
              <a:t>the</a:t>
            </a:r>
            <a:r>
              <a:rPr sz="24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95" dirty="0">
                <a:latin typeface="Arial" panose="020B0604020202020204"/>
                <a:cs typeface="Arial" panose="020B0604020202020204"/>
              </a:rPr>
              <a:t>neighbourhoods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41300" marR="5080" indent="-229235">
              <a:lnSpc>
                <a:spcPts val="2590"/>
              </a:lnSpc>
              <a:spcBef>
                <a:spcPts val="1035"/>
              </a:spcBef>
              <a:buChar char="•"/>
              <a:tabLst>
                <a:tab pos="241935" algn="l"/>
              </a:tabLst>
            </a:pPr>
            <a:r>
              <a:rPr sz="2400" spc="-120" dirty="0">
                <a:latin typeface="Arial" panose="020B0604020202020204"/>
                <a:cs typeface="Arial" panose="020B0604020202020204"/>
              </a:rPr>
              <a:t>Oversupply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24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10" dirty="0">
                <a:latin typeface="Arial" panose="020B0604020202020204"/>
                <a:cs typeface="Arial" panose="020B0604020202020204"/>
              </a:rPr>
              <a:t>shopping</a:t>
            </a:r>
            <a:r>
              <a:rPr sz="24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00" dirty="0">
                <a:latin typeface="Arial" panose="020B0604020202020204"/>
                <a:cs typeface="Arial" panose="020B0604020202020204"/>
              </a:rPr>
              <a:t>malls</a:t>
            </a:r>
            <a:r>
              <a:rPr sz="24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70" dirty="0">
                <a:latin typeface="Arial" panose="020B0604020202020204"/>
                <a:cs typeface="Arial" panose="020B0604020202020204"/>
              </a:rPr>
              <a:t>mostly</a:t>
            </a:r>
            <a:r>
              <a:rPr sz="24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10" dirty="0">
                <a:latin typeface="Arial" panose="020B0604020202020204"/>
                <a:cs typeface="Arial" panose="020B0604020202020204"/>
              </a:rPr>
              <a:t>happened</a:t>
            </a:r>
            <a:r>
              <a:rPr sz="24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30" dirty="0">
                <a:latin typeface="Arial" panose="020B0604020202020204"/>
                <a:cs typeface="Arial" panose="020B0604020202020204"/>
              </a:rPr>
              <a:t>in</a:t>
            </a:r>
            <a:r>
              <a:rPr sz="24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30" dirty="0">
                <a:latin typeface="Arial" panose="020B0604020202020204"/>
                <a:cs typeface="Arial" panose="020B0604020202020204"/>
              </a:rPr>
              <a:t>the</a:t>
            </a:r>
            <a:r>
              <a:rPr sz="24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70" dirty="0">
                <a:latin typeface="Arial" panose="020B0604020202020204"/>
                <a:cs typeface="Arial" panose="020B0604020202020204"/>
              </a:rPr>
              <a:t>central</a:t>
            </a:r>
            <a:r>
              <a:rPr sz="24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30" dirty="0">
                <a:latin typeface="Arial" panose="020B0604020202020204"/>
                <a:cs typeface="Arial" panose="020B0604020202020204"/>
              </a:rPr>
              <a:t>area</a:t>
            </a:r>
            <a:r>
              <a:rPr sz="24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of</a:t>
            </a:r>
            <a:r>
              <a:rPr sz="24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30" dirty="0">
                <a:latin typeface="Arial" panose="020B0604020202020204"/>
                <a:cs typeface="Arial" panose="020B0604020202020204"/>
              </a:rPr>
              <a:t>the</a:t>
            </a:r>
            <a:r>
              <a:rPr sz="24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75" dirty="0">
                <a:latin typeface="Arial" panose="020B0604020202020204"/>
                <a:cs typeface="Arial" panose="020B0604020202020204"/>
              </a:rPr>
              <a:t>city,  </a:t>
            </a:r>
            <a:r>
              <a:rPr sz="2400" spc="15" dirty="0">
                <a:latin typeface="Arial" panose="020B0604020202020204"/>
                <a:cs typeface="Arial" panose="020B0604020202020204"/>
              </a:rPr>
              <a:t>with</a:t>
            </a:r>
            <a:r>
              <a:rPr sz="2400" spc="-47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30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95" dirty="0">
                <a:latin typeface="Arial" panose="020B0604020202020204"/>
                <a:cs typeface="Arial" panose="020B0604020202020204"/>
              </a:rPr>
              <a:t>suburb </a:t>
            </a:r>
            <a:r>
              <a:rPr sz="2400" spc="-130" dirty="0">
                <a:latin typeface="Arial" panose="020B0604020202020204"/>
                <a:cs typeface="Arial" panose="020B0604020202020204"/>
              </a:rPr>
              <a:t>area </a:t>
            </a:r>
            <a:r>
              <a:rPr sz="2400" spc="-25" dirty="0">
                <a:latin typeface="Arial" panose="020B0604020202020204"/>
                <a:cs typeface="Arial" panose="020B0604020202020204"/>
              </a:rPr>
              <a:t>still </a:t>
            </a:r>
            <a:r>
              <a:rPr sz="2400" spc="-150" dirty="0">
                <a:latin typeface="Arial" panose="020B0604020202020204"/>
                <a:cs typeface="Arial" panose="020B0604020202020204"/>
              </a:rPr>
              <a:t>have </a:t>
            </a:r>
            <a:r>
              <a:rPr sz="2400" spc="-90" dirty="0">
                <a:latin typeface="Arial" panose="020B0604020202020204"/>
                <a:cs typeface="Arial" panose="020B0604020202020204"/>
              </a:rPr>
              <a:t>very </a:t>
            </a:r>
            <a:r>
              <a:rPr sz="2400" spc="-55" dirty="0">
                <a:latin typeface="Arial" panose="020B0604020202020204"/>
                <a:cs typeface="Arial" panose="020B0604020202020204"/>
              </a:rPr>
              <a:t>few </a:t>
            </a:r>
            <a:r>
              <a:rPr sz="2400" spc="-110" dirty="0">
                <a:latin typeface="Arial" panose="020B0604020202020204"/>
                <a:cs typeface="Arial" panose="020B0604020202020204"/>
              </a:rPr>
              <a:t>shopping </a:t>
            </a:r>
            <a:r>
              <a:rPr sz="2400" spc="-100" dirty="0">
                <a:latin typeface="Arial" panose="020B0604020202020204"/>
                <a:cs typeface="Arial" panose="020B0604020202020204"/>
              </a:rPr>
              <a:t>malls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414527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35" dirty="0"/>
              <a:t>R</a:t>
            </a:r>
            <a:r>
              <a:rPr sz="4400" spc="-260" dirty="0"/>
              <a:t>e</a:t>
            </a:r>
            <a:r>
              <a:rPr sz="4400" spc="-385" dirty="0"/>
              <a:t>c</a:t>
            </a:r>
            <a:r>
              <a:rPr sz="4400" spc="-110" dirty="0"/>
              <a:t>o</a:t>
            </a:r>
            <a:r>
              <a:rPr sz="4400" spc="-245" dirty="0"/>
              <a:t>mm</a:t>
            </a:r>
            <a:r>
              <a:rPr sz="4400" spc="-270" dirty="0"/>
              <a:t>e</a:t>
            </a:r>
            <a:r>
              <a:rPr sz="4400" spc="-165" dirty="0"/>
              <a:t>n</a:t>
            </a:r>
            <a:r>
              <a:rPr sz="4400" spc="-225" dirty="0"/>
              <a:t>d</a:t>
            </a:r>
            <a:r>
              <a:rPr sz="4400" spc="-325" dirty="0"/>
              <a:t>a</a:t>
            </a:r>
            <a:r>
              <a:rPr sz="4400" spc="-325" dirty="0"/>
              <a:t>t</a:t>
            </a:r>
            <a:r>
              <a:rPr sz="4400" spc="-315" dirty="0"/>
              <a:t>i</a:t>
            </a:r>
            <a:r>
              <a:rPr sz="4400" spc="-110" dirty="0"/>
              <a:t>o</a:t>
            </a:r>
            <a:r>
              <a:rPr sz="4400" spc="-165" dirty="0"/>
              <a:t>n</a:t>
            </a:r>
            <a:r>
              <a:rPr sz="4400" spc="-80" dirty="0"/>
              <a:t>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10165715" cy="22923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946150" indent="-229235">
              <a:lnSpc>
                <a:spcPts val="2590"/>
              </a:lnSpc>
              <a:spcBef>
                <a:spcPts val="425"/>
              </a:spcBef>
              <a:buChar char="•"/>
              <a:tabLst>
                <a:tab pos="241935" algn="l"/>
              </a:tabLst>
            </a:pPr>
            <a:r>
              <a:rPr sz="2400" spc="-150" dirty="0">
                <a:latin typeface="Arial" panose="020B0604020202020204"/>
                <a:cs typeface="Arial" panose="020B0604020202020204"/>
              </a:rPr>
              <a:t>Open</a:t>
            </a:r>
            <a:r>
              <a:rPr sz="24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85" dirty="0">
                <a:latin typeface="Arial" panose="020B0604020202020204"/>
                <a:cs typeface="Arial" panose="020B0604020202020204"/>
              </a:rPr>
              <a:t>new</a:t>
            </a:r>
            <a:r>
              <a:rPr sz="24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10" dirty="0">
                <a:latin typeface="Arial" panose="020B0604020202020204"/>
                <a:cs typeface="Arial" panose="020B0604020202020204"/>
              </a:rPr>
              <a:t>shopping</a:t>
            </a:r>
            <a:r>
              <a:rPr sz="24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00" dirty="0">
                <a:latin typeface="Arial" panose="020B0604020202020204"/>
                <a:cs typeface="Arial" panose="020B0604020202020204"/>
              </a:rPr>
              <a:t>malls</a:t>
            </a:r>
            <a:r>
              <a:rPr sz="24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30" dirty="0">
                <a:latin typeface="Arial" panose="020B0604020202020204"/>
                <a:cs typeface="Arial" panose="020B0604020202020204"/>
              </a:rPr>
              <a:t>in</a:t>
            </a:r>
            <a:r>
              <a:rPr sz="24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95" dirty="0">
                <a:latin typeface="Arial" panose="020B0604020202020204"/>
                <a:cs typeface="Arial" panose="020B0604020202020204"/>
              </a:rPr>
              <a:t>neighbourhoods</a:t>
            </a:r>
            <a:r>
              <a:rPr sz="24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30" dirty="0">
                <a:latin typeface="Arial" panose="020B0604020202020204"/>
                <a:cs typeface="Arial" panose="020B0604020202020204"/>
              </a:rPr>
              <a:t>in</a:t>
            </a:r>
            <a:r>
              <a:rPr sz="24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75" dirty="0">
                <a:latin typeface="Arial" panose="020B0604020202020204"/>
                <a:cs typeface="Arial" panose="020B0604020202020204"/>
              </a:rPr>
              <a:t>cluster</a:t>
            </a:r>
            <a:r>
              <a:rPr sz="24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20" dirty="0">
                <a:latin typeface="Arial" panose="020B0604020202020204"/>
                <a:cs typeface="Arial" panose="020B0604020202020204"/>
              </a:rPr>
              <a:t>1</a:t>
            </a:r>
            <a:r>
              <a:rPr sz="24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15" dirty="0">
                <a:latin typeface="Arial" panose="020B0604020202020204"/>
                <a:cs typeface="Arial" panose="020B0604020202020204"/>
              </a:rPr>
              <a:t>with</a:t>
            </a:r>
            <a:r>
              <a:rPr sz="24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25" dirty="0">
                <a:latin typeface="Arial" panose="020B0604020202020204"/>
                <a:cs typeface="Arial" panose="020B0604020202020204"/>
              </a:rPr>
              <a:t>little</a:t>
            </a:r>
            <a:r>
              <a:rPr sz="24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20" dirty="0">
                <a:latin typeface="Arial" panose="020B0604020202020204"/>
                <a:cs typeface="Arial" panose="020B0604020202020204"/>
              </a:rPr>
              <a:t>to</a:t>
            </a:r>
            <a:r>
              <a:rPr sz="24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80" dirty="0">
                <a:latin typeface="Arial" panose="020B0604020202020204"/>
                <a:cs typeface="Arial" panose="020B0604020202020204"/>
              </a:rPr>
              <a:t>no  </a:t>
            </a:r>
            <a:r>
              <a:rPr sz="2400" spc="-40" dirty="0">
                <a:latin typeface="Arial" panose="020B0604020202020204"/>
                <a:cs typeface="Arial" panose="020B0604020202020204"/>
              </a:rPr>
              <a:t>competition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41300" marR="5080" indent="-229235">
              <a:lnSpc>
                <a:spcPts val="2590"/>
              </a:lnSpc>
              <a:spcBef>
                <a:spcPts val="1015"/>
              </a:spcBef>
              <a:buChar char="•"/>
              <a:tabLst>
                <a:tab pos="241935" algn="l"/>
              </a:tabLst>
            </a:pPr>
            <a:r>
              <a:rPr sz="2400" spc="-240" dirty="0">
                <a:latin typeface="Arial" panose="020B0604020202020204"/>
                <a:cs typeface="Arial" panose="020B0604020202020204"/>
              </a:rPr>
              <a:t>Can</a:t>
            </a:r>
            <a:r>
              <a:rPr sz="24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25" dirty="0">
                <a:latin typeface="Arial" panose="020B0604020202020204"/>
                <a:cs typeface="Arial" panose="020B0604020202020204"/>
              </a:rPr>
              <a:t>also</a:t>
            </a:r>
            <a:r>
              <a:rPr sz="24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95" dirty="0">
                <a:latin typeface="Arial" panose="020B0604020202020204"/>
                <a:cs typeface="Arial" panose="020B0604020202020204"/>
              </a:rPr>
              <a:t>open</a:t>
            </a:r>
            <a:r>
              <a:rPr sz="24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30" dirty="0">
                <a:latin typeface="Arial" panose="020B0604020202020204"/>
                <a:cs typeface="Arial" panose="020B0604020202020204"/>
              </a:rPr>
              <a:t>in</a:t>
            </a:r>
            <a:r>
              <a:rPr sz="24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95" dirty="0">
                <a:latin typeface="Arial" panose="020B0604020202020204"/>
                <a:cs typeface="Arial" panose="020B0604020202020204"/>
              </a:rPr>
              <a:t>neighbourhoods</a:t>
            </a:r>
            <a:r>
              <a:rPr sz="24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30" dirty="0">
                <a:latin typeface="Arial" panose="020B0604020202020204"/>
                <a:cs typeface="Arial" panose="020B0604020202020204"/>
              </a:rPr>
              <a:t>in</a:t>
            </a:r>
            <a:r>
              <a:rPr sz="24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75" dirty="0">
                <a:latin typeface="Arial" panose="020B0604020202020204"/>
                <a:cs typeface="Arial" panose="020B0604020202020204"/>
              </a:rPr>
              <a:t>cluster</a:t>
            </a:r>
            <a:r>
              <a:rPr sz="24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20" dirty="0">
                <a:latin typeface="Arial" panose="020B0604020202020204"/>
                <a:cs typeface="Arial" panose="020B0604020202020204"/>
              </a:rPr>
              <a:t>0</a:t>
            </a:r>
            <a:r>
              <a:rPr sz="24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15" dirty="0">
                <a:latin typeface="Arial" panose="020B0604020202020204"/>
                <a:cs typeface="Arial" panose="020B0604020202020204"/>
              </a:rPr>
              <a:t>with</a:t>
            </a:r>
            <a:r>
              <a:rPr sz="24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80" dirty="0">
                <a:latin typeface="Arial" panose="020B0604020202020204"/>
                <a:cs typeface="Arial" panose="020B0604020202020204"/>
              </a:rPr>
              <a:t>moderate</a:t>
            </a:r>
            <a:r>
              <a:rPr sz="24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40" dirty="0">
                <a:latin typeface="Arial" panose="020B0604020202020204"/>
                <a:cs typeface="Arial" panose="020B0604020202020204"/>
              </a:rPr>
              <a:t>competition</a:t>
            </a:r>
            <a:r>
              <a:rPr sz="24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40" dirty="0">
                <a:latin typeface="Arial" panose="020B0604020202020204"/>
                <a:cs typeface="Arial" panose="020B0604020202020204"/>
              </a:rPr>
              <a:t>if</a:t>
            </a:r>
            <a:r>
              <a:rPr sz="24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50" dirty="0">
                <a:latin typeface="Arial" panose="020B0604020202020204"/>
                <a:cs typeface="Arial" panose="020B0604020202020204"/>
              </a:rPr>
              <a:t>have  </a:t>
            </a:r>
            <a:r>
              <a:rPr sz="2400" spc="-75" dirty="0">
                <a:latin typeface="Arial" panose="020B0604020202020204"/>
                <a:cs typeface="Arial" panose="020B0604020202020204"/>
              </a:rPr>
              <a:t>unique</a:t>
            </a:r>
            <a:r>
              <a:rPr sz="24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95" dirty="0">
                <a:latin typeface="Arial" panose="020B0604020202020204"/>
                <a:cs typeface="Arial" panose="020B0604020202020204"/>
              </a:rPr>
              <a:t>selling</a:t>
            </a:r>
            <a:r>
              <a:rPr sz="24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75" dirty="0">
                <a:latin typeface="Arial" panose="020B0604020202020204"/>
                <a:cs typeface="Arial" panose="020B0604020202020204"/>
              </a:rPr>
              <a:t>propositions</a:t>
            </a:r>
            <a:r>
              <a:rPr sz="24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15" dirty="0">
                <a:latin typeface="Arial" panose="020B0604020202020204"/>
                <a:cs typeface="Arial" panose="020B0604020202020204"/>
              </a:rPr>
              <a:t>to</a:t>
            </a:r>
            <a:r>
              <a:rPr sz="24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05" dirty="0">
                <a:latin typeface="Arial" panose="020B0604020202020204"/>
                <a:cs typeface="Arial" panose="020B0604020202020204"/>
              </a:rPr>
              <a:t>stand</a:t>
            </a:r>
            <a:r>
              <a:rPr sz="24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out</a:t>
            </a:r>
            <a:r>
              <a:rPr sz="24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25" dirty="0">
                <a:latin typeface="Arial" panose="020B0604020202020204"/>
                <a:cs typeface="Arial" panose="020B0604020202020204"/>
              </a:rPr>
              <a:t>from</a:t>
            </a:r>
            <a:r>
              <a:rPr sz="24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30" dirty="0">
                <a:latin typeface="Arial" panose="020B0604020202020204"/>
                <a:cs typeface="Arial" panose="020B0604020202020204"/>
              </a:rPr>
              <a:t>the</a:t>
            </a:r>
            <a:r>
              <a:rPr sz="24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40" dirty="0">
                <a:latin typeface="Arial" panose="020B0604020202020204"/>
                <a:cs typeface="Arial" panose="020B0604020202020204"/>
              </a:rPr>
              <a:t>competition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41300" marR="5080" indent="-229235">
              <a:lnSpc>
                <a:spcPts val="2590"/>
              </a:lnSpc>
              <a:spcBef>
                <a:spcPts val="1000"/>
              </a:spcBef>
              <a:buChar char="•"/>
              <a:tabLst>
                <a:tab pos="241935" algn="l"/>
              </a:tabLst>
            </a:pPr>
            <a:r>
              <a:rPr sz="2400" spc="-110" dirty="0">
                <a:latin typeface="Arial" panose="020B0604020202020204"/>
                <a:cs typeface="Arial" panose="020B0604020202020204"/>
              </a:rPr>
              <a:t>Avoid </a:t>
            </a:r>
            <a:r>
              <a:rPr sz="2400" spc="-95" dirty="0">
                <a:latin typeface="Arial" panose="020B0604020202020204"/>
                <a:cs typeface="Arial" panose="020B0604020202020204"/>
              </a:rPr>
              <a:t>neighbourhoods </a:t>
            </a:r>
            <a:r>
              <a:rPr sz="2400" spc="-30" dirty="0">
                <a:latin typeface="Arial" panose="020B0604020202020204"/>
                <a:cs typeface="Arial" panose="020B0604020202020204"/>
              </a:rPr>
              <a:t>in </a:t>
            </a:r>
            <a:r>
              <a:rPr sz="2400" spc="-75" dirty="0">
                <a:latin typeface="Arial" panose="020B0604020202020204"/>
                <a:cs typeface="Arial" panose="020B0604020202020204"/>
              </a:rPr>
              <a:t>cluster </a:t>
            </a:r>
            <a:r>
              <a:rPr sz="2400" spc="-95" dirty="0">
                <a:latin typeface="Arial" panose="020B0604020202020204"/>
                <a:cs typeface="Arial" panose="020B0604020202020204"/>
              </a:rPr>
              <a:t>2, </a:t>
            </a:r>
            <a:r>
              <a:rPr sz="2400" spc="-100" dirty="0">
                <a:latin typeface="Arial" panose="020B0604020202020204"/>
                <a:cs typeface="Arial" panose="020B0604020202020204"/>
              </a:rPr>
              <a:t>already </a:t>
            </a:r>
            <a:r>
              <a:rPr sz="2400" spc="-90" dirty="0">
                <a:latin typeface="Arial" panose="020B0604020202020204"/>
                <a:cs typeface="Arial" panose="020B0604020202020204"/>
              </a:rPr>
              <a:t>high </a:t>
            </a:r>
            <a:r>
              <a:rPr sz="2400" spc="-70" dirty="0">
                <a:latin typeface="Arial" panose="020B0604020202020204"/>
                <a:cs typeface="Arial" panose="020B0604020202020204"/>
              </a:rPr>
              <a:t>concentration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2400" spc="-44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10" dirty="0">
                <a:latin typeface="Arial" panose="020B0604020202020204"/>
                <a:cs typeface="Arial" panose="020B0604020202020204"/>
              </a:rPr>
              <a:t>shopping </a:t>
            </a:r>
            <a:r>
              <a:rPr sz="2400" spc="-100" dirty="0">
                <a:latin typeface="Arial" panose="020B0604020202020204"/>
                <a:cs typeface="Arial" panose="020B0604020202020204"/>
              </a:rPr>
              <a:t>malls  </a:t>
            </a:r>
            <a:r>
              <a:rPr sz="2400" spc="-110" dirty="0">
                <a:latin typeface="Arial" panose="020B0604020202020204"/>
                <a:cs typeface="Arial" panose="020B0604020202020204"/>
              </a:rPr>
              <a:t>and </a:t>
            </a:r>
            <a:r>
              <a:rPr sz="2400" spc="-85" dirty="0">
                <a:latin typeface="Arial" panose="020B0604020202020204"/>
                <a:cs typeface="Arial" panose="020B0604020202020204"/>
              </a:rPr>
              <a:t>intense</a:t>
            </a:r>
            <a:r>
              <a:rPr sz="24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40" dirty="0">
                <a:latin typeface="Arial" panose="020B0604020202020204"/>
                <a:cs typeface="Arial" panose="020B0604020202020204"/>
              </a:rPr>
              <a:t>competition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4422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10" dirty="0"/>
              <a:t>Conclusion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9861550" cy="18364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04800" indent="-229235" algn="just">
              <a:lnSpc>
                <a:spcPts val="2590"/>
              </a:lnSpc>
              <a:spcBef>
                <a:spcPts val="425"/>
              </a:spcBef>
              <a:buChar char="•"/>
              <a:tabLst>
                <a:tab pos="241935" algn="l"/>
              </a:tabLst>
            </a:pPr>
            <a:r>
              <a:rPr sz="2400" spc="-120" dirty="0">
                <a:latin typeface="Arial" panose="020B0604020202020204"/>
                <a:cs typeface="Arial" panose="020B0604020202020204"/>
              </a:rPr>
              <a:t>Answer </a:t>
            </a:r>
            <a:r>
              <a:rPr sz="2400" spc="15" dirty="0">
                <a:latin typeface="Arial" panose="020B0604020202020204"/>
                <a:cs typeface="Arial" panose="020B0604020202020204"/>
              </a:rPr>
              <a:t>to </a:t>
            </a:r>
            <a:r>
              <a:rPr sz="2400" spc="-150" dirty="0">
                <a:latin typeface="Arial" panose="020B0604020202020204"/>
                <a:cs typeface="Arial" panose="020B0604020202020204"/>
              </a:rPr>
              <a:t>business </a:t>
            </a:r>
            <a:r>
              <a:rPr sz="2400" spc="-70" dirty="0">
                <a:latin typeface="Arial" panose="020B0604020202020204"/>
                <a:cs typeface="Arial" panose="020B0604020202020204"/>
              </a:rPr>
              <a:t>question: </a:t>
            </a:r>
            <a:r>
              <a:rPr sz="2400" spc="-175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95" dirty="0">
                <a:latin typeface="Arial" panose="020B0604020202020204"/>
                <a:cs typeface="Arial" panose="020B0604020202020204"/>
              </a:rPr>
              <a:t>neighbourhoods </a:t>
            </a:r>
            <a:r>
              <a:rPr sz="2400" spc="-30" dirty="0">
                <a:latin typeface="Arial" panose="020B0604020202020204"/>
                <a:cs typeface="Arial" panose="020B0604020202020204"/>
              </a:rPr>
              <a:t>in </a:t>
            </a:r>
            <a:r>
              <a:rPr sz="2400" spc="-75" dirty="0">
                <a:latin typeface="Arial" panose="020B0604020202020204"/>
                <a:cs typeface="Arial" panose="020B0604020202020204"/>
              </a:rPr>
              <a:t>cluster </a:t>
            </a:r>
            <a:r>
              <a:rPr sz="2400" spc="-120" dirty="0">
                <a:latin typeface="Arial" panose="020B0604020202020204"/>
                <a:cs typeface="Arial" panose="020B0604020202020204"/>
              </a:rPr>
              <a:t>1 </a:t>
            </a:r>
            <a:r>
              <a:rPr sz="2400" spc="-110" dirty="0">
                <a:latin typeface="Arial" panose="020B0604020202020204"/>
                <a:cs typeface="Arial" panose="020B0604020202020204"/>
              </a:rPr>
              <a:t>are </a:t>
            </a:r>
            <a:r>
              <a:rPr sz="2400" spc="-30" dirty="0">
                <a:latin typeface="Arial" panose="020B0604020202020204"/>
                <a:cs typeface="Arial" panose="020B0604020202020204"/>
              </a:rPr>
              <a:t>the</a:t>
            </a:r>
            <a:r>
              <a:rPr sz="2400" spc="-40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80" dirty="0">
                <a:latin typeface="Arial" panose="020B0604020202020204"/>
                <a:cs typeface="Arial" panose="020B0604020202020204"/>
              </a:rPr>
              <a:t>most  </a:t>
            </a:r>
            <a:r>
              <a:rPr sz="2400" spc="-65" dirty="0">
                <a:latin typeface="Arial" panose="020B0604020202020204"/>
                <a:cs typeface="Arial" panose="020B0604020202020204"/>
              </a:rPr>
              <a:t>preferred </a:t>
            </a:r>
            <a:r>
              <a:rPr sz="2400" spc="-85" dirty="0">
                <a:latin typeface="Arial" panose="020B0604020202020204"/>
                <a:cs typeface="Arial" panose="020B0604020202020204"/>
              </a:rPr>
              <a:t>locations </a:t>
            </a:r>
            <a:r>
              <a:rPr sz="2400" spc="20" dirty="0">
                <a:latin typeface="Arial" panose="020B0604020202020204"/>
                <a:cs typeface="Arial" panose="020B0604020202020204"/>
              </a:rPr>
              <a:t>to </a:t>
            </a:r>
            <a:r>
              <a:rPr sz="2400" spc="-95" dirty="0">
                <a:latin typeface="Arial" panose="020B0604020202020204"/>
                <a:cs typeface="Arial" panose="020B0604020202020204"/>
              </a:rPr>
              <a:t>open </a:t>
            </a:r>
            <a:r>
              <a:rPr sz="2400" spc="-185" dirty="0">
                <a:latin typeface="Arial" panose="020B0604020202020204"/>
                <a:cs typeface="Arial" panose="020B0604020202020204"/>
              </a:rPr>
              <a:t>a </a:t>
            </a:r>
            <a:r>
              <a:rPr sz="2400" spc="-85" dirty="0">
                <a:latin typeface="Arial" panose="020B0604020202020204"/>
                <a:cs typeface="Arial" panose="020B0604020202020204"/>
              </a:rPr>
              <a:t>new </a:t>
            </a:r>
            <a:r>
              <a:rPr sz="2400" spc="-110" dirty="0">
                <a:latin typeface="Arial" panose="020B0604020202020204"/>
                <a:cs typeface="Arial" panose="020B0604020202020204"/>
              </a:rPr>
              <a:t>shopping</a:t>
            </a:r>
            <a:r>
              <a:rPr sz="2400" spc="-40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60" dirty="0">
                <a:latin typeface="Arial" panose="020B0604020202020204"/>
                <a:cs typeface="Arial" panose="020B0604020202020204"/>
              </a:rPr>
              <a:t>mall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41300" marR="5080" indent="-229235" algn="just">
              <a:lnSpc>
                <a:spcPts val="2590"/>
              </a:lnSpc>
              <a:spcBef>
                <a:spcPts val="1015"/>
              </a:spcBef>
              <a:buChar char="•"/>
              <a:tabLst>
                <a:tab pos="241935" algn="l"/>
              </a:tabLst>
            </a:pPr>
            <a:r>
              <a:rPr sz="2400" spc="-135" dirty="0">
                <a:latin typeface="Arial" panose="020B0604020202020204"/>
                <a:cs typeface="Arial" panose="020B0604020202020204"/>
              </a:rPr>
              <a:t>Findings</a:t>
            </a:r>
            <a:r>
              <a:rPr sz="24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24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0" dirty="0">
                <a:latin typeface="Arial" panose="020B0604020202020204"/>
                <a:cs typeface="Arial" panose="020B0604020202020204"/>
              </a:rPr>
              <a:t>this</a:t>
            </a:r>
            <a:r>
              <a:rPr sz="24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0" dirty="0">
                <a:latin typeface="Arial" panose="020B0604020202020204"/>
                <a:cs typeface="Arial" panose="020B0604020202020204"/>
              </a:rPr>
              <a:t>project</a:t>
            </a:r>
            <a:r>
              <a:rPr sz="24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will</a:t>
            </a:r>
            <a:r>
              <a:rPr sz="24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75" dirty="0">
                <a:latin typeface="Arial" panose="020B0604020202020204"/>
                <a:cs typeface="Arial" panose="020B0604020202020204"/>
              </a:rPr>
              <a:t>help</a:t>
            </a:r>
            <a:r>
              <a:rPr sz="24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30" dirty="0">
                <a:latin typeface="Arial" panose="020B0604020202020204"/>
                <a:cs typeface="Arial" panose="020B0604020202020204"/>
              </a:rPr>
              <a:t>the</a:t>
            </a:r>
            <a:r>
              <a:rPr sz="24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75" dirty="0">
                <a:latin typeface="Arial" panose="020B0604020202020204"/>
                <a:cs typeface="Arial" panose="020B0604020202020204"/>
              </a:rPr>
              <a:t>relevant</a:t>
            </a:r>
            <a:r>
              <a:rPr sz="2400" spc="-110" dirty="0">
                <a:latin typeface="Arial" panose="020B0604020202020204"/>
                <a:cs typeface="Arial" panose="020B0604020202020204"/>
              </a:rPr>
              <a:t> stakeholders</a:t>
            </a:r>
            <a:r>
              <a:rPr sz="24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20" dirty="0">
                <a:latin typeface="Arial" panose="020B0604020202020204"/>
                <a:cs typeface="Arial" panose="020B0604020202020204"/>
              </a:rPr>
              <a:t>to</a:t>
            </a:r>
            <a:r>
              <a:rPr sz="24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95" dirty="0">
                <a:latin typeface="Arial" panose="020B0604020202020204"/>
                <a:cs typeface="Arial" panose="020B0604020202020204"/>
              </a:rPr>
              <a:t>capitalize</a:t>
            </a:r>
            <a:r>
              <a:rPr sz="24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75" dirty="0">
                <a:latin typeface="Arial" panose="020B0604020202020204"/>
                <a:cs typeface="Arial" panose="020B0604020202020204"/>
              </a:rPr>
              <a:t>on</a:t>
            </a:r>
            <a:r>
              <a:rPr sz="24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30" dirty="0">
                <a:latin typeface="Arial" panose="020B0604020202020204"/>
                <a:cs typeface="Arial" panose="020B0604020202020204"/>
              </a:rPr>
              <a:t>the  </a:t>
            </a:r>
            <a:r>
              <a:rPr sz="2400" spc="-40" dirty="0">
                <a:latin typeface="Arial" panose="020B0604020202020204"/>
                <a:cs typeface="Arial" panose="020B0604020202020204"/>
              </a:rPr>
              <a:t>opportunities </a:t>
            </a:r>
            <a:r>
              <a:rPr sz="2400" spc="-80" dirty="0">
                <a:latin typeface="Arial" panose="020B0604020202020204"/>
                <a:cs typeface="Arial" panose="020B0604020202020204"/>
              </a:rPr>
              <a:t>on </a:t>
            </a:r>
            <a:r>
              <a:rPr sz="2400" spc="-90" dirty="0">
                <a:latin typeface="Arial" panose="020B0604020202020204"/>
                <a:cs typeface="Arial" panose="020B0604020202020204"/>
              </a:rPr>
              <a:t>high </a:t>
            </a:r>
            <a:r>
              <a:rPr sz="2400" spc="-35" dirty="0">
                <a:latin typeface="Arial" panose="020B0604020202020204"/>
                <a:cs typeface="Arial" panose="020B0604020202020204"/>
              </a:rPr>
              <a:t>potential </a:t>
            </a:r>
            <a:r>
              <a:rPr sz="2400" spc="-85" dirty="0">
                <a:latin typeface="Arial" panose="020B0604020202020204"/>
                <a:cs typeface="Arial" panose="020B0604020202020204"/>
              </a:rPr>
              <a:t>locations </a:t>
            </a:r>
            <a:r>
              <a:rPr sz="2400" spc="-40" dirty="0">
                <a:latin typeface="Arial" panose="020B0604020202020204"/>
                <a:cs typeface="Arial" panose="020B0604020202020204"/>
              </a:rPr>
              <a:t>while</a:t>
            </a:r>
            <a:r>
              <a:rPr sz="2400" spc="-49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00" dirty="0">
                <a:latin typeface="Arial" panose="020B0604020202020204"/>
                <a:cs typeface="Arial" panose="020B0604020202020204"/>
              </a:rPr>
              <a:t>avoiding </a:t>
            </a:r>
            <a:r>
              <a:rPr sz="2400" spc="-90" dirty="0">
                <a:latin typeface="Arial" panose="020B0604020202020204"/>
                <a:cs typeface="Arial" panose="020B0604020202020204"/>
              </a:rPr>
              <a:t>overcrowded </a:t>
            </a:r>
            <a:r>
              <a:rPr sz="2400" spc="-155" dirty="0">
                <a:latin typeface="Arial" panose="020B0604020202020204"/>
                <a:cs typeface="Arial" panose="020B0604020202020204"/>
              </a:rPr>
              <a:t>areas </a:t>
            </a:r>
            <a:r>
              <a:rPr sz="2400" spc="-30" dirty="0">
                <a:latin typeface="Arial" panose="020B0604020202020204"/>
                <a:cs typeface="Arial" panose="020B0604020202020204"/>
              </a:rPr>
              <a:t>in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their </a:t>
            </a:r>
            <a:r>
              <a:rPr sz="2400" spc="-120" dirty="0">
                <a:latin typeface="Arial" panose="020B0604020202020204"/>
                <a:cs typeface="Arial" panose="020B0604020202020204"/>
              </a:rPr>
              <a:t>decisions </a:t>
            </a:r>
            <a:r>
              <a:rPr sz="2400" spc="15" dirty="0">
                <a:latin typeface="Arial" panose="020B0604020202020204"/>
                <a:cs typeface="Arial" panose="020B0604020202020204"/>
              </a:rPr>
              <a:t>to </a:t>
            </a:r>
            <a:r>
              <a:rPr sz="2400" spc="-95" dirty="0">
                <a:latin typeface="Arial" panose="020B0604020202020204"/>
                <a:cs typeface="Arial" panose="020B0604020202020204"/>
              </a:rPr>
              <a:t>open </a:t>
            </a:r>
            <a:r>
              <a:rPr sz="2400" spc="-190" dirty="0">
                <a:latin typeface="Arial" panose="020B0604020202020204"/>
                <a:cs typeface="Arial" panose="020B0604020202020204"/>
              </a:rPr>
              <a:t>a </a:t>
            </a:r>
            <a:r>
              <a:rPr sz="2400" spc="-85" dirty="0">
                <a:latin typeface="Arial" panose="020B0604020202020204"/>
                <a:cs typeface="Arial" panose="020B0604020202020204"/>
              </a:rPr>
              <a:t>new </a:t>
            </a:r>
            <a:r>
              <a:rPr sz="2400" spc="-110" dirty="0">
                <a:latin typeface="Arial" panose="020B0604020202020204"/>
                <a:cs typeface="Arial" panose="020B0604020202020204"/>
              </a:rPr>
              <a:t>shopping</a:t>
            </a:r>
            <a:r>
              <a:rPr sz="2400" spc="-409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60" dirty="0">
                <a:latin typeface="Arial" panose="020B0604020202020204"/>
                <a:cs typeface="Arial" panose="020B0604020202020204"/>
              </a:rPr>
              <a:t>mall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4739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65" dirty="0"/>
              <a:t>Thank</a:t>
            </a:r>
            <a:r>
              <a:rPr sz="4400" spc="-520" dirty="0"/>
              <a:t> </a:t>
            </a:r>
            <a:r>
              <a:rPr sz="4400" spc="-190" dirty="0"/>
              <a:t>you!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575560" y="1671827"/>
            <a:ext cx="7040880" cy="40233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2726</Words>
  <Application>WPS Presentation</Application>
  <PresentationFormat>On-screen Show (4:3)</PresentationFormat>
  <Paragraphs>64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Trebuchet MS</vt:lpstr>
      <vt:lpstr>Arial</vt:lpstr>
      <vt:lpstr>Wingdings</vt:lpstr>
      <vt:lpstr>Calibri</vt:lpstr>
      <vt:lpstr>Microsoft YaHei</vt:lpstr>
      <vt:lpstr>Arial Unicode MS</vt:lpstr>
      <vt:lpstr>Office Theme</vt:lpstr>
      <vt:lpstr>IBM Applied Data Science Capstone</vt:lpstr>
      <vt:lpstr>Business Problem</vt:lpstr>
      <vt:lpstr>Data</vt:lpstr>
      <vt:lpstr>Methodology</vt:lpstr>
      <vt:lpstr>Results</vt:lpstr>
      <vt:lpstr>Discussion</vt:lpstr>
      <vt:lpstr>Recommendations</vt:lpstr>
      <vt:lpstr>Conclusion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IBM Applied Data Science Capstone</dc:title>
  <dc:creator>limchiahooi</dc:creator>
  <cp:lastModifiedBy>ibrarhussainse</cp:lastModifiedBy>
  <cp:revision>2</cp:revision>
  <dcterms:created xsi:type="dcterms:W3CDTF">2019-12-24T13:50:04Z</dcterms:created>
  <dcterms:modified xsi:type="dcterms:W3CDTF">2019-12-24T13:50:09Z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2019-12-24T00:00:00Z</vt:filetime>
  </property>
  <property fmtid="{D5CDD505-2E9C-101B-9397-08002B2CF9AE}" pid="5" name="KSOProductBuildVer">
    <vt:lpwstr>1033-11.2.0.9107</vt:lpwstr>
  </property>
</Properties>
</file>