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7" d="100"/>
          <a:sy n="107" d="100"/>
        </p:scale>
        <p:origin x="173"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e646e4e90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e646e4e9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e646e4e90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e646e4e9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46e4e90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46e4e90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e646e4e90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e646e4e9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e646e4e90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e646e4e9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e646e4e90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e646e4e9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e636babf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e636babf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46e4e90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46e4e9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46e4e9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46e4e9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36bab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36bab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e646e4e9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e646e4e9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e646e4e90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e646e4e9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e646e4e90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e646e4e9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e646e4e9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e646e4e9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e646e4e90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e646e4e9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e646e4e90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e646e4e9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440781"/>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Human Activity Recognition</a:t>
            </a:r>
            <a:br>
              <a:rPr lang="en" dirty="0"/>
            </a:br>
            <a:r>
              <a:rPr lang="fr-FR" dirty="0"/>
              <a:t>Final Project Python </a:t>
            </a:r>
            <a:r>
              <a:rPr lang="fr-FR" dirty="0" err="1"/>
              <a:t>Analysis</a:t>
            </a:r>
            <a:endParaRPr dirty="0"/>
          </a:p>
        </p:txBody>
      </p:sp>
      <p:sp>
        <p:nvSpPr>
          <p:cNvPr id="2" name="ZoneTexte 1">
            <a:extLst>
              <a:ext uri="{FF2B5EF4-FFF2-40B4-BE49-F238E27FC236}">
                <a16:creationId xmlns:a16="http://schemas.microsoft.com/office/drawing/2014/main" id="{9AF1577D-D900-43D8-B98F-8AB83E358425}"/>
              </a:ext>
            </a:extLst>
          </p:cNvPr>
          <p:cNvSpPr txBox="1"/>
          <p:nvPr/>
        </p:nvSpPr>
        <p:spPr>
          <a:xfrm>
            <a:off x="121444" y="142875"/>
            <a:ext cx="3550444" cy="338554"/>
          </a:xfrm>
          <a:prstGeom prst="rect">
            <a:avLst/>
          </a:prstGeom>
          <a:noFill/>
        </p:spPr>
        <p:txBody>
          <a:bodyPr wrap="square" rtlCol="0">
            <a:spAutoFit/>
          </a:bodyPr>
          <a:lstStyle/>
          <a:p>
            <a:r>
              <a:rPr lang="fr-FR" sz="1600" dirty="0">
                <a:solidFill>
                  <a:schemeClr val="bg1"/>
                </a:solidFill>
              </a:rPr>
              <a:t>Ibrar ARIF – A5 – PROMO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460950" y="5974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Exploratory Data Analysis - Variance</a:t>
            </a:r>
            <a:endParaRPr/>
          </a:p>
        </p:txBody>
      </p:sp>
      <p:pic>
        <p:nvPicPr>
          <p:cNvPr id="127" name="Google Shape;127;p22"/>
          <p:cNvPicPr preferRelativeResize="0"/>
          <p:nvPr/>
        </p:nvPicPr>
        <p:blipFill>
          <a:blip r:embed="rId3">
            <a:alphaModFix/>
          </a:blip>
          <a:stretch>
            <a:fillRect/>
          </a:stretch>
        </p:blipFill>
        <p:spPr>
          <a:xfrm>
            <a:off x="581500" y="1708075"/>
            <a:ext cx="4061438" cy="3210576"/>
          </a:xfrm>
          <a:prstGeom prst="rect">
            <a:avLst/>
          </a:prstGeom>
          <a:noFill/>
          <a:ln>
            <a:noFill/>
          </a:ln>
        </p:spPr>
      </p:pic>
      <p:pic>
        <p:nvPicPr>
          <p:cNvPr id="128" name="Google Shape;128;p22"/>
          <p:cNvPicPr preferRelativeResize="0"/>
          <p:nvPr/>
        </p:nvPicPr>
        <p:blipFill>
          <a:blip r:embed="rId4">
            <a:alphaModFix/>
          </a:blip>
          <a:stretch>
            <a:fillRect/>
          </a:stretch>
        </p:blipFill>
        <p:spPr>
          <a:xfrm>
            <a:off x="4642950" y="1708075"/>
            <a:ext cx="3919549" cy="32105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471900" y="3490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Exploratory Data Analysis - Separability</a:t>
            </a:r>
            <a:endParaRPr/>
          </a:p>
        </p:txBody>
      </p:sp>
      <p:pic>
        <p:nvPicPr>
          <p:cNvPr id="134" name="Google Shape;134;p23"/>
          <p:cNvPicPr preferRelativeResize="0"/>
          <p:nvPr/>
        </p:nvPicPr>
        <p:blipFill>
          <a:blip r:embed="rId3">
            <a:alphaModFix/>
          </a:blip>
          <a:stretch>
            <a:fillRect/>
          </a:stretch>
        </p:blipFill>
        <p:spPr>
          <a:xfrm>
            <a:off x="1621325" y="1260525"/>
            <a:ext cx="5901362" cy="3721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ML Modeling</a:t>
            </a:r>
            <a:endParaRPr/>
          </a:p>
        </p:txBody>
      </p:sp>
      <p:sp>
        <p:nvSpPr>
          <p:cNvPr id="140" name="Google Shape;140;p2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rPr>
              <a:t>Models Used:</a:t>
            </a:r>
            <a:r>
              <a:rPr lang="en" sz="1400" b="1"/>
              <a:t> </a:t>
            </a:r>
            <a:endParaRPr sz="1400" b="1"/>
          </a:p>
          <a:p>
            <a:pPr marL="457200" lvl="0" indent="-317500" algn="l" rtl="0">
              <a:spcBef>
                <a:spcPts val="1600"/>
              </a:spcBef>
              <a:spcAft>
                <a:spcPts val="0"/>
              </a:spcAft>
              <a:buClr>
                <a:srgbClr val="000000"/>
              </a:buClr>
              <a:buSzPts val="1400"/>
              <a:buChar char="●"/>
            </a:pPr>
            <a:r>
              <a:rPr lang="en" sz="1400">
                <a:solidFill>
                  <a:srgbClr val="000000"/>
                </a:solidFill>
              </a:rPr>
              <a:t>Logistic Regression</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Support Vector Machine: Linear and Kernel</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Decision Tree Classifier</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K-Nearest Neighbor</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Random Forests</a:t>
            </a:r>
            <a:endParaRPr sz="1400">
              <a:solidFill>
                <a:srgbClr val="000000"/>
              </a:solidFill>
            </a:endParaRPr>
          </a:p>
          <a:p>
            <a:pPr marL="0" lvl="0" indent="0" algn="l" rtl="0">
              <a:spcBef>
                <a:spcPts val="1600"/>
              </a:spcBef>
              <a:spcAft>
                <a:spcPts val="1600"/>
              </a:spcAft>
              <a:buNone/>
            </a:pP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460950" y="222150"/>
            <a:ext cx="8222100" cy="115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ML Modeling (Results with Default Parameters)</a:t>
            </a:r>
            <a:endParaRPr sz="2800"/>
          </a:p>
        </p:txBody>
      </p:sp>
      <p:pic>
        <p:nvPicPr>
          <p:cNvPr id="146" name="Google Shape;146;p25"/>
          <p:cNvPicPr preferRelativeResize="0"/>
          <p:nvPr/>
        </p:nvPicPr>
        <p:blipFill>
          <a:blip r:embed="rId3">
            <a:alphaModFix/>
          </a:blip>
          <a:stretch>
            <a:fillRect/>
          </a:stretch>
        </p:blipFill>
        <p:spPr>
          <a:xfrm>
            <a:off x="1242588" y="2388350"/>
            <a:ext cx="2009775" cy="1771650"/>
          </a:xfrm>
          <a:prstGeom prst="rect">
            <a:avLst/>
          </a:prstGeom>
          <a:noFill/>
          <a:ln>
            <a:noFill/>
          </a:ln>
        </p:spPr>
      </p:pic>
      <p:pic>
        <p:nvPicPr>
          <p:cNvPr id="147" name="Google Shape;147;p25"/>
          <p:cNvPicPr preferRelativeResize="0"/>
          <p:nvPr/>
        </p:nvPicPr>
        <p:blipFill>
          <a:blip r:embed="rId4">
            <a:alphaModFix/>
          </a:blip>
          <a:stretch>
            <a:fillRect/>
          </a:stretch>
        </p:blipFill>
        <p:spPr>
          <a:xfrm>
            <a:off x="4086700" y="1800213"/>
            <a:ext cx="3981450" cy="3343275"/>
          </a:xfrm>
          <a:prstGeom prst="rect">
            <a:avLst/>
          </a:prstGeom>
          <a:noFill/>
          <a:ln>
            <a:noFill/>
          </a:ln>
        </p:spPr>
      </p:pic>
      <p:sp>
        <p:nvSpPr>
          <p:cNvPr id="148" name="Google Shape;148;p25"/>
          <p:cNvSpPr txBox="1"/>
          <p:nvPr/>
        </p:nvSpPr>
        <p:spPr>
          <a:xfrm>
            <a:off x="2863250" y="2351450"/>
            <a:ext cx="236100" cy="2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p:txBody>
      </p:sp>
      <p:sp>
        <p:nvSpPr>
          <p:cNvPr id="149" name="Google Shape;149;p25"/>
          <p:cNvSpPr txBox="1"/>
          <p:nvPr/>
        </p:nvSpPr>
        <p:spPr>
          <a:xfrm>
            <a:off x="821888" y="4677125"/>
            <a:ext cx="2851200" cy="2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666666"/>
                </a:solidFill>
                <a:latin typeface="Roboto"/>
                <a:ea typeface="Roboto"/>
                <a:cs typeface="Roboto"/>
                <a:sym typeface="Roboto"/>
              </a:rPr>
              <a:t>*  Accuracy score</a:t>
            </a:r>
            <a:endParaRPr sz="1000">
              <a:solidFill>
                <a:srgbClr val="66666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460950" y="222150"/>
            <a:ext cx="8222100" cy="115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ML Modeling(Results with Hyperparameter tuning)</a:t>
            </a:r>
            <a:endParaRPr sz="2800"/>
          </a:p>
        </p:txBody>
      </p:sp>
      <p:pic>
        <p:nvPicPr>
          <p:cNvPr id="155" name="Google Shape;155;p26"/>
          <p:cNvPicPr preferRelativeResize="0"/>
          <p:nvPr/>
        </p:nvPicPr>
        <p:blipFill>
          <a:blip r:embed="rId3">
            <a:alphaModFix/>
          </a:blip>
          <a:stretch>
            <a:fillRect/>
          </a:stretch>
        </p:blipFill>
        <p:spPr>
          <a:xfrm>
            <a:off x="4186900" y="1752600"/>
            <a:ext cx="3943350" cy="3390900"/>
          </a:xfrm>
          <a:prstGeom prst="rect">
            <a:avLst/>
          </a:prstGeom>
          <a:noFill/>
          <a:ln>
            <a:noFill/>
          </a:ln>
        </p:spPr>
      </p:pic>
      <p:pic>
        <p:nvPicPr>
          <p:cNvPr id="156" name="Google Shape;156;p26"/>
          <p:cNvPicPr preferRelativeResize="0"/>
          <p:nvPr/>
        </p:nvPicPr>
        <p:blipFill>
          <a:blip r:embed="rId4">
            <a:alphaModFix/>
          </a:blip>
          <a:stretch>
            <a:fillRect/>
          </a:stretch>
        </p:blipFill>
        <p:spPr>
          <a:xfrm>
            <a:off x="1200650" y="2289175"/>
            <a:ext cx="2152650" cy="1771650"/>
          </a:xfrm>
          <a:prstGeom prst="rect">
            <a:avLst/>
          </a:prstGeom>
          <a:noFill/>
          <a:ln>
            <a:noFill/>
          </a:ln>
        </p:spPr>
      </p:pic>
      <p:sp>
        <p:nvSpPr>
          <p:cNvPr id="157" name="Google Shape;157;p26"/>
          <p:cNvSpPr txBox="1"/>
          <p:nvPr/>
        </p:nvSpPr>
        <p:spPr>
          <a:xfrm>
            <a:off x="2877975" y="2281350"/>
            <a:ext cx="236100" cy="2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p:txBody>
      </p:sp>
      <p:sp>
        <p:nvSpPr>
          <p:cNvPr id="158" name="Google Shape;158;p26"/>
          <p:cNvSpPr txBox="1"/>
          <p:nvPr/>
        </p:nvSpPr>
        <p:spPr>
          <a:xfrm>
            <a:off x="1030525" y="4629275"/>
            <a:ext cx="2322900" cy="2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 Cross-validation score</a:t>
            </a:r>
            <a:endParaRPr sz="1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460950" y="222150"/>
            <a:ext cx="8222100" cy="115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ML Modeling(Model results with tuned Parameters)</a:t>
            </a:r>
            <a:endParaRPr sz="2800"/>
          </a:p>
        </p:txBody>
      </p:sp>
      <p:pic>
        <p:nvPicPr>
          <p:cNvPr id="164" name="Google Shape;164;p27"/>
          <p:cNvPicPr preferRelativeResize="0"/>
          <p:nvPr/>
        </p:nvPicPr>
        <p:blipFill>
          <a:blip r:embed="rId3">
            <a:alphaModFix/>
          </a:blip>
          <a:stretch>
            <a:fillRect/>
          </a:stretch>
        </p:blipFill>
        <p:spPr>
          <a:xfrm>
            <a:off x="2106575" y="2007625"/>
            <a:ext cx="4991100" cy="245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Reflection</a:t>
            </a:r>
            <a:endParaRPr/>
          </a:p>
        </p:txBody>
      </p:sp>
      <p:sp>
        <p:nvSpPr>
          <p:cNvPr id="170" name="Google Shape;170;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The difficulty in application of machine learning is defining a problem accurately, this dataset was well labelled and defined the problem as classification problem.</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Due to large number of features, it was difficult to find out what feature contributed to the performance of activity recognition.</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Hyperparameter of models is without any doubt a tricky part in optimizing your model for dataset with such large features.</a:t>
            </a:r>
            <a:endParaRPr sz="1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76" name="Google Shape;176;p2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In this project, Human Activities were classified using various machine learning algorithms.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Human activity recognition dataset provided by UCI ML repo was explored and then modeled.</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In terms of performance, the linear svm and logistic regression stood out on top with and without hyperparameter tuning.</a:t>
            </a:r>
            <a:endParaRPr sz="1400">
              <a:solidFill>
                <a:srgbClr val="000000"/>
              </a:solidFill>
            </a:endParaRPr>
          </a:p>
          <a:p>
            <a:pPr marL="0" lvl="0" indent="0" algn="l" rtl="0">
              <a:spcBef>
                <a:spcPts val="1600"/>
              </a:spcBef>
              <a:spcAft>
                <a:spcPts val="1600"/>
              </a:spcAft>
              <a:buNone/>
            </a:pP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73" name="Google Shape;73;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Char char="●"/>
            </a:pPr>
            <a:r>
              <a:rPr lang="en" sz="1400">
                <a:solidFill>
                  <a:srgbClr val="000000"/>
                </a:solidFill>
              </a:rPr>
              <a:t>Analysing smartphone sensors data of human activities to draw insights and predict the activity using Machine Learning. </a:t>
            </a:r>
            <a:endParaRPr sz="1400">
              <a:solidFill>
                <a:srgbClr val="000000"/>
              </a:solidFill>
            </a:endParaRPr>
          </a:p>
          <a:p>
            <a:pPr marL="457200" lvl="0" indent="-317500" algn="just" rtl="0">
              <a:spcBef>
                <a:spcPts val="1000"/>
              </a:spcBef>
              <a:spcAft>
                <a:spcPts val="1000"/>
              </a:spcAft>
              <a:buClr>
                <a:srgbClr val="000000"/>
              </a:buClr>
              <a:buSzPts val="1400"/>
              <a:buChar char="●"/>
            </a:pPr>
            <a:r>
              <a:rPr lang="en" sz="1400">
                <a:solidFill>
                  <a:srgbClr val="000000"/>
                </a:solidFill>
              </a:rPr>
              <a:t>Classification of human activities using the given data collected using Smartphones sensors.</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study Human Activities?</a:t>
            </a:r>
            <a:endParaRPr/>
          </a:p>
        </p:txBody>
      </p:sp>
      <p:sp>
        <p:nvSpPr>
          <p:cNvPr id="79" name="Google Shape;79;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Char char="●"/>
            </a:pPr>
            <a:r>
              <a:rPr lang="en" sz="1400">
                <a:solidFill>
                  <a:srgbClr val="000000"/>
                </a:solidFill>
              </a:rPr>
              <a:t>Human activity recognition deals with the problems generated in the integration of sensing and reasoning to provide context aware data.</a:t>
            </a:r>
            <a:endParaRPr sz="1400">
              <a:solidFill>
                <a:srgbClr val="000000"/>
              </a:solidFill>
            </a:endParaRPr>
          </a:p>
          <a:p>
            <a:pPr marL="457200" lvl="0" indent="-317500" algn="just" rtl="0">
              <a:spcBef>
                <a:spcPts val="1000"/>
              </a:spcBef>
              <a:spcAft>
                <a:spcPts val="0"/>
              </a:spcAft>
              <a:buClr>
                <a:srgbClr val="000000"/>
              </a:buClr>
              <a:buSzPts val="1400"/>
              <a:buChar char="●"/>
            </a:pPr>
            <a:r>
              <a:rPr lang="en" sz="1400">
                <a:solidFill>
                  <a:srgbClr val="000000"/>
                </a:solidFill>
              </a:rPr>
              <a:t>The context aware data confers the personalized support across an application</a:t>
            </a:r>
            <a:endParaRPr sz="1400">
              <a:solidFill>
                <a:srgbClr val="000000"/>
              </a:solidFill>
            </a:endParaRPr>
          </a:p>
          <a:p>
            <a:pPr marL="457200" lvl="0" indent="-317500" algn="just" rtl="0">
              <a:spcBef>
                <a:spcPts val="1000"/>
              </a:spcBef>
              <a:spcAft>
                <a:spcPts val="0"/>
              </a:spcAft>
              <a:buClr>
                <a:srgbClr val="000000"/>
              </a:buClr>
              <a:buSzPts val="1400"/>
              <a:buChar char="●"/>
            </a:pPr>
            <a:r>
              <a:rPr lang="en" sz="1400">
                <a:solidFill>
                  <a:srgbClr val="000000"/>
                </a:solidFill>
              </a:rPr>
              <a:t>The potentials of study of Human Activities can be exploited to scenarios such as activity classification, monitoring persons for signs of fatigue, distinguishing one individual from another , with possible deployment in highly sensitive and secure workplaces etc</a:t>
            </a:r>
            <a:endParaRPr sz="1400">
              <a:solidFill>
                <a:srgbClr val="000000"/>
              </a:solidFill>
            </a:endParaRPr>
          </a:p>
          <a:p>
            <a:pPr marL="457200" lvl="0" indent="-317500" algn="l" rtl="0">
              <a:spcBef>
                <a:spcPts val="1000"/>
              </a:spcBef>
              <a:spcAft>
                <a:spcPts val="0"/>
              </a:spcAft>
              <a:buClr>
                <a:srgbClr val="000000"/>
              </a:buClr>
              <a:buSzPts val="1400"/>
              <a:buChar char="●"/>
            </a:pPr>
            <a:r>
              <a:rPr lang="en" sz="1400">
                <a:solidFill>
                  <a:srgbClr val="000000"/>
                </a:solidFill>
              </a:rPr>
              <a:t>Human Activity Recognition has broad range of applications in human survey systems, medical research and health systems.</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 Overview</a:t>
            </a:r>
            <a:endParaRPr/>
          </a:p>
        </p:txBody>
      </p:sp>
      <p:sp>
        <p:nvSpPr>
          <p:cNvPr id="85" name="Google Shape;85;p16"/>
          <p:cNvSpPr txBox="1">
            <a:spLocks noGrp="1"/>
          </p:cNvSpPr>
          <p:nvPr>
            <p:ph type="body" idx="1"/>
          </p:nvPr>
        </p:nvSpPr>
        <p:spPr>
          <a:xfrm>
            <a:off x="471900" y="1919075"/>
            <a:ext cx="8222100" cy="2921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222222"/>
              </a:buClr>
              <a:buSzPts val="1400"/>
              <a:buChar char="●"/>
            </a:pPr>
            <a:r>
              <a:rPr lang="en" sz="1400">
                <a:solidFill>
                  <a:srgbClr val="222222"/>
                </a:solidFill>
              </a:rPr>
              <a:t>Human Activity Recognition using Smart Phones Available in UCI Machine Learning repository.</a:t>
            </a:r>
            <a:endParaRPr sz="1400">
              <a:solidFill>
                <a:srgbClr val="222222"/>
              </a:solidFill>
            </a:endParaRPr>
          </a:p>
          <a:p>
            <a:pPr marL="457200" lvl="0" indent="-317500" algn="l" rtl="0">
              <a:lnSpc>
                <a:spcPct val="150000"/>
              </a:lnSpc>
              <a:spcBef>
                <a:spcPts val="0"/>
              </a:spcBef>
              <a:spcAft>
                <a:spcPts val="0"/>
              </a:spcAft>
              <a:buClr>
                <a:srgbClr val="222222"/>
              </a:buClr>
              <a:buSzPts val="1400"/>
              <a:buChar char="●"/>
            </a:pPr>
            <a:r>
              <a:rPr lang="en" sz="1400">
                <a:solidFill>
                  <a:srgbClr val="222222"/>
                </a:solidFill>
              </a:rPr>
              <a:t>Data collected from 30 volunteers and released to public domain by researchers.</a:t>
            </a:r>
            <a:endParaRPr sz="1400">
              <a:solidFill>
                <a:srgbClr val="222222"/>
              </a:solidFill>
            </a:endParaRPr>
          </a:p>
          <a:p>
            <a:pPr marL="457200" lvl="0" indent="-317500" algn="l" rtl="0">
              <a:lnSpc>
                <a:spcPct val="150000"/>
              </a:lnSpc>
              <a:spcBef>
                <a:spcPts val="0"/>
              </a:spcBef>
              <a:spcAft>
                <a:spcPts val="0"/>
              </a:spcAft>
              <a:buClr>
                <a:srgbClr val="222222"/>
              </a:buClr>
              <a:buSzPts val="1400"/>
              <a:buChar char="●"/>
            </a:pPr>
            <a:r>
              <a:rPr lang="en" sz="1400">
                <a:solidFill>
                  <a:srgbClr val="222222"/>
                </a:solidFill>
              </a:rPr>
              <a:t>Data is collected from accelerometer and gyrometer sensors of Smartphones.</a:t>
            </a:r>
            <a:endParaRPr sz="1400">
              <a:solidFill>
                <a:srgbClr val="222222"/>
              </a:solidFill>
            </a:endParaRPr>
          </a:p>
          <a:p>
            <a:pPr marL="457200" lvl="0" indent="-317500" algn="l" rtl="0">
              <a:lnSpc>
                <a:spcPct val="150000"/>
              </a:lnSpc>
              <a:spcBef>
                <a:spcPts val="0"/>
              </a:spcBef>
              <a:spcAft>
                <a:spcPts val="0"/>
              </a:spcAft>
              <a:buClr>
                <a:srgbClr val="222222"/>
              </a:buClr>
              <a:buSzPts val="1400"/>
              <a:buChar char="●"/>
            </a:pPr>
            <a:r>
              <a:rPr lang="en" sz="1400">
                <a:solidFill>
                  <a:srgbClr val="222222"/>
                </a:solidFill>
              </a:rPr>
              <a:t>Signal Processing and Noise reduction using techniques like median filter, Butterworth filter. Signals mapped into frequency domain using FFT</a:t>
            </a:r>
            <a:endParaRPr sz="1400">
              <a:solidFill>
                <a:srgbClr val="222222"/>
              </a:solidFill>
            </a:endParaRPr>
          </a:p>
          <a:p>
            <a:pPr marL="457200" lvl="0" indent="-317500" algn="l" rtl="0">
              <a:lnSpc>
                <a:spcPct val="150000"/>
              </a:lnSpc>
              <a:spcBef>
                <a:spcPts val="0"/>
              </a:spcBef>
              <a:spcAft>
                <a:spcPts val="0"/>
              </a:spcAft>
              <a:buClr>
                <a:srgbClr val="222222"/>
              </a:buClr>
              <a:buSzPts val="1400"/>
              <a:buChar char="●"/>
            </a:pPr>
            <a:r>
              <a:rPr lang="en" sz="1400">
                <a:solidFill>
                  <a:srgbClr val="222222"/>
                </a:solidFill>
              </a:rPr>
              <a:t>561 features are extracted in total</a:t>
            </a:r>
            <a:endParaRPr sz="1400">
              <a:solidFill>
                <a:srgbClr val="222222"/>
              </a:solidFill>
            </a:endParaRPr>
          </a:p>
          <a:p>
            <a:pPr marL="457200" lvl="0" indent="-317500" algn="l" rtl="0">
              <a:lnSpc>
                <a:spcPct val="150000"/>
              </a:lnSpc>
              <a:spcBef>
                <a:spcPts val="0"/>
              </a:spcBef>
              <a:spcAft>
                <a:spcPts val="0"/>
              </a:spcAft>
              <a:buClr>
                <a:srgbClr val="222222"/>
              </a:buClr>
              <a:buSzPts val="1400"/>
              <a:buChar char="●"/>
            </a:pPr>
            <a:r>
              <a:rPr lang="en" sz="1400">
                <a:solidFill>
                  <a:srgbClr val="222222"/>
                </a:solidFill>
              </a:rPr>
              <a:t>6 activities : Stand, Sit, Walk, Lay Down, Walk Upwards, Walk Downwards  </a:t>
            </a:r>
            <a:endParaRPr sz="1400">
              <a:solidFill>
                <a:srgbClr val="22222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 Understanding</a:t>
            </a:r>
            <a:endParaRPr/>
          </a:p>
        </p:txBody>
      </p:sp>
      <p:sp>
        <p:nvSpPr>
          <p:cNvPr id="91" name="Google Shape;91;p17"/>
          <p:cNvSpPr txBox="1">
            <a:spLocks noGrp="1"/>
          </p:cNvSpPr>
          <p:nvPr>
            <p:ph type="body" idx="1"/>
          </p:nvPr>
        </p:nvSpPr>
        <p:spPr>
          <a:xfrm>
            <a:off x="471900" y="1919075"/>
            <a:ext cx="8222100" cy="3042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222222"/>
              </a:buClr>
              <a:buSzPts val="1400"/>
              <a:buChar char="●"/>
            </a:pPr>
            <a:r>
              <a:rPr lang="en" sz="1400">
                <a:solidFill>
                  <a:srgbClr val="222222"/>
                </a:solidFill>
              </a:rPr>
              <a:t>The features selected for this database come from the accelerometer and gyroscope 3-axial raw signals tAcc-XYZ and tGyro-XYZ.</a:t>
            </a:r>
            <a:endParaRPr sz="1400">
              <a:solidFill>
                <a:srgbClr val="222222"/>
              </a:solidFill>
            </a:endParaRPr>
          </a:p>
          <a:p>
            <a:pPr marL="457200" lvl="0" indent="-317500" algn="just" rtl="0">
              <a:lnSpc>
                <a:spcPct val="150000"/>
              </a:lnSpc>
              <a:spcBef>
                <a:spcPts val="0"/>
              </a:spcBef>
              <a:spcAft>
                <a:spcPts val="0"/>
              </a:spcAft>
              <a:buClr>
                <a:srgbClr val="222222"/>
              </a:buClr>
              <a:buSzPts val="1400"/>
              <a:buChar char="●"/>
            </a:pPr>
            <a:r>
              <a:rPr lang="en" sz="1400" b="1">
                <a:solidFill>
                  <a:srgbClr val="222222"/>
                </a:solidFill>
              </a:rPr>
              <a:t>Accelerometer:</a:t>
            </a:r>
            <a:r>
              <a:rPr lang="en" sz="1400">
                <a:solidFill>
                  <a:srgbClr val="222222"/>
                </a:solidFill>
              </a:rPr>
              <a:t> It is an electromechanical device used to measure acceleration forces. Such forces may be static, like the continuous force of gravity or, as is the case with many mobile devices, dynamic to sense movement or vibrations.</a:t>
            </a:r>
            <a:endParaRPr sz="1400">
              <a:solidFill>
                <a:srgbClr val="222222"/>
              </a:solidFill>
            </a:endParaRPr>
          </a:p>
          <a:p>
            <a:pPr marL="457200" lvl="0" indent="-317500" algn="just" rtl="0">
              <a:lnSpc>
                <a:spcPct val="150000"/>
              </a:lnSpc>
              <a:spcBef>
                <a:spcPts val="0"/>
              </a:spcBef>
              <a:spcAft>
                <a:spcPts val="0"/>
              </a:spcAft>
              <a:buClr>
                <a:srgbClr val="222222"/>
              </a:buClr>
              <a:buSzPts val="1400"/>
              <a:buChar char="●"/>
            </a:pPr>
            <a:r>
              <a:rPr lang="en" sz="1400" b="1">
                <a:solidFill>
                  <a:srgbClr val="222222"/>
                </a:solidFill>
              </a:rPr>
              <a:t>Gyroscope:</a:t>
            </a:r>
            <a:r>
              <a:rPr lang="en" sz="1400">
                <a:solidFill>
                  <a:srgbClr val="222222"/>
                </a:solidFill>
              </a:rPr>
              <a:t> A gyroscope is a device used for measuring or maintaining orientation and angular velocity.</a:t>
            </a:r>
            <a:endParaRPr sz="1400">
              <a:solidFill>
                <a:srgbClr val="222222"/>
              </a:solidFill>
            </a:endParaRPr>
          </a:p>
          <a:p>
            <a:pPr marL="457200" lvl="0" indent="-317500" algn="just" rtl="0">
              <a:lnSpc>
                <a:spcPct val="150000"/>
              </a:lnSpc>
              <a:spcBef>
                <a:spcPts val="0"/>
              </a:spcBef>
              <a:spcAft>
                <a:spcPts val="0"/>
              </a:spcAft>
              <a:buClr>
                <a:srgbClr val="222222"/>
              </a:buClr>
              <a:buSzPts val="1400"/>
              <a:buChar char="●"/>
            </a:pPr>
            <a:r>
              <a:rPr lang="en" sz="1400">
                <a:solidFill>
                  <a:srgbClr val="222222"/>
                </a:solidFill>
              </a:rPr>
              <a:t>Each pattern’-XYZ’ is used to denote 3-axial signals in the X, Y and Z directions.</a:t>
            </a:r>
            <a:endParaRPr sz="1400">
              <a:solidFill>
                <a:srgbClr val="22222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
        <p:nvSpPr>
          <p:cNvPr id="97" name="Google Shape;97;p18"/>
          <p:cNvSpPr/>
          <p:nvPr/>
        </p:nvSpPr>
        <p:spPr>
          <a:xfrm>
            <a:off x="324700" y="2485150"/>
            <a:ext cx="1731900" cy="767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 Preprocessing</a:t>
            </a:r>
            <a:endParaRPr/>
          </a:p>
        </p:txBody>
      </p:sp>
      <p:sp>
        <p:nvSpPr>
          <p:cNvPr id="98" name="Google Shape;98;p18"/>
          <p:cNvSpPr/>
          <p:nvPr/>
        </p:nvSpPr>
        <p:spPr>
          <a:xfrm>
            <a:off x="2594300" y="2485150"/>
            <a:ext cx="1731900" cy="767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Exploratory Data Analysis</a:t>
            </a:r>
            <a:endParaRPr/>
          </a:p>
        </p:txBody>
      </p:sp>
      <p:sp>
        <p:nvSpPr>
          <p:cNvPr id="99" name="Google Shape;99;p18"/>
          <p:cNvSpPr/>
          <p:nvPr/>
        </p:nvSpPr>
        <p:spPr>
          <a:xfrm>
            <a:off x="4824900" y="2485150"/>
            <a:ext cx="1731900" cy="767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ML Modeling</a:t>
            </a:r>
            <a:endParaRPr/>
          </a:p>
        </p:txBody>
      </p:sp>
      <p:sp>
        <p:nvSpPr>
          <p:cNvPr id="100" name="Google Shape;100;p18"/>
          <p:cNvSpPr/>
          <p:nvPr/>
        </p:nvSpPr>
        <p:spPr>
          <a:xfrm>
            <a:off x="2156400" y="2752150"/>
            <a:ext cx="338100" cy="233700"/>
          </a:xfrm>
          <a:prstGeom prst="rightArrow">
            <a:avLst>
              <a:gd name="adj1" fmla="val 50000"/>
              <a:gd name="adj2" fmla="val 50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4425988" y="2752150"/>
            <a:ext cx="338100" cy="233700"/>
          </a:xfrm>
          <a:prstGeom prst="rightArrow">
            <a:avLst>
              <a:gd name="adj1" fmla="val 50000"/>
              <a:gd name="adj2" fmla="val 50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7055500" y="2485150"/>
            <a:ext cx="1731900" cy="767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Saving best model </a:t>
            </a:r>
            <a:endParaRPr/>
          </a:p>
        </p:txBody>
      </p:sp>
      <p:sp>
        <p:nvSpPr>
          <p:cNvPr id="103" name="Google Shape;103;p18"/>
          <p:cNvSpPr/>
          <p:nvPr/>
        </p:nvSpPr>
        <p:spPr>
          <a:xfrm>
            <a:off x="6617588" y="2752150"/>
            <a:ext cx="338100" cy="233700"/>
          </a:xfrm>
          <a:prstGeom prst="rightArrow">
            <a:avLst>
              <a:gd name="adj1" fmla="val 50000"/>
              <a:gd name="adj2" fmla="val 50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Preprocessing</a:t>
            </a:r>
            <a:endParaRPr/>
          </a:p>
        </p:txBody>
      </p:sp>
      <p:sp>
        <p:nvSpPr>
          <p:cNvPr id="109" name="Google Shape;109;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Checked the feature object types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Checked the statistical summary of train and test datasets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Checked for Missing Values, Duplicate Values and Class imbalance.</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No missing values found.</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No duplicate values found.</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Exploratory Data Analysis - Class distribution</a:t>
            </a:r>
            <a:endParaRPr sz="2800"/>
          </a:p>
        </p:txBody>
      </p:sp>
      <p:pic>
        <p:nvPicPr>
          <p:cNvPr id="115" name="Google Shape;115;p20"/>
          <p:cNvPicPr preferRelativeResize="0"/>
          <p:nvPr/>
        </p:nvPicPr>
        <p:blipFill>
          <a:blip r:embed="rId3">
            <a:alphaModFix/>
          </a:blip>
          <a:stretch>
            <a:fillRect/>
          </a:stretch>
        </p:blipFill>
        <p:spPr>
          <a:xfrm>
            <a:off x="1578550" y="1754783"/>
            <a:ext cx="5312899" cy="329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60950" y="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Exploratory Data Analysis - Variance</a:t>
            </a:r>
            <a:endParaRPr/>
          </a:p>
        </p:txBody>
      </p:sp>
      <p:pic>
        <p:nvPicPr>
          <p:cNvPr id="121" name="Google Shape;121;p21"/>
          <p:cNvPicPr preferRelativeResize="0"/>
          <p:nvPr/>
        </p:nvPicPr>
        <p:blipFill>
          <a:blip r:embed="rId3">
            <a:alphaModFix/>
          </a:blip>
          <a:stretch>
            <a:fillRect/>
          </a:stretch>
        </p:blipFill>
        <p:spPr>
          <a:xfrm>
            <a:off x="1017875" y="973275"/>
            <a:ext cx="6593450" cy="4170225"/>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573</Words>
  <Application>Microsoft Office PowerPoint</Application>
  <PresentationFormat>Affichage à l'écran (16:9)</PresentationFormat>
  <Paragraphs>59</Paragraphs>
  <Slides>17</Slides>
  <Notes>17</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17</vt:i4>
      </vt:variant>
    </vt:vector>
  </HeadingPairs>
  <TitlesOfParts>
    <vt:vector size="20" baseType="lpstr">
      <vt:lpstr>Arial</vt:lpstr>
      <vt:lpstr>Roboto</vt:lpstr>
      <vt:lpstr>Material</vt:lpstr>
      <vt:lpstr>Human Activity Recognition Final Project Python Analysis</vt:lpstr>
      <vt:lpstr>Problem Statement</vt:lpstr>
      <vt:lpstr>Why study Human Activities?</vt:lpstr>
      <vt:lpstr>Dataset Overview</vt:lpstr>
      <vt:lpstr>Dataset Understanding</vt:lpstr>
      <vt:lpstr>Methodology</vt:lpstr>
      <vt:lpstr>Data Preprocessing</vt:lpstr>
      <vt:lpstr>Exploratory Data Analysis - Class distribution</vt:lpstr>
      <vt:lpstr>Exploratory Data Analysis - Variance</vt:lpstr>
      <vt:lpstr>Exploratory Data Analysis - Variance</vt:lpstr>
      <vt:lpstr>Exploratory Data Analysis - Separability</vt:lpstr>
      <vt:lpstr>ML Modeling</vt:lpstr>
      <vt:lpstr>ML Modeling (Results with Default Parameters)</vt:lpstr>
      <vt:lpstr>ML Modeling(Results with Hyperparameter tuning)</vt:lpstr>
      <vt:lpstr>ML Modeling(Model results with tuned Parameters)</vt:lpstr>
      <vt:lpstr>Reflection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dc:title>
  <cp:lastModifiedBy>Ibrar ARIF</cp:lastModifiedBy>
  <cp:revision>3</cp:revision>
  <dcterms:modified xsi:type="dcterms:W3CDTF">2020-01-31T22:08:10Z</dcterms:modified>
</cp:coreProperties>
</file>