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819-1989-4EAC-9B86-EFD556C3D13C}" type="datetimeFigureOut">
              <a:rPr lang="ru-RU" smtClean="0"/>
              <a:t>30.12.2018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127C-92A0-419B-9227-8A89FCC9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29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819-1989-4EAC-9B86-EFD556C3D13C}" type="datetimeFigureOut">
              <a:rPr lang="ru-RU" smtClean="0"/>
              <a:t>30.12.2018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127C-92A0-419B-9227-8A89FCC9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53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819-1989-4EAC-9B86-EFD556C3D13C}" type="datetimeFigureOut">
              <a:rPr lang="ru-RU" smtClean="0"/>
              <a:t>30.12.2018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127C-92A0-419B-9227-8A89FCC9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554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819-1989-4EAC-9B86-EFD556C3D13C}" type="datetimeFigureOut">
              <a:rPr lang="ru-RU" smtClean="0"/>
              <a:t>30.12.2018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127C-92A0-419B-9227-8A89FCC9217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6836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819-1989-4EAC-9B86-EFD556C3D13C}" type="datetimeFigureOut">
              <a:rPr lang="ru-RU" smtClean="0"/>
              <a:t>30.12.2018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127C-92A0-419B-9227-8A89FCC9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03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819-1989-4EAC-9B86-EFD556C3D13C}" type="datetimeFigureOut">
              <a:rPr lang="ru-RU" smtClean="0"/>
              <a:t>30.12.2018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127C-92A0-419B-9227-8A89FCC9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854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819-1989-4EAC-9B86-EFD556C3D13C}" type="datetimeFigureOut">
              <a:rPr lang="ru-RU" smtClean="0"/>
              <a:t>30.12.2018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127C-92A0-419B-9227-8A89FCC9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838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819-1989-4EAC-9B86-EFD556C3D13C}" type="datetimeFigureOut">
              <a:rPr lang="ru-RU" smtClean="0"/>
              <a:t>30.12.2018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127C-92A0-419B-9227-8A89FCC9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428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819-1989-4EAC-9B86-EFD556C3D13C}" type="datetimeFigureOut">
              <a:rPr lang="ru-RU" smtClean="0"/>
              <a:t>30.12.2018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127C-92A0-419B-9227-8A89FCC9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6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819-1989-4EAC-9B86-EFD556C3D13C}" type="datetimeFigureOut">
              <a:rPr lang="ru-RU" smtClean="0"/>
              <a:t>30.12.2018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127C-92A0-419B-9227-8A89FCC9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6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819-1989-4EAC-9B86-EFD556C3D13C}" type="datetimeFigureOut">
              <a:rPr lang="ru-RU" smtClean="0"/>
              <a:t>30.12.2018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127C-92A0-419B-9227-8A89FCC9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1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819-1989-4EAC-9B86-EFD556C3D13C}" type="datetimeFigureOut">
              <a:rPr lang="ru-RU" smtClean="0"/>
              <a:t>30.12.2018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127C-92A0-419B-9227-8A89FCC9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52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819-1989-4EAC-9B86-EFD556C3D13C}" type="datetimeFigureOut">
              <a:rPr lang="ru-RU" smtClean="0"/>
              <a:t>30.12.2018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127C-92A0-419B-9227-8A89FCC9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33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819-1989-4EAC-9B86-EFD556C3D13C}" type="datetimeFigureOut">
              <a:rPr lang="ru-RU" smtClean="0"/>
              <a:t>30.12.2018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127C-92A0-419B-9227-8A89FCC9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33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819-1989-4EAC-9B86-EFD556C3D13C}" type="datetimeFigureOut">
              <a:rPr lang="ru-RU" smtClean="0"/>
              <a:t>30.12.2018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127C-92A0-419B-9227-8A89FCC9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0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819-1989-4EAC-9B86-EFD556C3D13C}" type="datetimeFigureOut">
              <a:rPr lang="ru-RU" smtClean="0"/>
              <a:t>30.12.2018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127C-92A0-419B-9227-8A89FCC9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45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819-1989-4EAC-9B86-EFD556C3D13C}" type="datetimeFigureOut">
              <a:rPr lang="ru-RU" smtClean="0"/>
              <a:t>30.12.2018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127C-92A0-419B-9227-8A89FCC9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67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BEC819-1989-4EAC-9B86-EFD556C3D13C}" type="datetimeFigureOut">
              <a:rPr lang="ru-RU" smtClean="0"/>
              <a:t>30.12.2018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5127C-92A0-419B-9227-8A89FCC9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775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977348"/>
          </a:xfrm>
        </p:spPr>
        <p:txBody>
          <a:bodyPr/>
          <a:lstStyle/>
          <a:p>
            <a:pPr algn="ctr"/>
            <a:r>
              <a:rPr lang="ru-RU" sz="4800" dirty="0" smtClean="0">
                <a:latin typeface="Bahnschrift" panose="020B0502040204020203" pitchFamily="34" charset="0"/>
              </a:rPr>
              <a:t>Все является объектом</a:t>
            </a:r>
            <a:endParaRPr lang="ru-RU" sz="4800" dirty="0">
              <a:latin typeface="Bahnschrif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07827" y="6042991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>
                <a:latin typeface="Bahnschrift" panose="020B0502040204020203" pitchFamily="34" charset="0"/>
              </a:rPr>
              <a:t>Сальме</a:t>
            </a:r>
            <a:r>
              <a:rPr lang="ru-RU" sz="2400" dirty="0" smtClean="0">
                <a:latin typeface="Bahnschrift" panose="020B0502040204020203" pitchFamily="34" charset="0"/>
              </a:rPr>
              <a:t> </a:t>
            </a:r>
            <a:r>
              <a:rPr lang="ru-RU" sz="2400" dirty="0" err="1" smtClean="0">
                <a:latin typeface="Bahnschrift" panose="020B0502040204020203" pitchFamily="34" charset="0"/>
              </a:rPr>
              <a:t>Ибраим</a:t>
            </a:r>
            <a:r>
              <a:rPr lang="ru-RU" sz="2400" dirty="0" smtClean="0">
                <a:latin typeface="Bahnschrift" panose="020B0502040204020203" pitchFamily="34" charset="0"/>
              </a:rPr>
              <a:t> </a:t>
            </a:r>
            <a:endParaRPr lang="ru-RU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6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532231"/>
            <a:ext cx="9404723" cy="965265"/>
          </a:xfrm>
        </p:spPr>
        <p:txBody>
          <a:bodyPr/>
          <a:lstStyle/>
          <a:p>
            <a:pPr algn="ctr"/>
            <a:r>
              <a:rPr lang="ru-RU" sz="4800" dirty="0" smtClean="0">
                <a:latin typeface="Bahnschrift" panose="020B0502040204020203" pitchFamily="34" charset="0"/>
              </a:rPr>
              <a:t>Объект </a:t>
            </a:r>
            <a:endParaRPr lang="ru-RU" sz="4800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278" y="1768528"/>
            <a:ext cx="9131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Bahnschrift" panose="020B0502040204020203" pitchFamily="34" charset="0"/>
              </a:rPr>
              <a:t>Объект-это экземпляр класса который имеет своё состояние и поведение</a:t>
            </a:r>
            <a:endParaRPr lang="ru-RU" sz="2000" dirty="0"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278" y="2239615"/>
            <a:ext cx="4293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Bahnschrift" panose="020B0502040204020203" pitchFamily="34" charset="0"/>
              </a:rPr>
              <a:t>Пример</a:t>
            </a:r>
            <a:r>
              <a:rPr lang="en-US" sz="2000" dirty="0" smtClean="0">
                <a:latin typeface="Bahnschrift" panose="020B0502040204020203" pitchFamily="34" charset="0"/>
              </a:rPr>
              <a:t>:Cat cat=new Cat()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  <a:endParaRPr lang="ru-RU" sz="2000" dirty="0">
              <a:latin typeface="Bahnschrif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278" y="2710702"/>
            <a:ext cx="11728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Bahnschrift" panose="020B0502040204020203" pitchFamily="34" charset="0"/>
              </a:rPr>
              <a:t>В этом примере была  создана ссылка на объект </a:t>
            </a:r>
            <a:r>
              <a:rPr lang="en-US" sz="2000" dirty="0" smtClean="0">
                <a:latin typeface="Bahnschrift" panose="020B0502040204020203" pitchFamily="34" charset="0"/>
              </a:rPr>
              <a:t>cat</a:t>
            </a:r>
            <a:r>
              <a:rPr lang="ru-RU" sz="2000" dirty="0" smtClean="0">
                <a:latin typeface="Bahnschrift" panose="020B0502040204020203" pitchFamily="34" charset="0"/>
              </a:rPr>
              <a:t>.</a:t>
            </a:r>
            <a:r>
              <a:rPr lang="en-US" sz="2000" dirty="0" smtClean="0">
                <a:latin typeface="Bahnschrift" panose="020B0502040204020203" pitchFamily="34" charset="0"/>
              </a:rPr>
              <a:t> </a:t>
            </a:r>
            <a:r>
              <a:rPr lang="ru-RU" sz="2000" dirty="0" smtClean="0">
                <a:latin typeface="Bahnschrift" panose="020B0502040204020203" pitchFamily="34" charset="0"/>
              </a:rPr>
              <a:t>Ссылка позволяет манипулировать объектом. Можно рассмотреть ссылку как пульт а сам объект как телевизор. Ключевой слово </a:t>
            </a:r>
            <a:r>
              <a:rPr lang="en-US" sz="2000" b="1" dirty="0" smtClean="0">
                <a:latin typeface="Bahnschrift" panose="020B0502040204020203" pitchFamily="34" charset="0"/>
              </a:rPr>
              <a:t>new</a:t>
            </a:r>
            <a:r>
              <a:rPr lang="en-US" sz="2000" dirty="0" smtClean="0">
                <a:latin typeface="Bahnschrift" panose="020B0502040204020203" pitchFamily="34" charset="0"/>
              </a:rPr>
              <a:t> </a:t>
            </a:r>
            <a:r>
              <a:rPr lang="ru-RU" sz="2000" dirty="0" err="1" smtClean="0">
                <a:latin typeface="Bahnschrift" panose="020B0502040204020203" pitchFamily="34" charset="0"/>
              </a:rPr>
              <a:t>выдяляет</a:t>
            </a:r>
            <a:r>
              <a:rPr lang="ru-RU" sz="2000" dirty="0" smtClean="0">
                <a:latin typeface="Bahnschrift" panose="020B0502040204020203" pitchFamily="34" charset="0"/>
              </a:rPr>
              <a:t> память на создание объекта.</a:t>
            </a:r>
            <a:endParaRPr lang="ru-RU" sz="2000" dirty="0">
              <a:latin typeface="Bahnschrift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797342"/>
            <a:ext cx="1541063" cy="22191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79" y="3797342"/>
            <a:ext cx="3633580" cy="21406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5361" y="6126752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Bahnschrift" panose="020B0502040204020203" pitchFamily="34" charset="0"/>
              </a:rPr>
              <a:t>Ссылка</a:t>
            </a:r>
            <a:endParaRPr lang="ru-RU" sz="2000" dirty="0"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1099" y="6069494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Bahnschrift" panose="020B0502040204020203" pitchFamily="34" charset="0"/>
              </a:rPr>
              <a:t>Объект</a:t>
            </a:r>
            <a:endParaRPr lang="ru-RU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3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>
                <a:latin typeface="Bahnschrift" panose="020B0502040204020203" pitchFamily="34" charset="0"/>
              </a:rPr>
              <a:t>Где хранятся данные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43339" y="1653193"/>
            <a:ext cx="108667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Bahnschrift" panose="020B0502040204020203" pitchFamily="34" charset="0"/>
              </a:rPr>
              <a:t>Регистр-это самое быстрое хранилище</a:t>
            </a:r>
            <a:r>
              <a:rPr lang="en-US" sz="2000" dirty="0" smtClean="0">
                <a:latin typeface="Bahnschrift" panose="020B0502040204020203" pitchFamily="34" charset="0"/>
              </a:rPr>
              <a:t>,</a:t>
            </a:r>
            <a:r>
              <a:rPr lang="ru-RU" sz="2000" dirty="0" smtClean="0">
                <a:latin typeface="Bahnschrift" panose="020B0502040204020203" pitchFamily="34" charset="0"/>
              </a:rPr>
              <a:t> потому что данные хранятся прямо внутри процессора.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Bahnschrift" panose="020B0502040204020203" pitchFamily="34" charset="0"/>
              </a:rPr>
              <a:t>Стек-это область хранения данных находится в общей оперативной памяти(</a:t>
            </a:r>
            <a:r>
              <a:rPr lang="en-US" sz="2000" dirty="0" smtClean="0">
                <a:latin typeface="Bahnschrift" panose="020B0502040204020203" pitchFamily="34" charset="0"/>
              </a:rPr>
              <a:t>RAM</a:t>
            </a:r>
            <a:r>
              <a:rPr lang="ru-RU" sz="2000" dirty="0" smtClean="0">
                <a:latin typeface="Bahnschrift" panose="020B0502040204020203" pitchFamily="34" charset="0"/>
              </a:rPr>
              <a:t>)</a:t>
            </a:r>
            <a:r>
              <a:rPr lang="en-US" sz="2000" dirty="0" smtClean="0">
                <a:latin typeface="Bahnschrift" panose="020B0502040204020203" pitchFamily="34" charset="0"/>
              </a:rPr>
              <a:t>, </a:t>
            </a:r>
            <a:r>
              <a:rPr lang="ru-RU" sz="2000" dirty="0" smtClean="0">
                <a:latin typeface="Bahnschrift" panose="020B0502040204020203" pitchFamily="34" charset="0"/>
              </a:rPr>
              <a:t>но процессор предоставляет прямой доступ к ней с использованием указателя стека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Bahnschrift" panose="020B0502040204020203" pitchFamily="34" charset="0"/>
              </a:rPr>
              <a:t>Куча-пул памяти общего назначения (</a:t>
            </a:r>
            <a:r>
              <a:rPr lang="en-US" sz="2000" dirty="0" smtClean="0">
                <a:latin typeface="Bahnschrift" panose="020B0502040204020203" pitchFamily="34" charset="0"/>
              </a:rPr>
              <a:t>RAM)</a:t>
            </a:r>
            <a:r>
              <a:rPr lang="ru-RU" sz="2000" dirty="0" smtClean="0">
                <a:latin typeface="Bahnschrift" panose="020B0502040204020203" pitchFamily="34" charset="0"/>
              </a:rPr>
              <a:t> в котором размещаются все объекты </a:t>
            </a:r>
            <a:r>
              <a:rPr lang="en-US" sz="2000" dirty="0" smtClean="0">
                <a:latin typeface="Bahnschrift" panose="020B0502040204020203" pitchFamily="34" charset="0"/>
              </a:rPr>
              <a:t>Java.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Bahnschrift" panose="020B0502040204020203" pitchFamily="34" charset="0"/>
              </a:rPr>
              <a:t>Постоянное хранилище-это значения констант  часто встраиваются прямо в код программы</a:t>
            </a:r>
            <a:r>
              <a:rPr lang="en-US" sz="2000" dirty="0" smtClean="0">
                <a:latin typeface="Bahnschrift" panose="020B0502040204020203" pitchFamily="34" charset="0"/>
              </a:rPr>
              <a:t>, </a:t>
            </a:r>
            <a:r>
              <a:rPr lang="ru-RU" sz="2000" dirty="0" smtClean="0">
                <a:latin typeface="Bahnschrift" panose="020B0502040204020203" pitchFamily="34" charset="0"/>
              </a:rPr>
              <a:t>так как они неизменны. Такие данные размещаются в постоянной памяти </a:t>
            </a:r>
            <a:r>
              <a:rPr lang="en-US" sz="2000" dirty="0" smtClean="0">
                <a:latin typeface="Bahnschrift" panose="020B0502040204020203" pitchFamily="34" charset="0"/>
              </a:rPr>
              <a:t>(ROM),</a:t>
            </a:r>
            <a:r>
              <a:rPr lang="ru-RU" sz="2000" dirty="0" smtClean="0">
                <a:latin typeface="Bahnschrift" panose="020B0502040204020203" pitchFamily="34" charset="0"/>
              </a:rPr>
              <a:t> если речь идёт о встроенных системах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Bahnschrift" panose="020B0502040204020203" pitchFamily="34" charset="0"/>
              </a:rPr>
              <a:t>Внешние хранилище –если данные хранится вне программы</a:t>
            </a:r>
            <a:r>
              <a:rPr lang="en-US" sz="2000" dirty="0" smtClean="0">
                <a:latin typeface="Bahnschrift" panose="020B0502040204020203" pitchFamily="34" charset="0"/>
              </a:rPr>
              <a:t>,</a:t>
            </a:r>
            <a:r>
              <a:rPr lang="ru-RU" sz="2000" dirty="0" smtClean="0">
                <a:latin typeface="Bahnschrift" panose="020B0502040204020203" pitchFamily="34" charset="0"/>
              </a:rPr>
              <a:t> они могут существовать т тогда</a:t>
            </a:r>
            <a:r>
              <a:rPr lang="en-US" sz="2000" dirty="0" smtClean="0">
                <a:latin typeface="Bahnschrift" panose="020B0502040204020203" pitchFamily="34" charset="0"/>
              </a:rPr>
              <a:t>, </a:t>
            </a:r>
            <a:r>
              <a:rPr lang="ru-RU" sz="2000" dirty="0" smtClean="0">
                <a:latin typeface="Bahnschrift" panose="020B0502040204020203" pitchFamily="34" charset="0"/>
              </a:rPr>
              <a:t>когда </a:t>
            </a:r>
            <a:r>
              <a:rPr lang="ru-RU" sz="2000" dirty="0" smtClean="0">
                <a:latin typeface="Bahnschrift" panose="020B0502040204020203" pitchFamily="34" charset="0"/>
              </a:rPr>
              <a:t>ни не выполняются. Пример это потоковые объекты и долгоживущие объекты.</a:t>
            </a:r>
            <a:endParaRPr lang="ru-RU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dirty="0" smtClean="0">
                <a:latin typeface="Bahnschrift" panose="020B0502040204020203" pitchFamily="34" charset="0"/>
              </a:rPr>
              <a:t>Примитивные</a:t>
            </a:r>
            <a:r>
              <a:rPr lang="ru-RU" sz="4400" dirty="0" smtClean="0">
                <a:latin typeface="Bahnschrift" panose="020B0502040204020203" pitchFamily="34" charset="0"/>
              </a:rPr>
              <a:t> типы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2" y="2080591"/>
            <a:ext cx="4581528" cy="35897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4200" y="2080591"/>
            <a:ext cx="60260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000" dirty="0" smtClean="0">
                <a:latin typeface="Bahnschrift" panose="020B0502040204020203" pitchFamily="34" charset="0"/>
              </a:rPr>
              <a:t>Для хранения данных в </a:t>
            </a:r>
            <a:r>
              <a:rPr lang="en-US" sz="2000" dirty="0" smtClean="0">
                <a:latin typeface="Bahnschrift" panose="020B0502040204020203" pitchFamily="34" charset="0"/>
              </a:rPr>
              <a:t>Java </a:t>
            </a:r>
            <a:r>
              <a:rPr lang="ru-RU" sz="2000" dirty="0" smtClean="0">
                <a:latin typeface="Bahnschrift" panose="020B0502040204020203" pitchFamily="34" charset="0"/>
              </a:rPr>
              <a:t>так же существуют </a:t>
            </a:r>
          </a:p>
          <a:p>
            <a:pPr algn="just"/>
            <a:r>
              <a:rPr lang="ru-RU" sz="2000" dirty="0">
                <a:latin typeface="Bahnschrift" panose="020B0502040204020203" pitchFamily="34" charset="0"/>
              </a:rPr>
              <a:t>п</a:t>
            </a:r>
            <a:r>
              <a:rPr lang="ru-RU" sz="2000" dirty="0" smtClean="0">
                <a:latin typeface="Bahnschrift" panose="020B0502040204020203" pitchFamily="34" charset="0"/>
              </a:rPr>
              <a:t>римитивные типы</a:t>
            </a:r>
            <a:r>
              <a:rPr lang="en-US" sz="2000" dirty="0" smtClean="0">
                <a:latin typeface="Bahnschrift" panose="020B0502040204020203" pitchFamily="34" charset="0"/>
              </a:rPr>
              <a:t>, </a:t>
            </a:r>
            <a:r>
              <a:rPr lang="ru-RU" sz="2000" dirty="0" smtClean="0">
                <a:latin typeface="Bahnschrift" panose="020B0502040204020203" pitchFamily="34" charset="0"/>
              </a:rPr>
              <a:t>их особенность заключается </a:t>
            </a:r>
          </a:p>
          <a:p>
            <a:pPr algn="just"/>
            <a:r>
              <a:rPr lang="ru-RU" sz="2000" dirty="0">
                <a:latin typeface="Bahnschrift" panose="020B0502040204020203" pitchFamily="34" charset="0"/>
              </a:rPr>
              <a:t>в</a:t>
            </a:r>
            <a:r>
              <a:rPr lang="ru-RU" sz="2000" dirty="0" smtClean="0">
                <a:latin typeface="Bahnschrift" panose="020B0502040204020203" pitchFamily="34" charset="0"/>
              </a:rPr>
              <a:t> том что они хранятся в стеке</a:t>
            </a:r>
            <a:r>
              <a:rPr lang="en-US" sz="2000" dirty="0" smtClean="0">
                <a:latin typeface="Bahnschrift" panose="020B0502040204020203" pitchFamily="34" charset="0"/>
              </a:rPr>
              <a:t>,</a:t>
            </a:r>
            <a:r>
              <a:rPr lang="ru-RU" sz="2000" dirty="0" smtClean="0">
                <a:latin typeface="Bahnschrift" panose="020B0502040204020203" pitchFamily="34" charset="0"/>
              </a:rPr>
              <a:t> так что операции </a:t>
            </a:r>
          </a:p>
          <a:p>
            <a:pPr algn="just"/>
            <a:r>
              <a:rPr lang="ru-RU" sz="2000" dirty="0">
                <a:latin typeface="Bahnschrift" panose="020B0502040204020203" pitchFamily="34" charset="0"/>
              </a:rPr>
              <a:t>с</a:t>
            </a:r>
            <a:r>
              <a:rPr lang="ru-RU" sz="2000" dirty="0" smtClean="0">
                <a:latin typeface="Bahnschrift" panose="020B0502040204020203" pitchFamily="34" charset="0"/>
              </a:rPr>
              <a:t> ними гораздо производительней. Размеры</a:t>
            </a:r>
          </a:p>
          <a:p>
            <a:pPr algn="just"/>
            <a:r>
              <a:rPr lang="ru-RU" sz="2000" dirty="0" smtClean="0">
                <a:latin typeface="Bahnschrift" panose="020B0502040204020203" pitchFamily="34" charset="0"/>
              </a:rPr>
              <a:t> примитивов жестко фиксированы еще они не </a:t>
            </a:r>
          </a:p>
          <a:p>
            <a:pPr algn="just"/>
            <a:r>
              <a:rPr lang="ru-RU" sz="2000" dirty="0" smtClean="0">
                <a:latin typeface="Bahnschrift" panose="020B0502040204020203" pitchFamily="34" charset="0"/>
              </a:rPr>
              <a:t>меняются при переходе на иную машинную </a:t>
            </a:r>
          </a:p>
          <a:p>
            <a:pPr algn="just"/>
            <a:r>
              <a:rPr lang="ru-RU" sz="2000" dirty="0" smtClean="0">
                <a:latin typeface="Bahnschrift" panose="020B0502040204020203" pitchFamily="34" charset="0"/>
              </a:rPr>
              <a:t>архитектуру.</a:t>
            </a:r>
            <a:endParaRPr lang="ru-RU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3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859" y="439465"/>
            <a:ext cx="9404723" cy="819492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Создание новых типов данных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0173" y="1616766"/>
            <a:ext cx="33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32859" y="1616766"/>
            <a:ext cx="107196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Bahnschrift" panose="020B0502040204020203" pitchFamily="34" charset="0"/>
              </a:rPr>
              <a:t>Чтобы создать свой тип данных в </a:t>
            </a:r>
            <a:r>
              <a:rPr lang="en-US" sz="2000" dirty="0" smtClean="0">
                <a:latin typeface="Bahnschrift" panose="020B0502040204020203" pitchFamily="34" charset="0"/>
              </a:rPr>
              <a:t>java </a:t>
            </a:r>
            <a:r>
              <a:rPr lang="ru-RU" sz="2000" dirty="0" smtClean="0">
                <a:latin typeface="Bahnschrift" panose="020B0502040204020203" pitchFamily="34" charset="0"/>
              </a:rPr>
              <a:t>используется ключевое слово </a:t>
            </a:r>
            <a:r>
              <a:rPr lang="en-US" sz="2000" dirty="0" smtClean="0">
                <a:latin typeface="Bahnschrift" panose="020B0502040204020203" pitchFamily="34" charset="0"/>
              </a:rPr>
              <a:t>class, </a:t>
            </a:r>
            <a:r>
              <a:rPr lang="ru-RU" sz="2000" dirty="0" smtClean="0">
                <a:latin typeface="Bahnschrift" panose="020B0502040204020203" pitchFamily="34" charset="0"/>
              </a:rPr>
              <a:t>которое</a:t>
            </a:r>
          </a:p>
          <a:p>
            <a:r>
              <a:rPr lang="ru-RU" sz="2000" dirty="0" smtClean="0">
                <a:latin typeface="Bahnschrift" panose="020B0502040204020203" pitchFamily="34" charset="0"/>
              </a:rPr>
              <a:t>позволяет описать состояние и поведение объекта. </a:t>
            </a:r>
            <a:r>
              <a:rPr lang="en-US" sz="2000" dirty="0" smtClean="0">
                <a:latin typeface="Bahnschrift" panose="020B0502040204020203" pitchFamily="34" charset="0"/>
              </a:rPr>
              <a:t>class </a:t>
            </a:r>
            <a:r>
              <a:rPr lang="ru-RU" sz="2000" dirty="0" smtClean="0">
                <a:latin typeface="Bahnschrift" panose="020B0502040204020203" pitchFamily="34" charset="0"/>
              </a:rPr>
              <a:t>может содержать поля</a:t>
            </a:r>
            <a:r>
              <a:rPr lang="en-US" sz="2000" dirty="0" smtClean="0">
                <a:latin typeface="Bahnschrift" panose="020B0502040204020203" pitchFamily="34" charset="0"/>
              </a:rPr>
              <a:t>,</a:t>
            </a:r>
            <a:r>
              <a:rPr lang="ru-RU" sz="2000" dirty="0" smtClean="0">
                <a:latin typeface="Bahnschrift" panose="020B0502040204020203" pitchFamily="34" charset="0"/>
              </a:rPr>
              <a:t>методы</a:t>
            </a:r>
            <a:r>
              <a:rPr lang="en-US" sz="2000" dirty="0" smtClean="0">
                <a:latin typeface="Bahnschrift" panose="020B0502040204020203" pitchFamily="34" charset="0"/>
              </a:rPr>
              <a:t>,</a:t>
            </a:r>
          </a:p>
          <a:p>
            <a:r>
              <a:rPr lang="ru-RU" sz="2000" dirty="0">
                <a:latin typeface="Bahnschrift" panose="020B0502040204020203" pitchFamily="34" charset="0"/>
              </a:rPr>
              <a:t>к</a:t>
            </a:r>
            <a:r>
              <a:rPr lang="ru-RU" sz="2000" dirty="0" smtClean="0">
                <a:latin typeface="Bahnschrift" panose="020B0502040204020203" pitchFamily="34" charset="0"/>
              </a:rPr>
              <a:t>онструкторы.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62" y="3194643"/>
            <a:ext cx="5456393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Поведение объектов 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563756"/>
            <a:ext cx="95686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Bahnschrift" panose="020B0502040204020203" pitchFamily="34" charset="0"/>
              </a:rPr>
              <a:t>Под поведением объектов подразумевается </a:t>
            </a:r>
            <a:r>
              <a:rPr lang="ru-RU" sz="2000" i="1" dirty="0" smtClean="0">
                <a:latin typeface="Bahnschrift" panose="020B0502040204020203" pitchFamily="34" charset="0"/>
              </a:rPr>
              <a:t>методы </a:t>
            </a:r>
            <a:r>
              <a:rPr lang="ru-RU" sz="2000" dirty="0" smtClean="0">
                <a:latin typeface="Bahnschrift" panose="020B0502040204020203" pitchFamily="34" charset="0"/>
              </a:rPr>
              <a:t>которыми владеет объект.</a:t>
            </a:r>
          </a:p>
          <a:p>
            <a:r>
              <a:rPr lang="ru-RU" sz="2000" dirty="0" smtClean="0">
                <a:latin typeface="Bahnschrift" panose="020B0502040204020203" pitchFamily="34" charset="0"/>
              </a:rPr>
              <a:t>Основное-части метода-имя</a:t>
            </a:r>
            <a:r>
              <a:rPr lang="en-US" sz="2000" dirty="0" smtClean="0">
                <a:latin typeface="Bahnschrift" panose="020B0502040204020203" pitchFamily="34" charset="0"/>
              </a:rPr>
              <a:t>,</a:t>
            </a:r>
            <a:r>
              <a:rPr lang="ru-RU" sz="2000" dirty="0" smtClean="0">
                <a:latin typeface="Bahnschrift" panose="020B0502040204020203" pitchFamily="34" charset="0"/>
              </a:rPr>
              <a:t>тело</a:t>
            </a:r>
            <a:r>
              <a:rPr lang="en-US" sz="2000" dirty="0" smtClean="0">
                <a:latin typeface="Bahnschrift" panose="020B0502040204020203" pitchFamily="34" charset="0"/>
              </a:rPr>
              <a:t>,</a:t>
            </a:r>
            <a:r>
              <a:rPr lang="ru-RU" sz="2000" dirty="0" smtClean="0">
                <a:latin typeface="Bahnschrift" panose="020B0502040204020203" pitchFamily="34" charset="0"/>
              </a:rPr>
              <a:t>тип</a:t>
            </a:r>
            <a:r>
              <a:rPr lang="en-US" sz="2000" dirty="0" smtClean="0">
                <a:latin typeface="Bahnschrift" panose="020B0502040204020203" pitchFamily="34" charset="0"/>
              </a:rPr>
              <a:t>, </a:t>
            </a:r>
            <a:r>
              <a:rPr lang="ru-RU" sz="2000" dirty="0" smtClean="0">
                <a:latin typeface="Bahnschrift" panose="020B0502040204020203" pitchFamily="34" charset="0"/>
              </a:rPr>
              <a:t>может содержать  параметры</a:t>
            </a:r>
            <a:r>
              <a:rPr lang="en-US" sz="2000" dirty="0" smtClean="0">
                <a:latin typeface="Bahnschrift" panose="020B0502040204020203" pitchFamily="34" charset="0"/>
              </a:rPr>
              <a:t>. </a:t>
            </a:r>
            <a:r>
              <a:rPr lang="ru-RU" sz="2000" dirty="0" smtClean="0">
                <a:latin typeface="Bahnschrift" panose="020B0502040204020203" pitchFamily="34" charset="0"/>
              </a:rPr>
              <a:t>По типу </a:t>
            </a:r>
          </a:p>
          <a:p>
            <a:r>
              <a:rPr lang="ru-RU" sz="2000" dirty="0">
                <a:latin typeface="Bahnschrift" panose="020B0502040204020203" pitchFamily="34" charset="0"/>
              </a:rPr>
              <a:t>м</a:t>
            </a:r>
            <a:r>
              <a:rPr lang="ru-RU" sz="2000" dirty="0" smtClean="0">
                <a:latin typeface="Bahnschrift" panose="020B0502040204020203" pitchFamily="34" charset="0"/>
              </a:rPr>
              <a:t>етод может возвращать </a:t>
            </a:r>
            <a:r>
              <a:rPr lang="ru-RU" sz="2000" dirty="0" smtClean="0">
                <a:latin typeface="Bahnschrift" panose="020B0502040204020203" pitchFamily="34" charset="0"/>
              </a:rPr>
              <a:t>тип</a:t>
            </a:r>
            <a:r>
              <a:rPr lang="en-US" sz="2000" dirty="0" smtClean="0">
                <a:latin typeface="Bahnschrift" panose="020B0502040204020203" pitchFamily="34" charset="0"/>
              </a:rPr>
              <a:t>(return)</a:t>
            </a:r>
            <a:r>
              <a:rPr lang="ru-RU" sz="2000" dirty="0" smtClean="0">
                <a:latin typeface="Bahnschrift" panose="020B0502040204020203" pitchFamily="34" charset="0"/>
              </a:rPr>
              <a:t> </a:t>
            </a:r>
            <a:r>
              <a:rPr lang="ru-RU" sz="2000" dirty="0" smtClean="0">
                <a:latin typeface="Bahnschrift" panose="020B0502040204020203" pitchFamily="34" charset="0"/>
              </a:rPr>
              <a:t>или не возвращать</a:t>
            </a:r>
            <a:r>
              <a:rPr lang="en-US" sz="2000" dirty="0" smtClean="0">
                <a:latin typeface="Bahnschrift" panose="020B0502040204020203" pitchFamily="34" charset="0"/>
              </a:rPr>
              <a:t>(void</a:t>
            </a:r>
            <a:r>
              <a:rPr lang="en-US" sz="2000" dirty="0" smtClean="0">
                <a:latin typeface="Bahnschrift" panose="020B0502040204020203" pitchFamily="34" charset="0"/>
              </a:rPr>
              <a:t>).c</a:t>
            </a:r>
            <a:endParaRPr lang="ru-RU" sz="2000" dirty="0" smtClean="0">
              <a:latin typeface="Bahnschrift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18" y="3095934"/>
            <a:ext cx="4969565" cy="26025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095933"/>
            <a:ext cx="5440069" cy="26025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7409" y="60164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Bahnschrift" panose="020B0502040204020203" pitchFamily="34" charset="0"/>
              </a:rPr>
              <a:t>Пример</a:t>
            </a:r>
            <a:r>
              <a:rPr lang="en-US" sz="2000" dirty="0" smtClean="0">
                <a:latin typeface="Bahnschrift" panose="020B0502040204020203" pitchFamily="34" charset="0"/>
              </a:rPr>
              <a:t>:  return</a:t>
            </a:r>
            <a:endParaRPr lang="ru-RU" sz="2000" dirty="0">
              <a:latin typeface="Bahnschrif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99171" y="6029419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Bahnschrift" panose="020B0502040204020203" pitchFamily="34" charset="0"/>
              </a:rPr>
              <a:t>Пример</a:t>
            </a:r>
            <a:r>
              <a:rPr lang="en-US" sz="2000" dirty="0" smtClean="0">
                <a:latin typeface="Bahnschrift" panose="020B0502040204020203" pitchFamily="34" charset="0"/>
              </a:rPr>
              <a:t>:  void</a:t>
            </a:r>
            <a:endParaRPr lang="ru-RU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>
                <a:latin typeface="Bahnschrift" panose="020B0502040204020203" pitchFamily="34" charset="0"/>
              </a:rPr>
              <a:t>Ключевое слово </a:t>
            </a:r>
            <a:r>
              <a:rPr lang="en-US" sz="4400" dirty="0" smtClean="0">
                <a:latin typeface="Bahnschrift" panose="020B0502040204020203" pitchFamily="34" charset="0"/>
              </a:rPr>
              <a:t>static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9276" y="1523999"/>
            <a:ext cx="11719199" cy="102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Bahnschrift" panose="020B0502040204020203" pitchFamily="34" charset="0"/>
              </a:rPr>
              <a:t>Данные или метод</a:t>
            </a:r>
            <a:r>
              <a:rPr lang="en-US" sz="2000" dirty="0" smtClean="0">
                <a:latin typeface="Bahnschrift" panose="020B0502040204020203" pitchFamily="34" charset="0"/>
              </a:rPr>
              <a:t>,</a:t>
            </a:r>
            <a:r>
              <a:rPr lang="ru-RU" sz="2000" dirty="0" smtClean="0">
                <a:latin typeface="Bahnschrift" panose="020B0502040204020203" pitchFamily="34" charset="0"/>
              </a:rPr>
              <a:t> обвяленные как </a:t>
            </a:r>
            <a:r>
              <a:rPr lang="en-US" sz="2000" dirty="0" smtClean="0">
                <a:latin typeface="Bahnschrift" panose="020B0502040204020203" pitchFamily="34" charset="0"/>
              </a:rPr>
              <a:t>static </a:t>
            </a:r>
            <a:r>
              <a:rPr lang="ru-RU" sz="2000" dirty="0" smtClean="0">
                <a:latin typeface="Bahnschrift" panose="020B0502040204020203" pitchFamily="34" charset="0"/>
              </a:rPr>
              <a:t>не привязаны к определенному </a:t>
            </a:r>
            <a:r>
              <a:rPr lang="ru-RU" sz="2000" dirty="0">
                <a:latin typeface="Bahnschrift" panose="020B0502040204020203" pitchFamily="34" charset="0"/>
              </a:rPr>
              <a:t>э</a:t>
            </a:r>
            <a:r>
              <a:rPr lang="ru-RU" sz="2000" dirty="0" smtClean="0">
                <a:latin typeface="Bahnschrift" panose="020B0502040204020203" pitchFamily="34" charset="0"/>
              </a:rPr>
              <a:t>кземпляру этого к</a:t>
            </a:r>
            <a:r>
              <a:rPr lang="ru-RU" sz="2000" dirty="0" smtClean="0">
                <a:latin typeface="Bahnschrift" panose="020B0502040204020203" pitchFamily="34" charset="0"/>
              </a:rPr>
              <a:t>ласса. Поэтому даже если в программе не создавался не один экземпляр класса вы сможете </a:t>
            </a:r>
            <a:r>
              <a:rPr lang="ru-RU" sz="2000" dirty="0" smtClean="0">
                <a:latin typeface="Bahnschrift" panose="020B0502040204020203" pitchFamily="34" charset="0"/>
              </a:rPr>
              <a:t>вызвать статический метод или получить доступ к  статическим данным. Это обусловлено двумя вещами</a:t>
            </a:r>
            <a:r>
              <a:rPr lang="en-US" sz="2000" dirty="0" smtClean="0">
                <a:latin typeface="Bahnschrift" panose="020B0502040204020203" pitchFamily="34" charset="0"/>
              </a:rPr>
              <a:t>:</a:t>
            </a:r>
            <a:endParaRPr lang="ru-RU" sz="2000" dirty="0" smtClean="0">
              <a:latin typeface="Bahnschrif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111" y="2608532"/>
            <a:ext cx="11727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ahnschrift" panose="020B0502040204020203" pitchFamily="34" charset="0"/>
              </a:rPr>
              <a:t>Первая это когда некоторые данные должны хранится в единственном числе независимо  от</a:t>
            </a:r>
          </a:p>
          <a:p>
            <a:r>
              <a:rPr lang="ru-RU" sz="2000" dirty="0" smtClean="0">
                <a:latin typeface="Bahnschrift" panose="020B0502040204020203" pitchFamily="34" charset="0"/>
              </a:rPr>
              <a:t>Количество созданных объектов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ahnschrift" panose="020B0502040204020203" pitchFamily="34" charset="0"/>
              </a:rPr>
              <a:t>Второе это когда вам  потребуется метод не привязанный к конкретному объекту  </a:t>
            </a:r>
            <a:endParaRPr lang="ru-RU" sz="2000" dirty="0">
              <a:latin typeface="Bahnschrift" panose="020B0502040204020203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094921"/>
            <a:ext cx="5464407" cy="81418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5147260"/>
            <a:ext cx="2745797" cy="4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50" y="1325217"/>
            <a:ext cx="6446243" cy="483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295</TotalTime>
  <Words>364</Words>
  <Application>Microsoft Office PowerPoint</Application>
  <PresentationFormat>Широкоэкранный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Century Gothic</vt:lpstr>
      <vt:lpstr>Wingdings 3</vt:lpstr>
      <vt:lpstr>Ион</vt:lpstr>
      <vt:lpstr>Все является объектом</vt:lpstr>
      <vt:lpstr>Объект </vt:lpstr>
      <vt:lpstr>Где хранятся данные </vt:lpstr>
      <vt:lpstr>Примитивные типы</vt:lpstr>
      <vt:lpstr>Создание новых типов данных</vt:lpstr>
      <vt:lpstr>Поведение объектов </vt:lpstr>
      <vt:lpstr>Ключевое слово static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 является объектом</dc:title>
  <dc:creator>IbroJim</dc:creator>
  <cp:lastModifiedBy>IbroJim</cp:lastModifiedBy>
  <cp:revision>22</cp:revision>
  <dcterms:created xsi:type="dcterms:W3CDTF">2018-12-27T12:59:13Z</dcterms:created>
  <dcterms:modified xsi:type="dcterms:W3CDTF">2018-12-30T15:29:02Z</dcterms:modified>
</cp:coreProperties>
</file>