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86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5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07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36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93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833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306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889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7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47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12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40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8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51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67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91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129DC4-71FB-4678-AF89-F8DF2B29BFD1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FEC3A-006F-41BE-A7B1-BF160C799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77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795129"/>
            <a:ext cx="8825658" cy="755375"/>
          </a:xfrm>
        </p:spPr>
        <p:txBody>
          <a:bodyPr/>
          <a:lstStyle/>
          <a:p>
            <a:pPr algn="ctr"/>
            <a:r>
              <a:rPr lang="ru-RU" sz="4800" dirty="0" smtClean="0">
                <a:latin typeface="Bahnschrift" panose="020B0502040204020203" pitchFamily="34" charset="0"/>
              </a:rPr>
              <a:t>Операторы</a:t>
            </a:r>
            <a:endParaRPr lang="ru-RU" sz="4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2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244" y="797144"/>
            <a:ext cx="4134199" cy="5358491"/>
          </a:xfrm>
        </p:spPr>
      </p:pic>
    </p:spTree>
    <p:extLst>
      <p:ext uri="{BB962C8B-B14F-4D97-AF65-F5344CB8AC3E}">
        <p14:creationId xmlns:p14="http://schemas.microsoft.com/office/powerpoint/2010/main" val="269593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8269357" y="2570921"/>
            <a:ext cx="3617844" cy="1325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latin typeface="Bahnschrift" panose="020B0502040204020203" pitchFamily="34" charset="0"/>
              </a:rPr>
              <a:t>Оператор получает один или несколько аргументов и создаёт на  их основе значение 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154955" y="795129"/>
            <a:ext cx="8825658" cy="755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800" dirty="0" smtClean="0">
                <a:latin typeface="Bahnschrift" panose="020B0502040204020203" pitchFamily="34" charset="0"/>
              </a:rPr>
              <a:t>Что делают операторы</a:t>
            </a:r>
            <a:r>
              <a:rPr lang="en-US" sz="4800" dirty="0" smtClean="0">
                <a:latin typeface="Bahnschrift" panose="020B0502040204020203" pitchFamily="34" charset="0"/>
              </a:rPr>
              <a:t>?</a:t>
            </a:r>
            <a:endParaRPr lang="ru-RU" sz="4800" dirty="0">
              <a:latin typeface="Bahnschrif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2" y="2193233"/>
            <a:ext cx="7254083" cy="29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8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3853"/>
          </a:xfrm>
        </p:spPr>
        <p:txBody>
          <a:bodyPr/>
          <a:lstStyle/>
          <a:p>
            <a:pPr algn="ctr"/>
            <a:r>
              <a:rPr lang="ru-RU" sz="4800" dirty="0" smtClean="0">
                <a:latin typeface="Bahnschrift" panose="020B0502040204020203" pitchFamily="34" charset="0"/>
              </a:rPr>
              <a:t>Математические операторы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56571"/>
            <a:ext cx="8946541" cy="2651604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Основные математические операторы  остаются неизменимыми почти во всех языках программирования</a:t>
            </a:r>
            <a:r>
              <a:rPr lang="en-US" dirty="0" smtClean="0">
                <a:latin typeface="Bahnschrift" panose="020B0502040204020203" pitchFamily="34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" panose="020B0502040204020203" pitchFamily="34" charset="0"/>
              </a:rPr>
              <a:t>Сложение(+)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" panose="020B0502040204020203" pitchFamily="34" charset="0"/>
              </a:rPr>
              <a:t>Вычитание(-)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" panose="020B0502040204020203" pitchFamily="34" charset="0"/>
              </a:rPr>
              <a:t>Умножение</a:t>
            </a:r>
            <a:r>
              <a:rPr lang="en-US" dirty="0" smtClean="0">
                <a:latin typeface="Bahnschrift" panose="020B0502040204020203" pitchFamily="34" charset="0"/>
              </a:rPr>
              <a:t>(*)</a:t>
            </a:r>
            <a:r>
              <a:rPr lang="ru-RU" dirty="0" smtClean="0">
                <a:latin typeface="Bahnschrift" panose="020B0502040204020203" pitchFamily="34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" panose="020B0502040204020203" pitchFamily="34" charset="0"/>
              </a:rPr>
              <a:t>Деление(</a:t>
            </a:r>
            <a:r>
              <a:rPr lang="en-US" dirty="0" smtClean="0">
                <a:latin typeface="Bahnschrift" panose="020B0502040204020203" pitchFamily="34" charset="0"/>
              </a:rPr>
              <a:t>/)</a:t>
            </a:r>
            <a:endParaRPr lang="ru-RU" dirty="0" smtClean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77" y="4108175"/>
            <a:ext cx="3586990" cy="25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2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 smtClean="0">
                <a:latin typeface="Bahnschrift" panose="020B0502040204020203" pitchFamily="34" charset="0"/>
              </a:rPr>
              <a:t>Унарный плюс и минус</a:t>
            </a:r>
            <a:endParaRPr lang="ru-RU" sz="4800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8841" y="1708361"/>
            <a:ext cx="8946541" cy="1061343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Унарный минус (-) и плюс (+) внешние не отличается от аналогичных бинарных операторов. Компилятор выбирает нужны оператор в соответствии с контекстом использования.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69704"/>
            <a:ext cx="5195680" cy="38749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20" y="5275933"/>
            <a:ext cx="2281167" cy="13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6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pPr algn="ctr"/>
            <a:r>
              <a:rPr lang="ru-RU" sz="4800" dirty="0" smtClean="0">
                <a:latin typeface="Bahnschrift" panose="020B0502040204020203" pitchFamily="34" charset="0"/>
              </a:rPr>
              <a:t>Унарный </a:t>
            </a:r>
            <a:r>
              <a:rPr lang="ru-RU" sz="4800" dirty="0">
                <a:latin typeface="Bahnschrift" panose="020B0502040204020203" pitchFamily="34" charset="0"/>
              </a:rPr>
              <a:t>плюс и минус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056042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Два наиболее полезных сокращение-это операторы увеличения(инкремента) и уменьшения(декремента). Каждый из этих видов существует в двух версиях-префиксной и постфиксной.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15" y="3108961"/>
            <a:ext cx="4970940" cy="15516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760" y="3099767"/>
            <a:ext cx="1100787" cy="15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9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508"/>
          </a:xfrm>
        </p:spPr>
        <p:txBody>
          <a:bodyPr/>
          <a:lstStyle/>
          <a:p>
            <a:pPr algn="ctr"/>
            <a:r>
              <a:rPr lang="ru-RU" sz="4800" dirty="0" smtClean="0">
                <a:latin typeface="Bahnschrift" panose="020B0502040204020203" pitchFamily="34" charset="0"/>
              </a:rPr>
              <a:t>Оператор сравнения</a:t>
            </a:r>
            <a:endParaRPr lang="ru-RU" sz="4800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0546" y="1378226"/>
            <a:ext cx="8946541" cy="259859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Операторы сравнения выдают логический(</a:t>
            </a:r>
            <a:r>
              <a:rPr lang="en-US" dirty="0" smtClean="0">
                <a:latin typeface="Bahnschrift" panose="020B0502040204020203" pitchFamily="34" charset="0"/>
              </a:rPr>
              <a:t>Boolean)</a:t>
            </a:r>
            <a:r>
              <a:rPr lang="ru-RU" dirty="0" smtClean="0">
                <a:latin typeface="Bahnschrift" panose="020B0502040204020203" pitchFamily="34" charset="0"/>
              </a:rPr>
              <a:t> результат. Они проверяют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в каком отношении находится значения их операндов. Если условие проверки истинно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оператор выдаёт </a:t>
            </a:r>
            <a:r>
              <a:rPr lang="en-US" dirty="0" smtClean="0">
                <a:latin typeface="Bahnschrift" panose="020B0502040204020203" pitchFamily="34" charset="0"/>
              </a:rPr>
              <a:t>true,</a:t>
            </a:r>
            <a:r>
              <a:rPr lang="ru-RU" dirty="0" smtClean="0">
                <a:latin typeface="Bahnschrift" panose="020B0502040204020203" pitchFamily="34" charset="0"/>
              </a:rPr>
              <a:t> а если ложно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– false</a:t>
            </a:r>
            <a:r>
              <a:rPr lang="ru-RU" dirty="0" smtClean="0">
                <a:latin typeface="Bahnschrift" panose="020B0502040204020203" pitchFamily="34" charset="0"/>
              </a:rPr>
              <a:t>. К операторам сравнения относятся</a:t>
            </a:r>
            <a:r>
              <a:rPr lang="en-US" dirty="0" smtClean="0">
                <a:latin typeface="Bahnschrift" panose="020B0502040204020203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" panose="020B0502040204020203" pitchFamily="34" charset="0"/>
              </a:rPr>
              <a:t>М</a:t>
            </a:r>
            <a:r>
              <a:rPr lang="ru-RU" sz="2000" dirty="0" smtClean="0">
                <a:latin typeface="Bahnschrift" panose="020B0502040204020203" pitchFamily="34" charset="0"/>
              </a:rPr>
              <a:t>еньше чем</a:t>
            </a:r>
            <a:r>
              <a:rPr lang="en-US" sz="2000" dirty="0" smtClean="0">
                <a:latin typeface="Bahnschrift" panose="020B0502040204020203" pitchFamily="34" charset="0"/>
              </a:rPr>
              <a:t>(&lt;</a:t>
            </a:r>
            <a:r>
              <a:rPr lang="ru-RU" sz="2000" dirty="0" smtClean="0">
                <a:latin typeface="Bahnschrift" panose="020B0502040204020203" pitchFamily="34" charset="0"/>
              </a:rPr>
              <a:t>) или больше(</a:t>
            </a:r>
            <a:r>
              <a:rPr lang="en-US" sz="2000" dirty="0" smtClean="0">
                <a:latin typeface="Bahnschrift" panose="020B0502040204020203" pitchFamily="34" charset="0"/>
              </a:rPr>
              <a:t>&gt;)</a:t>
            </a:r>
            <a:endParaRPr lang="ru-RU" sz="2000" dirty="0" smtClean="0">
              <a:latin typeface="Bahnschrift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" panose="020B0502040204020203" pitchFamily="34" charset="0"/>
              </a:rPr>
              <a:t>Меньше равно или равно </a:t>
            </a:r>
            <a:r>
              <a:rPr lang="en-US" sz="2000" dirty="0" smtClean="0">
                <a:latin typeface="Bahnschrift" panose="020B0502040204020203" pitchFamily="34" charset="0"/>
              </a:rPr>
              <a:t>(&gt;=) </a:t>
            </a:r>
            <a:r>
              <a:rPr lang="ru-RU" sz="2000" dirty="0" smtClean="0">
                <a:latin typeface="Bahnschrift" panose="020B0502040204020203" pitchFamily="34" charset="0"/>
              </a:rPr>
              <a:t>и наоборот </a:t>
            </a:r>
            <a:r>
              <a:rPr lang="en-US" sz="2000" dirty="0" smtClean="0">
                <a:latin typeface="Bahnschrift" panose="020B0502040204020203" pitchFamily="34" charset="0"/>
              </a:rPr>
              <a:t>(&lt;=)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Bahnschrift" panose="020B0502040204020203" pitchFamily="34" charset="0"/>
              </a:rPr>
              <a:t>Равно (=) или не равно(!=)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5" y="4177809"/>
            <a:ext cx="4467350" cy="22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5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2012"/>
          </a:xfrm>
        </p:spPr>
        <p:txBody>
          <a:bodyPr/>
          <a:lstStyle/>
          <a:p>
            <a:pPr algn="ctr"/>
            <a:r>
              <a:rPr lang="ru-RU" sz="4800" dirty="0" smtClean="0">
                <a:latin typeface="Bahnschrift" panose="020B0502040204020203" pitchFamily="34" charset="0"/>
              </a:rPr>
              <a:t>Логический оператор</a:t>
            </a:r>
            <a:endParaRPr lang="ru-RU" sz="4800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04731"/>
            <a:ext cx="8946541" cy="1704230"/>
          </a:xfrm>
        </p:spPr>
        <p:txBody>
          <a:bodyPr/>
          <a:lstStyle/>
          <a:p>
            <a:pPr algn="just"/>
            <a:r>
              <a:rPr lang="ru-RU" dirty="0" smtClean="0"/>
              <a:t>Логический операторы И </a:t>
            </a:r>
            <a:r>
              <a:rPr lang="en-US" dirty="0" smtClean="0"/>
              <a:t>(&amp;&amp;), </a:t>
            </a:r>
            <a:r>
              <a:rPr lang="ru-RU" dirty="0" smtClean="0"/>
              <a:t>ИЛИ(</a:t>
            </a:r>
            <a:r>
              <a:rPr lang="en-US" dirty="0" smtClean="0"/>
              <a:t>||</a:t>
            </a:r>
            <a:r>
              <a:rPr lang="ru-RU" dirty="0" smtClean="0"/>
              <a:t>) и НЕ(</a:t>
            </a:r>
            <a:r>
              <a:rPr lang="en-US" dirty="0" smtClean="0"/>
              <a:t>!) </a:t>
            </a:r>
            <a:r>
              <a:rPr lang="ru-RU" dirty="0" smtClean="0"/>
              <a:t>производят логические значения </a:t>
            </a:r>
            <a:r>
              <a:rPr lang="en-US" dirty="0" smtClean="0"/>
              <a:t>true </a:t>
            </a:r>
            <a:r>
              <a:rPr lang="ru-RU" dirty="0" smtClean="0"/>
              <a:t>и </a:t>
            </a:r>
            <a:r>
              <a:rPr lang="en-US" dirty="0" smtClean="0"/>
              <a:t>false, </a:t>
            </a:r>
            <a:r>
              <a:rPr lang="ru-RU" dirty="0" smtClean="0"/>
              <a:t>основанные на логических отношениях своих аргументов. 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4" y="2929559"/>
            <a:ext cx="4574691" cy="29451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4182893"/>
            <a:ext cx="1745560" cy="16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0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>
                <a:latin typeface="Bahnschrift" panose="020B0502040204020203" pitchFamily="34" charset="0"/>
              </a:rPr>
              <a:t>Тернарный оператор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052919"/>
            <a:ext cx="10432706" cy="1124622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Тернарный оператор необычен тем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что он использует три операнда. И все же это действительно оператор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так как он производит значения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в отличие от обычной конструкции выбора </a:t>
            </a:r>
            <a:r>
              <a:rPr lang="en-US" dirty="0" smtClean="0">
                <a:latin typeface="Bahnschrift" panose="020B0502040204020203" pitchFamily="34" charset="0"/>
              </a:rPr>
              <a:t>if-else</a:t>
            </a:r>
            <a:r>
              <a:rPr lang="ru-RU" dirty="0" smtClean="0">
                <a:latin typeface="Bahnschrift" panose="020B0502040204020203" pitchFamily="34" charset="0"/>
              </a:rPr>
              <a:t>. 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377212"/>
            <a:ext cx="3443287" cy="28264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775" y="5113972"/>
            <a:ext cx="1389408" cy="9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460" y="2052919"/>
            <a:ext cx="11635740" cy="1330362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Слово приведение используется в смысле приведение к другому типу. В определенных ситуациях </a:t>
            </a:r>
            <a:r>
              <a:rPr lang="en-US" dirty="0" smtClean="0">
                <a:latin typeface="Bahnschrift" panose="020B0502040204020203" pitchFamily="34" charset="0"/>
              </a:rPr>
              <a:t>Java</a:t>
            </a:r>
            <a:r>
              <a:rPr lang="ru-RU" dirty="0" smtClean="0">
                <a:latin typeface="Bahnschrift" panose="020B0502040204020203" pitchFamily="34" charset="0"/>
              </a:rPr>
              <a:t> самостоятельно преобразует данные к другим типам. Приведение позволяет сделать замену типа более очевидной или выполнить е принудительно в случаях</a:t>
            </a:r>
            <a:r>
              <a:rPr lang="en-US" dirty="0" smtClean="0">
                <a:latin typeface="Bahnschrift" panose="020B0502040204020203" pitchFamily="34" charset="0"/>
              </a:rPr>
              <a:t>, </a:t>
            </a:r>
            <a:r>
              <a:rPr lang="ru-RU" dirty="0" smtClean="0">
                <a:latin typeface="Bahnschrift" panose="020B0502040204020203" pitchFamily="34" charset="0"/>
              </a:rPr>
              <a:t>где это не происходит в обычном порядке.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ru-RU" sz="4800" dirty="0" smtClean="0">
                <a:latin typeface="Bahnschrift SemiBold" panose="020B0502040204020203" pitchFamily="34" charset="0"/>
              </a:rPr>
              <a:t>Оператор приведения</a:t>
            </a:r>
            <a:endParaRPr lang="ru-RU" sz="4800" dirty="0">
              <a:latin typeface="Bahnschrift SemiBol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830" y="3582952"/>
            <a:ext cx="6477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03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263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Bahnschrift SemiBold</vt:lpstr>
      <vt:lpstr>Century Gothic</vt:lpstr>
      <vt:lpstr>Wingdings 3</vt:lpstr>
      <vt:lpstr>Ион</vt:lpstr>
      <vt:lpstr>Операторы</vt:lpstr>
      <vt:lpstr>Презентация PowerPoint</vt:lpstr>
      <vt:lpstr>Математические операторы</vt:lpstr>
      <vt:lpstr>Унарный плюс и минус</vt:lpstr>
      <vt:lpstr>Унарный плюс и минус</vt:lpstr>
      <vt:lpstr>Оператор сравнения</vt:lpstr>
      <vt:lpstr>Логический оператор</vt:lpstr>
      <vt:lpstr>Тернарный оператор</vt:lpstr>
      <vt:lpstr>Оператор приведения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Операторы</dc:title>
  <dc:creator>IbroJim</dc:creator>
  <cp:lastModifiedBy>IbroJim</cp:lastModifiedBy>
  <cp:revision>11</cp:revision>
  <dcterms:created xsi:type="dcterms:W3CDTF">2018-12-30T19:13:15Z</dcterms:created>
  <dcterms:modified xsi:type="dcterms:W3CDTF">2018-12-31T08:56:08Z</dcterms:modified>
</cp:coreProperties>
</file>