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FD4F-33F0-48D6-902F-B46810D0C17A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685-44F3-48F5-B45E-874A8410A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FD4F-33F0-48D6-902F-B46810D0C17A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685-44F3-48F5-B45E-874A8410A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10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FD4F-33F0-48D6-902F-B46810D0C17A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685-44F3-48F5-B45E-874A8410A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923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FD4F-33F0-48D6-902F-B46810D0C17A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685-44F3-48F5-B45E-874A8410A8E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136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FD4F-33F0-48D6-902F-B46810D0C17A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685-44F3-48F5-B45E-874A8410A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440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FD4F-33F0-48D6-902F-B46810D0C17A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685-44F3-48F5-B45E-874A8410A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561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FD4F-33F0-48D6-902F-B46810D0C17A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685-44F3-48F5-B45E-874A8410A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716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FD4F-33F0-48D6-902F-B46810D0C17A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685-44F3-48F5-B45E-874A8410A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110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FD4F-33F0-48D6-902F-B46810D0C17A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685-44F3-48F5-B45E-874A8410A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00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FD4F-33F0-48D6-902F-B46810D0C17A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685-44F3-48F5-B45E-874A8410A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2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FD4F-33F0-48D6-902F-B46810D0C17A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685-44F3-48F5-B45E-874A8410A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69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FD4F-33F0-48D6-902F-B46810D0C17A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685-44F3-48F5-B45E-874A8410A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51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FD4F-33F0-48D6-902F-B46810D0C17A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685-44F3-48F5-B45E-874A8410A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74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FD4F-33F0-48D6-902F-B46810D0C17A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685-44F3-48F5-B45E-874A8410A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40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FD4F-33F0-48D6-902F-B46810D0C17A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685-44F3-48F5-B45E-874A8410A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81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FD4F-33F0-48D6-902F-B46810D0C17A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685-44F3-48F5-B45E-874A8410A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76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FD4F-33F0-48D6-902F-B46810D0C17A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685-44F3-48F5-B45E-874A8410A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34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EC5FD4F-33F0-48D6-902F-B46810D0C17A}" type="datetimeFigureOut">
              <a:rPr lang="ru-RU" smtClean="0"/>
              <a:t>31.12.2018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1B685-44F3-48F5-B45E-874A8410A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208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937591"/>
          </a:xfrm>
        </p:spPr>
        <p:txBody>
          <a:bodyPr/>
          <a:lstStyle/>
          <a:p>
            <a:pPr algn="ctr"/>
            <a:r>
              <a:rPr lang="ru-RU" sz="4800" dirty="0" smtClean="0"/>
              <a:t>Управляющие конструкции</a:t>
            </a:r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9727096" y="5897218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err="1" smtClean="0">
                <a:latin typeface="Bahnschrift" panose="020B0502040204020203" pitchFamily="34" charset="0"/>
              </a:rPr>
              <a:t>Ибраим</a:t>
            </a:r>
            <a:r>
              <a:rPr lang="ru-RU" sz="2000" dirty="0" smtClean="0">
                <a:latin typeface="Bahnschrift" panose="020B0502040204020203" pitchFamily="34" charset="0"/>
              </a:rPr>
              <a:t> </a:t>
            </a:r>
            <a:r>
              <a:rPr lang="ru-RU" sz="2000" dirty="0" err="1" smtClean="0">
                <a:latin typeface="Bahnschrift" panose="020B0502040204020203" pitchFamily="34" charset="0"/>
              </a:rPr>
              <a:t>Сальме</a:t>
            </a:r>
            <a:endParaRPr lang="ru-RU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437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2986"/>
          </a:xfrm>
        </p:spPr>
        <p:txBody>
          <a:bodyPr/>
          <a:lstStyle/>
          <a:p>
            <a:pPr algn="ctr"/>
            <a:r>
              <a:rPr lang="en-US" sz="4800" dirty="0" smtClean="0">
                <a:latin typeface="Bahnschrift" panose="020B0502040204020203" pitchFamily="34" charset="0"/>
              </a:rPr>
              <a:t>switch</a:t>
            </a:r>
            <a:endParaRPr lang="ru-RU" sz="4800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45705"/>
            <a:ext cx="10498967" cy="23204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Bahnschrift" panose="020B0502040204020203" pitchFamily="34" charset="0"/>
              </a:rPr>
              <a:t>Команда </a:t>
            </a:r>
            <a:r>
              <a:rPr lang="en-US" dirty="0" smtClean="0">
                <a:latin typeface="Bahnschrift" panose="020B0502040204020203" pitchFamily="34" charset="0"/>
              </a:rPr>
              <a:t>switch </a:t>
            </a:r>
            <a:r>
              <a:rPr lang="ru-RU" dirty="0" smtClean="0">
                <a:latin typeface="Bahnschrift" panose="020B0502040204020203" pitchFamily="34" charset="0"/>
              </a:rPr>
              <a:t>часто называют командной выбора. С помощью конструкции </a:t>
            </a:r>
            <a:r>
              <a:rPr lang="en-US" dirty="0" smtClean="0">
                <a:latin typeface="Bahnschrift" panose="020B0502040204020203" pitchFamily="34" charset="0"/>
              </a:rPr>
              <a:t>switch </a:t>
            </a:r>
            <a:r>
              <a:rPr lang="ru-RU" dirty="0" smtClean="0">
                <a:latin typeface="Bahnschrift" panose="020B0502040204020203" pitchFamily="34" charset="0"/>
              </a:rPr>
              <a:t>осуществляется выбор из нескольких альтернатив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в зависимости от значения целочисленного выражения. </a:t>
            </a:r>
            <a:r>
              <a:rPr lang="ru-RU" u="sng" dirty="0" smtClean="0">
                <a:latin typeface="Bahnschrift" panose="020B0502040204020203" pitchFamily="34" charset="0"/>
              </a:rPr>
              <a:t>Целочисленное-выражение</a:t>
            </a:r>
            <a:r>
              <a:rPr lang="ru-RU" dirty="0" smtClean="0">
                <a:latin typeface="Bahnschrift" panose="020B0502040204020203" pitchFamily="34" charset="0"/>
              </a:rPr>
              <a:t>- выражение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в результате которого получается целое число. Команда </a:t>
            </a:r>
            <a:r>
              <a:rPr lang="en-US" dirty="0" smtClean="0">
                <a:latin typeface="Bahnschrift" panose="020B0502040204020203" pitchFamily="34" charset="0"/>
              </a:rPr>
              <a:t>switch </a:t>
            </a:r>
            <a:r>
              <a:rPr lang="ru-RU" dirty="0" smtClean="0">
                <a:latin typeface="Bahnschrift" panose="020B0502040204020203" pitchFamily="34" charset="0"/>
              </a:rPr>
              <a:t>сравнивает результат целочисленного-выражение с каждым последующим целым значениям. Если обнаружится совпадение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исполняется советующая команда. Если же совпадения не находится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исполняется команда после ключевого слова </a:t>
            </a:r>
            <a:r>
              <a:rPr lang="en-US" dirty="0" smtClean="0">
                <a:latin typeface="Bahnschrift" panose="020B0502040204020203" pitchFamily="34" charset="0"/>
              </a:rPr>
              <a:t>default.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904242"/>
            <a:ext cx="4392295" cy="199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0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74" y="579782"/>
            <a:ext cx="7752522" cy="581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4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004"/>
          </a:xfrm>
        </p:spPr>
        <p:txBody>
          <a:bodyPr/>
          <a:lstStyle/>
          <a:p>
            <a:pPr algn="ctr"/>
            <a:r>
              <a:rPr lang="ru-RU" sz="4800" dirty="0" smtClean="0"/>
              <a:t>Принцип работы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2052919"/>
            <a:ext cx="10538723" cy="1432404"/>
          </a:xfrm>
        </p:spPr>
        <p:txBody>
          <a:bodyPr/>
          <a:lstStyle/>
          <a:p>
            <a:pPr algn="just"/>
            <a:r>
              <a:rPr lang="ru-RU" dirty="0" smtClean="0">
                <a:latin typeface="Bahnschrift" panose="020B0502040204020203" pitchFamily="34" charset="0"/>
              </a:rPr>
              <a:t>Все конструкции с условием  вычисляют истинность или ложность условного выражения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чтобы определить способ выполнения. Пример условия (</a:t>
            </a:r>
            <a:r>
              <a:rPr lang="en-US" dirty="0" smtClean="0">
                <a:latin typeface="Bahnschrift" panose="020B0502040204020203" pitchFamily="34" charset="0"/>
              </a:rPr>
              <a:t>A==B)</a:t>
            </a:r>
            <a:r>
              <a:rPr lang="ru-RU" dirty="0" smtClean="0">
                <a:latin typeface="Bahnschrift" panose="020B0502040204020203" pitchFamily="34" charset="0"/>
              </a:rPr>
              <a:t>. Оператор сравнения(==) проверяет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равно ли значения </a:t>
            </a:r>
            <a:r>
              <a:rPr lang="en-US" dirty="0" smtClean="0">
                <a:latin typeface="Bahnschrift" panose="020B0502040204020203" pitchFamily="34" charset="0"/>
              </a:rPr>
              <a:t>A </a:t>
            </a:r>
            <a:r>
              <a:rPr lang="ru-RU" dirty="0" smtClean="0">
                <a:latin typeface="Bahnschrift" panose="020B0502040204020203" pitchFamily="34" charset="0"/>
              </a:rPr>
              <a:t>значению </a:t>
            </a:r>
            <a:r>
              <a:rPr lang="en-US" dirty="0" smtClean="0">
                <a:latin typeface="Bahnschrift" panose="020B0502040204020203" pitchFamily="34" charset="0"/>
              </a:rPr>
              <a:t>B</a:t>
            </a:r>
            <a:r>
              <a:rPr lang="ru-RU" dirty="0" smtClean="0">
                <a:latin typeface="Bahnschrift" panose="020B0502040204020203" pitchFamily="34" charset="0"/>
              </a:rPr>
              <a:t>. Результат может быть истинным </a:t>
            </a:r>
            <a:r>
              <a:rPr lang="en-US" dirty="0" smtClean="0">
                <a:latin typeface="Bahnschrift" panose="020B0502040204020203" pitchFamily="34" charset="0"/>
              </a:rPr>
              <a:t>(true)</a:t>
            </a:r>
            <a:r>
              <a:rPr lang="ru-RU" dirty="0" smtClean="0">
                <a:latin typeface="Bahnschrift" panose="020B0502040204020203" pitchFamily="34" charset="0"/>
              </a:rPr>
              <a:t> или ложным </a:t>
            </a:r>
            <a:r>
              <a:rPr lang="en-US" dirty="0" smtClean="0">
                <a:latin typeface="Bahnschrift" panose="020B0502040204020203" pitchFamily="34" charset="0"/>
              </a:rPr>
              <a:t>(false).</a:t>
            </a:r>
            <a:r>
              <a:rPr lang="ru-RU" dirty="0" smtClean="0">
                <a:latin typeface="Bahnschrif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88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pPr algn="ctr"/>
            <a:r>
              <a:rPr lang="en-US" dirty="0" smtClean="0">
                <a:latin typeface="Bahnschrift" panose="020B0502040204020203" pitchFamily="34" charset="0"/>
              </a:rPr>
              <a:t>If-else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5201" y="1778599"/>
            <a:ext cx="8946541" cy="1376082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>
                <a:latin typeface="Bahnschrift" panose="020B0502040204020203" pitchFamily="34" charset="0"/>
              </a:rPr>
              <a:t>Команда </a:t>
            </a:r>
            <a:r>
              <a:rPr lang="en-US" dirty="0" smtClean="0">
                <a:latin typeface="Bahnschrift" panose="020B0502040204020203" pitchFamily="34" charset="0"/>
              </a:rPr>
              <a:t>if-else </a:t>
            </a:r>
            <a:r>
              <a:rPr lang="ru-RU" dirty="0" smtClean="0">
                <a:latin typeface="Bahnschrift" panose="020B0502040204020203" pitchFamily="34" charset="0"/>
              </a:rPr>
              <a:t>является</a:t>
            </a:r>
            <a:r>
              <a:rPr lang="ru-RU" dirty="0">
                <a:latin typeface="Bahnschrift" panose="020B0502040204020203" pitchFamily="34" charset="0"/>
              </a:rPr>
              <a:t> </a:t>
            </a:r>
            <a:r>
              <a:rPr lang="ru-RU" dirty="0" smtClean="0">
                <a:latin typeface="Bahnschrift" panose="020B0502040204020203" pitchFamily="34" charset="0"/>
              </a:rPr>
              <a:t>наиболее распространённым способом передачи управление в программе.</a:t>
            </a:r>
            <a:r>
              <a:rPr lang="en-US" dirty="0" smtClean="0">
                <a:latin typeface="Bahnschrift" panose="020B0502040204020203" pitchFamily="34" charset="0"/>
              </a:rPr>
              <a:t> </a:t>
            </a:r>
            <a:r>
              <a:rPr lang="ru-RU" dirty="0" smtClean="0">
                <a:latin typeface="Bahnschrift" panose="020B0502040204020203" pitchFamily="34" charset="0"/>
              </a:rPr>
              <a:t>Присутствие ключевого слово </a:t>
            </a:r>
            <a:r>
              <a:rPr lang="en-US" dirty="0" smtClean="0">
                <a:latin typeface="Bahnschrift" panose="020B0502040204020203" pitchFamily="34" charset="0"/>
              </a:rPr>
              <a:t>else </a:t>
            </a:r>
            <a:r>
              <a:rPr lang="ru-RU" dirty="0" smtClean="0">
                <a:latin typeface="Bahnschrift" panose="020B0502040204020203" pitchFamily="34" charset="0"/>
              </a:rPr>
              <a:t>не обязательно</a:t>
            </a:r>
            <a:r>
              <a:rPr lang="en-US" dirty="0" smtClean="0">
                <a:latin typeface="Bahnschrift" panose="020B0502040204020203" pitchFamily="34" charset="0"/>
              </a:rPr>
              <a:t>, </a:t>
            </a:r>
            <a:r>
              <a:rPr lang="ru-RU" dirty="0" smtClean="0">
                <a:latin typeface="Bahnschrift" panose="020B0502040204020203" pitchFamily="34" charset="0"/>
              </a:rPr>
              <a:t>поэтому конструкция </a:t>
            </a:r>
            <a:r>
              <a:rPr lang="en-US" dirty="0" smtClean="0">
                <a:latin typeface="Bahnschrift" panose="020B0502040204020203" pitchFamily="34" charset="0"/>
              </a:rPr>
              <a:t>if</a:t>
            </a:r>
            <a:r>
              <a:rPr lang="ru-RU" dirty="0" smtClean="0">
                <a:latin typeface="Bahnschrift" panose="020B0502040204020203" pitchFamily="34" charset="0"/>
              </a:rPr>
              <a:t> существует в двух формах. Условие должно дать результат тип </a:t>
            </a:r>
            <a:r>
              <a:rPr lang="en-US" dirty="0" err="1" smtClean="0">
                <a:latin typeface="Bahnschrift" panose="020B0502040204020203" pitchFamily="34" charset="0"/>
              </a:rPr>
              <a:t>boolean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  <a:r>
              <a:rPr lang="ru-RU" dirty="0" smtClean="0">
                <a:latin typeface="Bahnschrift" panose="020B0502040204020203" pitchFamily="34" charset="0"/>
              </a:rPr>
              <a:t> 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" y="3154682"/>
            <a:ext cx="4146250" cy="34088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1" y="5824269"/>
            <a:ext cx="816292" cy="73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7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4582"/>
          </a:xfrm>
        </p:spPr>
        <p:txBody>
          <a:bodyPr/>
          <a:lstStyle/>
          <a:p>
            <a:pPr algn="ctr"/>
            <a:r>
              <a:rPr lang="ru-RU" sz="4800" dirty="0" smtClean="0">
                <a:latin typeface="Bahnschrift" panose="020B0502040204020203" pitchFamily="34" charset="0"/>
              </a:rPr>
              <a:t>Циклы</a:t>
            </a:r>
            <a:endParaRPr lang="ru-RU" sz="4800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2052919"/>
            <a:ext cx="8946541" cy="16046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Bahnschrift" panose="020B0502040204020203" pitchFamily="34" charset="0"/>
              </a:rPr>
              <a:t>Суть цикла в  том что команда будет повторятся до тех пор пока управляющие логическое выражение не станет ложным. </a:t>
            </a:r>
            <a:r>
              <a:rPr lang="ru-RU" dirty="0">
                <a:latin typeface="Bahnschrift" panose="020B0502040204020203" pitchFamily="34" charset="0"/>
              </a:rPr>
              <a:t> </a:t>
            </a:r>
            <a:r>
              <a:rPr lang="ru-RU" dirty="0" smtClean="0">
                <a:latin typeface="Bahnschrift" panose="020B0502040204020203" pitchFamily="34" charset="0"/>
              </a:rPr>
              <a:t>Например цикл </a:t>
            </a:r>
            <a:r>
              <a:rPr lang="en-US" dirty="0" smtClean="0">
                <a:latin typeface="Bahnschrift" panose="020B0502040204020203" pitchFamily="34" charset="0"/>
              </a:rPr>
              <a:t>while, </a:t>
            </a:r>
            <a:r>
              <a:rPr lang="ru-RU" dirty="0" smtClean="0">
                <a:latin typeface="Bahnschrift" panose="020B0502040204020203" pitchFamily="34" charset="0"/>
              </a:rPr>
              <a:t> пока </a:t>
            </a:r>
            <a:r>
              <a:rPr lang="en-US" dirty="0" smtClean="0">
                <a:latin typeface="Bahnschrift" panose="020B0502040204020203" pitchFamily="34" charset="0"/>
              </a:rPr>
              <a:t>counter </a:t>
            </a:r>
            <a:r>
              <a:rPr lang="ru-RU" dirty="0" smtClean="0">
                <a:latin typeface="Bahnschrift" panose="020B0502040204020203" pitchFamily="34" charset="0"/>
              </a:rPr>
              <a:t>не будет равен </a:t>
            </a:r>
            <a:r>
              <a:rPr lang="en-US" dirty="0" smtClean="0">
                <a:latin typeface="Bahnschrift" panose="020B0502040204020203" pitchFamily="34" charset="0"/>
              </a:rPr>
              <a:t>0 </a:t>
            </a:r>
            <a:r>
              <a:rPr lang="ru-RU" dirty="0" smtClean="0">
                <a:latin typeface="Bahnschrift" panose="020B0502040204020203" pitchFamily="34" charset="0"/>
              </a:rPr>
              <a:t>команда будет выполнятся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4794334"/>
            <a:ext cx="6256564" cy="16287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1" y="3556500"/>
            <a:ext cx="1631632" cy="29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0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3162"/>
          </a:xfrm>
        </p:spPr>
        <p:txBody>
          <a:bodyPr/>
          <a:lstStyle/>
          <a:p>
            <a:pPr algn="ctr"/>
            <a:r>
              <a:rPr lang="en-US" sz="4800" dirty="0" smtClean="0">
                <a:latin typeface="Bahnschrift" panose="020B0502040204020203" pitchFamily="34" charset="0"/>
              </a:rPr>
              <a:t>do-while</a:t>
            </a:r>
            <a:endParaRPr lang="ru-RU" sz="4800" dirty="0">
              <a:latin typeface="Bahnschrift" panose="020B0502040204020203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3145160"/>
            <a:ext cx="3139372" cy="751046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646111" y="1584009"/>
            <a:ext cx="11378249" cy="1162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ru-RU" dirty="0" smtClean="0">
                <a:latin typeface="Bahnschrift" panose="020B0502040204020203" pitchFamily="34" charset="0"/>
              </a:rPr>
              <a:t>Единственное отличие цикла </a:t>
            </a:r>
            <a:r>
              <a:rPr lang="en-US" dirty="0" smtClean="0">
                <a:latin typeface="Bahnschrift" panose="020B0502040204020203" pitchFamily="34" charset="0"/>
              </a:rPr>
              <a:t>do-while </a:t>
            </a:r>
            <a:r>
              <a:rPr lang="ru-RU" dirty="0" smtClean="0">
                <a:latin typeface="Bahnschrift" panose="020B0502040204020203" pitchFamily="34" charset="0"/>
              </a:rPr>
              <a:t>от </a:t>
            </a:r>
            <a:r>
              <a:rPr lang="en-US" dirty="0" smtClean="0">
                <a:latin typeface="Bahnschrift" panose="020B0502040204020203" pitchFamily="34" charset="0"/>
              </a:rPr>
              <a:t>while </a:t>
            </a:r>
            <a:r>
              <a:rPr lang="ru-RU" dirty="0" smtClean="0">
                <a:latin typeface="Bahnschrift" panose="020B0502040204020203" pitchFamily="34" charset="0"/>
              </a:rPr>
              <a:t>состоит в том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что цикл </a:t>
            </a:r>
            <a:r>
              <a:rPr lang="en-US" dirty="0" smtClean="0">
                <a:latin typeface="Bahnschrift" panose="020B0502040204020203" pitchFamily="34" charset="0"/>
              </a:rPr>
              <a:t>do-while </a:t>
            </a:r>
            <a:r>
              <a:rPr lang="ru-RU" dirty="0" smtClean="0">
                <a:latin typeface="Bahnschrift" panose="020B0502040204020203" pitchFamily="34" charset="0"/>
              </a:rPr>
              <a:t>выполняется по крайней мере единожды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даже если условие изначально ложно. В цикле </a:t>
            </a:r>
            <a:r>
              <a:rPr lang="en-US" dirty="0" smtClean="0">
                <a:latin typeface="Bahnschrift" panose="020B0502040204020203" pitchFamily="34" charset="0"/>
              </a:rPr>
              <a:t>while, </a:t>
            </a:r>
            <a:r>
              <a:rPr lang="ru-RU" dirty="0" smtClean="0">
                <a:latin typeface="Bahnschrift" panose="020B0502040204020203" pitchFamily="34" charset="0"/>
              </a:rPr>
              <a:t>если условие изначально ложно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тело цикла никогда не отрабатывает.</a:t>
            </a:r>
            <a:endParaRPr lang="ru-RU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41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6022"/>
          </a:xfrm>
        </p:spPr>
        <p:txBody>
          <a:bodyPr/>
          <a:lstStyle/>
          <a:p>
            <a:pPr algn="ctr"/>
            <a:r>
              <a:rPr lang="en-US" sz="4800" dirty="0" smtClean="0">
                <a:latin typeface="Bahnschrift" panose="020B0502040204020203" pitchFamily="34" charset="0"/>
              </a:rPr>
              <a:t>for</a:t>
            </a:r>
            <a:endParaRPr lang="ru-RU" sz="4800" dirty="0">
              <a:latin typeface="Bahnschrift" panose="020B0502040204020203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727000"/>
            <a:ext cx="3952393" cy="604720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486091" y="2574131"/>
            <a:ext cx="11378249" cy="740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ru-RU" dirty="0" smtClean="0">
                <a:latin typeface="Bahnschrift" panose="020B0502040204020203" pitchFamily="34" charset="0"/>
              </a:rPr>
              <a:t>Цикл</a:t>
            </a:r>
            <a:r>
              <a:rPr lang="en-US" dirty="0" smtClean="0">
                <a:latin typeface="Bahnschrift" panose="020B0502040204020203" pitchFamily="34" charset="0"/>
              </a:rPr>
              <a:t> for </a:t>
            </a:r>
            <a:r>
              <a:rPr lang="ru-RU" dirty="0" smtClean="0">
                <a:latin typeface="Bahnschrift" panose="020B0502040204020203" pitchFamily="34" charset="0"/>
              </a:rPr>
              <a:t>проводит инициализацию перед первым шагом цикла. Затем выполняется проверка условия цикла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и в конце каждой итерации происходит декремент переменной. 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91" y="3859363"/>
            <a:ext cx="4286895" cy="136145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357" y="3859363"/>
            <a:ext cx="2337559" cy="161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5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4602"/>
          </a:xfrm>
        </p:spPr>
        <p:txBody>
          <a:bodyPr/>
          <a:lstStyle/>
          <a:p>
            <a:pPr algn="ctr"/>
            <a:r>
              <a:rPr lang="en-US" sz="4800" dirty="0" err="1" smtClean="0">
                <a:latin typeface="Bahnschrift" panose="020B0502040204020203" pitchFamily="34" charset="0"/>
              </a:rPr>
              <a:t>foreach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417320"/>
            <a:ext cx="10509569" cy="150876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Bahnschrift" panose="020B0502040204020203" pitchFamily="34" charset="0"/>
              </a:rPr>
              <a:t>Э</a:t>
            </a:r>
            <a:r>
              <a:rPr lang="ru-RU" dirty="0" smtClean="0">
                <a:latin typeface="Bahnschrift" panose="020B0502040204020203" pitchFamily="34" charset="0"/>
              </a:rPr>
              <a:t>ту упрощённая форма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называемая синтаксисом </a:t>
            </a:r>
            <a:r>
              <a:rPr lang="en-US" dirty="0" err="1" smtClean="0">
                <a:latin typeface="Bahnschrift" panose="020B0502040204020203" pitchFamily="34" charset="0"/>
              </a:rPr>
              <a:t>foreach</a:t>
            </a:r>
            <a:r>
              <a:rPr lang="en-US" dirty="0" smtClean="0">
                <a:latin typeface="Bahnschrift" panose="020B0502040204020203" pitchFamily="34" charset="0"/>
              </a:rPr>
              <a:t>, </a:t>
            </a:r>
            <a:r>
              <a:rPr lang="ru-RU" dirty="0" smtClean="0">
                <a:latin typeface="Bahnschrift" panose="020B0502040204020203" pitchFamily="34" charset="0"/>
              </a:rPr>
              <a:t>не требует ручного изменения переменной </a:t>
            </a:r>
            <a:r>
              <a:rPr lang="en-US" dirty="0" err="1" smtClean="0">
                <a:latin typeface="Bahnschrift" panose="020B0502040204020203" pitchFamily="34" charset="0"/>
              </a:rPr>
              <a:t>int</a:t>
            </a:r>
            <a:r>
              <a:rPr lang="en-US" dirty="0" smtClean="0">
                <a:latin typeface="Bahnschrift" panose="020B0502040204020203" pitchFamily="34" charset="0"/>
              </a:rPr>
              <a:t> </a:t>
            </a:r>
            <a:r>
              <a:rPr lang="ru-RU" dirty="0" smtClean="0">
                <a:latin typeface="Bahnschrift" panose="020B0502040204020203" pitchFamily="34" charset="0"/>
              </a:rPr>
              <a:t>для перебора последовательного объектов –цикл автоматически представляет очередной элемент.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341370"/>
            <a:ext cx="4475592" cy="20764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74" y="3404858"/>
            <a:ext cx="1724025" cy="194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6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6022"/>
          </a:xfrm>
        </p:spPr>
        <p:txBody>
          <a:bodyPr/>
          <a:lstStyle/>
          <a:p>
            <a:pPr algn="ctr"/>
            <a:r>
              <a:rPr lang="en-US" sz="4800" dirty="0" smtClean="0">
                <a:latin typeface="Bahnschrift" panose="020B0502040204020203" pitchFamily="34" charset="0"/>
              </a:rPr>
              <a:t>return</a:t>
            </a:r>
            <a:endParaRPr lang="ru-RU" sz="4800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348740"/>
            <a:ext cx="10623869" cy="1216062"/>
          </a:xfrm>
        </p:spPr>
        <p:txBody>
          <a:bodyPr/>
          <a:lstStyle/>
          <a:p>
            <a:pPr algn="just"/>
            <a:r>
              <a:rPr lang="ru-RU" dirty="0" smtClean="0">
                <a:latin typeface="Bahnschrift" panose="020B0502040204020203" pitchFamily="34" charset="0"/>
              </a:rPr>
              <a:t>У ключевого слово </a:t>
            </a:r>
            <a:r>
              <a:rPr lang="en-US" dirty="0" smtClean="0">
                <a:latin typeface="Bahnschrift" panose="020B0502040204020203" pitchFamily="34" charset="0"/>
              </a:rPr>
              <a:t>return </a:t>
            </a:r>
            <a:r>
              <a:rPr lang="ru-RU" dirty="0" smtClean="0">
                <a:latin typeface="Bahnschrift" panose="020B0502040204020203" pitchFamily="34" charset="0"/>
              </a:rPr>
              <a:t>имеются два предназначенная оно указывает</a:t>
            </a:r>
            <a:r>
              <a:rPr lang="en-US" dirty="0" smtClean="0">
                <a:latin typeface="Bahnschrift" panose="020B0502040204020203" pitchFamily="34" charset="0"/>
              </a:rPr>
              <a:t>,</a:t>
            </a:r>
            <a:r>
              <a:rPr lang="ru-RU" dirty="0" smtClean="0">
                <a:latin typeface="Bahnschrift" panose="020B0502040204020203" pitchFamily="34" charset="0"/>
              </a:rPr>
              <a:t> какое значение возвращается методом (если только он не возвращает тип </a:t>
            </a:r>
            <a:r>
              <a:rPr lang="en-US" dirty="0" smtClean="0">
                <a:latin typeface="Bahnschrift" panose="020B0502040204020203" pitchFamily="34" charset="0"/>
              </a:rPr>
              <a:t>void),</a:t>
            </a:r>
            <a:r>
              <a:rPr lang="ru-RU" dirty="0" smtClean="0">
                <a:latin typeface="Bahnschrift" panose="020B0502040204020203" pitchFamily="34" charset="0"/>
              </a:rPr>
              <a:t> а также используется для немедленного выхода из метода.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246121"/>
            <a:ext cx="4371863" cy="27730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292" y="5306378"/>
            <a:ext cx="712753" cy="71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9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3162"/>
          </a:xfrm>
        </p:spPr>
        <p:txBody>
          <a:bodyPr/>
          <a:lstStyle/>
          <a:p>
            <a:pPr algn="ctr"/>
            <a:r>
              <a:rPr lang="en-US" sz="4800" dirty="0">
                <a:latin typeface="Bahnschrift" panose="020B0502040204020203" pitchFamily="34" charset="0"/>
              </a:rPr>
              <a:t>b</a:t>
            </a:r>
            <a:r>
              <a:rPr lang="en-US" sz="4800" dirty="0" smtClean="0">
                <a:latin typeface="Bahnschrift" panose="020B0502040204020203" pitchFamily="34" charset="0"/>
              </a:rPr>
              <a:t>reak</a:t>
            </a:r>
            <a:r>
              <a:rPr lang="ru-RU" sz="4800" dirty="0" smtClean="0">
                <a:latin typeface="Bahnschrift" panose="020B0502040204020203" pitchFamily="34" charset="0"/>
              </a:rPr>
              <a:t> и </a:t>
            </a:r>
            <a:r>
              <a:rPr lang="en-US" sz="4800" dirty="0" smtClean="0">
                <a:latin typeface="Bahnschrift" panose="020B0502040204020203" pitchFamily="34" charset="0"/>
              </a:rPr>
              <a:t>continue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0372" y="1186479"/>
            <a:ext cx="10463848" cy="17145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Bahnschrift" panose="020B0502040204020203" pitchFamily="34" charset="0"/>
              </a:rPr>
              <a:t>В теле любого из циклов можно управлять потоком программы при помощи специальных ключевых слов </a:t>
            </a:r>
            <a:r>
              <a:rPr lang="en-US" dirty="0" smtClean="0">
                <a:latin typeface="Bahnschrift" panose="020B0502040204020203" pitchFamily="34" charset="0"/>
              </a:rPr>
              <a:t>break </a:t>
            </a:r>
            <a:r>
              <a:rPr lang="ru-RU" dirty="0" smtClean="0">
                <a:latin typeface="Bahnschrift" panose="020B0502040204020203" pitchFamily="34" charset="0"/>
              </a:rPr>
              <a:t>и </a:t>
            </a:r>
            <a:r>
              <a:rPr lang="en-US" dirty="0" smtClean="0">
                <a:latin typeface="Bahnschrift" panose="020B0502040204020203" pitchFamily="34" charset="0"/>
              </a:rPr>
              <a:t>continue. </a:t>
            </a:r>
            <a:r>
              <a:rPr lang="ru-RU" dirty="0" smtClean="0">
                <a:latin typeface="Bahnschrift" panose="020B0502040204020203" pitchFamily="34" charset="0"/>
              </a:rPr>
              <a:t>Команда </a:t>
            </a:r>
            <a:r>
              <a:rPr lang="en-US" dirty="0" smtClean="0">
                <a:latin typeface="Bahnschrift" panose="020B0502040204020203" pitchFamily="34" charset="0"/>
              </a:rPr>
              <a:t>break </a:t>
            </a:r>
            <a:r>
              <a:rPr lang="ru-RU" dirty="0" smtClean="0">
                <a:latin typeface="Bahnschrift" panose="020B0502040204020203" pitchFamily="34" charset="0"/>
              </a:rPr>
              <a:t>завершает цикл</a:t>
            </a:r>
            <a:r>
              <a:rPr lang="en-US" dirty="0" smtClean="0">
                <a:latin typeface="Bahnschrift" panose="020B0502040204020203" pitchFamily="34" charset="0"/>
              </a:rPr>
              <a:t>, </a:t>
            </a:r>
            <a:r>
              <a:rPr lang="ru-RU" dirty="0" smtClean="0">
                <a:latin typeface="Bahnschrift" panose="020B0502040204020203" pitchFamily="34" charset="0"/>
              </a:rPr>
              <a:t>при этом оставшиеся операторы цикла не выполняются. Команда </a:t>
            </a:r>
            <a:r>
              <a:rPr lang="en-US" dirty="0" smtClean="0">
                <a:latin typeface="Bahnschrift" panose="020B0502040204020203" pitchFamily="34" charset="0"/>
              </a:rPr>
              <a:t>continue </a:t>
            </a:r>
            <a:r>
              <a:rPr lang="ru-RU" dirty="0" smtClean="0">
                <a:latin typeface="Bahnschrift" panose="020B0502040204020203" pitchFamily="34" charset="0"/>
              </a:rPr>
              <a:t>останавливает выполнение текущий итерации цикла и переходит к началу цикла</a:t>
            </a:r>
            <a:r>
              <a:rPr lang="en-US" dirty="0" smtClean="0">
                <a:latin typeface="Bahnschrift" panose="020B0502040204020203" pitchFamily="34" charset="0"/>
              </a:rPr>
              <a:t>, </a:t>
            </a:r>
            <a:r>
              <a:rPr lang="ru-RU" dirty="0" smtClean="0">
                <a:latin typeface="Bahnschrift" panose="020B0502040204020203" pitchFamily="34" charset="0"/>
              </a:rPr>
              <a:t>чтобы начать выполнение нового шага.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72" y="2900979"/>
            <a:ext cx="3981450" cy="37338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91" y="6130368"/>
            <a:ext cx="2258386" cy="50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07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169</TotalTime>
  <Words>366</Words>
  <Application>Microsoft Office PowerPoint</Application>
  <PresentationFormat>Широкоэкранный</PresentationFormat>
  <Paragraphs>20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Bahnschrift</vt:lpstr>
      <vt:lpstr>Century Gothic</vt:lpstr>
      <vt:lpstr>Wingdings 3</vt:lpstr>
      <vt:lpstr>Ион</vt:lpstr>
      <vt:lpstr>Управляющие конструкции</vt:lpstr>
      <vt:lpstr>Принцип работы</vt:lpstr>
      <vt:lpstr>If-else</vt:lpstr>
      <vt:lpstr>Циклы</vt:lpstr>
      <vt:lpstr>do-while</vt:lpstr>
      <vt:lpstr>for</vt:lpstr>
      <vt:lpstr>foreach</vt:lpstr>
      <vt:lpstr>return</vt:lpstr>
      <vt:lpstr>break и continue</vt:lpstr>
      <vt:lpstr>switch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IbroJim</dc:creator>
  <cp:lastModifiedBy>IbroJim</cp:lastModifiedBy>
  <cp:revision>13</cp:revision>
  <dcterms:created xsi:type="dcterms:W3CDTF">2018-12-31T08:56:57Z</dcterms:created>
  <dcterms:modified xsi:type="dcterms:W3CDTF">2018-12-31T11:46:29Z</dcterms:modified>
</cp:coreProperties>
</file>