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4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5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9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6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9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0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6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18B6B-8BF7-4A51-AF27-CB274ACA1D55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AA7B-90D0-4041-B375-438E35B6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7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703" y="705679"/>
            <a:ext cx="8825658" cy="977348"/>
          </a:xfrm>
        </p:spPr>
        <p:txBody>
          <a:bodyPr/>
          <a:lstStyle/>
          <a:p>
            <a:pPr algn="ctr"/>
            <a:r>
              <a:rPr lang="ru-RU" sz="4400" dirty="0" smtClean="0">
                <a:latin typeface="Bahnschrift" panose="020B0502040204020203" pitchFamily="34" charset="0"/>
              </a:rPr>
              <a:t>Инициализация и завершение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582" y="5327374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latin typeface="Bahnschrift" panose="020B0502040204020203" pitchFamily="34" charset="0"/>
              </a:rPr>
              <a:t>Ибраим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err="1" smtClean="0">
                <a:latin typeface="Bahnschrift" panose="020B0502040204020203" pitchFamily="34" charset="0"/>
              </a:rPr>
              <a:t>Сальме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3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Инициализация статических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670" y="1400531"/>
            <a:ext cx="11493530" cy="1708430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Данные статических полей всегда существуют в единственном экземпляре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независимо от количества созданных объектов.  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static </a:t>
            </a:r>
            <a:r>
              <a:rPr lang="ru-RU" dirty="0" smtClean="0">
                <a:latin typeface="Bahnschrift" panose="020B0502040204020203" pitchFamily="34" charset="0"/>
              </a:rPr>
              <a:t>не может применяться к локальным переменным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только к полям.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Если статическое поле относится к примитивному типу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при отсутствии явной  инициализации ему присваивается значение по умолчанию. Если это ссылку на объект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то ей присваивается значение </a:t>
            </a:r>
            <a:r>
              <a:rPr lang="en-US" dirty="0" smtClean="0">
                <a:latin typeface="Bahnschrift" panose="020B0502040204020203" pitchFamily="34" charset="0"/>
              </a:rPr>
              <a:t>null.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3108961"/>
            <a:ext cx="2669570" cy="36804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21" y="3205023"/>
            <a:ext cx="3660457" cy="3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Явная инициализация статических членов 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20" y="1798958"/>
            <a:ext cx="11132820" cy="118713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Язык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позволяет сгруппировать несколько действий по инициализации объектов </a:t>
            </a:r>
            <a:r>
              <a:rPr lang="en-US" dirty="0" smtClean="0">
                <a:latin typeface="Bahnschrift" panose="020B0502040204020203" pitchFamily="34" charset="0"/>
              </a:rPr>
              <a:t>static </a:t>
            </a:r>
            <a:r>
              <a:rPr lang="ru-RU" dirty="0" smtClean="0">
                <a:latin typeface="Bahnschrift" panose="020B0502040204020203" pitchFamily="34" charset="0"/>
              </a:rPr>
              <a:t>в специальной конструкции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называемой </a:t>
            </a:r>
            <a:r>
              <a:rPr lang="ru-RU" i="1" dirty="0" smtClean="0">
                <a:latin typeface="Bahnschrift" panose="020B0502040204020203" pitchFamily="34" charset="0"/>
              </a:rPr>
              <a:t>статическим блоком. </a:t>
            </a:r>
            <a:r>
              <a:rPr lang="ru-RU" dirty="0" smtClean="0">
                <a:latin typeface="Bahnschrift" panose="020B0502040204020203" pitchFamily="34" charset="0"/>
              </a:rPr>
              <a:t>Выглядит это примерно так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  <a:endParaRPr lang="ru-RU" i="1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40381"/>
            <a:ext cx="2239822" cy="1048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400" y="3040381"/>
            <a:ext cx="83455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Похоже на определение метода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но на самом деле мы видим 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 лишь ключевое слово </a:t>
            </a:r>
            <a:r>
              <a:rPr lang="en-US" sz="2000" dirty="0" smtClean="0">
                <a:latin typeface="Bahnschrift" panose="020B0502040204020203" pitchFamily="34" charset="0"/>
              </a:rPr>
              <a:t>static </a:t>
            </a:r>
            <a:r>
              <a:rPr lang="ru-RU" sz="2000" dirty="0" smtClean="0">
                <a:latin typeface="Bahnschrift" panose="020B0502040204020203" pitchFamily="34" charset="0"/>
              </a:rPr>
              <a:t>с последующим блоком кода. Этот 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код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 как и остальная инициализация </a:t>
            </a:r>
            <a:r>
              <a:rPr lang="en-US" sz="2000" dirty="0" smtClean="0">
                <a:latin typeface="Bahnschrift" panose="020B0502040204020203" pitchFamily="34" charset="0"/>
              </a:rPr>
              <a:t>static,</a:t>
            </a:r>
            <a:r>
              <a:rPr lang="ru-RU" sz="2000" dirty="0" smtClean="0">
                <a:latin typeface="Bahnschrift" panose="020B0502040204020203" pitchFamily="34" charset="0"/>
              </a:rPr>
              <a:t> выполняется только один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раз</a:t>
            </a:r>
            <a:r>
              <a:rPr lang="en-US" sz="2000" dirty="0" smtClean="0">
                <a:latin typeface="Bahnschrift" panose="020B0502040204020203" pitchFamily="34" charset="0"/>
              </a:rPr>
              <a:t>:</a:t>
            </a:r>
            <a:r>
              <a:rPr lang="ru-RU" sz="2000" dirty="0" smtClean="0">
                <a:latin typeface="Bahnschrift" panose="020B0502040204020203" pitchFamily="34" charset="0"/>
              </a:rPr>
              <a:t> при первом создании объекта этого  класса </a:t>
            </a:r>
            <a:r>
              <a:rPr lang="ru-RU" sz="2000" i="1" dirty="0" smtClean="0">
                <a:latin typeface="Bahnschrift" panose="020B0502040204020203" pitchFamily="34" charset="0"/>
              </a:rPr>
              <a:t>или </a:t>
            </a:r>
            <a:r>
              <a:rPr lang="ru-RU" sz="2000" dirty="0" smtClean="0">
                <a:latin typeface="Bahnschrift" panose="020B0502040204020203" pitchFamily="34" charset="0"/>
              </a:rPr>
              <a:t>при первом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обращении к статическим членам этого класса.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0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413" y="452718"/>
            <a:ext cx="9404723" cy="89602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Инициализация массивов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09" y="1348741"/>
            <a:ext cx="10875329" cy="1142999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Массивы определяются и используется с помощью оператора индексирования</a:t>
            </a:r>
            <a:r>
              <a:rPr lang="en-US" dirty="0" smtClean="0">
                <a:latin typeface="Bahnschrift" panose="020B0502040204020203" pitchFamily="34" charset="0"/>
              </a:rPr>
              <a:t>[]</a:t>
            </a:r>
            <a:r>
              <a:rPr lang="ru-RU" dirty="0" smtClean="0">
                <a:latin typeface="Bahnschrift" panose="020B0502040204020203" pitchFamily="34" charset="0"/>
              </a:rPr>
              <a:t>. Чтобы определить ссылку на массив в программе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вы просто указываете вслед типом пустые квадратные скобки. 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Инициализировать массив можно несколькими способами.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" y="2890837"/>
            <a:ext cx="3980497" cy="2981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890837"/>
            <a:ext cx="4678197" cy="21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Перечисление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12839"/>
            <a:ext cx="10509568" cy="224476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Одним из незначительных нововведений(на первый взгляд) стало ключевое слово </a:t>
            </a:r>
            <a:r>
              <a:rPr lang="en-US" dirty="0" err="1" smtClean="0">
                <a:latin typeface="Bahnschrift" panose="020B0502040204020203" pitchFamily="34" charset="0"/>
              </a:rPr>
              <a:t>enum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значительно упрощающее работу программиста или группировке и использовании перечислимых типов. В прошлом для этого приходилось создавать набор целочисленных констант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для таких значений не существует естественных ограничений в рамках казанного набора</a:t>
            </a:r>
            <a:r>
              <a:rPr lang="en-US" dirty="0" smtClean="0">
                <a:latin typeface="Bahnschrift" panose="020B0502040204020203" pitchFamily="34" charset="0"/>
              </a:rPr>
              <a:t>;</a:t>
            </a:r>
            <a:r>
              <a:rPr lang="ru-RU" dirty="0" smtClean="0">
                <a:latin typeface="Bahnschrift" panose="020B0502040204020203" pitchFamily="34" charset="0"/>
              </a:rPr>
              <a:t> таким образом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работа с ними связана с большим риском и сложностями.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7" y="3445194"/>
            <a:ext cx="3735210" cy="10239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7" y="4645342"/>
            <a:ext cx="3735210" cy="13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Конструктор гарантирует инициализацию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740" y="2052918"/>
            <a:ext cx="11449231" cy="187293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В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разработчик класса может в обязательном порядке выполнить инициализацию каждого объекта при помощи специального метода </a:t>
            </a:r>
            <a:r>
              <a:rPr lang="ru-RU" i="1" dirty="0" smtClean="0">
                <a:latin typeface="Bahnschrift" panose="020B0502040204020203" pitchFamily="34" charset="0"/>
              </a:rPr>
              <a:t>конструктора. </a:t>
            </a:r>
            <a:r>
              <a:rPr lang="ru-RU" dirty="0" smtClean="0">
                <a:latin typeface="Bahnschrift" panose="020B0502040204020203" pitchFamily="34" charset="0"/>
              </a:rPr>
              <a:t>Если у класса имеется конструктор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автоматически вызывает при создании объекта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перед тем как пользователи смогут обратиться к этому объекту. Таким образом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инициализация объекта гарантирована. Если конструктор не был  создан разработчиком тогда конструктор будет выполнен по  умолчанию.</a:t>
            </a:r>
            <a:endParaRPr lang="ru-RU" i="1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925852"/>
            <a:ext cx="4291013" cy="25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16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Перегрузка методов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51479"/>
            <a:ext cx="10761028" cy="96012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Перегрузка метода в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это когда используется одно имя метода но разные входные параметры и тело метода. </a:t>
            </a:r>
            <a:r>
              <a:rPr lang="ru-RU" dirty="0">
                <a:latin typeface="Bahnschrift" panose="020B0502040204020203" pitchFamily="34" charset="0"/>
              </a:rPr>
              <a:t>П</a:t>
            </a:r>
            <a:r>
              <a:rPr lang="ru-RU" dirty="0" smtClean="0">
                <a:latin typeface="Bahnschrift" panose="020B0502040204020203" pitchFamily="34" charset="0"/>
              </a:rPr>
              <a:t>ерегрузку нельзя использовать  в методах где есть возвращаемое значение.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11519"/>
            <a:ext cx="4725989" cy="33054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25" y="2468881"/>
            <a:ext cx="3342322" cy="41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74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this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94461"/>
            <a:ext cx="10623868" cy="1600200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ru-RU" dirty="0" smtClean="0">
                <a:latin typeface="Bahnschrift" panose="020B0502040204020203" pitchFamily="34" charset="0"/>
              </a:rPr>
              <a:t>может использоваться только внутри не-статического метода и представляет ссылку на объект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 для которого был вызван метод. Нужно помнить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при вызове метода вашего класса из другого метода  этого класса использовать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ru-RU" dirty="0" smtClean="0">
                <a:latin typeface="Bahnschrift" panose="020B0502040204020203" pitchFamily="34" charset="0"/>
              </a:rPr>
              <a:t>не нужно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текущая ссылка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ru-RU" dirty="0" smtClean="0">
                <a:latin typeface="Bahnschrift" panose="020B0502040204020203" pitchFamily="34" charset="0"/>
              </a:rPr>
              <a:t>будет автоматически использована в другом методе.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94661"/>
            <a:ext cx="4620880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09" y="292700"/>
            <a:ext cx="9404723" cy="91888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Вызов конструктора из конструктора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09" y="1401409"/>
            <a:ext cx="10669589" cy="149038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Если вы пишите для класса несколько конструкторов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иногда бывает удобно вызвать один конструктор из  другого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чтобы избежать дублирование кода. Такая операция проводится с использованием ключевого слова </a:t>
            </a:r>
            <a:r>
              <a:rPr lang="en-US" dirty="0" smtClean="0">
                <a:latin typeface="Bahnschrift" panose="020B0502040204020203" pitchFamily="34" charset="0"/>
              </a:rPr>
              <a:t>this.</a:t>
            </a:r>
            <a:r>
              <a:rPr lang="ru-RU" dirty="0" smtClean="0">
                <a:latin typeface="Bahnschrift" panose="020B0502040204020203" pitchFamily="34" charset="0"/>
              </a:rPr>
              <a:t> В конструкторе 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ru-RU" dirty="0" smtClean="0">
                <a:latin typeface="Bahnschrift" panose="020B0502040204020203" pitchFamily="34" charset="0"/>
              </a:rPr>
              <a:t>имеет другой смысл</a:t>
            </a:r>
            <a:r>
              <a:rPr lang="en-US" dirty="0" smtClean="0">
                <a:latin typeface="Bahnschrift" panose="020B0502040204020203" pitchFamily="34" charset="0"/>
              </a:rPr>
              <a:t>: </a:t>
            </a:r>
            <a:r>
              <a:rPr lang="ru-RU" dirty="0" smtClean="0">
                <a:latin typeface="Bahnschrift" panose="020B0502040204020203" pitchFamily="34" charset="0"/>
              </a:rPr>
              <a:t>при использовании его со списком аргументов вызывается конструктор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соответствующий данному списку.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81618"/>
            <a:ext cx="3335709" cy="14401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521797"/>
            <a:ext cx="3335709" cy="228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84" y="5715000"/>
            <a:ext cx="2695575" cy="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Значение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static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43025"/>
            <a:ext cx="10783888" cy="1971675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ru-RU" dirty="0" smtClean="0">
                <a:latin typeface="Bahnschrift" panose="020B0502040204020203" pitchFamily="34" charset="0"/>
              </a:rPr>
              <a:t>поможет лучше понять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</a:t>
            </a:r>
            <a:r>
              <a:rPr lang="ru-RU" dirty="0">
                <a:latin typeface="Bahnschrift" panose="020B0502040204020203" pitchFamily="34" charset="0"/>
              </a:rPr>
              <a:t>ж</a:t>
            </a:r>
            <a:r>
              <a:rPr lang="ru-RU" dirty="0" smtClean="0">
                <a:latin typeface="Bahnschrift" panose="020B0502040204020203" pitchFamily="34" charset="0"/>
              </a:rPr>
              <a:t>е фактически означает объявления статического</a:t>
            </a:r>
            <a:r>
              <a:rPr lang="en-US" dirty="0" smtClean="0">
                <a:latin typeface="Bahnschrift" panose="020B0502040204020203" pitchFamily="34" charset="0"/>
              </a:rPr>
              <a:t>(static) </a:t>
            </a:r>
            <a:r>
              <a:rPr lang="ru-RU" dirty="0" smtClean="0">
                <a:latin typeface="Bahnschrift" panose="020B0502040204020203" pitchFamily="34" charset="0"/>
              </a:rPr>
              <a:t>метода. У таких методов не существует ссылки </a:t>
            </a:r>
            <a:r>
              <a:rPr lang="en-US" dirty="0" smtClean="0">
                <a:latin typeface="Bahnschrift" panose="020B0502040204020203" pitchFamily="34" charset="0"/>
              </a:rPr>
              <a:t>this</a:t>
            </a:r>
            <a:r>
              <a:rPr lang="ru-RU" dirty="0" smtClean="0">
                <a:latin typeface="Bahnschrift" panose="020B0502040204020203" pitchFamily="34" charset="0"/>
              </a:rPr>
              <a:t>. Вы не в состоянии вызвать нестатические методы из статических(хотя обратное позволено)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 статические методы можно вызвать для имени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без каких либо объектов.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3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Очистка</a:t>
            </a:r>
            <a:r>
              <a:rPr lang="ru-RU" dirty="0" smtClean="0"/>
              <a:t> мусора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85875"/>
            <a:ext cx="10612438" cy="3286125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Если ранее вы  работали на языке программирования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котором выделение места для объектов в куче связано с большими  издержками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то вы можете предположить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что и в </a:t>
            </a:r>
            <a:r>
              <a:rPr lang="en-US" dirty="0" smtClean="0">
                <a:latin typeface="Bahnschrift" panose="020B0502040204020203" pitchFamily="34" charset="0"/>
              </a:rPr>
              <a:t>Java  </a:t>
            </a:r>
            <a:r>
              <a:rPr lang="ru-RU" dirty="0" smtClean="0">
                <a:latin typeface="Bahnschrift" panose="020B0502040204020203" pitchFamily="34" charset="0"/>
              </a:rPr>
              <a:t>механизм выделения памяти из кучи для всех данных(за исключением примитивов) также обходится слишком дорого. Однако в действительности использование </a:t>
            </a:r>
            <a:r>
              <a:rPr lang="ru-RU" i="1" dirty="0" smtClean="0">
                <a:latin typeface="Bahnschrift" panose="020B0502040204020203" pitchFamily="34" charset="0"/>
              </a:rPr>
              <a:t>уборщика мусора </a:t>
            </a:r>
            <a:r>
              <a:rPr lang="ru-RU" dirty="0" smtClean="0">
                <a:latin typeface="Bahnschrift" panose="020B0502040204020203" pitchFamily="34" charset="0"/>
              </a:rPr>
              <a:t>даёт немалый эффект по ускорению создания объектов. Сначала это может звучать немного странно-освобождение памяти сказывается на ее выделении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-но именно  так работает некоторые </a:t>
            </a:r>
            <a:r>
              <a:rPr lang="en-US" dirty="0" smtClean="0">
                <a:latin typeface="Bahnschrift" panose="020B0502040204020203" pitchFamily="34" charset="0"/>
              </a:rPr>
              <a:t>JVM,</a:t>
            </a:r>
            <a:r>
              <a:rPr lang="ru-RU" dirty="0" smtClean="0">
                <a:latin typeface="Bahnschrift" panose="020B0502040204020203" pitchFamily="34" charset="0"/>
              </a:rPr>
              <a:t> и это значит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резервирование места для объектов в куче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не уступает по скорости выделению пространства в стеке в других языках.</a:t>
            </a:r>
            <a:endParaRPr lang="ru-RU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460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Инициализация членов класса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652" y="1417321"/>
            <a:ext cx="11768987" cy="1303020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У класса могу быть его поля то есть примитивные типы данных из которых он состоит. У каждого примитивного типа есть свое значение по умолчанию так же можно явно инициализировать любой тип данных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70" y="3309603"/>
            <a:ext cx="3605849" cy="2398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2" y="2720341"/>
            <a:ext cx="2099208" cy="18977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52" y="4742358"/>
            <a:ext cx="3312163" cy="19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291" y="130532"/>
            <a:ext cx="9404723" cy="933145"/>
          </a:xfrm>
        </p:spPr>
        <p:txBody>
          <a:bodyPr/>
          <a:lstStyle/>
          <a:p>
            <a:pPr algn="ctr"/>
            <a:r>
              <a:rPr lang="ru-RU" dirty="0" smtClean="0"/>
              <a:t>Порядок инициализации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41549"/>
            <a:ext cx="10738169" cy="146752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Внутри класса очередность инициализации определяется порядком следование переменных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объявленных в этом классе. Определения переменных могут быть разбросаны по разным определениям методов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но в любом случае переменные инициализируется перед вызовом любого метода-даже конструктора.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70" y="2489322"/>
            <a:ext cx="3905250" cy="8116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70" y="3300955"/>
            <a:ext cx="3905250" cy="32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680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Century Gothic</vt:lpstr>
      <vt:lpstr>Wingdings 3</vt:lpstr>
      <vt:lpstr>Ион</vt:lpstr>
      <vt:lpstr>Инициализация и завершение</vt:lpstr>
      <vt:lpstr>Конструктор гарантирует инициализацию</vt:lpstr>
      <vt:lpstr>Перегрузка методов</vt:lpstr>
      <vt:lpstr>Ключевое слово this</vt:lpstr>
      <vt:lpstr>Вызов конструктора из конструктора</vt:lpstr>
      <vt:lpstr>Значение ключевого слово static</vt:lpstr>
      <vt:lpstr>Очистка мусора</vt:lpstr>
      <vt:lpstr>Инициализация членов класса</vt:lpstr>
      <vt:lpstr>Порядок инициализации</vt:lpstr>
      <vt:lpstr>Инициализация статических данных</vt:lpstr>
      <vt:lpstr>Явная инициализация статических членов </vt:lpstr>
      <vt:lpstr>Инициализация массивов</vt:lpstr>
      <vt:lpstr>Перечисление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Инициализация и завершение</dc:title>
  <dc:creator>IbroJim</dc:creator>
  <cp:lastModifiedBy>IbroJim</cp:lastModifiedBy>
  <cp:revision>17</cp:revision>
  <dcterms:created xsi:type="dcterms:W3CDTF">2019-01-20T11:59:04Z</dcterms:created>
  <dcterms:modified xsi:type="dcterms:W3CDTF">2019-01-20T14:48:44Z</dcterms:modified>
</cp:coreProperties>
</file>