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76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3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16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7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5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1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CACCB4-8617-4384-B505-6BD04F4A4F7F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AC54-6C61-44B4-A0B6-6721B3453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5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97180"/>
            <a:ext cx="8825658" cy="1645561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Повторное использование классов 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38360" y="5463540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latin typeface="Bahnschrift" panose="020B0502040204020203" pitchFamily="34" charset="0"/>
              </a:rPr>
              <a:t>Ибраим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err="1" smtClean="0">
                <a:latin typeface="Bahnschrift" panose="020B0502040204020203" pitchFamily="34" charset="0"/>
              </a:rPr>
              <a:t>Сальме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1931" y="338418"/>
            <a:ext cx="9404723" cy="78172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Инициализация с наследованием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1" y="1710018"/>
            <a:ext cx="5052059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Если у базового класса имеется свой базовый класс</a:t>
            </a:r>
            <a:r>
              <a:rPr lang="en-US" dirty="0" smtClean="0"/>
              <a:t>,</a:t>
            </a:r>
            <a:r>
              <a:rPr lang="ru-RU" dirty="0" smtClean="0"/>
              <a:t> этот второй базовый класс будет загружен в свою очередь и т.д. Затем приводится </a:t>
            </a:r>
            <a:r>
              <a:rPr lang="en-US" dirty="0" smtClean="0"/>
              <a:t>static</a:t>
            </a:r>
            <a:r>
              <a:rPr lang="ru-RU" dirty="0" smtClean="0"/>
              <a:t>-инициализация корневого базового</a:t>
            </a:r>
            <a:r>
              <a:rPr lang="ru-RU" dirty="0" smtClean="0">
                <a:latin typeface="Bahnschrift" panose="020B0502040204020203" pitchFamily="34" charset="0"/>
              </a:rPr>
              <a:t>(в данном случае что </a:t>
            </a:r>
            <a:r>
              <a:rPr lang="en-US" dirty="0" smtClean="0">
                <a:latin typeface="Bahnschrift" panose="020B0502040204020203" pitchFamily="34" charset="0"/>
              </a:rPr>
              <a:t>Inspect),</a:t>
            </a:r>
            <a:r>
              <a:rPr lang="ru-RU" dirty="0" smtClean="0">
                <a:latin typeface="Bahnschrift" panose="020B0502040204020203" pitchFamily="34" charset="0"/>
              </a:rPr>
              <a:t> затем следующего за ним производного класса и т.д.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19" y="1120140"/>
            <a:ext cx="3823335" cy="50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3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1648" y="315558"/>
            <a:ext cx="9404723" cy="82744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Синтаксис композиции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041" y="1819838"/>
            <a:ext cx="5548459" cy="123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Bahnschrift" panose="020B0502040204020203" pitchFamily="34" charset="0"/>
              </a:rPr>
              <a:t>Композиция в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достигается за счет использование переменных экземпляра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которой ссылается на другие объекты.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40" y="1367118"/>
            <a:ext cx="4383405" cy="50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351" y="406998"/>
            <a:ext cx="9404723" cy="982980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Синтаксис наследование 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3622" y="1389979"/>
            <a:ext cx="4904238" cy="343348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При  использовании наследование вы фактически говорите </a:t>
            </a:r>
            <a:r>
              <a:rPr lang="en-US" dirty="0" smtClean="0">
                <a:latin typeface="Bahnschrift" panose="020B0502040204020203" pitchFamily="34" charset="0"/>
              </a:rPr>
              <a:t>“</a:t>
            </a:r>
            <a:r>
              <a:rPr lang="ru-RU" dirty="0" smtClean="0">
                <a:latin typeface="Bahnschrift" panose="020B0502040204020203" pitchFamily="34" charset="0"/>
              </a:rPr>
              <a:t>Этот новый класс похож на тот старый класс</a:t>
            </a:r>
            <a:r>
              <a:rPr lang="en-US" dirty="0" smtClean="0">
                <a:latin typeface="Bahnschrift" panose="020B0502040204020203" pitchFamily="34" charset="0"/>
              </a:rPr>
              <a:t>”. </a:t>
            </a:r>
            <a:r>
              <a:rPr lang="ru-RU" dirty="0" smtClean="0">
                <a:latin typeface="Bahnschrift" panose="020B0502040204020203" pitchFamily="34" charset="0"/>
              </a:rPr>
              <a:t>В программе этот факт выражается перед фигурной скобкой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открывающей тело класса</a:t>
            </a:r>
            <a:r>
              <a:rPr lang="en-US" dirty="0" smtClean="0">
                <a:latin typeface="Bahnschrift" panose="020B0502040204020203" pitchFamily="34" charset="0"/>
              </a:rPr>
              <a:t>;</a:t>
            </a:r>
            <a:r>
              <a:rPr lang="ru-RU" dirty="0" smtClean="0">
                <a:latin typeface="Bahnschrift" panose="020B0502040204020203" pitchFamily="34" charset="0"/>
              </a:rPr>
              <a:t> сначала записывается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extends, </a:t>
            </a:r>
            <a:r>
              <a:rPr lang="ru-RU" dirty="0" smtClean="0">
                <a:latin typeface="Bahnschrift" panose="020B0502040204020203" pitchFamily="34" charset="0"/>
              </a:rPr>
              <a:t>а затем имя базового класса. Тем самым вы автоматически получаете доступ ко всем открытым  полям  и методам базового класса.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61" y="1207098"/>
            <a:ext cx="4198402" cy="54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5513" y="190010"/>
            <a:ext cx="9404723" cy="845995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Синтаксис делегирование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852" y="1073774"/>
            <a:ext cx="11150047" cy="12843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Третий вид отношений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не поддерживаемый в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напрямую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называется делегированием. Он занимает промежуточные положение между  наследованием и композицией</a:t>
            </a:r>
            <a:r>
              <a:rPr lang="en-US" dirty="0" smtClean="0">
                <a:latin typeface="Bahnschrift" panose="020B0502040204020203" pitchFamily="34" charset="0"/>
              </a:rPr>
              <a:t>: </a:t>
            </a:r>
            <a:r>
              <a:rPr lang="ru-RU" dirty="0" smtClean="0">
                <a:latin typeface="Bahnschrift" panose="020B0502040204020203" pitchFamily="34" charset="0"/>
              </a:rPr>
              <a:t>экземпляр существующего класса включается в создаваемый класс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в то же время все методы встроенного объекта становится доступными в новом классе .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458107"/>
            <a:ext cx="2872740" cy="17688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02" y="2486046"/>
            <a:ext cx="2600047" cy="17659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02" y="4251960"/>
            <a:ext cx="2600047" cy="24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9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533" y="361278"/>
            <a:ext cx="9404723" cy="78172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Сокрытие имён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790" y="1143000"/>
            <a:ext cx="4657410" cy="29032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Если какой-либо из методов базового класса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был перегружен несколько раз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 переопределение имени этого метода в производном классе не скроет ни одну из базовых версий . Поэтому перегрузка работает вне зависимости от того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где был определен метод- на текущем уровне или в базовом классе.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143000"/>
            <a:ext cx="3137535" cy="51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0125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Композиция в сравнении с наследованием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1789"/>
            <a:ext cx="11338560" cy="335883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И композиция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 наследование позволяет вам помещать подобъекты  внутрь вашего нового класса(при композиции это происходит явно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а в наследовании- опосредованно).</a:t>
            </a: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 Композиция в основном   используется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когда в новом классе необходимо задействовать функциональность уже существующего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не его интерфейс. То есть вы страиваете объект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чтобы использовать его возможность в новом классе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а пользователь класса  видит определенный вами интерфейс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не замечает встроенных объектов.</a:t>
            </a: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При использовании наследования вы берете уже существующий класс и создаёте его специализирующую версию. В основном это значит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что класс общего назначения адаптируется для  конкретной задачи.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201" y="475578"/>
            <a:ext cx="9404723" cy="781722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protected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1" y="1504279"/>
            <a:ext cx="3703319" cy="261052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protected-</a:t>
            </a:r>
            <a:r>
              <a:rPr lang="ru-RU" dirty="0" smtClean="0">
                <a:latin typeface="Bahnschrift" panose="020B0502040204020203" pitchFamily="34" charset="0"/>
              </a:rPr>
              <a:t>дань прагматизму. Оно означает</a:t>
            </a:r>
            <a:r>
              <a:rPr lang="en-US" dirty="0" smtClean="0">
                <a:latin typeface="Bahnschrift" panose="020B0502040204020203" pitchFamily="34" charset="0"/>
              </a:rPr>
              <a:t>: “</a:t>
            </a:r>
            <a:r>
              <a:rPr lang="ru-RU" dirty="0" smtClean="0">
                <a:latin typeface="Bahnschrift" panose="020B0502040204020203" pitchFamily="34" charset="0"/>
              </a:rPr>
              <a:t>Член класса является закрытым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(private) </a:t>
            </a:r>
            <a:r>
              <a:rPr lang="ru-RU" dirty="0" smtClean="0">
                <a:latin typeface="Bahnschrift" panose="020B0502040204020203" pitchFamily="34" charset="0"/>
              </a:rPr>
              <a:t>для пользователя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для всех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кто наследует от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 для соседей по пакету он доступен</a:t>
            </a:r>
            <a:r>
              <a:rPr lang="en-US" dirty="0" smtClean="0">
                <a:latin typeface="Bahnschrift" panose="020B0502040204020203" pitchFamily="34" charset="0"/>
              </a:rPr>
              <a:t>”</a:t>
            </a:r>
            <a:r>
              <a:rPr lang="ru-RU" dirty="0" smtClean="0">
                <a:latin typeface="Bahnschrift" panose="020B0502040204020203" pitchFamily="34" charset="0"/>
              </a:rPr>
              <a:t>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0" y="1257300"/>
            <a:ext cx="3581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8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36127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Восходящее преобразование типов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293" y="1108851"/>
            <a:ext cx="10652760" cy="145146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Самая важная особенность наследование заключается вовсе не в том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оно предоставляет методы для нового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-наследование выражает отношение между новым и базовым классом. Например если в классе </a:t>
            </a:r>
            <a:r>
              <a:rPr lang="en-US" dirty="0" smtClean="0">
                <a:latin typeface="Bahnschrift" panose="020B0502040204020203" pitchFamily="34" charset="0"/>
              </a:rPr>
              <a:t>Instrument </a:t>
            </a:r>
            <a:r>
              <a:rPr lang="ru-RU" dirty="0" smtClean="0">
                <a:latin typeface="Bahnschrift" panose="020B0502040204020203" pitchFamily="34" charset="0"/>
              </a:rPr>
              <a:t>имеется метод </a:t>
            </a:r>
            <a:r>
              <a:rPr lang="en-US" dirty="0" smtClean="0">
                <a:latin typeface="Bahnschrift" panose="020B0502040204020203" pitchFamily="34" charset="0"/>
              </a:rPr>
              <a:t>play(),</a:t>
            </a:r>
            <a:r>
              <a:rPr lang="ru-RU" dirty="0" smtClean="0">
                <a:latin typeface="Bahnschrift" panose="020B0502040204020203" pitchFamily="34" charset="0"/>
              </a:rPr>
              <a:t> то он будет присутствовать и  в классе </a:t>
            </a:r>
            <a:r>
              <a:rPr lang="en-US" dirty="0" smtClean="0">
                <a:latin typeface="Bahnschrift" panose="020B0502040204020203" pitchFamily="34" charset="0"/>
              </a:rPr>
              <a:t>Wind.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3" y="2821305"/>
            <a:ext cx="4468177" cy="30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548" y="246978"/>
            <a:ext cx="9404723" cy="78172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final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39" y="1207098"/>
            <a:ext cx="11178540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смысл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final </a:t>
            </a:r>
            <a:r>
              <a:rPr lang="ru-RU" dirty="0" smtClean="0">
                <a:latin typeface="Bahnschrift" panose="020B0502040204020203" pitchFamily="34" charset="0"/>
              </a:rPr>
              <a:t>зависит от контекста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в основном оно означает</a:t>
            </a:r>
            <a:r>
              <a:rPr lang="en-US" dirty="0" smtClean="0">
                <a:latin typeface="Bahnschrift" panose="020B0502040204020203" pitchFamily="34" charset="0"/>
              </a:rPr>
              <a:t>: “</a:t>
            </a:r>
            <a:r>
              <a:rPr lang="ru-RU" dirty="0" smtClean="0">
                <a:latin typeface="Bahnschrift" panose="020B0502040204020203" pitchFamily="34" charset="0"/>
              </a:rPr>
              <a:t>Это нельзя изменить</a:t>
            </a:r>
            <a:r>
              <a:rPr lang="en-US" dirty="0" smtClean="0">
                <a:latin typeface="Bahnschrift" panose="020B0502040204020203" pitchFamily="34" charset="0"/>
              </a:rPr>
              <a:t>”. </a:t>
            </a:r>
            <a:r>
              <a:rPr lang="ru-RU" dirty="0" smtClean="0">
                <a:latin typeface="Bahnschrift" panose="020B0502040204020203" pitchFamily="34" charset="0"/>
              </a:rPr>
              <a:t>Запрет на изменения может объяснить двумя причинами</a:t>
            </a:r>
            <a:r>
              <a:rPr lang="en-US" dirty="0" smtClean="0">
                <a:latin typeface="Bahnschrift" panose="020B0502040204020203" pitchFamily="34" charset="0"/>
              </a:rPr>
              <a:t>: </a:t>
            </a:r>
            <a:r>
              <a:rPr lang="ru-RU" dirty="0" smtClean="0">
                <a:latin typeface="Bahnschrift" panose="020B0502040204020203" pitchFamily="34" charset="0"/>
              </a:rPr>
              <a:t>архитектурой программы или эффективностью. Эти две причины основательно различаются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поэтому в программе возможно неверное употребление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final</a:t>
            </a:r>
            <a:r>
              <a:rPr lang="ru-RU" dirty="0" smtClean="0">
                <a:latin typeface="Bahnschrift" panose="020B0502040204020203" pitchFamily="34" charset="0"/>
              </a:rPr>
              <a:t>.</a:t>
            </a:r>
            <a:r>
              <a:rPr lang="ru-RU" dirty="0">
                <a:latin typeface="Bahnschrift" panose="020B0502040204020203" pitchFamily="34" charset="0"/>
              </a:rPr>
              <a:t> Поле</a:t>
            </a:r>
            <a:r>
              <a:rPr lang="en-US" dirty="0">
                <a:latin typeface="Bahnschrift" panose="020B0502040204020203" pitchFamily="34" charset="0"/>
              </a:rPr>
              <a:t>,</a:t>
            </a:r>
            <a:r>
              <a:rPr lang="ru-RU" dirty="0">
                <a:latin typeface="Bahnschrift" panose="020B0502040204020203" pitchFamily="34" charset="0"/>
              </a:rPr>
              <a:t> одновременно объявленное с  ключевым словами </a:t>
            </a:r>
            <a:r>
              <a:rPr lang="en-US" dirty="0">
                <a:latin typeface="Bahnschrift" panose="020B0502040204020203" pitchFamily="34" charset="0"/>
              </a:rPr>
              <a:t>static </a:t>
            </a:r>
            <a:r>
              <a:rPr lang="ru-RU" dirty="0">
                <a:latin typeface="Bahnschrift" panose="020B0502040204020203" pitchFamily="34" charset="0"/>
              </a:rPr>
              <a:t>и </a:t>
            </a:r>
            <a:r>
              <a:rPr lang="en-US" dirty="0">
                <a:latin typeface="Bahnschrift" panose="020B0502040204020203" pitchFamily="34" charset="0"/>
              </a:rPr>
              <a:t>final, </a:t>
            </a:r>
            <a:r>
              <a:rPr lang="ru-RU" dirty="0">
                <a:latin typeface="Bahnschrift" panose="020B0502040204020203" pitchFamily="34" charset="0"/>
              </a:rPr>
              <a:t>существует в памяти в единственном экземпляре и не может быть </a:t>
            </a:r>
            <a:r>
              <a:rPr lang="ru-RU" dirty="0" err="1" smtClean="0">
                <a:latin typeface="Bahnschrift" panose="020B0502040204020203" pitchFamily="34" charset="0"/>
              </a:rPr>
              <a:t>изменно.Константы</a:t>
            </a:r>
            <a:r>
              <a:rPr lang="ru-RU" dirty="0" smtClean="0">
                <a:latin typeface="Bahnschrift" panose="020B0502040204020203" pitchFamily="34" charset="0"/>
              </a:rPr>
              <a:t> полезны в двух ситуациях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Константа времени компиляции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которая никогда не меняется</a:t>
            </a: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Значения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инициализируется во время работы программы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которая нельзя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300917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515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Century Gothic</vt:lpstr>
      <vt:lpstr>Wingdings 3</vt:lpstr>
      <vt:lpstr>Ион</vt:lpstr>
      <vt:lpstr>Повторное использование классов </vt:lpstr>
      <vt:lpstr>Синтаксис композиции</vt:lpstr>
      <vt:lpstr>Синтаксис наследование </vt:lpstr>
      <vt:lpstr>Синтаксис делегирование</vt:lpstr>
      <vt:lpstr>Сокрытие имён</vt:lpstr>
      <vt:lpstr>Композиция в сравнении с наследованием</vt:lpstr>
      <vt:lpstr>protected</vt:lpstr>
      <vt:lpstr>Восходящее преобразование типов</vt:lpstr>
      <vt:lpstr>Ключевое слово final</vt:lpstr>
      <vt:lpstr>Инициализация с наследованием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Повторное использование классов </dc:title>
  <dc:creator>IbroJim</dc:creator>
  <cp:lastModifiedBy>IbroJim</cp:lastModifiedBy>
  <cp:revision>12</cp:revision>
  <dcterms:created xsi:type="dcterms:W3CDTF">2019-01-22T14:50:00Z</dcterms:created>
  <dcterms:modified xsi:type="dcterms:W3CDTF">2019-01-22T18:29:57Z</dcterms:modified>
</cp:coreProperties>
</file>