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0" r:id="rId3"/>
    <p:sldId id="315" r:id="rId4"/>
    <p:sldId id="316" r:id="rId5"/>
    <p:sldId id="314" r:id="rId6"/>
    <p:sldId id="312" r:id="rId7"/>
    <p:sldId id="293" r:id="rId8"/>
    <p:sldId id="294" r:id="rId9"/>
    <p:sldId id="280" r:id="rId10"/>
    <p:sldId id="306" r:id="rId11"/>
    <p:sldId id="282" r:id="rId12"/>
    <p:sldId id="305" r:id="rId13"/>
    <p:sldId id="283" r:id="rId14"/>
    <p:sldId id="299" r:id="rId15"/>
    <p:sldId id="292" r:id="rId16"/>
    <p:sldId id="307" r:id="rId17"/>
    <p:sldId id="285" r:id="rId18"/>
  </p:sldIdLst>
  <p:sldSz cx="9144000" cy="5715000" type="screen16x10"/>
  <p:notesSz cx="9144000" cy="6858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Noto Sans Cond ExtBd" panose="020B0906040504020204"/>
      <p:bold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ID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4D2"/>
    <a:srgbClr val="033A55"/>
    <a:srgbClr val="33AED9"/>
    <a:srgbClr val="20ADEC"/>
    <a:srgbClr val="003366"/>
    <a:srgbClr val="1B6C95"/>
    <a:srgbClr val="1091FC"/>
    <a:srgbClr val="042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86554" autoAdjust="0"/>
  </p:normalViewPr>
  <p:slideViewPr>
    <p:cSldViewPr>
      <p:cViewPr varScale="1">
        <p:scale>
          <a:sx n="101" d="100"/>
          <a:sy n="101" d="100"/>
        </p:scale>
        <p:origin x="-84" y="-5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28D75-B574-4043-997E-77A2E48F1F82}" type="datetimeFigureOut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2019-08-27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1FF49-5937-4017-880B-752451C12962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086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8C80FA4-999F-40F8-AA05-2D5B21A5A5F9}" type="datetimeFigureOut">
              <a:rPr lang="ko-KR" altLang="en-US" smtClean="0"/>
              <a:pPr/>
              <a:t>2019-08-27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514350"/>
            <a:ext cx="41148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8EB9B0C-18C0-4337-9FBF-D985FC7779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78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9B0C-18C0-4337-9FBF-D985FC7779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61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9B0C-18C0-4337-9FBF-D985FC777991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015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9B0C-18C0-4337-9FBF-D985FC777991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015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9B0C-18C0-4337-9FBF-D985FC777991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8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9B0C-18C0-4337-9FBF-D985FC7779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71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9B0C-18C0-4337-9FBF-D985FC7779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28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9B0C-18C0-4337-9FBF-D985FC77799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909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9B0C-18C0-4337-9FBF-D985FC77799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01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9B0C-18C0-4337-9FBF-D985FC77799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015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9B0C-18C0-4337-9FBF-D985FC77799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01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9B0C-18C0-4337-9FBF-D985FC77799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015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9B0C-18C0-4337-9FBF-D985FC77799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01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2019-08-27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2019-08-27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2019-08-27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2019-08-27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2019-08-27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2019-08-27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ID\Desktop\nugu.orig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0" y="11410"/>
            <a:ext cx="9144000" cy="5715000"/>
          </a:xfrm>
          <a:prstGeom prst="rect">
            <a:avLst/>
          </a:prstGeom>
          <a:gradFill>
            <a:gsLst>
              <a:gs pos="0">
                <a:schemeClr val="tx1">
                  <a:alpha val="85000"/>
                </a:schemeClr>
              </a:gs>
              <a:gs pos="100000">
                <a:schemeClr val="tx1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42315" y="1345332"/>
            <a:ext cx="5876680" cy="2016224"/>
            <a:chOff x="1242315" y="1345332"/>
            <a:chExt cx="5876680" cy="2016224"/>
          </a:xfrm>
        </p:grpSpPr>
        <p:sp>
          <p:nvSpPr>
            <p:cNvPr id="5" name="TextBox 4"/>
            <p:cNvSpPr txBox="1"/>
            <p:nvPr/>
          </p:nvSpPr>
          <p:spPr>
            <a:xfrm>
              <a:off x="1346665" y="1345332"/>
              <a:ext cx="2168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77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 </a:t>
              </a:r>
              <a:r>
                <a:rPr lang="ko-KR" altLang="en-US" sz="1400" b="1" spc="77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챗봇</a:t>
              </a:r>
              <a:r>
                <a:rPr lang="en-US" altLang="ko-KR" sz="1400" b="1" spc="77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+8</a:t>
              </a:r>
              <a:endParaRPr lang="ko-KR" altLang="en-US" sz="1400" b="1" spc="77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7331" y="1558178"/>
              <a:ext cx="58416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마스터 시리즈들</a:t>
              </a:r>
              <a:endParaRPr lang="ko-KR" altLang="en-US" sz="6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42315" y="1395772"/>
              <a:ext cx="45719" cy="1965784"/>
            </a:xfrm>
            <a:prstGeom prst="rect">
              <a:avLst/>
            </a:prstGeom>
            <a:solidFill>
              <a:srgbClr val="33AE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59374" y="2540183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77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Stratos.inc</a:t>
            </a:r>
            <a:endParaRPr lang="ko-KR" altLang="en-US" sz="1400" b="1" spc="77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250" y="5476681"/>
            <a:ext cx="271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Ringing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Bloom ©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3913" y="5398239"/>
            <a:ext cx="2613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Dev.L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unaStratos@gmail.com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21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ID\Desktop\box-office-revenu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0263" b="642"/>
          <a:stretch/>
        </p:blipFill>
        <p:spPr bwMode="auto">
          <a:xfrm>
            <a:off x="0" y="0"/>
            <a:ext cx="10082400" cy="567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gradFill>
            <a:gsLst>
              <a:gs pos="0">
                <a:schemeClr val="tx1">
                  <a:alpha val="85000"/>
                </a:schemeClr>
              </a:gs>
              <a:gs pos="100000">
                <a:schemeClr val="tx1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625252"/>
            <a:ext cx="3608784" cy="7056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주의 영화순위가 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알고싶다면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4893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</a:t>
            </a:r>
            <a:r>
              <a:rPr lang="ko-KR" altLang="en-US" sz="3200" b="1" dirty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148063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gradFill>
                  <a:gsLst>
                    <a:gs pos="0">
                      <a:srgbClr val="3AC4D2"/>
                    </a:gs>
                    <a:gs pos="100000">
                      <a:srgbClr val="1091FC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마스터</a:t>
            </a:r>
            <a:endParaRPr lang="ko-KR" altLang="en-US" sz="3200" b="1" dirty="0">
              <a:gradFill>
                <a:gsLst>
                  <a:gs pos="0">
                    <a:srgbClr val="3AC4D2"/>
                  </a:gs>
                  <a:gs pos="100000">
                    <a:srgbClr val="1091FC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539" y="2011695"/>
            <a:ext cx="40959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하루 단위와 주 단위 영화순위를 알 수 있는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챗봇</a:t>
            </a:r>
            <a:endParaRPr lang="en-US" altLang="ko-KR" sz="14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한국영화나 외국영화로 카테고리 기능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539" y="2824845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 -  6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월 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30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일의 영화순위는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이번 주 한국영화 순위를 알려줘</a:t>
            </a:r>
            <a:endParaRPr lang="en-US" altLang="ko-KR" sz="14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28" y="4117640"/>
            <a:ext cx="8283966" cy="1476164"/>
            <a:chOff x="323528" y="4117640"/>
            <a:chExt cx="8283966" cy="1476164"/>
          </a:xfrm>
        </p:grpSpPr>
        <p:sp>
          <p:nvSpPr>
            <p:cNvPr id="36" name="직사각형 35"/>
            <p:cNvSpPr/>
            <p:nvPr/>
          </p:nvSpPr>
          <p:spPr>
            <a:xfrm flipH="1">
              <a:off x="2909775" y="5332033"/>
              <a:ext cx="576064" cy="181917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23528" y="4117640"/>
              <a:ext cx="8283966" cy="1476164"/>
              <a:chOff x="428494" y="3685592"/>
              <a:chExt cx="8283966" cy="147616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428494" y="3685592"/>
                <a:ext cx="2055274" cy="324036"/>
              </a:xfrm>
              <a:prstGeom prst="rect">
                <a:avLst/>
              </a:prstGeom>
              <a:solidFill>
                <a:srgbClr val="33A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사용자</a:t>
                </a:r>
                <a:endPara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431540" y="4009628"/>
                <a:ext cx="8280920" cy="1152128"/>
                <a:chOff x="539552" y="841276"/>
                <a:chExt cx="7056783" cy="1368152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2740888" y="993676"/>
                  <a:ext cx="4855447" cy="1215752"/>
                </a:xfrm>
                <a:prstGeom prst="rect">
                  <a:avLst/>
                </a:prstGeom>
                <a:solidFill>
                  <a:srgbClr val="0424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그 주의 영화순위는 </a:t>
                  </a:r>
                  <a:r>
                    <a:rPr lang="en-US" altLang="ko-KR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위는 </a:t>
                  </a:r>
                  <a:r>
                    <a:rPr lang="ko-KR" altLang="en-US" sz="12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엑시트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en-US" altLang="ko-KR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5785000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명</a:t>
                  </a:r>
                  <a:r>
                    <a:rPr lang="en-US" altLang="ko-KR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endParaRPr lang="en-US" altLang="ko-KR" sz="12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en-US" altLang="ko-KR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위는 </a:t>
                  </a:r>
                  <a:r>
                    <a:rPr lang="ko-KR" altLang="en-US" sz="12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봉오동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전투 </a:t>
                  </a:r>
                  <a:r>
                    <a:rPr lang="en-US" altLang="ko-KR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2034000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명</a:t>
                  </a:r>
                  <a:r>
                    <a:rPr lang="en-US" altLang="ko-KR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endParaRPr lang="en-US" altLang="ko-KR" sz="12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en-US" altLang="ko-KR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위는 사자 </a:t>
                  </a:r>
                  <a:r>
                    <a:rPr lang="en-US" altLang="ko-KR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1529000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명</a:t>
                  </a:r>
                  <a:r>
                    <a:rPr lang="en-US" altLang="ko-KR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4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위는 </a:t>
                  </a:r>
                  <a:r>
                    <a:rPr lang="ko-KR" altLang="en-US" sz="12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브링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더 </a:t>
                  </a:r>
                  <a:r>
                    <a:rPr lang="ko-KR" altLang="en-US" sz="12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소울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en-US" altLang="ko-KR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: 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더 무비 </a:t>
                  </a:r>
                  <a:r>
                    <a:rPr lang="en-US" altLang="ko-KR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274000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명</a:t>
                  </a:r>
                  <a:r>
                    <a:rPr lang="en-US" altLang="ko-KR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endParaRPr lang="en-US" altLang="ko-KR" sz="12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en-US" altLang="ko-KR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5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위는 </a:t>
                  </a:r>
                  <a:r>
                    <a:rPr lang="ko-KR" altLang="en-US" sz="12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레드슈즈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en-US" altLang="ko-KR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664000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명</a:t>
                  </a:r>
                  <a:r>
                    <a:rPr lang="en-US" altLang="ko-KR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입니다</a:t>
                  </a:r>
                  <a:r>
                    <a:rPr lang="en-US" altLang="ko-KR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 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다음 명령을 말해주세요</a:t>
                  </a:r>
                  <a:r>
                    <a:rPr lang="en-US" altLang="ko-KR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539552" y="841276"/>
                  <a:ext cx="2411760" cy="1057300"/>
                </a:xfrm>
                <a:prstGeom prst="rect">
                  <a:avLst/>
                </a:prstGeom>
                <a:solidFill>
                  <a:srgbClr val="1B6C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이번 주 영화순위</a:t>
                  </a:r>
                  <a:endParaRPr lang="en-US" altLang="ko-KR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" name="직각 삼각형 15"/>
                <p:cNvSpPr/>
                <p:nvPr/>
              </p:nvSpPr>
              <p:spPr>
                <a:xfrm rot="5400000">
                  <a:off x="2740888" y="1898576"/>
                  <a:ext cx="216024" cy="216024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35" name="직사각형 34"/>
            <p:cNvSpPr/>
            <p:nvPr/>
          </p:nvSpPr>
          <p:spPr>
            <a:xfrm flipH="1">
              <a:off x="3156701" y="4570012"/>
              <a:ext cx="576064" cy="76202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 rot="5400000" flipH="1">
            <a:off x="2120371" y="-396256"/>
            <a:ext cx="156798" cy="36111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2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250" y="5476681"/>
            <a:ext cx="271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Ringing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Bloom ©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1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CID\Desktop\0c11b4fc-a1bc-47c7-9c81-800c34c466d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/>
          <a:stretch/>
        </p:blipFill>
        <p:spPr bwMode="auto">
          <a:xfrm>
            <a:off x="0" y="0"/>
            <a:ext cx="9144000" cy="571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0" y="11410"/>
            <a:ext cx="9144000" cy="5715000"/>
          </a:xfrm>
          <a:prstGeom prst="rect">
            <a:avLst/>
          </a:prstGeom>
          <a:gradFill>
            <a:gsLst>
              <a:gs pos="0">
                <a:schemeClr val="tx1">
                  <a:alpha val="85000"/>
                </a:schemeClr>
              </a:gs>
              <a:gs pos="100000">
                <a:schemeClr val="tx1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337220"/>
            <a:ext cx="3608784" cy="7056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인천공항 출국장의 대기인원은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820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인천공항</a:t>
            </a:r>
            <a:endParaRPr lang="ko-KR" altLang="en-US" sz="3200" b="1" dirty="0"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5092" y="127332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gradFill>
                  <a:gsLst>
                    <a:gs pos="0">
                      <a:srgbClr val="3AC4D2"/>
                    </a:gs>
                    <a:gs pos="100000">
                      <a:srgbClr val="1091FC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출국장</a:t>
            </a:r>
            <a:endParaRPr lang="ko-KR" altLang="en-US" sz="3200" b="1" dirty="0">
              <a:gradFill>
                <a:gsLst>
                  <a:gs pos="0">
                    <a:srgbClr val="3AC4D2"/>
                  </a:gs>
                  <a:gs pos="100000">
                    <a:srgbClr val="1091FC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539" y="1777380"/>
            <a:ext cx="4564070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인천공항 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1 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터미널의 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2~6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게이트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, 2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터미널의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게이트의</a:t>
            </a:r>
            <a:endParaRPr lang="en-US" altLang="ko-KR" sz="14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대기인원을 알려주는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챗봇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 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539" y="2808045"/>
            <a:ext cx="2270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- 1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게이트의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2~ 6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게이트</a:t>
            </a:r>
            <a:endParaRPr lang="en-US" altLang="ko-KR" sz="14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- 2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터미널의 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1~2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게이트</a:t>
            </a:r>
            <a:endParaRPr lang="en-US" altLang="ko-KR" sz="14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23528" y="4153644"/>
            <a:ext cx="8283966" cy="1476164"/>
            <a:chOff x="323528" y="4153644"/>
            <a:chExt cx="8283966" cy="1476164"/>
          </a:xfrm>
        </p:grpSpPr>
        <p:sp>
          <p:nvSpPr>
            <p:cNvPr id="18" name="직사각형 17"/>
            <p:cNvSpPr/>
            <p:nvPr/>
          </p:nvSpPr>
          <p:spPr>
            <a:xfrm flipH="1">
              <a:off x="2915816" y="5339879"/>
              <a:ext cx="576064" cy="181917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23528" y="4153644"/>
              <a:ext cx="8283966" cy="1476164"/>
              <a:chOff x="428494" y="3685592"/>
              <a:chExt cx="8283966" cy="1476164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28494" y="3685592"/>
                <a:ext cx="2055274" cy="324036"/>
              </a:xfrm>
              <a:prstGeom prst="rect">
                <a:avLst/>
              </a:prstGeom>
              <a:solidFill>
                <a:srgbClr val="33A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사용자</a:t>
                </a:r>
                <a:endPara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31540" y="4009628"/>
                <a:ext cx="8280920" cy="1152128"/>
                <a:chOff x="539552" y="841276"/>
                <a:chExt cx="7056783" cy="1368152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2740888" y="993676"/>
                  <a:ext cx="4855447" cy="1215752"/>
                </a:xfrm>
                <a:prstGeom prst="rect">
                  <a:avLst/>
                </a:prstGeom>
                <a:solidFill>
                  <a:srgbClr val="0424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터미널</a:t>
                  </a:r>
                  <a:r>
                    <a:rPr lang="en-US" altLang="ko-KR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</a:t>
                  </a:r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의 전체 대기인원은</a:t>
                  </a:r>
                  <a:endParaRPr lang="en-US" altLang="ko-KR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ko-KR" altLang="en-US" b="1" dirty="0" err="1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게이트</a:t>
                  </a:r>
                  <a:r>
                    <a:rPr lang="en-US" altLang="ko-KR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1: 17, </a:t>
                  </a:r>
                  <a:r>
                    <a:rPr lang="ko-KR" altLang="en-US" b="1" dirty="0" err="1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게이트</a:t>
                  </a:r>
                  <a:r>
                    <a:rPr lang="en-US" altLang="ko-KR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2 32</a:t>
                  </a:r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명 입니다</a:t>
                  </a:r>
                  <a:r>
                    <a:rPr lang="en-US" altLang="ko-KR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 </a:t>
                  </a:r>
                  <a:endPara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539552" y="841276"/>
                  <a:ext cx="2411760" cy="1057300"/>
                </a:xfrm>
                <a:prstGeom prst="rect">
                  <a:avLst/>
                </a:prstGeom>
                <a:solidFill>
                  <a:srgbClr val="1B6C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터미널 </a:t>
                  </a:r>
                  <a:r>
                    <a:rPr lang="en-US" altLang="ko-KR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</a:t>
                  </a:r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를 알려줘</a:t>
                  </a:r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" name="직각 삼각형 16"/>
                <p:cNvSpPr/>
                <p:nvPr/>
              </p:nvSpPr>
              <p:spPr>
                <a:xfrm rot="5400000">
                  <a:off x="2740888" y="1898576"/>
                  <a:ext cx="216024" cy="216024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19" name="직사각형 18"/>
            <p:cNvSpPr/>
            <p:nvPr/>
          </p:nvSpPr>
          <p:spPr>
            <a:xfrm flipH="1">
              <a:off x="3155916" y="4570013"/>
              <a:ext cx="576064" cy="76202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 rot="5400000" flipH="1">
            <a:off x="2120371" y="-684476"/>
            <a:ext cx="156798" cy="36111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2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250" y="5476681"/>
            <a:ext cx="271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Ringing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Bloom ©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6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CID\Desktop\00500279_201809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0" y="-94828"/>
            <a:ext cx="9144000" cy="5809828"/>
          </a:xfrm>
          <a:prstGeom prst="rect">
            <a:avLst/>
          </a:prstGeom>
          <a:gradFill>
            <a:gsLst>
              <a:gs pos="0">
                <a:schemeClr val="tx1">
                  <a:alpha val="85000"/>
                </a:schemeClr>
              </a:gs>
              <a:gs pos="100000">
                <a:schemeClr val="tx1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337220"/>
            <a:ext cx="3608784" cy="7056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달의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월령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알고싶을땐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4613"/>
            <a:ext cx="1149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루나</a:t>
            </a:r>
            <a:r>
              <a:rPr lang="ko-KR" altLang="en-US" sz="3200" b="1" dirty="0" smtClean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125590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gradFill>
                  <a:gsLst>
                    <a:gs pos="0">
                      <a:srgbClr val="3AC4D2"/>
                    </a:gs>
                    <a:gs pos="100000">
                      <a:srgbClr val="1091FC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마스터</a:t>
            </a:r>
            <a:endParaRPr lang="ko-KR" altLang="en-US" sz="3200" b="1" dirty="0">
              <a:gradFill>
                <a:gsLst>
                  <a:gs pos="0">
                    <a:srgbClr val="3AC4D2"/>
                  </a:gs>
                  <a:gs pos="100000">
                    <a:srgbClr val="1091FC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539" y="1867679"/>
            <a:ext cx="386195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달의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월령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 정보</a:t>
            </a:r>
            <a:endParaRPr lang="en-US" altLang="ko-KR" sz="14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1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부터 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30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까지 숫자로 표현되는 달의 모양으로</a:t>
            </a:r>
            <a:endParaRPr lang="en-US" altLang="ko-KR" sz="14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초승달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, 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보름달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, 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반달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 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등의 정보를 알려줌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528" y="4117640"/>
            <a:ext cx="8283966" cy="1476164"/>
            <a:chOff x="323528" y="4117640"/>
            <a:chExt cx="8283966" cy="1476164"/>
          </a:xfrm>
        </p:grpSpPr>
        <p:sp>
          <p:nvSpPr>
            <p:cNvPr id="18" name="직사각형 17"/>
            <p:cNvSpPr/>
            <p:nvPr/>
          </p:nvSpPr>
          <p:spPr>
            <a:xfrm flipH="1">
              <a:off x="2915816" y="5339879"/>
              <a:ext cx="576064" cy="181917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23528" y="4117640"/>
              <a:ext cx="8283966" cy="1476164"/>
              <a:chOff x="428494" y="3685592"/>
              <a:chExt cx="8283966" cy="1476164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28494" y="3685592"/>
                <a:ext cx="2055274" cy="324036"/>
              </a:xfrm>
              <a:prstGeom prst="rect">
                <a:avLst/>
              </a:prstGeom>
              <a:solidFill>
                <a:srgbClr val="33A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사용자</a:t>
                </a:r>
                <a:endPara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31540" y="4009628"/>
                <a:ext cx="8280920" cy="1152128"/>
                <a:chOff x="539552" y="841276"/>
                <a:chExt cx="7056783" cy="1368152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2740888" y="993676"/>
                  <a:ext cx="4855447" cy="1215752"/>
                </a:xfrm>
                <a:prstGeom prst="rect">
                  <a:avLst/>
                </a:prstGeom>
                <a:solidFill>
                  <a:srgbClr val="0424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오늘의 </a:t>
                  </a:r>
                  <a:r>
                    <a:rPr lang="ko-KR" altLang="en-US" sz="1600" b="1" dirty="0" err="1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월령</a:t>
                  </a:r>
                  <a:r>
                    <a:rPr lang="ko-KR" altLang="en-US" sz="16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정보는 </a:t>
                  </a:r>
                  <a:r>
                    <a:rPr lang="en-US" altLang="ko-KR" sz="16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15 </a:t>
                  </a:r>
                  <a:r>
                    <a:rPr lang="ko-KR" altLang="en-US" sz="16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입니다</a:t>
                  </a:r>
                  <a:r>
                    <a:rPr lang="en-US" altLang="ko-KR" sz="16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 </a:t>
                  </a:r>
                  <a:r>
                    <a:rPr lang="ko-KR" altLang="en-US" sz="16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보름달 이네요</a:t>
                  </a:r>
                  <a:r>
                    <a:rPr lang="en-US" altLang="ko-KR" sz="16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 </a:t>
                  </a:r>
                </a:p>
                <a:p>
                  <a:pPr algn="ctr"/>
                  <a:r>
                    <a:rPr lang="ko-KR" altLang="en-US" sz="16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이제 하실 말을 해 주세요</a:t>
                  </a:r>
                  <a:r>
                    <a:rPr lang="en-US" altLang="ko-KR" sz="16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 </a:t>
                  </a:r>
                  <a:endPara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539552" y="841276"/>
                  <a:ext cx="2411760" cy="1057300"/>
                </a:xfrm>
                <a:prstGeom prst="rect">
                  <a:avLst/>
                </a:prstGeom>
                <a:solidFill>
                  <a:srgbClr val="1B6C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오늘의 달 모양은</a:t>
                  </a:r>
                  <a:r>
                    <a:rPr lang="en-US" altLang="ko-KR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</a:p>
              </p:txBody>
            </p:sp>
            <p:sp>
              <p:nvSpPr>
                <p:cNvPr id="17" name="직각 삼각형 16"/>
                <p:cNvSpPr/>
                <p:nvPr/>
              </p:nvSpPr>
              <p:spPr>
                <a:xfrm rot="5400000">
                  <a:off x="2740888" y="1898576"/>
                  <a:ext cx="216024" cy="216024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19" name="직사각형 18"/>
            <p:cNvSpPr/>
            <p:nvPr/>
          </p:nvSpPr>
          <p:spPr>
            <a:xfrm flipH="1">
              <a:off x="3155916" y="4570013"/>
              <a:ext cx="576064" cy="76202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 rot="5400000" flipH="1">
            <a:off x="2120371" y="-689392"/>
            <a:ext cx="156798" cy="36111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2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250" y="5476681"/>
            <a:ext cx="271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Ringing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Bloom ©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7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CID\Desktop\경기도일자리재단_페이스북_900x600_아재개그_0번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622"/>
            <a:ext cx="9144001" cy="569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0" y="11410"/>
            <a:ext cx="9144000" cy="5715000"/>
          </a:xfrm>
          <a:prstGeom prst="rect">
            <a:avLst/>
          </a:prstGeom>
          <a:gradFill>
            <a:gsLst>
              <a:gs pos="0">
                <a:schemeClr val="tx1">
                  <a:alpha val="85000"/>
                </a:schemeClr>
              </a:gs>
              <a:gs pos="100000">
                <a:schemeClr val="tx1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625252"/>
            <a:ext cx="3608784" cy="7056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부장님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개그해주세요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4893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부장님</a:t>
            </a:r>
            <a:endParaRPr lang="ko-KR" altLang="en-US" sz="3200" b="1" dirty="0"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148063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gradFill>
                  <a:gsLst>
                    <a:gs pos="0">
                      <a:srgbClr val="3AC4D2"/>
                    </a:gs>
                    <a:gs pos="100000">
                      <a:srgbClr val="1091FC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개그</a:t>
            </a:r>
            <a:endParaRPr lang="ko-KR" altLang="en-US" sz="3200" b="1" dirty="0">
              <a:gradFill>
                <a:gsLst>
                  <a:gs pos="0">
                    <a:srgbClr val="3AC4D2"/>
                  </a:gs>
                  <a:gs pos="100000">
                    <a:srgbClr val="1091FC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539" y="2011695"/>
            <a:ext cx="33698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부장님이 할 법한 개그를 알려주는 </a:t>
            </a:r>
            <a:r>
              <a:rPr lang="ko-KR" altLang="en-US" sz="1400" b="1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챗봇</a:t>
            </a:r>
            <a:endParaRPr lang="en-US" altLang="ko-KR" sz="1400" b="1" dirty="0" smtClean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28" y="4117640"/>
            <a:ext cx="8283966" cy="1476164"/>
            <a:chOff x="323528" y="4117640"/>
            <a:chExt cx="8283966" cy="1476164"/>
          </a:xfrm>
        </p:grpSpPr>
        <p:sp>
          <p:nvSpPr>
            <p:cNvPr id="19" name="직사각형 18"/>
            <p:cNvSpPr/>
            <p:nvPr/>
          </p:nvSpPr>
          <p:spPr>
            <a:xfrm flipH="1">
              <a:off x="2909775" y="5332033"/>
              <a:ext cx="576064" cy="181917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23528" y="4117640"/>
              <a:ext cx="8283966" cy="1476164"/>
              <a:chOff x="428494" y="3685592"/>
              <a:chExt cx="8283966" cy="147616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428494" y="3685592"/>
                <a:ext cx="2055274" cy="324036"/>
              </a:xfrm>
              <a:prstGeom prst="rect">
                <a:avLst/>
              </a:prstGeom>
              <a:solidFill>
                <a:srgbClr val="33A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사용자</a:t>
                </a:r>
                <a:endPara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431540" y="4009628"/>
                <a:ext cx="8280920" cy="1152128"/>
                <a:chOff x="539552" y="841276"/>
                <a:chExt cx="7056783" cy="1368152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2740888" y="993676"/>
                  <a:ext cx="4855447" cy="1215752"/>
                </a:xfrm>
                <a:prstGeom prst="rect">
                  <a:avLst/>
                </a:prstGeom>
                <a:solidFill>
                  <a:srgbClr val="0424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김밥이 감옥에 갔습니다 그 이유는</a:t>
                  </a:r>
                  <a:r>
                    <a:rPr lang="en-US" altLang="ko-KR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</a:p>
                <a:p>
                  <a:pPr algn="ctr"/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참기름이 고소해서</a:t>
                  </a:r>
                  <a:r>
                    <a:rPr lang="en-US" altLang="ko-KR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 </a:t>
                  </a:r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539552" y="841276"/>
                  <a:ext cx="2411760" cy="1057300"/>
                </a:xfrm>
                <a:prstGeom prst="rect">
                  <a:avLst/>
                </a:prstGeom>
                <a:solidFill>
                  <a:srgbClr val="1B6C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부장님 개그 해줘</a:t>
                  </a:r>
                  <a:endParaRPr lang="en-US" altLang="ko-KR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" name="직각 삼각형 15"/>
                <p:cNvSpPr/>
                <p:nvPr/>
              </p:nvSpPr>
              <p:spPr>
                <a:xfrm rot="5400000">
                  <a:off x="2740888" y="1898576"/>
                  <a:ext cx="216024" cy="216024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20" name="직사각형 19"/>
            <p:cNvSpPr/>
            <p:nvPr/>
          </p:nvSpPr>
          <p:spPr>
            <a:xfrm flipH="1">
              <a:off x="3156701" y="4570012"/>
              <a:ext cx="576064" cy="76202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 rot="5400000" flipH="1">
            <a:off x="2120371" y="-396256"/>
            <a:ext cx="156798" cy="36111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2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250" y="5476681"/>
            <a:ext cx="271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Ringing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Bloom ©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4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CID\Desktop\TE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6"/>
          <a:stretch/>
        </p:blipFill>
        <p:spPr bwMode="auto">
          <a:xfrm>
            <a:off x="-11477" y="-4637"/>
            <a:ext cx="9155478" cy="571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gradFill>
            <a:gsLst>
              <a:gs pos="0">
                <a:schemeClr val="tx1">
                  <a:alpha val="85000"/>
                </a:schemeClr>
              </a:gs>
              <a:gs pos="100000">
                <a:schemeClr val="tx1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625252"/>
            <a:ext cx="3608784" cy="7056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차의 효능을 </a:t>
            </a:r>
            <a:r>
              <a:rPr lang="ko-KR" altLang="en-US" sz="1600" b="1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알고싶다면</a:t>
            </a:r>
            <a:r>
              <a:rPr lang="en-US" altLang="ko-KR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4893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오늘의</a:t>
            </a:r>
            <a:endParaRPr lang="ko-KR" altLang="en-US" sz="3200" b="1" dirty="0"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2270" y="148637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gradFill>
                  <a:gsLst>
                    <a:gs pos="0">
                      <a:srgbClr val="3AC4D2"/>
                    </a:gs>
                    <a:gs pos="100000">
                      <a:srgbClr val="1091FC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539" y="2011695"/>
            <a:ext cx="3265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차의 효능을 알려주는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챗봇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약 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13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가지의 차의 효능을 알려줍니다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.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23528" y="4117640"/>
            <a:ext cx="8283966" cy="1476164"/>
            <a:chOff x="323528" y="4117640"/>
            <a:chExt cx="8283966" cy="1476164"/>
          </a:xfrm>
        </p:grpSpPr>
        <p:sp>
          <p:nvSpPr>
            <p:cNvPr id="19" name="직사각형 18"/>
            <p:cNvSpPr/>
            <p:nvPr/>
          </p:nvSpPr>
          <p:spPr>
            <a:xfrm flipH="1">
              <a:off x="2909775" y="5332033"/>
              <a:ext cx="576064" cy="181917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23528" y="4117640"/>
              <a:ext cx="8283966" cy="1476164"/>
              <a:chOff x="428494" y="3685592"/>
              <a:chExt cx="8283966" cy="147616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428494" y="3685592"/>
                <a:ext cx="2055274" cy="324036"/>
              </a:xfrm>
              <a:prstGeom prst="rect">
                <a:avLst/>
              </a:prstGeom>
              <a:solidFill>
                <a:srgbClr val="33A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사용자</a:t>
                </a:r>
                <a:endPara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431540" y="4009628"/>
                <a:ext cx="8280920" cy="1152128"/>
                <a:chOff x="539552" y="841276"/>
                <a:chExt cx="7056783" cy="1368152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2740888" y="993676"/>
                  <a:ext cx="4855447" cy="1215752"/>
                </a:xfrm>
                <a:prstGeom prst="rect">
                  <a:avLst/>
                </a:prstGeom>
                <a:solidFill>
                  <a:srgbClr val="0424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홍차에는 </a:t>
                  </a:r>
                  <a:r>
                    <a:rPr lang="ko-KR" altLang="en-US" sz="14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폴리페놀이</a:t>
                  </a:r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풍부하여 </a:t>
                  </a:r>
                  <a:r>
                    <a:rPr lang="ko-KR" altLang="en-US" sz="14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항산화효과가</a:t>
                  </a:r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있습니다</a:t>
                  </a:r>
                  <a:r>
                    <a:rPr lang="en-US" altLang="ko-KR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 </a:t>
                  </a:r>
                  <a:endPara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ko-KR" altLang="en-US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또한 </a:t>
                  </a:r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장내 </a:t>
                  </a:r>
                  <a:r>
                    <a:rPr lang="ko-KR" altLang="en-US" sz="14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유해균</a:t>
                  </a:r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억제에 효과가 있어 장 트러블이 자주 있다면 </a:t>
                  </a:r>
                  <a:endPara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ko-KR" altLang="en-US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마시는 </a:t>
                  </a:r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것을 추천합니다</a:t>
                  </a:r>
                  <a:r>
                    <a:rPr lang="en-US" altLang="ko-KR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539552" y="841276"/>
                  <a:ext cx="2411760" cy="1057300"/>
                </a:xfrm>
                <a:prstGeom prst="rect">
                  <a:avLst/>
                </a:prstGeom>
                <a:solidFill>
                  <a:srgbClr val="1B6C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홍차의 효능을 알려줘</a:t>
                  </a:r>
                  <a:endPara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" name="직각 삼각형 15"/>
                <p:cNvSpPr/>
                <p:nvPr/>
              </p:nvSpPr>
              <p:spPr>
                <a:xfrm rot="5400000">
                  <a:off x="2740888" y="1898576"/>
                  <a:ext cx="216024" cy="216024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20" name="직사각형 19"/>
            <p:cNvSpPr/>
            <p:nvPr/>
          </p:nvSpPr>
          <p:spPr>
            <a:xfrm flipH="1">
              <a:off x="3156701" y="4570012"/>
              <a:ext cx="576064" cy="76202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 rot="5400000" flipH="1">
            <a:off x="2120371" y="-396256"/>
            <a:ext cx="156798" cy="36111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2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250" y="5476681"/>
            <a:ext cx="271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Ringing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Bloom ©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CID\Desktop\WhaleScreenCapture-20170620-1426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1245"/>
            <a:ext cx="9144000" cy="5715000"/>
          </a:xfrm>
          <a:prstGeom prst="rect">
            <a:avLst/>
          </a:prstGeom>
          <a:gradFill>
            <a:gsLst>
              <a:gs pos="0">
                <a:schemeClr val="tx1">
                  <a:alpha val="85000"/>
                </a:schemeClr>
              </a:gs>
              <a:gs pos="100000">
                <a:schemeClr val="tx1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625252"/>
            <a:ext cx="3608784" cy="7056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가상화폐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가격이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알고싶다면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4893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코</a:t>
            </a:r>
            <a:r>
              <a:rPr lang="ko-KR" altLang="en-US" sz="3200" b="1" dirty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148063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gradFill>
                  <a:gsLst>
                    <a:gs pos="0">
                      <a:srgbClr val="3AC4D2"/>
                    </a:gs>
                    <a:gs pos="100000">
                      <a:srgbClr val="1091FC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</a:t>
            </a:r>
            <a:r>
              <a:rPr lang="ko-KR" altLang="en-US" sz="3200" b="1" dirty="0">
                <a:gradFill>
                  <a:gsLst>
                    <a:gs pos="0">
                      <a:srgbClr val="3AC4D2"/>
                    </a:gs>
                    <a:gs pos="100000">
                      <a:srgbClr val="1091FC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539" y="2011695"/>
            <a:ext cx="252665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비트코인과 같은 가상화폐를 </a:t>
            </a:r>
            <a:endParaRPr lang="en-US" altLang="ko-KR" sz="14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업비트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 기준으로 알려줌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약 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38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종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+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의 화폐 지원 </a:t>
            </a:r>
            <a:endParaRPr lang="en-US" altLang="ko-KR" sz="14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539" y="3073524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 - 1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개 단위</a:t>
            </a:r>
            <a:endParaRPr lang="en-US" altLang="ko-KR" sz="14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여러 개 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(38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개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) 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단위도 지원 가능</a:t>
            </a:r>
            <a:endParaRPr lang="en-US" altLang="ko-KR" sz="14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28" y="4117640"/>
            <a:ext cx="8283966" cy="1476164"/>
            <a:chOff x="323528" y="4117640"/>
            <a:chExt cx="8283966" cy="1476164"/>
          </a:xfrm>
        </p:grpSpPr>
        <p:sp>
          <p:nvSpPr>
            <p:cNvPr id="36" name="직사각형 35"/>
            <p:cNvSpPr/>
            <p:nvPr/>
          </p:nvSpPr>
          <p:spPr>
            <a:xfrm flipH="1">
              <a:off x="2909775" y="5332033"/>
              <a:ext cx="576064" cy="181917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23528" y="4117640"/>
              <a:ext cx="8283966" cy="1476164"/>
              <a:chOff x="428494" y="3685592"/>
              <a:chExt cx="8283966" cy="147616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428494" y="3685592"/>
                <a:ext cx="2055274" cy="324036"/>
              </a:xfrm>
              <a:prstGeom prst="rect">
                <a:avLst/>
              </a:prstGeom>
              <a:solidFill>
                <a:srgbClr val="33A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사용자</a:t>
                </a:r>
                <a:endPara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431540" y="4009628"/>
                <a:ext cx="8280920" cy="1152128"/>
                <a:chOff x="539552" y="841276"/>
                <a:chExt cx="7056783" cy="1368152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2740888" y="993676"/>
                  <a:ext cx="4855447" cy="1215752"/>
                </a:xfrm>
                <a:prstGeom prst="rect">
                  <a:avLst/>
                </a:prstGeom>
                <a:solidFill>
                  <a:srgbClr val="0424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현재 </a:t>
                  </a:r>
                  <a:r>
                    <a:rPr lang="en-US" altLang="ko-KR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</a:t>
                  </a:r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개 비트코인의 시세는 </a:t>
                  </a:r>
                  <a:endParaRPr lang="en-US" altLang="ko-KR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en-US" altLang="ko-KR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12,525,636 </a:t>
                  </a:r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원 입니다</a:t>
                  </a:r>
                  <a:r>
                    <a:rPr lang="en-US" altLang="ko-KR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 </a:t>
                  </a:r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539552" y="841276"/>
                  <a:ext cx="2411760" cy="1057300"/>
                </a:xfrm>
                <a:prstGeom prst="rect">
                  <a:avLst/>
                </a:prstGeom>
                <a:solidFill>
                  <a:srgbClr val="1B6C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비트코인 가격을 알려줘</a:t>
                  </a:r>
                  <a:endParaRPr lang="en-US" altLang="ko-KR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" name="직각 삼각형 15"/>
                <p:cNvSpPr/>
                <p:nvPr/>
              </p:nvSpPr>
              <p:spPr>
                <a:xfrm rot="5400000">
                  <a:off x="2740888" y="1898576"/>
                  <a:ext cx="216024" cy="216024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35" name="직사각형 34"/>
            <p:cNvSpPr/>
            <p:nvPr/>
          </p:nvSpPr>
          <p:spPr>
            <a:xfrm flipH="1">
              <a:off x="3156701" y="4570012"/>
              <a:ext cx="576064" cy="76202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 rot="5400000" flipH="1">
            <a:off x="2120371" y="-396256"/>
            <a:ext cx="156798" cy="36111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2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250" y="5476681"/>
            <a:ext cx="271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Ringing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Bloom ©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73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CID\Desktop\map.15600456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r="3635"/>
          <a:stretch/>
        </p:blipFill>
        <p:spPr bwMode="auto">
          <a:xfrm>
            <a:off x="0" y="0"/>
            <a:ext cx="9144000" cy="571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0" y="1245"/>
            <a:ext cx="9144000" cy="5715000"/>
          </a:xfrm>
          <a:prstGeom prst="rect">
            <a:avLst/>
          </a:prstGeom>
          <a:gradFill>
            <a:gsLst>
              <a:gs pos="0">
                <a:schemeClr val="tx1">
                  <a:alpha val="85000"/>
                </a:schemeClr>
              </a:gs>
              <a:gs pos="100000">
                <a:schemeClr val="tx1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625252"/>
            <a:ext cx="3608784" cy="7056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세계의 각 지역의 시각은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4893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세계의</a:t>
            </a:r>
            <a:endParaRPr lang="ko-KR" altLang="en-US" sz="3200" b="1" dirty="0"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7825" y="148063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gradFill>
                  <a:gsLst>
                    <a:gs pos="0">
                      <a:srgbClr val="3AC4D2"/>
                    </a:gs>
                    <a:gs pos="100000">
                      <a:srgbClr val="1091FC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ko-KR" altLang="en-US" sz="3200" b="1" dirty="0">
                <a:gradFill>
                  <a:gsLst>
                    <a:gs pos="0">
                      <a:srgbClr val="3AC4D2"/>
                    </a:gs>
                    <a:gs pos="100000">
                      <a:srgbClr val="1091FC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539" y="2011695"/>
            <a:ext cx="38202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약 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60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개의 도시의 현재 시각을 알려주는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챗봇</a:t>
            </a:r>
            <a:endParaRPr lang="en-US" altLang="ko-KR" sz="14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세계의 날씨를 기반으로 제작</a:t>
            </a:r>
            <a:endParaRPr lang="en-US" altLang="ko-KR" sz="14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28" y="4117640"/>
            <a:ext cx="8283966" cy="1476164"/>
            <a:chOff x="323528" y="4117640"/>
            <a:chExt cx="8283966" cy="1476164"/>
          </a:xfrm>
        </p:grpSpPr>
        <p:sp>
          <p:nvSpPr>
            <p:cNvPr id="36" name="직사각형 35"/>
            <p:cNvSpPr/>
            <p:nvPr/>
          </p:nvSpPr>
          <p:spPr>
            <a:xfrm flipH="1">
              <a:off x="2909775" y="5332033"/>
              <a:ext cx="576064" cy="181917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23528" y="4117640"/>
              <a:ext cx="8283966" cy="1476164"/>
              <a:chOff x="428494" y="3685592"/>
              <a:chExt cx="8283966" cy="147616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428494" y="3685592"/>
                <a:ext cx="2055274" cy="324036"/>
              </a:xfrm>
              <a:prstGeom prst="rect">
                <a:avLst/>
              </a:prstGeom>
              <a:solidFill>
                <a:srgbClr val="33A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사용자</a:t>
                </a:r>
                <a:endPara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431540" y="4009628"/>
                <a:ext cx="8280920" cy="1152128"/>
                <a:chOff x="539552" y="841276"/>
                <a:chExt cx="7056783" cy="1368152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2740888" y="993676"/>
                  <a:ext cx="4855447" cy="1215752"/>
                </a:xfrm>
                <a:prstGeom prst="rect">
                  <a:avLst/>
                </a:prstGeom>
                <a:solidFill>
                  <a:srgbClr val="0424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미국 뉴욕의 현재 시각은 </a:t>
                  </a:r>
                  <a:endPara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en-US" altLang="ko-KR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8</a:t>
                  </a:r>
                  <a:r>
                    <a:rPr lang="ko-KR" altLang="en-US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월 </a:t>
                  </a:r>
                  <a:r>
                    <a:rPr lang="en-US" altLang="ko-KR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17</a:t>
                  </a:r>
                  <a:r>
                    <a:rPr lang="ko-KR" altLang="en-US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일 오전 </a:t>
                  </a:r>
                  <a:r>
                    <a:rPr lang="en-US" altLang="ko-KR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</a:t>
                  </a:r>
                  <a:r>
                    <a:rPr lang="ko-KR" altLang="en-US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 </a:t>
                  </a:r>
                  <a:r>
                    <a:rPr lang="en-US" altLang="ko-KR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44</a:t>
                  </a:r>
                  <a:r>
                    <a:rPr lang="ko-KR" altLang="en-US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분 일요일 입니다</a:t>
                  </a:r>
                  <a:r>
                    <a:rPr lang="en-US" altLang="ko-KR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  <a:p>
                  <a:pPr algn="ctr"/>
                  <a:r>
                    <a:rPr lang="ko-KR" altLang="en-US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다른 궁금하신 게 있으신가요</a:t>
                  </a:r>
                  <a:r>
                    <a:rPr lang="en-US" altLang="ko-KR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r>
                    <a:rPr lang="ko-KR" altLang="en-US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endPara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539552" y="841276"/>
                  <a:ext cx="2411760" cy="1057300"/>
                </a:xfrm>
                <a:prstGeom prst="rect">
                  <a:avLst/>
                </a:prstGeom>
                <a:solidFill>
                  <a:srgbClr val="1B6C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뉴욕의 시간을 알려줘</a:t>
                  </a:r>
                  <a:endParaRPr lang="en-US" altLang="ko-KR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" name="직각 삼각형 15"/>
                <p:cNvSpPr/>
                <p:nvPr/>
              </p:nvSpPr>
              <p:spPr>
                <a:xfrm rot="5400000">
                  <a:off x="2740888" y="1898576"/>
                  <a:ext cx="216024" cy="216024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35" name="직사각형 34"/>
            <p:cNvSpPr/>
            <p:nvPr/>
          </p:nvSpPr>
          <p:spPr>
            <a:xfrm flipH="1">
              <a:off x="3156701" y="4570012"/>
              <a:ext cx="576064" cy="76202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 rot="5400000" flipH="1">
            <a:off x="2120371" y="-396256"/>
            <a:ext cx="156798" cy="36111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2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250" y="5476681"/>
            <a:ext cx="271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Ringing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Bloom ©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54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CID\Desktop\sankt-peterburg-osenniy-doz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3768" y="6980"/>
            <a:ext cx="9204280" cy="570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-36512" y="6980"/>
            <a:ext cx="9214400" cy="5715000"/>
          </a:xfrm>
          <a:prstGeom prst="rect">
            <a:avLst/>
          </a:prstGeom>
          <a:solidFill>
            <a:srgbClr val="042432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23768" y="3490"/>
            <a:ext cx="3516363" cy="5715000"/>
          </a:xfrm>
          <a:prstGeom prst="rect">
            <a:avLst/>
          </a:prstGeom>
          <a:solidFill>
            <a:schemeClr val="tx1">
              <a:lumMod val="95000"/>
              <a:lumOff val="5000"/>
              <a:alpha val="31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0157" y="1741597"/>
            <a:ext cx="3395852" cy="718351"/>
          </a:xfrm>
          <a:prstGeom prst="rect">
            <a:avLst/>
          </a:prstGeom>
        </p:spPr>
        <p:txBody>
          <a:bodyPr wrap="square" lIns="71323" tIns="35662" rIns="71323" bIns="35662">
            <a:spAutoFit/>
          </a:bodyPr>
          <a:lstStyle/>
          <a:p>
            <a:r>
              <a:rPr lang="en-US" altLang="ko-KR" sz="4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4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0" y="5476681"/>
            <a:ext cx="271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Ringing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Bloom ©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5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ACID\Desktop\pb30015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6422" y="0"/>
            <a:ext cx="6045421" cy="573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-6422" y="-1"/>
            <a:ext cx="6045422" cy="5737821"/>
          </a:xfrm>
          <a:prstGeom prst="rect">
            <a:avLst/>
          </a:prstGeom>
          <a:solidFill>
            <a:schemeClr val="tx1">
              <a:lumMod val="95000"/>
              <a:lumOff val="5000"/>
              <a:alpha val="5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6422" y="3757600"/>
            <a:ext cx="6909518" cy="108012"/>
            <a:chOff x="-6422" y="2137420"/>
            <a:chExt cx="6909518" cy="1728192"/>
          </a:xfrm>
        </p:grpSpPr>
        <p:sp>
          <p:nvSpPr>
            <p:cNvPr id="2" name="직사각형 1"/>
            <p:cNvSpPr/>
            <p:nvPr/>
          </p:nvSpPr>
          <p:spPr>
            <a:xfrm>
              <a:off x="-6422" y="2137420"/>
              <a:ext cx="1728192" cy="1728192"/>
            </a:xfrm>
            <a:prstGeom prst="rect">
              <a:avLst/>
            </a:prstGeom>
            <a:solidFill>
              <a:srgbClr val="20AD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721770" y="2137420"/>
              <a:ext cx="1728192" cy="17281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46712" y="2137420"/>
              <a:ext cx="1728192" cy="1728192"/>
            </a:xfrm>
            <a:prstGeom prst="rect">
              <a:avLst/>
            </a:prstGeom>
            <a:solidFill>
              <a:srgbClr val="1B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74904" y="2137420"/>
              <a:ext cx="1728192" cy="1728192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59446" y="2641476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400" b="1" spc="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4400" b="1" spc="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개발이유</a:t>
            </a:r>
            <a:endParaRPr lang="ko-KR" altLang="en-US" sz="4400" b="1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1866" y="3299200"/>
            <a:ext cx="1711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Synopsis</a:t>
            </a:r>
            <a:endParaRPr lang="ko-KR" altLang="en-US" sz="1200" spc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50" y="5476681"/>
            <a:ext cx="271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Ringing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Bloom ©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33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42432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H="1">
            <a:off x="0" y="11242"/>
            <a:ext cx="504056" cy="570375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2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 descr="C:\Users\ACID\Desktop\디자이너의_의도와_실제_사용자_경험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99" y="769268"/>
            <a:ext cx="3493815" cy="34439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1621513" y="4369668"/>
            <a:ext cx="5900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000" b="1" spc="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사용자는 플랫폼운영자의 생각과 다르다</a:t>
            </a:r>
            <a:r>
              <a:rPr lang="en-US" altLang="ko-KR" sz="2000" b="1" spc="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2000" b="1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54171" y="-7131"/>
            <a:ext cx="489829" cy="570375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2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50" y="5476681"/>
            <a:ext cx="271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Ringing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Bloom ©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52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ID\Desktop\160907-nugu-review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874"/>
            <a:ext cx="9144000" cy="572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42432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flipH="1">
            <a:off x="0" y="11242"/>
            <a:ext cx="504056" cy="570375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2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50" y="5476681"/>
            <a:ext cx="271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Ringing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Bloom ©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54171" y="-7131"/>
            <a:ext cx="489829" cy="570375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2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98508" y="841276"/>
            <a:ext cx="654698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아리아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100</a:t>
            </a:r>
            <a:r>
              <a:rPr lang="ko-KR" altLang="en-US" sz="3200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제곱미터는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몇 평이야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/>
            <a:r>
              <a:rPr lang="ko-KR" altLang="en-US" sz="28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아리아</a:t>
            </a:r>
            <a:r>
              <a:rPr lang="en-US" altLang="ko-KR" sz="28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비트코인 얼마야</a:t>
            </a:r>
            <a:r>
              <a:rPr lang="en-US" altLang="ko-KR" sz="28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/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아리아</a:t>
            </a: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저번 주 영화순위 알려줘</a:t>
            </a: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algn="ctr"/>
            <a:r>
              <a:rPr lang="ko-KR" altLang="en-US" sz="20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아리아</a:t>
            </a:r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20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녹차의 효능 말해줘</a:t>
            </a: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20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아리아</a:t>
            </a:r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6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뉴욕의 시간은</a:t>
            </a:r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아리아</a:t>
            </a:r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algn="ctr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</a:t>
            </a:r>
          </a:p>
          <a:p>
            <a:pPr algn="ctr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algn="ctr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 algn="ctr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85504" y="4513684"/>
            <a:ext cx="67730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기본이라고 생각되지만 없는 기능들</a:t>
            </a:r>
            <a:endParaRPr lang="en-US" altLang="ko-KR" sz="32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80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CID\Desktop\160907-nugu-review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874"/>
            <a:ext cx="9144000" cy="572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42432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flipH="1">
            <a:off x="0" y="11242"/>
            <a:ext cx="504056" cy="570375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2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50" y="5476681"/>
            <a:ext cx="271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Ringing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Bloom ©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54171" y="-7131"/>
            <a:ext cx="489829" cy="570375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2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95736" y="3217347"/>
            <a:ext cx="4752528" cy="179532"/>
            <a:chOff x="2699792" y="2281436"/>
            <a:chExt cx="3347012" cy="1367176"/>
          </a:xfrm>
        </p:grpSpPr>
        <p:sp>
          <p:nvSpPr>
            <p:cNvPr id="23" name="직사각형 22"/>
            <p:cNvSpPr/>
            <p:nvPr/>
          </p:nvSpPr>
          <p:spPr>
            <a:xfrm>
              <a:off x="2699792" y="2281436"/>
              <a:ext cx="3347012" cy="13671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flipH="1">
              <a:off x="2699792" y="2281436"/>
              <a:ext cx="504056" cy="1332356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054326" y="2425452"/>
            <a:ext cx="5035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것을 만들자</a:t>
            </a:r>
            <a:endParaRPr lang="ko-KR" altLang="en-US" sz="4000" b="1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7227" y="1011417"/>
            <a:ext cx="5304893" cy="899222"/>
            <a:chOff x="347227" y="1219564"/>
            <a:chExt cx="5304893" cy="899222"/>
          </a:xfrm>
        </p:grpSpPr>
        <p:grpSp>
          <p:nvGrpSpPr>
            <p:cNvPr id="34" name="그룹 33"/>
            <p:cNvGrpSpPr/>
            <p:nvPr/>
          </p:nvGrpSpPr>
          <p:grpSpPr>
            <a:xfrm>
              <a:off x="347227" y="1219564"/>
              <a:ext cx="5304893" cy="899222"/>
              <a:chOff x="431540" y="3685592"/>
              <a:chExt cx="6654923" cy="1476164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431540" y="3685592"/>
                <a:ext cx="2055274" cy="324036"/>
              </a:xfrm>
              <a:prstGeom prst="rect">
                <a:avLst/>
              </a:prstGeom>
              <a:solidFill>
                <a:srgbClr val="33A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단위변환</a:t>
                </a:r>
                <a:endPara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6" name="그룹 35"/>
              <p:cNvGrpSpPr/>
              <p:nvPr/>
            </p:nvGrpSpPr>
            <p:grpSpPr>
              <a:xfrm>
                <a:off x="431540" y="4009628"/>
                <a:ext cx="6654923" cy="1152128"/>
                <a:chOff x="539552" y="841276"/>
                <a:chExt cx="5671151" cy="136815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2740888" y="993676"/>
                  <a:ext cx="3469815" cy="1215752"/>
                </a:xfrm>
                <a:prstGeom prst="rect">
                  <a:avLst/>
                </a:prstGeom>
                <a:solidFill>
                  <a:srgbClr val="0424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각종 단위변환</a:t>
                  </a:r>
                  <a:r>
                    <a:rPr lang="en-US" altLang="ko-KR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길이</a:t>
                  </a:r>
                  <a:r>
                    <a:rPr lang="en-US" altLang="ko-KR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부피</a:t>
                  </a:r>
                  <a:r>
                    <a:rPr lang="en-US" altLang="ko-KR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무게</a:t>
                  </a:r>
                  <a:r>
                    <a:rPr lang="en-US" altLang="ko-KR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온도</a:t>
                  </a:r>
                  <a:r>
                    <a:rPr lang="en-US" altLang="ko-KR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 </a:t>
                  </a:r>
                </a:p>
                <a:p>
                  <a:pPr algn="ctr"/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지원</a:t>
                  </a:r>
                  <a:endPara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539552" y="841276"/>
                  <a:ext cx="2411760" cy="1057300"/>
                </a:xfrm>
                <a:prstGeom prst="rect">
                  <a:avLst/>
                </a:prstGeom>
                <a:solidFill>
                  <a:srgbClr val="1B6C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단위마스터</a:t>
                  </a:r>
                  <a:endPara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9" name="직각 삼각형 38"/>
                <p:cNvSpPr/>
                <p:nvPr/>
              </p:nvSpPr>
              <p:spPr>
                <a:xfrm rot="5400000">
                  <a:off x="2740888" y="1898576"/>
                  <a:ext cx="216024" cy="216024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58" name="직사각형 57"/>
            <p:cNvSpPr/>
            <p:nvPr/>
          </p:nvSpPr>
          <p:spPr>
            <a:xfrm flipH="1">
              <a:off x="2603229" y="1495132"/>
              <a:ext cx="350915" cy="464193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47227" y="1935156"/>
            <a:ext cx="5304893" cy="899222"/>
            <a:chOff x="347227" y="2214954"/>
            <a:chExt cx="5304893" cy="899222"/>
          </a:xfrm>
        </p:grpSpPr>
        <p:grpSp>
          <p:nvGrpSpPr>
            <p:cNvPr id="40" name="그룹 39"/>
            <p:cNvGrpSpPr/>
            <p:nvPr/>
          </p:nvGrpSpPr>
          <p:grpSpPr>
            <a:xfrm>
              <a:off x="347227" y="2214954"/>
              <a:ext cx="5304893" cy="899222"/>
              <a:chOff x="431540" y="3685592"/>
              <a:chExt cx="6654923" cy="147616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431540" y="3685592"/>
                <a:ext cx="2055274" cy="324036"/>
              </a:xfrm>
              <a:prstGeom prst="rect">
                <a:avLst/>
              </a:prstGeom>
              <a:solidFill>
                <a:srgbClr val="33A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더 자세한 영화순위</a:t>
                </a:r>
                <a:endPara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431540" y="4009628"/>
                <a:ext cx="6654923" cy="1152128"/>
                <a:chOff x="539552" y="841276"/>
                <a:chExt cx="5671151" cy="1368152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2740888" y="993676"/>
                  <a:ext cx="3469815" cy="1215752"/>
                </a:xfrm>
                <a:prstGeom prst="rect">
                  <a:avLst/>
                </a:prstGeom>
                <a:solidFill>
                  <a:srgbClr val="0424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이번 주 뿐만 아니라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일 단위</a:t>
                  </a:r>
                  <a:r>
                    <a:rPr lang="en-US" altLang="ko-KR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저번 주</a:t>
                  </a:r>
                  <a:endParaRPr lang="en-US" altLang="ko-KR" sz="12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한국</a:t>
                  </a:r>
                  <a:r>
                    <a:rPr lang="en-US" altLang="ko-KR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외국영화로 조회</a:t>
                  </a:r>
                  <a:endParaRPr lang="en-US" altLang="ko-KR" sz="12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539552" y="841276"/>
                  <a:ext cx="2411760" cy="1057300"/>
                </a:xfrm>
                <a:prstGeom prst="rect">
                  <a:avLst/>
                </a:prstGeom>
                <a:solidFill>
                  <a:srgbClr val="1B6C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무비마스터</a:t>
                  </a:r>
                  <a:endPara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5" name="직각 삼각형 44"/>
                <p:cNvSpPr/>
                <p:nvPr/>
              </p:nvSpPr>
              <p:spPr>
                <a:xfrm rot="5400000">
                  <a:off x="2740888" y="1898576"/>
                  <a:ext cx="216024" cy="216024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59" name="직사각형 58"/>
            <p:cNvSpPr/>
            <p:nvPr/>
          </p:nvSpPr>
          <p:spPr>
            <a:xfrm flipH="1">
              <a:off x="2608468" y="2490523"/>
              <a:ext cx="350915" cy="464193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9021" y="2834378"/>
            <a:ext cx="5307321" cy="899222"/>
            <a:chOff x="339021" y="3162523"/>
            <a:chExt cx="5307321" cy="899222"/>
          </a:xfrm>
        </p:grpSpPr>
        <p:grpSp>
          <p:nvGrpSpPr>
            <p:cNvPr id="46" name="그룹 45"/>
            <p:cNvGrpSpPr/>
            <p:nvPr/>
          </p:nvGrpSpPr>
          <p:grpSpPr>
            <a:xfrm>
              <a:off x="339021" y="3162523"/>
              <a:ext cx="5307321" cy="899222"/>
              <a:chOff x="428494" y="3685592"/>
              <a:chExt cx="6657969" cy="1476164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428494" y="3685592"/>
                <a:ext cx="2055274" cy="324036"/>
              </a:xfrm>
              <a:prstGeom prst="rect">
                <a:avLst/>
              </a:prstGeom>
              <a:solidFill>
                <a:srgbClr val="33A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등산 </a:t>
                </a:r>
                <a:r>
                  <a:rPr lang="ko-KR" altLang="en-US" sz="9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유우머</a:t>
                </a:r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!</a:t>
                </a:r>
                <a:endPara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431540" y="4009628"/>
                <a:ext cx="6654923" cy="1152128"/>
                <a:chOff x="539552" y="841276"/>
                <a:chExt cx="5671151" cy="1368152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2740888" y="993676"/>
                  <a:ext cx="3469815" cy="1215752"/>
                </a:xfrm>
                <a:prstGeom prst="rect">
                  <a:avLst/>
                </a:prstGeom>
                <a:solidFill>
                  <a:srgbClr val="0424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대세는 아재개그</a:t>
                  </a:r>
                  <a:r>
                    <a:rPr lang="en-US" altLang="ko-KR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!</a:t>
                  </a:r>
                </a:p>
                <a:p>
                  <a:pPr algn="ctr"/>
                  <a:r>
                    <a:rPr lang="ko-KR" altLang="en-US" sz="1200" b="1" dirty="0" err="1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환타</a:t>
                  </a:r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1200" b="1" dirty="0" err="1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스틱한</a:t>
                  </a:r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개그를 들려드립니다</a:t>
                  </a:r>
                  <a:r>
                    <a:rPr lang="en-US" altLang="ko-KR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539552" y="841276"/>
                  <a:ext cx="2411760" cy="1057300"/>
                </a:xfrm>
                <a:prstGeom prst="rect">
                  <a:avLst/>
                </a:prstGeom>
                <a:solidFill>
                  <a:srgbClr val="1B6C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아재개그 </a:t>
                  </a:r>
                  <a:r>
                    <a:rPr lang="en-US" altLang="ko-KR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: </a:t>
                  </a:r>
                  <a:r>
                    <a:rPr lang="ko-KR" altLang="en-US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부장님 개그</a:t>
                  </a:r>
                  <a:endPara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1" name="직각 삼각형 50"/>
                <p:cNvSpPr/>
                <p:nvPr/>
              </p:nvSpPr>
              <p:spPr>
                <a:xfrm rot="5400000">
                  <a:off x="2740888" y="1898576"/>
                  <a:ext cx="216024" cy="216024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60" name="직사각형 59"/>
            <p:cNvSpPr/>
            <p:nvPr/>
          </p:nvSpPr>
          <p:spPr>
            <a:xfrm flipH="1">
              <a:off x="2603228" y="3438092"/>
              <a:ext cx="350915" cy="464193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39021" y="3733600"/>
            <a:ext cx="5307321" cy="899221"/>
            <a:chOff x="339021" y="4157913"/>
            <a:chExt cx="5307321" cy="899221"/>
          </a:xfrm>
        </p:grpSpPr>
        <p:grpSp>
          <p:nvGrpSpPr>
            <p:cNvPr id="52" name="그룹 51"/>
            <p:cNvGrpSpPr/>
            <p:nvPr/>
          </p:nvGrpSpPr>
          <p:grpSpPr>
            <a:xfrm>
              <a:off x="339021" y="4157913"/>
              <a:ext cx="5307321" cy="899221"/>
              <a:chOff x="428494" y="3685593"/>
              <a:chExt cx="6657969" cy="1476163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28494" y="3685593"/>
                <a:ext cx="2055274" cy="324036"/>
              </a:xfrm>
              <a:prstGeom prst="rect">
                <a:avLst/>
              </a:prstGeom>
              <a:solidFill>
                <a:srgbClr val="33A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알고싶은</a:t>
                </a: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정보들</a:t>
                </a:r>
                <a:endPara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431540" y="4009628"/>
                <a:ext cx="6654923" cy="1152128"/>
                <a:chOff x="539552" y="841276"/>
                <a:chExt cx="5671151" cy="1368152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2740888" y="993676"/>
                  <a:ext cx="3469815" cy="1215752"/>
                </a:xfrm>
                <a:prstGeom prst="rect">
                  <a:avLst/>
                </a:prstGeom>
                <a:solidFill>
                  <a:srgbClr val="0424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가상화폐</a:t>
                  </a:r>
                  <a:r>
                    <a:rPr lang="en-US" altLang="ko-KR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인천공항출국장</a:t>
                  </a:r>
                  <a:r>
                    <a:rPr lang="en-US" altLang="ko-KR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달의 모양</a:t>
                  </a:r>
                  <a:r>
                    <a:rPr lang="en-US" altLang="ko-KR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</a:p>
                <a:p>
                  <a:pPr algn="ctr"/>
                  <a:r>
                    <a:rPr lang="ko-KR" altLang="en-US" sz="12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차의 효능과 같은 기능들</a:t>
                  </a:r>
                  <a:endPara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539552" y="841276"/>
                  <a:ext cx="2411760" cy="1057300"/>
                </a:xfrm>
                <a:prstGeom prst="rect">
                  <a:avLst/>
                </a:prstGeom>
                <a:solidFill>
                  <a:srgbClr val="1B6C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그 외 다양한 </a:t>
                  </a:r>
                  <a:r>
                    <a:rPr lang="ko-KR" altLang="en-US" sz="1400" b="1" dirty="0" err="1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챗봇</a:t>
                  </a:r>
                  <a:endPara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7" name="직각 삼각형 56"/>
                <p:cNvSpPr/>
                <p:nvPr/>
              </p:nvSpPr>
              <p:spPr>
                <a:xfrm rot="5400000">
                  <a:off x="2740888" y="1898576"/>
                  <a:ext cx="216024" cy="216024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61" name="직사각형 60"/>
            <p:cNvSpPr/>
            <p:nvPr/>
          </p:nvSpPr>
          <p:spPr>
            <a:xfrm flipH="1">
              <a:off x="2591435" y="4433481"/>
              <a:ext cx="350915" cy="464193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079040" y="1011417"/>
            <a:ext cx="2737117" cy="3654160"/>
            <a:chOff x="6083355" y="1219564"/>
            <a:chExt cx="2737117" cy="3837570"/>
          </a:xfrm>
        </p:grpSpPr>
        <p:sp>
          <p:nvSpPr>
            <p:cNvPr id="64" name="직사각형 63"/>
            <p:cNvSpPr/>
            <p:nvPr/>
          </p:nvSpPr>
          <p:spPr>
            <a:xfrm>
              <a:off x="6084168" y="1219564"/>
              <a:ext cx="2736304" cy="383757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NUGU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있어서 </a:t>
              </a:r>
              <a:endPara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없거나 부족한 기능을</a:t>
              </a:r>
              <a:endPara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채우기 위한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Playkit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들</a:t>
              </a:r>
              <a:endPara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flipH="1">
              <a:off x="6083355" y="1219564"/>
              <a:ext cx="350915" cy="383757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019144" y="265212"/>
            <a:ext cx="6879576" cy="646331"/>
            <a:chOff x="-515377" y="265212"/>
            <a:chExt cx="6879576" cy="646331"/>
          </a:xfrm>
        </p:grpSpPr>
        <p:sp>
          <p:nvSpPr>
            <p:cNvPr id="68" name="TextBox 67"/>
            <p:cNvSpPr txBox="1"/>
            <p:nvPr/>
          </p:nvSpPr>
          <p:spPr>
            <a:xfrm>
              <a:off x="-515377" y="265212"/>
              <a:ext cx="42017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dirty="0" smtClean="0">
                  <a:gradFill>
                    <a:gsLst>
                      <a:gs pos="0">
                        <a:schemeClr val="bg1">
                          <a:lumMod val="6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기능을 채우기 위한</a:t>
              </a:r>
              <a:endParaRPr lang="ko-KR" altLang="en-US" sz="3600" b="1" dirty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09305" y="265212"/>
              <a:ext cx="26548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dirty="0" err="1" smtClean="0">
                  <a:gradFill>
                    <a:gsLst>
                      <a:gs pos="0">
                        <a:srgbClr val="3AC4D2"/>
                      </a:gs>
                      <a:gs pos="100000">
                        <a:srgbClr val="1091FC"/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챗봇</a:t>
              </a:r>
              <a:r>
                <a:rPr lang="ko-KR" altLang="en-US" sz="3600" b="1" dirty="0" smtClean="0">
                  <a:gradFill>
                    <a:gsLst>
                      <a:gs pos="0">
                        <a:srgbClr val="3AC4D2"/>
                      </a:gs>
                      <a:gs pos="100000">
                        <a:srgbClr val="1091FC"/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시리즈</a:t>
              </a:r>
              <a:endParaRPr lang="ko-KR" altLang="en-US" sz="3600" b="1" dirty="0">
                <a:gradFill>
                  <a:gsLst>
                    <a:gs pos="0">
                      <a:srgbClr val="3AC4D2"/>
                    </a:gs>
                    <a:gs pos="100000">
                      <a:srgbClr val="1091FC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973114" y="4801716"/>
            <a:ext cx="7197772" cy="648071"/>
            <a:chOff x="762974" y="4081636"/>
            <a:chExt cx="7773838" cy="1224136"/>
          </a:xfrm>
        </p:grpSpPr>
        <p:sp>
          <p:nvSpPr>
            <p:cNvPr id="71" name="직사각형 70"/>
            <p:cNvSpPr/>
            <p:nvPr/>
          </p:nvSpPr>
          <p:spPr>
            <a:xfrm>
              <a:off x="762974" y="4081636"/>
              <a:ext cx="7773838" cy="12241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간단하지만 없는 기능을 개발하였습니다</a:t>
              </a:r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 flipH="1">
              <a:off x="762974" y="4081636"/>
              <a:ext cx="350915" cy="1224136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3250" y="5476681"/>
            <a:ext cx="271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Ringing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Bloom ©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50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ACID\Desktop\pb30015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6422" y="0"/>
            <a:ext cx="6045421" cy="573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-6422" y="-1"/>
            <a:ext cx="6045422" cy="5737821"/>
          </a:xfrm>
          <a:prstGeom prst="rect">
            <a:avLst/>
          </a:prstGeom>
          <a:solidFill>
            <a:schemeClr val="tx1">
              <a:lumMod val="95000"/>
              <a:lumOff val="5000"/>
              <a:alpha val="5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6422" y="3757600"/>
            <a:ext cx="6909518" cy="108012"/>
            <a:chOff x="-6422" y="2137420"/>
            <a:chExt cx="6909518" cy="1728192"/>
          </a:xfrm>
        </p:grpSpPr>
        <p:sp>
          <p:nvSpPr>
            <p:cNvPr id="2" name="직사각형 1"/>
            <p:cNvSpPr/>
            <p:nvPr/>
          </p:nvSpPr>
          <p:spPr>
            <a:xfrm>
              <a:off x="-6422" y="2137420"/>
              <a:ext cx="1728192" cy="1728192"/>
            </a:xfrm>
            <a:prstGeom prst="rect">
              <a:avLst/>
            </a:prstGeom>
            <a:solidFill>
              <a:srgbClr val="20AD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721770" y="2137420"/>
              <a:ext cx="1728192" cy="17281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46712" y="2137420"/>
              <a:ext cx="1728192" cy="1728192"/>
            </a:xfrm>
            <a:prstGeom prst="rect">
              <a:avLst/>
            </a:prstGeom>
            <a:solidFill>
              <a:srgbClr val="1B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74904" y="2137420"/>
              <a:ext cx="1728192" cy="1728192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9446" y="2641476"/>
            <a:ext cx="4358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</a:t>
            </a:r>
            <a:r>
              <a:rPr lang="ko-KR" altLang="en-US" sz="4400" b="1" spc="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리스트</a:t>
            </a:r>
            <a:endParaRPr lang="ko-KR" altLang="en-US" sz="4400" b="1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1866" y="3299200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 List</a:t>
            </a:r>
            <a:endParaRPr lang="ko-KR" altLang="en-US" sz="1200" spc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50" y="5476681"/>
            <a:ext cx="271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Ringing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Bloom ©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57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75856" y="1200026"/>
            <a:ext cx="1873498" cy="1873498"/>
            <a:chOff x="3275856" y="1200026"/>
            <a:chExt cx="1873498" cy="1873498"/>
          </a:xfrm>
        </p:grpSpPr>
        <p:pic>
          <p:nvPicPr>
            <p:cNvPr id="4098" name="Picture 2" descr="C:\Users\ACID\Desktop\2015060712504147892_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200026"/>
              <a:ext cx="1873498" cy="1873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3275856" y="1201316"/>
              <a:ext cx="1872208" cy="1872208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단위의 변환</a:t>
              </a:r>
              <a:endPara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 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&lt;-&gt;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미터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리터 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&lt;-&gt; </a:t>
              </a:r>
              <a:r>
                <a:rPr lang="ko-KR" altLang="en-US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갤런</a:t>
              </a:r>
              <a:endPara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미터 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&lt;-&gt;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피트</a:t>
              </a:r>
              <a:endPara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그램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&lt;-&gt; </a:t>
              </a:r>
              <a:r>
                <a:rPr lang="ko-KR" altLang="en-US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온즈</a:t>
              </a:r>
              <a:endPara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79512" y="1201316"/>
            <a:ext cx="3000628" cy="3816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주요기능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챗봇을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통해서 다음과 같은 기능을 제공하고자 합니다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단위마스터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인천공항 출국장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루나마스터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무비마스터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코인마스터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부장님개그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차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세계의 시간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79510" y="1200025"/>
            <a:ext cx="648073" cy="381131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2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8133" y="468169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같은 </a:t>
            </a:r>
            <a:endParaRPr lang="ko-KR" altLang="en-US" sz="32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7784" y="459458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gradFill>
                  <a:gsLst>
                    <a:gs pos="0">
                      <a:srgbClr val="3AC4D2"/>
                    </a:gs>
                    <a:gs pos="100000">
                      <a:srgbClr val="1091FC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3200" b="1" dirty="0" err="1">
                <a:gradFill>
                  <a:gsLst>
                    <a:gs pos="0">
                      <a:srgbClr val="3AC4D2"/>
                    </a:gs>
                    <a:gs pos="100000">
                      <a:srgbClr val="1091FC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들</a:t>
            </a:r>
            <a:r>
              <a:rPr lang="ko-KR" altLang="en-US" sz="3200" b="1" dirty="0" err="1" smtClean="0">
                <a:gradFill>
                  <a:gsLst>
                    <a:gs pos="0">
                      <a:srgbClr val="3AC4D2"/>
                    </a:gs>
                    <a:gs pos="100000">
                      <a:srgbClr val="1091FC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3200" b="1" dirty="0" smtClean="0">
                <a:gradFill>
                  <a:gsLst>
                    <a:gs pos="0">
                      <a:srgbClr val="3AC4D2"/>
                    </a:gs>
                    <a:gs pos="100000">
                      <a:srgbClr val="1091FC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제공합니다</a:t>
            </a:r>
            <a:r>
              <a:rPr lang="en-US" altLang="ko-KR" sz="3200" b="1" dirty="0" smtClean="0">
                <a:gradFill>
                  <a:gsLst>
                    <a:gs pos="0">
                      <a:srgbClr val="3AC4D2"/>
                    </a:gs>
                    <a:gs pos="100000">
                      <a:srgbClr val="1091FC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b="1" dirty="0">
              <a:gradFill>
                <a:gsLst>
                  <a:gs pos="0">
                    <a:srgbClr val="3AC4D2"/>
                  </a:gs>
                  <a:gs pos="100000">
                    <a:srgbClr val="1091FC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 descr="C:\Users\ACID\Desktop\f947d4c9865944d1a10f5a96fb3fd6b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262" y="3160365"/>
            <a:ext cx="18573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7152429" y="3160365"/>
            <a:ext cx="1872208" cy="1872208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가상화폐 시세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C:\Users\ACID\Desktop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71" y="3145532"/>
            <a:ext cx="1865809" cy="186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CID\Desktop\2018110901621_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3160365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3275856" y="3160365"/>
            <a:ext cx="1872208" cy="1872208"/>
          </a:xfrm>
          <a:prstGeom prst="rect">
            <a:avLst/>
          </a:prstGeom>
          <a:solidFill>
            <a:srgbClr val="033A5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차의 효능에 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정보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0" name="Picture 6" descr="C:\Users\ACID\Desktop\a0397250_55fe023ec465c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262" y="1205792"/>
            <a:ext cx="1869401" cy="186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7167262" y="1200671"/>
            <a:ext cx="1872208" cy="1872208"/>
          </a:xfrm>
          <a:prstGeom prst="rect">
            <a:avLst/>
          </a:prstGeom>
          <a:solidFill>
            <a:srgbClr val="033A5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주일 단위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영화순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</a:p>
        </p:txBody>
      </p:sp>
      <p:pic>
        <p:nvPicPr>
          <p:cNvPr id="1031" name="Picture 7" descr="C:\Users\ACID\Desktop\7aa3e16e-baae-43c9-9fc8-7565ca3ca8c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472" y="1203732"/>
            <a:ext cx="1869008" cy="186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5226472" y="1200025"/>
            <a:ext cx="1872208" cy="1884878"/>
          </a:xfrm>
          <a:prstGeom prst="rect">
            <a:avLst/>
          </a:prstGeom>
          <a:solidFill>
            <a:srgbClr val="20ADEC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공항 출국장의 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대기인원 알림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23271" y="3145532"/>
            <a:ext cx="1872208" cy="1872208"/>
          </a:xfrm>
          <a:prstGeom prst="rect">
            <a:avLst/>
          </a:prstGeom>
          <a:solidFill>
            <a:schemeClr val="accent1">
              <a:lumMod val="60000"/>
              <a:lumOff val="4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부장님이 할법한 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개그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250" y="5476681"/>
            <a:ext cx="271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Ringing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Bloom ©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2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CID\Desktop\apps.39128.9007199266244058.82aeca50-2f63-4d31-97c5-6dbc0c3b2d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580"/>
          <a:stretch/>
        </p:blipFill>
        <p:spPr bwMode="auto">
          <a:xfrm>
            <a:off x="0" y="-1300"/>
            <a:ext cx="10202882" cy="57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0" y="11410"/>
            <a:ext cx="9144000" cy="5715000"/>
          </a:xfrm>
          <a:prstGeom prst="rect">
            <a:avLst/>
          </a:prstGeom>
          <a:gradFill>
            <a:gsLst>
              <a:gs pos="0">
                <a:schemeClr val="tx1">
                  <a:alpha val="85000"/>
                </a:schemeClr>
              </a:gs>
              <a:gs pos="100000">
                <a:schemeClr val="tx1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C:\Users\ACID\Desktop\bus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6000" y="-1300"/>
            <a:ext cx="4318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6" y="625252"/>
            <a:ext cx="3608784" cy="7056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단위를 변환할 땐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4893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endParaRPr lang="ko-KR" altLang="en-US" sz="3200" b="1" dirty="0"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48063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gradFill>
                  <a:gsLst>
                    <a:gs pos="0">
                      <a:srgbClr val="3AC4D2"/>
                    </a:gs>
                    <a:gs pos="100000">
                      <a:srgbClr val="1091FC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마스터</a:t>
            </a:r>
            <a:endParaRPr lang="ko-KR" altLang="en-US" sz="3200" b="1" dirty="0">
              <a:gradFill>
                <a:gsLst>
                  <a:gs pos="0">
                    <a:srgbClr val="3AC4D2"/>
                  </a:gs>
                  <a:gs pos="100000">
                    <a:srgbClr val="1091FC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539" y="2011695"/>
            <a:ext cx="312777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변환하고자 하는 단위를 말하여 변환</a:t>
            </a:r>
            <a:endParaRPr lang="en-US" altLang="ko-KR" sz="1400" b="1" dirty="0" smtClean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539" y="2375748"/>
            <a:ext cx="350288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평 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&lt;-&gt; </a:t>
            </a:r>
            <a:r>
              <a:rPr lang="ko-KR" altLang="en-US" sz="1400" b="1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제곱미</a:t>
            </a:r>
            <a:r>
              <a:rPr lang="ko-KR" altLang="en-US" sz="14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터</a:t>
            </a:r>
            <a:endParaRPr lang="en-US" altLang="ko-KR" sz="1400" b="1" dirty="0" smtClean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 -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길이 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&lt;-&gt;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피트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,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인치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,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미터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, </a:t>
            </a:r>
            <a:r>
              <a:rPr lang="ko-KR" altLang="en-US" sz="1400" b="1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센치미터</a:t>
            </a:r>
            <a:endParaRPr lang="en-US" altLang="ko-KR" sz="1400" b="1" dirty="0" smtClean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무게 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&lt;-&gt; </a:t>
            </a:r>
            <a:r>
              <a:rPr lang="ko-KR" altLang="en-US" sz="1400" b="1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키로그램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,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그램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, </a:t>
            </a:r>
            <a:r>
              <a:rPr lang="ko-KR" altLang="en-US" sz="1400" b="1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온즈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,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파운드</a:t>
            </a:r>
            <a:endParaRPr lang="en-US" altLang="ko-KR" sz="1400" b="1" dirty="0" smtClean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액체용량 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&lt;-&gt;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리터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,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파운드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, </a:t>
            </a:r>
            <a:r>
              <a:rPr lang="ko-KR" altLang="en-US" sz="1400" b="1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갤런</a:t>
            </a:r>
            <a:endParaRPr lang="en-US" altLang="ko-KR" sz="1400" b="1" dirty="0" smtClean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온도 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&lt;-&gt;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섭씨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,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ond ExtBd" panose="020B0906040504020204" pitchFamily="34"/>
              </a:rPr>
              <a:t>화씨</a:t>
            </a:r>
            <a:endParaRPr lang="en-US" altLang="ko-KR" sz="1400" b="1" dirty="0" smtClean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ond ExtBd" panose="020B0906040504020204" pitchFamily="34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28" y="4117640"/>
            <a:ext cx="8283966" cy="1476164"/>
            <a:chOff x="323528" y="4117640"/>
            <a:chExt cx="8283966" cy="1476164"/>
          </a:xfrm>
        </p:grpSpPr>
        <p:sp>
          <p:nvSpPr>
            <p:cNvPr id="17" name="직사각형 16"/>
            <p:cNvSpPr/>
            <p:nvPr/>
          </p:nvSpPr>
          <p:spPr>
            <a:xfrm flipH="1">
              <a:off x="2915816" y="5339879"/>
              <a:ext cx="576064" cy="181917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23528" y="4117640"/>
              <a:ext cx="8283966" cy="1476164"/>
              <a:chOff x="428494" y="3685592"/>
              <a:chExt cx="8283966" cy="147616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428494" y="3685592"/>
                <a:ext cx="2055274" cy="324036"/>
              </a:xfrm>
              <a:prstGeom prst="rect">
                <a:avLst/>
              </a:prstGeom>
              <a:solidFill>
                <a:srgbClr val="33A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사용자</a:t>
                </a:r>
                <a:endPara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431540" y="4009628"/>
                <a:ext cx="8280920" cy="1152128"/>
                <a:chOff x="539552" y="841276"/>
                <a:chExt cx="7056783" cy="1368152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2740888" y="993676"/>
                  <a:ext cx="4855447" cy="1215752"/>
                </a:xfrm>
                <a:prstGeom prst="rect">
                  <a:avLst/>
                </a:prstGeom>
                <a:solidFill>
                  <a:srgbClr val="0424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88</a:t>
                  </a:r>
                  <a:r>
                    <a:rPr lang="ko-KR" altLang="en-US" b="1" dirty="0" err="1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갤런은</a:t>
                  </a:r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리터로 </a:t>
                  </a:r>
                  <a:r>
                    <a:rPr lang="en-US" altLang="ko-KR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333.11 </a:t>
                  </a:r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리터 입니다</a:t>
                  </a:r>
                  <a:r>
                    <a:rPr lang="en-US" altLang="ko-KR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 </a:t>
                  </a:r>
                </a:p>
                <a:p>
                  <a:pPr algn="ctr"/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다음 질문이 있으신가요</a:t>
                  </a:r>
                  <a:r>
                    <a:rPr lang="en-US" altLang="ko-KR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539552" y="841276"/>
                  <a:ext cx="2411760" cy="1057300"/>
                </a:xfrm>
                <a:prstGeom prst="rect">
                  <a:avLst/>
                </a:prstGeom>
                <a:solidFill>
                  <a:srgbClr val="1B6C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88</a:t>
                  </a:r>
                  <a:r>
                    <a:rPr lang="ko-KR" altLang="en-US" b="1" dirty="0" err="1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갤런은</a:t>
                  </a:r>
                  <a:r>
                    <a:rPr lang="ko-KR" altLang="en-US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리터로 몇이야</a:t>
                  </a:r>
                  <a:endParaRPr lang="en-US" altLang="ko-KR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" name="직각 삼각형 15"/>
                <p:cNvSpPr/>
                <p:nvPr/>
              </p:nvSpPr>
              <p:spPr>
                <a:xfrm rot="5400000">
                  <a:off x="2740888" y="1898576"/>
                  <a:ext cx="216024" cy="216024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18" name="직사각형 17"/>
            <p:cNvSpPr/>
            <p:nvPr/>
          </p:nvSpPr>
          <p:spPr>
            <a:xfrm flipH="1">
              <a:off x="3155376" y="4577858"/>
              <a:ext cx="576064" cy="76202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 rot="5400000" flipH="1">
            <a:off x="2120371" y="-396256"/>
            <a:ext cx="156798" cy="36111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2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50" y="5476681"/>
            <a:ext cx="271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Ringing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Bloom ©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8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721</Words>
  <Application>Microsoft Office PowerPoint</Application>
  <PresentationFormat>화면 슬라이드 쇼(16:10)</PresentationFormat>
  <Paragraphs>191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Arial</vt:lpstr>
      <vt:lpstr>맑은 고딕</vt:lpstr>
      <vt:lpstr>Noto Sans Cond ExtBd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LunaStratos</Manager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교통마스터 1차 기획서</dc:title>
  <dc:creator>LunaStratos</dc:creator>
  <dc:description>가을비, The Umbrella For Autumn Rain</dc:description>
  <cp:lastModifiedBy>ACID</cp:lastModifiedBy>
  <cp:revision>525</cp:revision>
  <dcterms:created xsi:type="dcterms:W3CDTF">2006-10-05T04:04:58Z</dcterms:created>
  <dcterms:modified xsi:type="dcterms:W3CDTF">2019-08-27T14:40:44Z</dcterms:modified>
  <cp:version>1.0.5</cp:version>
</cp:coreProperties>
</file>