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76" r:id="rId6"/>
    <p:sldId id="261" r:id="rId7"/>
    <p:sldId id="262" r:id="rId8"/>
    <p:sldId id="263" r:id="rId9"/>
    <p:sldId id="265" r:id="rId10"/>
    <p:sldId id="271" r:id="rId11"/>
    <p:sldId id="266" r:id="rId12"/>
    <p:sldId id="267" r:id="rId13"/>
    <p:sldId id="269" r:id="rId14"/>
    <p:sldId id="272" r:id="rId15"/>
    <p:sldId id="286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sv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2607066"/>
          </a:xfrm>
        </p:spPr>
        <p:txBody>
          <a:bodyPr anchor="b">
            <a:normAutofit fontScale="90000"/>
          </a:bodyPr>
          <a:lstStyle/>
          <a:p>
            <a:r>
              <a:rPr lang="en-GB" sz="5100">
                <a:ea typeface="+mj-lt"/>
                <a:cs typeface="+mj-lt"/>
              </a:rPr>
              <a:t>Smart Product Hunting for Facebook and Craigslist</a:t>
            </a:r>
            <a:endParaRPr lang="en-US" sz="5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GB"/>
              <a:t>Name:</a:t>
            </a:r>
            <a:r>
              <a:rPr lang="en-US" altLang="en-GB"/>
              <a:t> Ibtehaj Gulzar</a:t>
            </a:r>
            <a:endParaRPr lang="en-US"/>
          </a:p>
          <a:p>
            <a:r>
              <a:rPr lang="en-GB" dirty="0"/>
              <a:t>Student ID:</a:t>
            </a:r>
            <a:r>
              <a:rPr lang="en-US" altLang="en-GB" dirty="0"/>
              <a:t> 30083149</a:t>
            </a:r>
            <a:endParaRPr lang="en-US" altLang="en-GB" dirty="0"/>
          </a:p>
          <a:p>
            <a:r>
              <a:rPr lang="en-US" altLang="en-GB" dirty="0"/>
              <a:t>September 2023/24</a:t>
            </a:r>
            <a:endParaRPr lang="en-US" altLang="en-GB" dirty="0"/>
          </a:p>
        </p:txBody>
      </p:sp>
      <p:sp>
        <p:nvSpPr>
          <p:cNvPr id="37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9 ways to sell on social med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1243" y="2010417"/>
            <a:ext cx="4939504" cy="2454218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Freeform: Shap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5893" y="164592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555" y="1848485"/>
            <a:ext cx="7172325" cy="43859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User Authentication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: Successful registration and login functionalities were implemented and tested.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Data Scraping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: Efficient scraping of product data from Facebook and Craigslist using Puppeteer.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Product Listing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: Scraped data was effectively displayed and managed in a structured format..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Real-Time Response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: Flask server enabled instant prediction results.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User Interface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: React-based interface was responsive and user-friendly, enhancing overall navigation </a:t>
            </a: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(Jain, Sharma and Kishor, 2021)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Captur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2515" y="1664335"/>
            <a:ext cx="4638675" cy="3794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895" y="723265"/>
            <a:ext cx="5666105" cy="913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How to Write a Conclusion, With 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" y="2193290"/>
            <a:ext cx="4954270" cy="2846705"/>
          </a:xfrm>
          <a:prstGeom prst="rect">
            <a:avLst/>
          </a:prstGeom>
        </p:spPr>
      </p:pic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55920" y="281305"/>
            <a:ext cx="6306185" cy="6258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6725" y="836295"/>
            <a:ext cx="6061710" cy="55245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7150" algn="l"/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The developed system improves efficient product searches on Facebook and Craigslist and more personalized for users</a:t>
            </a:r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algn="l"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The use of AI for trend prediction enhances the decision-making process for users looking for trending products.</a:t>
            </a:r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algn="l"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Strategic search methods ensure better user satisfaction by offering relevant product recommendations.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project demonstrates the power of combining data scraping and AI for solving real-world problems in e-commerce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User trust and security are vital when conducting product searches on online platforms.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895" y="804545"/>
            <a:ext cx="5372735" cy="11061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Why the Future of Work Is Remote 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" y="2063115"/>
            <a:ext cx="5213985" cy="3351530"/>
          </a:xfrm>
          <a:prstGeom prst="rect">
            <a:avLst/>
          </a:prstGeom>
        </p:spPr>
      </p:pic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01995" y="245745"/>
            <a:ext cx="5960110" cy="599694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0275" y="1253490"/>
            <a:ext cx="5383530" cy="49891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7150" algn="l"/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Expand the dataset to include more diverse user behaviors and preferences.</a:t>
            </a:r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algn="l"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Expand the system to include more platforms like eBay and Amazon.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har char="•"/>
            </a:pPr>
            <a:r>
              <a:rPr lang="en-US">
                <a:latin typeface="Times New Roman" panose="02020603050405020304" charset="0"/>
                <a:ea typeface="+mn-lt"/>
                <a:cs typeface="Times New Roman" panose="02020603050405020304" charset="0"/>
              </a:rPr>
              <a:t>Enhance search efficiency by optimizing algorithms to handle large product databases (Esenogho, Djouani and Kurien, 2022).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Develop improved filtering tools for product categorization, enhancing user experience.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Incorporate user feedback mechanisms to refine product recommendations over time.</a:t>
            </a:r>
            <a:endParaRPr lang="en-US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algn="l"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Experiment with more advanced AI models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algn="l"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7" name="Graphic 26" descr="Book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9495" y="1274445"/>
            <a:ext cx="6501765" cy="43287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Balaraman, P. and Chandrasekar, S., 2016. E-commerce trends and future analytics tools. Indian Journal of Science and Technology, 9(32), pp.1-9.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Srivastava, A., 2021. The Application &amp; Impact of Artificial Intelligence (AI) on E-Commerce. Contemporary Issues in Commerce &amp; Management, 1(1), pp.165-175.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Bello, O.A., Folorunso, A., Onwuchekwa, J., Ejiofor, O.E., Budale, F.Z. and Egwuonwu, M.N., 2023. Analysing the impact of advanced analytics on fraud detection: a machine learning perspective. European Journal of Computer Science and Information Technology, 11(6), pp.103-126.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Guven, H., 2020. Industry 4.0 and marketing 4.0: in perspective of digitalization and E-Commerce. In Agile Business Leadership Methods for Industry 4.0 (pp. 25-46). Emerald Publishing Limited.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Mahoto, N.A., Iftikhar, R., Shaikh, A., Asiri, Y., Alghamdi, A. and Rajab, K., 2021. An Intelligent Business Model for Product Price Prediction Using Machine Learning Approach. </a:t>
            </a:r>
            <a:r>
              <a:rPr lang="en-US" sz="1200" i="1">
                <a:latin typeface="Times New Roman" panose="02020603050405020304" charset="0"/>
                <a:cs typeface="Times New Roman" panose="02020603050405020304" charset="0"/>
              </a:rPr>
              <a:t>Intelligent Automation &amp; Soft Computing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, </a:t>
            </a:r>
            <a:r>
              <a:rPr lang="en-US" sz="1200" i="1">
                <a:latin typeface="Times New Roman" panose="02020603050405020304" charset="0"/>
                <a:cs typeface="Times New Roman" panose="02020603050405020304" charset="0"/>
              </a:rPr>
              <a:t>30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(1).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Bharadiya, J.P., 2023. Machine learning and AI in business intelligence: Trends and opportunities. International Journal of Computer (IJC), 48(1), pp.123-134.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Esenogho, E., Djouani, K. and Kurien, A.M., 2022. Integrating artificial intelligence Internet of Things and 5G for next-generation smartgrid: A survey of trends challenges and prospect. Ieee Access, 10, pp.4794-4831.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Jain, A., Sharma, Y. and Kishor, K., 2021, July. Prediction and analysis of financial trends using ml algorithm. In Proceedings of the International conference on innovative computing &amp; communication (ICICC).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" indent="-228600" algn="l">
              <a:buFont typeface="Arial" panose="020B0604020202020204" pitchFamily="34" charset="0"/>
              <a:buChar char="•"/>
            </a:pPr>
            <a:endParaRPr lang="en-US" sz="12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Project 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endParaRPr lang="en-US"/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Here are the GitHub and drive links of project resources. All these repositories are public, so anyone with the link can have access to these resources.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Back-end: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https://github.com/IbtehajMughal/sph-backend.git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Front-end: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https://github.com/IbtehajMughal/sph-frontend.git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link also includes dissertation, presentation and demo video files of project.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Dataset files: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https://drive.google.com/drive/folders/1ArF5PU6p9Lz8FzOUgy3xX7As87ZXOfVM?usp=sharing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8950" y="1118870"/>
            <a:ext cx="3517900" cy="351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950" y="2150745"/>
            <a:ext cx="3517900" cy="199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4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4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4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Arc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6215" y="313055"/>
            <a:ext cx="7838440" cy="6073775"/>
          </a:xfrm>
        </p:spPr>
        <p:txBody>
          <a:bodyPr vert="horz" lIns="91440" tIns="45720" rIns="91440" bIns="45720" rtlCol="0" anchor="t">
            <a:normAutofit lnSpcReduction="20000"/>
          </a:bodyPr>
          <a:lstStyle/>
          <a:p>
            <a:pPr marL="285750" indent="-285750" algn="l">
              <a:buFont typeface="Arial" panose="020B0604020202020204"/>
              <a:buChar char="•"/>
            </a:pPr>
            <a:r>
              <a:rPr lang="en-US">
                <a:latin typeface="Times New Roman" panose="02020603050405020304" charset="0"/>
                <a:ea typeface="+mn-lt"/>
                <a:cs typeface="Times New Roman" panose="02020603050405020304" charset="0"/>
              </a:rPr>
              <a:t>Product hunting is time consumming and inefficient</a:t>
            </a:r>
            <a:endParaRPr lang="en-US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/>
              <a:buChar char="•"/>
            </a:pPr>
            <a:r>
              <a:rPr lang="en-US">
                <a:latin typeface="Times New Roman" panose="02020603050405020304" charset="0"/>
                <a:ea typeface="+mn-lt"/>
                <a:cs typeface="Times New Roman" panose="02020603050405020304" charset="0"/>
              </a:rPr>
              <a:t>The evolving role of digital platforms in e-commerce for product hunting.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/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Facebook and Craigslist as major players in online marketplaces and classifieds.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/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The challenges of finding relevant products on Facebook and Craigslist platforms (Srivastava, 2021).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/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The use of smart algorithms for personalized product recommendations on Facebook.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/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The need for robust product search systems to navigate Craigslist's minimal interface.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/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The importance of AI and data mining in enhancing product hunting efficiency (Bello et al., 2023).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/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Leveraging AI and data scraping technologies to enhance the search.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/>
              <a:buChar char="•"/>
            </a:pP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Develop smart systems that ensure secure, accurate, and personalized product searches.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5654" y="1316563"/>
            <a:ext cx="4603001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Aims and Objectives</a:t>
            </a: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ims png images 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" y="206375"/>
            <a:ext cx="3425825" cy="2895600"/>
          </a:xfrm>
          <a:prstGeom prst="rect">
            <a:avLst/>
          </a:prstGeom>
        </p:spPr>
      </p:pic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6268085" y="2249805"/>
            <a:ext cx="5403850" cy="7620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255" y="3173095"/>
            <a:ext cx="11232515" cy="300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/>
              <a:buChar char="•"/>
            </a:pPr>
            <a:r>
              <a:rPr lang="en-US" b="1">
                <a:latin typeface="Times New Roman" panose="02020603050405020304" charset="0"/>
                <a:ea typeface="+mn-lt"/>
                <a:cs typeface="Times New Roman" panose="02020603050405020304" charset="0"/>
              </a:rPr>
              <a:t>Main Goal:</a:t>
            </a:r>
            <a:r>
              <a:rPr lang="en-US">
                <a:latin typeface="Times New Roman" panose="02020603050405020304" charset="0"/>
                <a:ea typeface="+mn-lt"/>
                <a:cs typeface="Times New Roman" panose="02020603050405020304" charset="0"/>
              </a:rPr>
              <a:t> Develop a smart system that enhances product discovery by using AI for trend predictions and data scraping techniques.</a:t>
            </a:r>
            <a:endParaRPr lang="en-US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/>
              <a:buChar char="•"/>
            </a:pPr>
            <a:r>
              <a:rPr lang="en-US" b="1">
                <a:latin typeface="Times New Roman" panose="02020603050405020304" charset="0"/>
                <a:ea typeface="+mn-lt"/>
                <a:cs typeface="Times New Roman" panose="02020603050405020304" charset="0"/>
              </a:rPr>
              <a:t>Specific Objectives:</a:t>
            </a:r>
            <a:endParaRPr lang="en-US" b="1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/>
              <a:buChar char="•"/>
            </a:pPr>
            <a:r>
              <a:rPr lang="en-US">
                <a:latin typeface="Times New Roman" panose="02020603050405020304" charset="0"/>
                <a:ea typeface="+mn-lt"/>
                <a:cs typeface="Times New Roman" panose="02020603050405020304" charset="0"/>
              </a:rPr>
              <a:t>Efficiently identify high-demand products on Facebook and Craigslist.</a:t>
            </a:r>
            <a:endParaRPr lang="en-US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/>
              <a:buChar char="•"/>
            </a:pPr>
            <a:r>
              <a:rPr lang="en-US">
                <a:latin typeface="Times New Roman" panose="02020603050405020304" charset="0"/>
                <a:ea typeface="+mn-lt"/>
                <a:cs typeface="Times New Roman" panose="02020603050405020304" charset="0"/>
              </a:rPr>
              <a:t>Improve search accuracy and reduce search time for a normal user and </a:t>
            </a:r>
            <a:r>
              <a:rPr lang="en-US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e-commerce </a:t>
            </a:r>
            <a:r>
              <a:rPr lang="en-US">
                <a:latin typeface="Times New Roman" panose="02020603050405020304" charset="0"/>
                <a:ea typeface="+mn-lt"/>
                <a:cs typeface="Times New Roman" panose="02020603050405020304" charset="0"/>
              </a:rPr>
              <a:t>businesses.</a:t>
            </a:r>
            <a:endParaRPr lang="en-US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/>
              <a:buChar char="•"/>
            </a:pPr>
            <a:r>
              <a:rPr lang="en-US">
                <a:latin typeface="Times New Roman" panose="02020603050405020304" charset="0"/>
                <a:ea typeface="+mn-lt"/>
                <a:cs typeface="Times New Roman" panose="02020603050405020304" charset="0"/>
              </a:rPr>
              <a:t>Create a user-friendly interface that displays real-time product trends.</a:t>
            </a:r>
            <a:endParaRPr lang="en-US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58385" cy="1080770"/>
          </a:xfrm>
        </p:spPr>
        <p:txBody>
          <a:bodyPr>
            <a:normAutofit fontScale="90000"/>
          </a:bodyPr>
          <a:p>
            <a:r>
              <a:rPr lang="en-US"/>
              <a:t>Proposed 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8515" y="1825625"/>
            <a:ext cx="6725285" cy="4351655"/>
          </a:xfrm>
        </p:spPr>
        <p:txBody>
          <a:bodyPr>
            <a:normAutofit/>
          </a:bodyPr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System Overview: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055">
                <a:latin typeface="Times New Roman" panose="02020603050405020304" charset="0"/>
                <a:cs typeface="Times New Roman" panose="02020603050405020304" charset="0"/>
              </a:rPr>
              <a:t>Scrapes product data from Facebook and Craigslist using Puppeteer.</a:t>
            </a:r>
            <a:endParaRPr lang="en-US" sz="2055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055">
                <a:latin typeface="Times New Roman" panose="02020603050405020304" charset="0"/>
                <a:cs typeface="Times New Roman" panose="02020603050405020304" charset="0"/>
              </a:rPr>
              <a:t>Predicts product trends using AI models (Random Forest Classifier).</a:t>
            </a:r>
            <a:endParaRPr lang="en-US" sz="2055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055">
                <a:latin typeface="Times New Roman" panose="02020603050405020304" charset="0"/>
                <a:cs typeface="Times New Roman" panose="02020603050405020304" charset="0"/>
              </a:rPr>
              <a:t>Provides users with personalized, real-time product recommendations.</a:t>
            </a:r>
            <a:endParaRPr lang="en-US" sz="2055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Why AI?: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AI helps predict the popularity of products based on user data and product history, making the search process more effective.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Oval 18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</p:nvPr>
        </p:nvSpPr>
        <p:spPr>
          <a:xfrm>
            <a:off x="372745" y="1621155"/>
            <a:ext cx="3910330" cy="39103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</p:nvPr>
        </p:nvSpPr>
        <p:spPr>
          <a:xfrm>
            <a:off x="838293" y="488703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!!text 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9575" y="633730"/>
            <a:ext cx="5553710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375" y="978535"/>
            <a:ext cx="5010150" cy="11061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/>
              <a:t>Methodology and Design</a:t>
            </a:r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</p:txBody>
      </p:sp>
      <p:sp>
        <p:nvSpPr>
          <p:cNvPr id="21" name="!!accent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375" y="2359025"/>
            <a:ext cx="5010150" cy="342519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Front-End Framework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: React JS for developing user interface and interaction forms.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Back-End Structure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: Node.js with Express for API endpoints and managing user sessions.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Data Scraping Tool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: Puppeteer for product data scraping from Craigslist and Facebook </a:t>
            </a: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(Guven, 2020)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Research Design &amp; Method - Research ..."/>
          <p:cNvPicPr>
            <a:picLocks noChangeAspect="1"/>
          </p:cNvPicPr>
          <p:nvPr/>
        </p:nvPicPr>
        <p:blipFill>
          <a:blip r:embed="rId1"/>
          <a:srcRect r="4232" b="1"/>
          <a:stretch>
            <a:fillRect/>
          </a:stretch>
        </p:blipFill>
        <p:spPr>
          <a:xfrm>
            <a:off x="6170930" y="634365"/>
            <a:ext cx="5610860" cy="5495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950" y="2646680"/>
            <a:ext cx="4620260" cy="182753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</a:t>
            </a:r>
            <a:b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</a:t>
            </a: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Arc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AI Model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: Random Forest Classifier in Python for product trend prediction and analysis.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Database Management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: MongoDB for storing and retrieving product data and user details </a:t>
            </a:r>
            <a:r>
              <a:rPr lang="en-US" dirty="0">
                <a:latin typeface="Times New Roman" panose="02020603050405020304"/>
                <a:ea typeface="+mn-lt"/>
                <a:cs typeface="+mn-lt"/>
              </a:rPr>
              <a:t>(</a:t>
            </a:r>
            <a:r>
              <a:rPr lang="en-US" err="1">
                <a:latin typeface="Times New Roman" panose="02020603050405020304"/>
                <a:ea typeface="+mn-lt"/>
                <a:cs typeface="+mn-lt"/>
              </a:rPr>
              <a:t>Bharadiya</a:t>
            </a:r>
            <a:r>
              <a:rPr lang="en-US" dirty="0">
                <a:latin typeface="Times New Roman" panose="02020603050405020304"/>
                <a:ea typeface="+mn-lt"/>
                <a:cs typeface="+mn-lt"/>
              </a:rPr>
              <a:t>, 2023)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Integration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: Flask for linking AI model predictions with the Node.js back-end.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213360"/>
            <a:ext cx="6252845" cy="165417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/>
              <a:t>Problems Encountered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550" y="1683385"/>
            <a:ext cx="6372860" cy="49377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buFont typeface="Arial" panose="020B0604020202020204"/>
              <a:buChar char="•"/>
            </a:pPr>
            <a:r>
              <a:rPr lang="en-US" sz="1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Complex integration of multiple technologies (React, Node.js, Python) for smooth functionality.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/>
              <a:buChar char="•"/>
            </a:pPr>
            <a:r>
              <a:rPr lang="en-US" sz="1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Handling API requests and session authentication in the backend was challenging.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/>
              <a:buChar char="•"/>
            </a:pPr>
            <a:r>
              <a:rPr lang="en-US" sz="1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Maintaining high accuracy while scraping data from Facebook and Craigslist using Puppeteer.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/>
              <a:buChar char="•"/>
            </a:pPr>
            <a:r>
              <a:rPr lang="en-US" sz="1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Ensuring compliance with data access policies of third-party websites during scraping.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/>
              <a:buChar char="•"/>
            </a:pPr>
            <a:r>
              <a:rPr lang="en-US" sz="1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Real-time AI trend prediction accuracy and performance required fine-tuning of data (</a:t>
            </a:r>
            <a:r>
              <a:rPr lang="en-US" sz="1800" dirty="0" err="1">
                <a:latin typeface="Times New Roman" panose="02020603050405020304" charset="0"/>
                <a:ea typeface="+mn-lt"/>
                <a:cs typeface="Times New Roman" panose="02020603050405020304" charset="0"/>
              </a:rPr>
              <a:t>Esenogho</a:t>
            </a:r>
            <a:r>
              <a:rPr lang="en-US" sz="1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, </a:t>
            </a:r>
            <a:r>
              <a:rPr lang="en-US" sz="1800" dirty="0" err="1">
                <a:latin typeface="Times New Roman" panose="02020603050405020304" charset="0"/>
                <a:ea typeface="+mn-lt"/>
                <a:cs typeface="Times New Roman" panose="02020603050405020304" charset="0"/>
              </a:rPr>
              <a:t>Djouani</a:t>
            </a:r>
            <a:r>
              <a:rPr lang="en-US" sz="1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 and Kurien, 2022).</a:t>
            </a:r>
            <a:endParaRPr lang="en-US" sz="1800" dirty="0">
              <a:latin typeface="Times New Roman" panose="02020603050405020304" charset="0"/>
              <a:ea typeface="+mn-lt"/>
              <a:cs typeface="Times New Roman" panose="02020603050405020304" charset="0"/>
            </a:endParaRPr>
          </a:p>
          <a:p>
            <a:pPr algn="l">
              <a:buFont typeface="Arial" panose="020B0604020202020204"/>
              <a:buChar char="•"/>
            </a:pPr>
            <a:r>
              <a:rPr lang="en-US" sz="1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Balancing user-friendly design with powerful AI-based features in the front-end interface (</a:t>
            </a:r>
            <a:r>
              <a:rPr lang="en-US" sz="1800" dirty="0" err="1">
                <a:latin typeface="Times New Roman" panose="02020603050405020304" charset="0"/>
                <a:ea typeface="+mn-lt"/>
                <a:cs typeface="Times New Roman" panose="02020603050405020304" charset="0"/>
              </a:rPr>
              <a:t>Mahoto</a:t>
            </a:r>
            <a:r>
              <a:rPr lang="en-US" sz="1800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 et al., 2021)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,Sans-Serif"/>
              <a:buChar char="•"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7" name="Group 46"/>
          <p:cNvGrpSpPr>
            <a:grpSpLocks noGrp="1" noRot="1" noChangeAspect="1" noMove="1" noResize="1" noUngrp="1"/>
          </p:cNvGrpSpPr>
          <p:nvPr/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00290" y="391795"/>
            <a:ext cx="4295140" cy="383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oblems Encountered by Researchers in ..."/>
          <p:cNvPicPr>
            <a:picLocks noChangeAspect="1"/>
          </p:cNvPicPr>
          <p:nvPr/>
        </p:nvPicPr>
        <p:blipFill>
          <a:blip r:embed="rId1"/>
          <a:srcRect l="15279" r="17322" b="1"/>
          <a:stretch>
            <a:fillRect/>
          </a:stretch>
        </p:blipFill>
        <p:spPr>
          <a:xfrm>
            <a:off x="7630160" y="666750"/>
            <a:ext cx="3828415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Freeform: Shap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6" name="Freeform: Shape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3208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Results </a:t>
            </a:r>
            <a:b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tesing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7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2717800"/>
            <a:ext cx="5821680" cy="31026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User registration and login processes work smoothly, ensuring proper authentication.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Product scraping from Facebook and Craigslist using Puppeteer is highly efficient.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Model predicts product trends using historical data with good accuracy </a:t>
            </a: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(Srivastava, 2021)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2520" y="801370"/>
            <a:ext cx="5650230" cy="3518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Freeform: Shap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Freeform: Shap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Results and tesing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40" y="2717800"/>
            <a:ext cx="4075430" cy="32073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Product listing displays scraped data in an organized and user-friendly table.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Real-time trend forecasting integrates seamlessly with the frontend and backend </a:t>
            </a: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(</a:t>
            </a:r>
            <a:r>
              <a:rPr lang="en-US" dirty="0" err="1">
                <a:latin typeface="Times New Roman" panose="02020603050405020304" charset="0"/>
                <a:ea typeface="+mn-lt"/>
                <a:cs typeface="Times New Roman" panose="02020603050405020304" charset="0"/>
              </a:rPr>
              <a:t>Esenogho</a:t>
            </a: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, </a:t>
            </a:r>
            <a:r>
              <a:rPr lang="en-US" dirty="0" err="1">
                <a:latin typeface="Times New Roman" panose="02020603050405020304" charset="0"/>
                <a:ea typeface="+mn-lt"/>
                <a:cs typeface="Times New Roman" panose="02020603050405020304" charset="0"/>
              </a:rPr>
              <a:t>Djouani</a:t>
            </a:r>
            <a:r>
              <a:rPr lang="en-US" dirty="0">
                <a:latin typeface="Times New Roman" panose="02020603050405020304" charset="0"/>
                <a:ea typeface="+mn-lt"/>
                <a:cs typeface="Times New Roman" panose="02020603050405020304" charset="0"/>
              </a:rPr>
              <a:t> and Kurien, 2022)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A screen shot of a computer pro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1184" y="2060280"/>
            <a:ext cx="6922008" cy="283802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6867</Words>
  <Application>WPS Presentation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Arial</vt:lpstr>
      <vt:lpstr>Times New Roman</vt:lpstr>
      <vt:lpstr>Times New Roman</vt:lpstr>
      <vt:lpstr>Arial,Sans-Serif</vt:lpstr>
      <vt:lpstr>Aptos</vt:lpstr>
      <vt:lpstr>Segoe Print</vt:lpstr>
      <vt:lpstr>Aptos Display</vt:lpstr>
      <vt:lpstr>Microsoft YaHei</vt:lpstr>
      <vt:lpstr>Arial Unicode MS</vt:lpstr>
      <vt:lpstr>office theme</vt:lpstr>
      <vt:lpstr>Smart Product Hunting for Facebook and Craigslist</vt:lpstr>
      <vt:lpstr>Introduction</vt:lpstr>
      <vt:lpstr>Aims and Objectives</vt:lpstr>
      <vt:lpstr>Proposed Solution</vt:lpstr>
      <vt:lpstr>Methodology and Design</vt:lpstr>
      <vt:lpstr>Methodology  and  Design</vt:lpstr>
      <vt:lpstr>Problems Encountered</vt:lpstr>
      <vt:lpstr>Initial Results  and tesing</vt:lpstr>
      <vt:lpstr>Initial Results and tesing</vt:lpstr>
      <vt:lpstr>Results</vt:lpstr>
      <vt:lpstr>Conclusion</vt:lpstr>
      <vt:lpstr>Future Work</vt:lpstr>
      <vt:lpstr>References</vt:lpstr>
      <vt:lpstr>Project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ibteh</cp:lastModifiedBy>
  <cp:revision>229</cp:revision>
  <dcterms:created xsi:type="dcterms:W3CDTF">2024-09-14T22:05:00Z</dcterms:created>
  <dcterms:modified xsi:type="dcterms:W3CDTF">2024-09-20T02:47:55Z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87FAF5240013483395E005AE0829866B_12</vt:lpwstr>
  </property>
  <property fmtid="{D5CDD505-2E9C-101B-9397-08002B2CF9AE}" pid="3" name="KSOProductBuildVer">
    <vt:lpwstr>1033-12.2.0.17153</vt:lpwstr>
  </property>
</Properties>
</file>