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grandir Bold" charset="1" panose="00000800000000000000"/>
      <p:regular r:id="rId23"/>
    </p:embeddedFont>
    <p:embeddedFont>
      <p:font typeface="Agrandir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000871" y="2940081"/>
            <a:ext cx="12286259" cy="5742516"/>
            <a:chOff x="0" y="0"/>
            <a:chExt cx="16381678" cy="765668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48295" y="6402661"/>
              <a:ext cx="10631089" cy="1254027"/>
              <a:chOff x="0" y="0"/>
              <a:chExt cx="16440449" cy="19392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-180975"/>
              <a:ext cx="16381678" cy="5795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80"/>
                </a:lnSpc>
              </a:pPr>
              <a:r>
                <a:rPr lang="en-US" sz="9800" b="true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Performance Analysis of ANN and CNN Models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646628" y="6572554"/>
              <a:ext cx="8834423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By: Muhammad Ibtihaj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694153" y="1106632"/>
            <a:ext cx="729444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Programming for Artificial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106121038" cy="5380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05976256" cy="53663071"/>
            </a:xfrm>
            <a:custGeom>
              <a:avLst/>
              <a:gdLst/>
              <a:ahLst/>
              <a:cxnLst/>
              <a:rect r="r" b="b" t="t" l="l"/>
              <a:pathLst>
                <a:path h="53663071" w="105976256">
                  <a:moveTo>
                    <a:pt x="0" y="0"/>
                  </a:moveTo>
                  <a:lnTo>
                    <a:pt x="105976256" y="0"/>
                  </a:lnTo>
                  <a:lnTo>
                    <a:pt x="105976256" y="53663071"/>
                  </a:lnTo>
                  <a:lnTo>
                    <a:pt x="0" y="53663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121039" cy="53807847"/>
            </a:xfrm>
            <a:custGeom>
              <a:avLst/>
              <a:gdLst/>
              <a:ahLst/>
              <a:cxnLst/>
              <a:rect r="r" b="b" t="t" l="l"/>
              <a:pathLst>
                <a:path h="53807847" w="106121039">
                  <a:moveTo>
                    <a:pt x="105976254" y="53663069"/>
                  </a:moveTo>
                  <a:lnTo>
                    <a:pt x="106121039" y="53663069"/>
                  </a:lnTo>
                  <a:lnTo>
                    <a:pt x="106121039" y="53807847"/>
                  </a:lnTo>
                  <a:lnTo>
                    <a:pt x="105976254" y="53807847"/>
                  </a:lnTo>
                  <a:lnTo>
                    <a:pt x="105976254" y="536630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663069"/>
                  </a:lnTo>
                  <a:lnTo>
                    <a:pt x="0" y="53663069"/>
                  </a:lnTo>
                  <a:lnTo>
                    <a:pt x="0" y="144780"/>
                  </a:lnTo>
                  <a:close/>
                  <a:moveTo>
                    <a:pt x="0" y="53663069"/>
                  </a:moveTo>
                  <a:lnTo>
                    <a:pt x="144780" y="53663069"/>
                  </a:lnTo>
                  <a:lnTo>
                    <a:pt x="144780" y="53807847"/>
                  </a:lnTo>
                  <a:lnTo>
                    <a:pt x="0" y="53807847"/>
                  </a:lnTo>
                  <a:lnTo>
                    <a:pt x="0" y="53663069"/>
                  </a:lnTo>
                  <a:close/>
                  <a:moveTo>
                    <a:pt x="105976254" y="144780"/>
                  </a:moveTo>
                  <a:lnTo>
                    <a:pt x="106121039" y="144780"/>
                  </a:lnTo>
                  <a:lnTo>
                    <a:pt x="106121039" y="53663069"/>
                  </a:lnTo>
                  <a:lnTo>
                    <a:pt x="105976254" y="53663069"/>
                  </a:lnTo>
                  <a:lnTo>
                    <a:pt x="105976254" y="144780"/>
                  </a:lnTo>
                  <a:close/>
                  <a:moveTo>
                    <a:pt x="144780" y="53663069"/>
                  </a:moveTo>
                  <a:lnTo>
                    <a:pt x="105976254" y="53663069"/>
                  </a:lnTo>
                  <a:lnTo>
                    <a:pt x="105976254" y="53807847"/>
                  </a:lnTo>
                  <a:lnTo>
                    <a:pt x="144780" y="53807847"/>
                  </a:lnTo>
                  <a:lnTo>
                    <a:pt x="144780" y="53663069"/>
                  </a:lnTo>
                  <a:close/>
                  <a:moveTo>
                    <a:pt x="105976254" y="0"/>
                  </a:moveTo>
                  <a:lnTo>
                    <a:pt x="106121039" y="0"/>
                  </a:lnTo>
                  <a:lnTo>
                    <a:pt x="106121039" y="144780"/>
                  </a:lnTo>
                  <a:lnTo>
                    <a:pt x="105976254" y="144780"/>
                  </a:lnTo>
                  <a:lnTo>
                    <a:pt x="10597625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5976254" y="0"/>
                  </a:lnTo>
                  <a:lnTo>
                    <a:pt x="10597625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12447" y="3630609"/>
            <a:ext cx="14863107" cy="351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Strengths: 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Excellent accuracy (97.32%) with balanced precision, recall, and F1 score.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Weaknesses: 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Limited scope for improvement; already highly optimized for MNIST.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Opportunities: 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Data augmentation and regularization could further generalize the model.</a:t>
            </a:r>
          </a:p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57890" y="1845574"/>
            <a:ext cx="1486310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Insights and Conclusion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00927" y="1028700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87506" y="1668050"/>
            <a:ext cx="6131007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Keras CNN </a:t>
            </a:r>
          </a:p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(Classification)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19092"/>
            <a:ext cx="7318602" cy="481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27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Architectures:</a:t>
            </a:r>
          </a:p>
          <a:p>
            <a:pPr algn="l">
              <a:lnSpc>
                <a:spcPts val="3799"/>
              </a:lnSpc>
            </a:pPr>
            <a:r>
              <a:rPr lang="en-US" sz="27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1:</a:t>
            </a:r>
            <a:r>
              <a:rPr lang="en-US" sz="27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2 convolutional layers, 2 pooling layers, 1 dense layer</a:t>
            </a:r>
          </a:p>
          <a:p>
            <a:pPr algn="l">
              <a:lnSpc>
                <a:spcPts val="3799"/>
              </a:lnSpc>
            </a:pPr>
            <a:r>
              <a:rPr lang="en-US" sz="27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2:</a:t>
            </a:r>
            <a:r>
              <a:rPr lang="en-US" sz="27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3 convolutional layers, 3 pooling layers, 1 dense layer</a:t>
            </a:r>
          </a:p>
          <a:p>
            <a:pPr algn="l">
              <a:lnSpc>
                <a:spcPts val="3799"/>
              </a:lnSpc>
            </a:pPr>
            <a:r>
              <a:rPr lang="en-US" sz="27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3:</a:t>
            </a:r>
            <a:r>
              <a:rPr lang="en-US" sz="27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1 convolutional layer, 1 pooling layer, 1 dense layer</a:t>
            </a:r>
          </a:p>
          <a:p>
            <a:pPr algn="l">
              <a:lnSpc>
                <a:spcPts val="3799"/>
              </a:lnSpc>
            </a:pPr>
            <a:r>
              <a:rPr lang="en-US" sz="27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4: </a:t>
            </a:r>
            <a:r>
              <a:rPr lang="en-US" sz="27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Similar to Model 2 but with larger kernel sizes</a:t>
            </a:r>
          </a:p>
          <a:p>
            <a:pPr algn="l" marL="0" indent="0" lvl="0">
              <a:lnSpc>
                <a:spcPts val="3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41714" y="1668050"/>
            <a:ext cx="6131007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Training</a:t>
            </a:r>
          </a:p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b="true" sz="6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Configurations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41714" y="4209567"/>
            <a:ext cx="5651237" cy="211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Learning Rate: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0.001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Batch: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Size: 32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Epochs: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10</a:t>
            </a:r>
          </a:p>
          <a:p>
            <a:pPr algn="l" marL="0" indent="0" lvl="0">
              <a:lnSpc>
                <a:spcPts val="4079"/>
              </a:lnSpc>
            </a:pPr>
            <a:r>
              <a:rPr lang="en-US" b="true" sz="2913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Optimizer: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Adam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22558" y="1519098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54045" y="1924087"/>
            <a:ext cx="17779909" cy="7334213"/>
          </a:xfrm>
          <a:custGeom>
            <a:avLst/>
            <a:gdLst/>
            <a:ahLst/>
            <a:cxnLst/>
            <a:rect r="r" b="b" t="t" l="l"/>
            <a:pathLst>
              <a:path h="7334213" w="17779909">
                <a:moveTo>
                  <a:pt x="0" y="0"/>
                </a:moveTo>
                <a:lnTo>
                  <a:pt x="17779910" y="0"/>
                </a:lnTo>
                <a:lnTo>
                  <a:pt x="17779910" y="7334213"/>
                </a:lnTo>
                <a:lnTo>
                  <a:pt x="0" y="733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558" y="309423"/>
            <a:ext cx="574615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32447" y="692785"/>
            <a:ext cx="499977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Using CNNs (Model 1)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22558" y="1519098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54045" y="1924087"/>
            <a:ext cx="17779909" cy="7334213"/>
          </a:xfrm>
          <a:custGeom>
            <a:avLst/>
            <a:gdLst/>
            <a:ahLst/>
            <a:cxnLst/>
            <a:rect r="r" b="b" t="t" l="l"/>
            <a:pathLst>
              <a:path h="7334213" w="17779909">
                <a:moveTo>
                  <a:pt x="0" y="0"/>
                </a:moveTo>
                <a:lnTo>
                  <a:pt x="17779910" y="0"/>
                </a:lnTo>
                <a:lnTo>
                  <a:pt x="17779910" y="7334213"/>
                </a:lnTo>
                <a:lnTo>
                  <a:pt x="0" y="733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558" y="309423"/>
            <a:ext cx="574615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32447" y="664071"/>
            <a:ext cx="499977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Using CNNs (Model 2)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22558" y="1519098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54045" y="1924087"/>
            <a:ext cx="17779909" cy="7334213"/>
          </a:xfrm>
          <a:custGeom>
            <a:avLst/>
            <a:gdLst/>
            <a:ahLst/>
            <a:cxnLst/>
            <a:rect r="r" b="b" t="t" l="l"/>
            <a:pathLst>
              <a:path h="7334213" w="17779909">
                <a:moveTo>
                  <a:pt x="0" y="0"/>
                </a:moveTo>
                <a:lnTo>
                  <a:pt x="17779910" y="0"/>
                </a:lnTo>
                <a:lnTo>
                  <a:pt x="17779910" y="7334213"/>
                </a:lnTo>
                <a:lnTo>
                  <a:pt x="0" y="733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558" y="309423"/>
            <a:ext cx="574615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32447" y="664071"/>
            <a:ext cx="499977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Using CNNs (Model 3)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22558" y="1519098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54045" y="1924087"/>
            <a:ext cx="17779909" cy="7334213"/>
          </a:xfrm>
          <a:custGeom>
            <a:avLst/>
            <a:gdLst/>
            <a:ahLst/>
            <a:cxnLst/>
            <a:rect r="r" b="b" t="t" l="l"/>
            <a:pathLst>
              <a:path h="7334213" w="17779909">
                <a:moveTo>
                  <a:pt x="0" y="0"/>
                </a:moveTo>
                <a:lnTo>
                  <a:pt x="17779910" y="0"/>
                </a:lnTo>
                <a:lnTo>
                  <a:pt x="17779910" y="7334213"/>
                </a:lnTo>
                <a:lnTo>
                  <a:pt x="0" y="733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558" y="309423"/>
            <a:ext cx="574615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59735" y="664071"/>
            <a:ext cx="499977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Using CNNs (Model 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106121038" cy="5380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05976256" cy="53663071"/>
            </a:xfrm>
            <a:custGeom>
              <a:avLst/>
              <a:gdLst/>
              <a:ahLst/>
              <a:cxnLst/>
              <a:rect r="r" b="b" t="t" l="l"/>
              <a:pathLst>
                <a:path h="53663071" w="105976256">
                  <a:moveTo>
                    <a:pt x="0" y="0"/>
                  </a:moveTo>
                  <a:lnTo>
                    <a:pt x="105976256" y="0"/>
                  </a:lnTo>
                  <a:lnTo>
                    <a:pt x="105976256" y="53663071"/>
                  </a:lnTo>
                  <a:lnTo>
                    <a:pt x="0" y="53663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121039" cy="53807847"/>
            </a:xfrm>
            <a:custGeom>
              <a:avLst/>
              <a:gdLst/>
              <a:ahLst/>
              <a:cxnLst/>
              <a:rect r="r" b="b" t="t" l="l"/>
              <a:pathLst>
                <a:path h="53807847" w="106121039">
                  <a:moveTo>
                    <a:pt x="105976254" y="53663069"/>
                  </a:moveTo>
                  <a:lnTo>
                    <a:pt x="106121039" y="53663069"/>
                  </a:lnTo>
                  <a:lnTo>
                    <a:pt x="106121039" y="53807847"/>
                  </a:lnTo>
                  <a:lnTo>
                    <a:pt x="105976254" y="53807847"/>
                  </a:lnTo>
                  <a:lnTo>
                    <a:pt x="105976254" y="536630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663069"/>
                  </a:lnTo>
                  <a:lnTo>
                    <a:pt x="0" y="53663069"/>
                  </a:lnTo>
                  <a:lnTo>
                    <a:pt x="0" y="144780"/>
                  </a:lnTo>
                  <a:close/>
                  <a:moveTo>
                    <a:pt x="0" y="53663069"/>
                  </a:moveTo>
                  <a:lnTo>
                    <a:pt x="144780" y="53663069"/>
                  </a:lnTo>
                  <a:lnTo>
                    <a:pt x="144780" y="53807847"/>
                  </a:lnTo>
                  <a:lnTo>
                    <a:pt x="0" y="53807847"/>
                  </a:lnTo>
                  <a:lnTo>
                    <a:pt x="0" y="53663069"/>
                  </a:lnTo>
                  <a:close/>
                  <a:moveTo>
                    <a:pt x="105976254" y="144780"/>
                  </a:moveTo>
                  <a:lnTo>
                    <a:pt x="106121039" y="144780"/>
                  </a:lnTo>
                  <a:lnTo>
                    <a:pt x="106121039" y="53663069"/>
                  </a:lnTo>
                  <a:lnTo>
                    <a:pt x="105976254" y="53663069"/>
                  </a:lnTo>
                  <a:lnTo>
                    <a:pt x="105976254" y="144780"/>
                  </a:lnTo>
                  <a:close/>
                  <a:moveTo>
                    <a:pt x="144780" y="53663069"/>
                  </a:moveTo>
                  <a:lnTo>
                    <a:pt x="105976254" y="53663069"/>
                  </a:lnTo>
                  <a:lnTo>
                    <a:pt x="105976254" y="53807847"/>
                  </a:lnTo>
                  <a:lnTo>
                    <a:pt x="144780" y="53807847"/>
                  </a:lnTo>
                  <a:lnTo>
                    <a:pt x="144780" y="53663069"/>
                  </a:lnTo>
                  <a:close/>
                  <a:moveTo>
                    <a:pt x="105976254" y="0"/>
                  </a:moveTo>
                  <a:lnTo>
                    <a:pt x="106121039" y="0"/>
                  </a:lnTo>
                  <a:lnTo>
                    <a:pt x="106121039" y="144780"/>
                  </a:lnTo>
                  <a:lnTo>
                    <a:pt x="105976254" y="144780"/>
                  </a:lnTo>
                  <a:lnTo>
                    <a:pt x="10597625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5976254" y="0"/>
                  </a:lnTo>
                  <a:lnTo>
                    <a:pt x="10597625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12447" y="3382959"/>
            <a:ext cx="14863107" cy="401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1: 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Baseline with 54.57% accuracy, limited by fewer layers.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2: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Improved accuracy (59.01%) with additional layers.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3: 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Simple and efficient, but accuracy (55.55%) is lower.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4: 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Best performance (59.55%) due to larger kernels and deeper architecture.</a:t>
            </a:r>
          </a:p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57890" y="1845574"/>
            <a:ext cx="1486310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Insights and Conclusion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595765"/>
            <a:ext cx="16927040" cy="9097328"/>
            <a:chOff x="0" y="0"/>
            <a:chExt cx="126402652" cy="67934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789508"/>
            </a:xfrm>
            <a:custGeom>
              <a:avLst/>
              <a:gdLst/>
              <a:ahLst/>
              <a:cxnLst/>
              <a:rect r="r" b="b" t="t" l="l"/>
              <a:pathLst>
                <a:path h="67789508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789508"/>
                  </a:lnTo>
                  <a:lnTo>
                    <a:pt x="0" y="67789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934284"/>
            </a:xfrm>
            <a:custGeom>
              <a:avLst/>
              <a:gdLst/>
              <a:ahLst/>
              <a:cxnLst/>
              <a:rect r="r" b="b" t="t" l="l"/>
              <a:pathLst>
                <a:path h="67934284" w="126402654">
                  <a:moveTo>
                    <a:pt x="126257869" y="67789506"/>
                  </a:moveTo>
                  <a:lnTo>
                    <a:pt x="126402654" y="67789506"/>
                  </a:lnTo>
                  <a:lnTo>
                    <a:pt x="126402654" y="67934284"/>
                  </a:lnTo>
                  <a:lnTo>
                    <a:pt x="126257869" y="67934284"/>
                  </a:lnTo>
                  <a:lnTo>
                    <a:pt x="126257869" y="6778950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789506"/>
                  </a:lnTo>
                  <a:lnTo>
                    <a:pt x="0" y="67789506"/>
                  </a:lnTo>
                  <a:lnTo>
                    <a:pt x="0" y="144780"/>
                  </a:lnTo>
                  <a:close/>
                  <a:moveTo>
                    <a:pt x="0" y="67789506"/>
                  </a:moveTo>
                  <a:lnTo>
                    <a:pt x="144780" y="67789506"/>
                  </a:lnTo>
                  <a:lnTo>
                    <a:pt x="144780" y="67934284"/>
                  </a:lnTo>
                  <a:lnTo>
                    <a:pt x="0" y="67934284"/>
                  </a:lnTo>
                  <a:lnTo>
                    <a:pt x="0" y="67789506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789506"/>
                  </a:lnTo>
                  <a:lnTo>
                    <a:pt x="126257869" y="67789506"/>
                  </a:lnTo>
                  <a:lnTo>
                    <a:pt x="126257869" y="144780"/>
                  </a:lnTo>
                  <a:close/>
                  <a:moveTo>
                    <a:pt x="144780" y="67789506"/>
                  </a:moveTo>
                  <a:lnTo>
                    <a:pt x="126257869" y="67789506"/>
                  </a:lnTo>
                  <a:lnTo>
                    <a:pt x="126257869" y="67934284"/>
                  </a:lnTo>
                  <a:lnTo>
                    <a:pt x="144780" y="67934284"/>
                  </a:lnTo>
                  <a:lnTo>
                    <a:pt x="144780" y="67789506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51947" y="6697354"/>
            <a:ext cx="5847068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52"/>
              </a:lnSpc>
              <a:spcBef>
                <a:spcPct val="0"/>
              </a:spcBef>
            </a:pPr>
            <a:r>
              <a:rPr lang="en-US" b="true" sz="8210" u="non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Thank you!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1947" y="8500246"/>
            <a:ext cx="10049467" cy="61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69"/>
              </a:lnSpc>
            </a:pPr>
          </a:p>
        </p:txBody>
      </p:sp>
      <p:sp>
        <p:nvSpPr>
          <p:cNvPr name="AutoShape 7" id="7"/>
          <p:cNvSpPr/>
          <p:nvPr/>
        </p:nvSpPr>
        <p:spPr>
          <a:xfrm rot="4836">
            <a:off x="680472" y="6195440"/>
            <a:ext cx="1692705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09650" y="1557338"/>
          <a:ext cx="16249650" cy="8267700"/>
        </p:xfrm>
        <a:graphic>
          <a:graphicData uri="http://schemas.openxmlformats.org/drawingml/2006/table">
            <a:tbl>
              <a:tblPr/>
              <a:tblGrid>
                <a:gridCol w="3249930"/>
                <a:gridCol w="3249930"/>
                <a:gridCol w="3249930"/>
                <a:gridCol w="3249930"/>
                <a:gridCol w="3249930"/>
              </a:tblGrid>
              <a:tr h="11933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Key Hyperparameters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Final 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Training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</a:tr>
              <a:tr h="13270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PyTorch ANN (Reg)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Clifornia Housing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LR = 0.001, Epoch = 100,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Batch = 32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MSE = 0.7781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MAE = 0.6561</a:t>
                      </a:r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R^2 = 0.4062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~5-7 Mins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16229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PyTorch ANN (Class)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MNIST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LR = 0.01, Epoch = 20,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Batch = 32</a:t>
                      </a:r>
                    </a:p>
                    <a:p>
                      <a:pPr algn="ctr">
                        <a:lnSpc>
                          <a:spcPts val="23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Accuracy = 97.32%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Precision = 97.34%</a:t>
                      </a:r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Recall = 97.32%</a:t>
                      </a:r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F1 = 97.32%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~10-11 Mins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1031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Keras CNN Model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CIFAR - 10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LR = 0.001, Epoch = 10,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Batch Size = 32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Accuracy = 54.57%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Test loss = 1.3053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~5 Mins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1031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Keras CNN Model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CIFAR - 10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LR = 0.001, Epoch = 10,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Batch Size = 32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Accuracy = 59.01%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Test loss = 1.1689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~6 Mins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1031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Keras CNN Model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CIFAR - 10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LR = 0.001, Epoch = 10,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Batch Size = 32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Accuracy = 55.55%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Test loss = 1.2806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~5 Mins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1031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Keras CNN Model 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CIFAR - 10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LR = 0.001, Epoch = 10,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Batch Size = 32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Accuracy = 59.55%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Test loss = 1.1774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~7 Mins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18544"/>
            <a:ext cx="8825301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Project Analysis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11857" y="1028700"/>
            <a:ext cx="4315544" cy="4052830"/>
            <a:chOff x="0" y="0"/>
            <a:chExt cx="30635812" cy="28770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0491031" cy="28626041"/>
            </a:xfrm>
            <a:custGeom>
              <a:avLst/>
              <a:gdLst/>
              <a:ahLst/>
              <a:cxnLst/>
              <a:rect r="r" b="b" t="t" l="l"/>
              <a:pathLst>
                <a:path h="28626041" w="30491031">
                  <a:moveTo>
                    <a:pt x="0" y="0"/>
                  </a:moveTo>
                  <a:lnTo>
                    <a:pt x="30491031" y="0"/>
                  </a:lnTo>
                  <a:lnTo>
                    <a:pt x="30491031" y="28626041"/>
                  </a:lnTo>
                  <a:lnTo>
                    <a:pt x="0" y="28626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635811" cy="28770821"/>
            </a:xfrm>
            <a:custGeom>
              <a:avLst/>
              <a:gdLst/>
              <a:ahLst/>
              <a:cxnLst/>
              <a:rect r="r" b="b" t="t" l="l"/>
              <a:pathLst>
                <a:path h="28770821" w="30635811">
                  <a:moveTo>
                    <a:pt x="30491032" y="28626039"/>
                  </a:moveTo>
                  <a:lnTo>
                    <a:pt x="30635811" y="28626039"/>
                  </a:lnTo>
                  <a:lnTo>
                    <a:pt x="30635811" y="28770821"/>
                  </a:lnTo>
                  <a:lnTo>
                    <a:pt x="30491032" y="28770821"/>
                  </a:lnTo>
                  <a:lnTo>
                    <a:pt x="30491032" y="2862603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8626039"/>
                  </a:lnTo>
                  <a:lnTo>
                    <a:pt x="0" y="28626039"/>
                  </a:lnTo>
                  <a:lnTo>
                    <a:pt x="0" y="144780"/>
                  </a:lnTo>
                  <a:close/>
                  <a:moveTo>
                    <a:pt x="0" y="28626039"/>
                  </a:moveTo>
                  <a:lnTo>
                    <a:pt x="144780" y="28626039"/>
                  </a:lnTo>
                  <a:lnTo>
                    <a:pt x="144780" y="28770821"/>
                  </a:lnTo>
                  <a:lnTo>
                    <a:pt x="0" y="28770821"/>
                  </a:lnTo>
                  <a:lnTo>
                    <a:pt x="0" y="28626039"/>
                  </a:lnTo>
                  <a:close/>
                  <a:moveTo>
                    <a:pt x="30491032" y="144780"/>
                  </a:moveTo>
                  <a:lnTo>
                    <a:pt x="30635811" y="144780"/>
                  </a:lnTo>
                  <a:lnTo>
                    <a:pt x="30635811" y="28626039"/>
                  </a:lnTo>
                  <a:lnTo>
                    <a:pt x="30491032" y="28626039"/>
                  </a:lnTo>
                  <a:lnTo>
                    <a:pt x="30491032" y="144780"/>
                  </a:lnTo>
                  <a:close/>
                  <a:moveTo>
                    <a:pt x="144780" y="28626039"/>
                  </a:moveTo>
                  <a:lnTo>
                    <a:pt x="30491032" y="28626039"/>
                  </a:lnTo>
                  <a:lnTo>
                    <a:pt x="30491032" y="28770821"/>
                  </a:lnTo>
                  <a:lnTo>
                    <a:pt x="144780" y="28770821"/>
                  </a:lnTo>
                  <a:lnTo>
                    <a:pt x="144780" y="28626039"/>
                  </a:lnTo>
                  <a:close/>
                  <a:moveTo>
                    <a:pt x="30491032" y="0"/>
                  </a:moveTo>
                  <a:lnTo>
                    <a:pt x="30635811" y="0"/>
                  </a:lnTo>
                  <a:lnTo>
                    <a:pt x="30635811" y="144780"/>
                  </a:lnTo>
                  <a:lnTo>
                    <a:pt x="30491032" y="144780"/>
                  </a:lnTo>
                  <a:lnTo>
                    <a:pt x="3049103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491032" y="0"/>
                  </a:lnTo>
                  <a:lnTo>
                    <a:pt x="304910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872635" y="5357755"/>
            <a:ext cx="4303154" cy="4041194"/>
            <a:chOff x="0" y="0"/>
            <a:chExt cx="30635812" cy="28770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30491031" cy="28626041"/>
            </a:xfrm>
            <a:custGeom>
              <a:avLst/>
              <a:gdLst/>
              <a:ahLst/>
              <a:cxnLst/>
              <a:rect r="r" b="b" t="t" l="l"/>
              <a:pathLst>
                <a:path h="28626041" w="30491031">
                  <a:moveTo>
                    <a:pt x="0" y="0"/>
                  </a:moveTo>
                  <a:lnTo>
                    <a:pt x="30491031" y="0"/>
                  </a:lnTo>
                  <a:lnTo>
                    <a:pt x="30491031" y="28626041"/>
                  </a:lnTo>
                  <a:lnTo>
                    <a:pt x="0" y="28626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635811" cy="28770821"/>
            </a:xfrm>
            <a:custGeom>
              <a:avLst/>
              <a:gdLst/>
              <a:ahLst/>
              <a:cxnLst/>
              <a:rect r="r" b="b" t="t" l="l"/>
              <a:pathLst>
                <a:path h="28770821" w="30635811">
                  <a:moveTo>
                    <a:pt x="30491032" y="28626039"/>
                  </a:moveTo>
                  <a:lnTo>
                    <a:pt x="30635811" y="28626039"/>
                  </a:lnTo>
                  <a:lnTo>
                    <a:pt x="30635811" y="28770821"/>
                  </a:lnTo>
                  <a:lnTo>
                    <a:pt x="30491032" y="28770821"/>
                  </a:lnTo>
                  <a:lnTo>
                    <a:pt x="30491032" y="2862603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8626039"/>
                  </a:lnTo>
                  <a:lnTo>
                    <a:pt x="0" y="28626039"/>
                  </a:lnTo>
                  <a:lnTo>
                    <a:pt x="0" y="144780"/>
                  </a:lnTo>
                  <a:close/>
                  <a:moveTo>
                    <a:pt x="0" y="28626039"/>
                  </a:moveTo>
                  <a:lnTo>
                    <a:pt x="144780" y="28626039"/>
                  </a:lnTo>
                  <a:lnTo>
                    <a:pt x="144780" y="28770821"/>
                  </a:lnTo>
                  <a:lnTo>
                    <a:pt x="0" y="28770821"/>
                  </a:lnTo>
                  <a:lnTo>
                    <a:pt x="0" y="28626039"/>
                  </a:lnTo>
                  <a:close/>
                  <a:moveTo>
                    <a:pt x="30491032" y="144780"/>
                  </a:moveTo>
                  <a:lnTo>
                    <a:pt x="30635811" y="144780"/>
                  </a:lnTo>
                  <a:lnTo>
                    <a:pt x="30635811" y="28626039"/>
                  </a:lnTo>
                  <a:lnTo>
                    <a:pt x="30491032" y="28626039"/>
                  </a:lnTo>
                  <a:lnTo>
                    <a:pt x="30491032" y="144780"/>
                  </a:lnTo>
                  <a:close/>
                  <a:moveTo>
                    <a:pt x="144780" y="28626039"/>
                  </a:moveTo>
                  <a:lnTo>
                    <a:pt x="30491032" y="28626039"/>
                  </a:lnTo>
                  <a:lnTo>
                    <a:pt x="30491032" y="28770821"/>
                  </a:lnTo>
                  <a:lnTo>
                    <a:pt x="144780" y="28770821"/>
                  </a:lnTo>
                  <a:lnTo>
                    <a:pt x="144780" y="28626039"/>
                  </a:lnTo>
                  <a:close/>
                  <a:moveTo>
                    <a:pt x="30491032" y="0"/>
                  </a:moveTo>
                  <a:lnTo>
                    <a:pt x="30635811" y="0"/>
                  </a:lnTo>
                  <a:lnTo>
                    <a:pt x="30635811" y="144780"/>
                  </a:lnTo>
                  <a:lnTo>
                    <a:pt x="30491032" y="144780"/>
                  </a:lnTo>
                  <a:lnTo>
                    <a:pt x="3049103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491032" y="0"/>
                  </a:lnTo>
                  <a:lnTo>
                    <a:pt x="304910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8511857" y="2052316"/>
            <a:ext cx="431554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872635" y="6439160"/>
            <a:ext cx="407752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3131721" y="1028700"/>
            <a:ext cx="4315544" cy="4039502"/>
            <a:chOff x="0" y="0"/>
            <a:chExt cx="5754059" cy="538600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754059" cy="5386002"/>
              <a:chOff x="0" y="0"/>
              <a:chExt cx="30635812" cy="286762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72390" y="72390"/>
                <a:ext cx="30491031" cy="28531421"/>
              </a:xfrm>
              <a:custGeom>
                <a:avLst/>
                <a:gdLst/>
                <a:ahLst/>
                <a:cxnLst/>
                <a:rect r="r" b="b" t="t" l="l"/>
                <a:pathLst>
                  <a:path h="28531421" w="30491031">
                    <a:moveTo>
                      <a:pt x="0" y="0"/>
                    </a:moveTo>
                    <a:lnTo>
                      <a:pt x="30491031" y="0"/>
                    </a:lnTo>
                    <a:lnTo>
                      <a:pt x="30491031" y="28531421"/>
                    </a:lnTo>
                    <a:lnTo>
                      <a:pt x="0" y="285314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0635811" cy="28676200"/>
              </a:xfrm>
              <a:custGeom>
                <a:avLst/>
                <a:gdLst/>
                <a:ahLst/>
                <a:cxnLst/>
                <a:rect r="r" b="b" t="t" l="l"/>
                <a:pathLst>
                  <a:path h="28676200" w="30635811">
                    <a:moveTo>
                      <a:pt x="30491032" y="28531421"/>
                    </a:moveTo>
                    <a:lnTo>
                      <a:pt x="30635811" y="28531421"/>
                    </a:lnTo>
                    <a:lnTo>
                      <a:pt x="30635811" y="28676200"/>
                    </a:lnTo>
                    <a:lnTo>
                      <a:pt x="30491032" y="28676200"/>
                    </a:lnTo>
                    <a:lnTo>
                      <a:pt x="30491032" y="2853142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8531421"/>
                    </a:lnTo>
                    <a:lnTo>
                      <a:pt x="0" y="28531421"/>
                    </a:lnTo>
                    <a:lnTo>
                      <a:pt x="0" y="144780"/>
                    </a:lnTo>
                    <a:close/>
                    <a:moveTo>
                      <a:pt x="0" y="28531421"/>
                    </a:moveTo>
                    <a:lnTo>
                      <a:pt x="144780" y="28531421"/>
                    </a:lnTo>
                    <a:lnTo>
                      <a:pt x="144780" y="28676200"/>
                    </a:lnTo>
                    <a:lnTo>
                      <a:pt x="0" y="28676200"/>
                    </a:lnTo>
                    <a:lnTo>
                      <a:pt x="0" y="28531421"/>
                    </a:lnTo>
                    <a:close/>
                    <a:moveTo>
                      <a:pt x="30491032" y="144780"/>
                    </a:moveTo>
                    <a:lnTo>
                      <a:pt x="30635811" y="144780"/>
                    </a:lnTo>
                    <a:lnTo>
                      <a:pt x="30635811" y="28531421"/>
                    </a:lnTo>
                    <a:lnTo>
                      <a:pt x="30491032" y="28531421"/>
                    </a:lnTo>
                    <a:lnTo>
                      <a:pt x="30491032" y="144780"/>
                    </a:lnTo>
                    <a:close/>
                    <a:moveTo>
                      <a:pt x="144780" y="28531421"/>
                    </a:moveTo>
                    <a:lnTo>
                      <a:pt x="30491032" y="28531421"/>
                    </a:lnTo>
                    <a:lnTo>
                      <a:pt x="30491032" y="28676200"/>
                    </a:lnTo>
                    <a:lnTo>
                      <a:pt x="144780" y="28676200"/>
                    </a:lnTo>
                    <a:lnTo>
                      <a:pt x="144780" y="28531421"/>
                    </a:lnTo>
                    <a:close/>
                    <a:moveTo>
                      <a:pt x="30491032" y="0"/>
                    </a:moveTo>
                    <a:lnTo>
                      <a:pt x="30635811" y="0"/>
                    </a:lnTo>
                    <a:lnTo>
                      <a:pt x="30635811" y="144780"/>
                    </a:lnTo>
                    <a:lnTo>
                      <a:pt x="30491032" y="144780"/>
                    </a:lnTo>
                    <a:lnTo>
                      <a:pt x="30491032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0491032" y="0"/>
                    </a:lnTo>
                    <a:lnTo>
                      <a:pt x="30491032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AutoShape 14" id="14"/>
            <p:cNvSpPr/>
            <p:nvPr/>
          </p:nvSpPr>
          <p:spPr>
            <a:xfrm>
              <a:off x="35099" y="1464608"/>
              <a:ext cx="5718960" cy="0"/>
            </a:xfrm>
            <a:prstGeom prst="line">
              <a:avLst/>
            </a:prstGeom>
            <a:ln cap="flat" w="2671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532262" y="12707"/>
              <a:ext cx="4654436" cy="140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23"/>
                </a:lnSpc>
                <a:spcBef>
                  <a:spcPct val="0"/>
                </a:spcBef>
              </a:pPr>
              <a:r>
                <a:rPr lang="en-US" b="true" sz="2945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MNIST (Classification)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730061"/>
              <a:ext cx="5718960" cy="3393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8614" indent="-219307" lvl="1">
                <a:lnSpc>
                  <a:spcPts val="2844"/>
                </a:lnSpc>
                <a:buFont typeface="Arial"/>
                <a:buChar char="•"/>
              </a:pPr>
              <a:r>
                <a:rPr lang="en-US" sz="2031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Size: 70,000 samples (60,000 training, 10,000 test)</a:t>
              </a:r>
            </a:p>
            <a:p>
              <a:pPr algn="l" marL="438614" indent="-219307" lvl="1">
                <a:lnSpc>
                  <a:spcPts val="2844"/>
                </a:lnSpc>
                <a:buFont typeface="Arial"/>
                <a:buChar char="•"/>
              </a:pPr>
              <a:r>
                <a:rPr lang="en-US" sz="2031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Features: 28x28 grayscale images of handwritten digits (0-9)</a:t>
              </a:r>
            </a:p>
            <a:p>
              <a:pPr algn="l" marL="438614" indent="-219307" lvl="1">
                <a:lnSpc>
                  <a:spcPts val="2844"/>
                </a:lnSpc>
                <a:buFont typeface="Arial"/>
                <a:buChar char="•"/>
              </a:pPr>
              <a:r>
                <a:rPr lang="en-US" sz="2031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Classes: 10 (digits 0-9)</a:t>
              </a:r>
            </a:p>
            <a:p>
              <a:pPr algn="l" marL="438614" indent="-219307" lvl="1">
                <a:lnSpc>
                  <a:spcPts val="2844"/>
                </a:lnSpc>
                <a:buFont typeface="Arial"/>
                <a:buChar char="•"/>
              </a:pPr>
              <a:r>
                <a:rPr lang="en-US" sz="2031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Train/Test Split: 85.7%/14.3%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59522" y="3615884"/>
            <a:ext cx="5839698" cy="3086100"/>
            <a:chOff x="0" y="0"/>
            <a:chExt cx="1538027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38027" cy="812800"/>
            </a:xfrm>
            <a:custGeom>
              <a:avLst/>
              <a:gdLst/>
              <a:ahLst/>
              <a:cxnLst/>
              <a:rect r="r" b="b" t="t" l="l"/>
              <a:pathLst>
                <a:path h="812800" w="1538027">
                  <a:moveTo>
                    <a:pt x="0" y="0"/>
                  </a:moveTo>
                  <a:lnTo>
                    <a:pt x="1538027" y="0"/>
                  </a:lnTo>
                  <a:lnTo>
                    <a:pt x="153802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6DFCC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1538027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3895725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Datasets</a:t>
            </a:r>
          </a:p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36882" y="2238013"/>
            <a:ext cx="4077528" cy="265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0146" indent="-230073" lvl="1">
              <a:lnSpc>
                <a:spcPts val="2983"/>
              </a:lnSpc>
              <a:buFont typeface="Arial"/>
              <a:buChar char="•"/>
            </a:pPr>
            <a:r>
              <a:rPr lang="en-US" sz="213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Size: 20,640 samples</a:t>
            </a:r>
          </a:p>
          <a:p>
            <a:pPr algn="l" marL="460146" indent="-230073" lvl="1">
              <a:lnSpc>
                <a:spcPts val="2983"/>
              </a:lnSpc>
              <a:buFont typeface="Arial"/>
              <a:buChar char="•"/>
            </a:pPr>
            <a:r>
              <a:rPr lang="en-US" sz="213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Features: 8 numerical features (e.g., average income, house age)</a:t>
            </a:r>
          </a:p>
          <a:p>
            <a:pPr algn="l" marL="460146" indent="-230073" lvl="1">
              <a:lnSpc>
                <a:spcPts val="2983"/>
              </a:lnSpc>
              <a:buFont typeface="Arial"/>
              <a:buChar char="•"/>
            </a:pPr>
            <a:r>
              <a:rPr lang="en-US" sz="213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Target: Median house value (continuous variable)</a:t>
            </a:r>
          </a:p>
          <a:p>
            <a:pPr algn="l" marL="460146" indent="-230073" lvl="1">
              <a:lnSpc>
                <a:spcPts val="2983"/>
              </a:lnSpc>
              <a:buFont typeface="Arial"/>
              <a:buChar char="•"/>
            </a:pPr>
            <a:r>
              <a:rPr lang="en-US" sz="213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Train/Test Split: 80%/20%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903864" y="1009011"/>
            <a:ext cx="3318539" cy="104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California Housing (Regression)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239616" y="5395855"/>
            <a:ext cx="3318539" cy="104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CIFAR-10 (Classification)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847609" y="6601085"/>
            <a:ext cx="4077528" cy="210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6967" indent="-208483" lvl="1">
              <a:lnSpc>
                <a:spcPts val="2703"/>
              </a:lnSpc>
              <a:buFont typeface="Arial"/>
              <a:buChar char="•"/>
            </a:pPr>
            <a:r>
              <a:rPr lang="en-US" sz="193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Size: 60,000 samples (50,000 training, 10,000 test)</a:t>
            </a:r>
          </a:p>
          <a:p>
            <a:pPr algn="l" marL="416967" indent="-208483" lvl="1">
              <a:lnSpc>
                <a:spcPts val="2703"/>
              </a:lnSpc>
              <a:buFont typeface="Arial"/>
              <a:buChar char="•"/>
            </a:pPr>
            <a:r>
              <a:rPr lang="en-US" sz="193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Features: 32x32 color images</a:t>
            </a:r>
          </a:p>
          <a:p>
            <a:pPr algn="l" marL="416967" indent="-208483" lvl="1">
              <a:lnSpc>
                <a:spcPts val="2703"/>
              </a:lnSpc>
              <a:buFont typeface="Arial"/>
              <a:buChar char="•"/>
            </a:pPr>
            <a:r>
              <a:rPr lang="en-US" sz="193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Classes: 10 (airplane, automobile, bird, etc.)</a:t>
            </a:r>
          </a:p>
          <a:p>
            <a:pPr algn="l" marL="416967" indent="-208483" lvl="1">
              <a:lnSpc>
                <a:spcPts val="2703"/>
              </a:lnSpc>
              <a:buFont typeface="Arial"/>
              <a:buChar char="•"/>
            </a:pPr>
            <a:r>
              <a:rPr lang="en-US" sz="193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Train/Test Split: 83.3%/16.7%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00927" y="1028700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87506" y="1668050"/>
            <a:ext cx="6131007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PyTorch ANN (Regression)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06" y="4209567"/>
            <a:ext cx="5651237" cy="3659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Input: 8 features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Layers: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1: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32 units (ReLU)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2: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16 units (ReLU)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 Layer: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1 unit (Linear)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Trainable Parameters: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~1,000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41714" y="1668050"/>
            <a:ext cx="6131007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Training</a:t>
            </a:r>
          </a:p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b="true" sz="6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Configurations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41714" y="4209567"/>
            <a:ext cx="5651237" cy="26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Learning Rate: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0.001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Batch Size: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32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Epochs: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100</a:t>
            </a:r>
          </a:p>
          <a:p>
            <a:pPr algn="l" marL="0" indent="0" lvl="0">
              <a:lnSpc>
                <a:spcPts val="4079"/>
              </a:lnSpc>
            </a:pPr>
            <a:r>
              <a:rPr lang="en-US" b="true" sz="2913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Optimizer: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SGD with weight decay (1e-4)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22558" y="1519098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22558" y="280848"/>
            <a:ext cx="4999779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Regression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22337" y="692785"/>
            <a:ext cx="499977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Using ANNs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094174" y="1795323"/>
            <a:ext cx="12136031" cy="8254609"/>
          </a:xfrm>
          <a:custGeom>
            <a:avLst/>
            <a:gdLst/>
            <a:ahLst/>
            <a:cxnLst/>
            <a:rect r="r" b="b" t="t" l="l"/>
            <a:pathLst>
              <a:path h="8254609" w="12136031">
                <a:moveTo>
                  <a:pt x="0" y="0"/>
                </a:moveTo>
                <a:lnTo>
                  <a:pt x="12136031" y="0"/>
                </a:lnTo>
                <a:lnTo>
                  <a:pt x="12136031" y="8254609"/>
                </a:lnTo>
                <a:lnTo>
                  <a:pt x="0" y="8254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106121038" cy="5380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05976256" cy="53663071"/>
            </a:xfrm>
            <a:custGeom>
              <a:avLst/>
              <a:gdLst/>
              <a:ahLst/>
              <a:cxnLst/>
              <a:rect r="r" b="b" t="t" l="l"/>
              <a:pathLst>
                <a:path h="53663071" w="105976256">
                  <a:moveTo>
                    <a:pt x="0" y="0"/>
                  </a:moveTo>
                  <a:lnTo>
                    <a:pt x="105976256" y="0"/>
                  </a:lnTo>
                  <a:lnTo>
                    <a:pt x="105976256" y="53663071"/>
                  </a:lnTo>
                  <a:lnTo>
                    <a:pt x="0" y="53663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121039" cy="53807847"/>
            </a:xfrm>
            <a:custGeom>
              <a:avLst/>
              <a:gdLst/>
              <a:ahLst/>
              <a:cxnLst/>
              <a:rect r="r" b="b" t="t" l="l"/>
              <a:pathLst>
                <a:path h="53807847" w="106121039">
                  <a:moveTo>
                    <a:pt x="105976254" y="53663069"/>
                  </a:moveTo>
                  <a:lnTo>
                    <a:pt x="106121039" y="53663069"/>
                  </a:lnTo>
                  <a:lnTo>
                    <a:pt x="106121039" y="53807847"/>
                  </a:lnTo>
                  <a:lnTo>
                    <a:pt x="105976254" y="53807847"/>
                  </a:lnTo>
                  <a:lnTo>
                    <a:pt x="105976254" y="536630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663069"/>
                  </a:lnTo>
                  <a:lnTo>
                    <a:pt x="0" y="53663069"/>
                  </a:lnTo>
                  <a:lnTo>
                    <a:pt x="0" y="144780"/>
                  </a:lnTo>
                  <a:close/>
                  <a:moveTo>
                    <a:pt x="0" y="53663069"/>
                  </a:moveTo>
                  <a:lnTo>
                    <a:pt x="144780" y="53663069"/>
                  </a:lnTo>
                  <a:lnTo>
                    <a:pt x="144780" y="53807847"/>
                  </a:lnTo>
                  <a:lnTo>
                    <a:pt x="0" y="53807847"/>
                  </a:lnTo>
                  <a:lnTo>
                    <a:pt x="0" y="53663069"/>
                  </a:lnTo>
                  <a:close/>
                  <a:moveTo>
                    <a:pt x="105976254" y="144780"/>
                  </a:moveTo>
                  <a:lnTo>
                    <a:pt x="106121039" y="144780"/>
                  </a:lnTo>
                  <a:lnTo>
                    <a:pt x="106121039" y="53663069"/>
                  </a:lnTo>
                  <a:lnTo>
                    <a:pt x="105976254" y="53663069"/>
                  </a:lnTo>
                  <a:lnTo>
                    <a:pt x="105976254" y="144780"/>
                  </a:lnTo>
                  <a:close/>
                  <a:moveTo>
                    <a:pt x="144780" y="53663069"/>
                  </a:moveTo>
                  <a:lnTo>
                    <a:pt x="105976254" y="53663069"/>
                  </a:lnTo>
                  <a:lnTo>
                    <a:pt x="105976254" y="53807847"/>
                  </a:lnTo>
                  <a:lnTo>
                    <a:pt x="144780" y="53807847"/>
                  </a:lnTo>
                  <a:lnTo>
                    <a:pt x="144780" y="53663069"/>
                  </a:lnTo>
                  <a:close/>
                  <a:moveTo>
                    <a:pt x="105976254" y="0"/>
                  </a:moveTo>
                  <a:lnTo>
                    <a:pt x="106121039" y="0"/>
                  </a:lnTo>
                  <a:lnTo>
                    <a:pt x="106121039" y="144780"/>
                  </a:lnTo>
                  <a:lnTo>
                    <a:pt x="105976254" y="144780"/>
                  </a:lnTo>
                  <a:lnTo>
                    <a:pt x="10597625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5976254" y="0"/>
                  </a:lnTo>
                  <a:lnTo>
                    <a:pt x="10597625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12447" y="3382959"/>
            <a:ext cx="14863107" cy="401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Strengths: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Reasonable MSE (0.7781) and MAE (0.6561), demonstrating effective learning.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Weaknesses: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Moderate R² (0.4062) indicates room for improvement in capturing complex patterns.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Opportunities: </a:t>
            </a:r>
            <a:r>
              <a:rPr lang="en-US" sz="2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Deeper networks and hyperparameter tuning could enhance performance.</a:t>
            </a:r>
          </a:p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57890" y="1845574"/>
            <a:ext cx="1486310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Insights and Conclusion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00927" y="1028700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87506" y="1668050"/>
            <a:ext cx="6131007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PyTorch ANN (Classification)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06" y="4209567"/>
            <a:ext cx="6131007" cy="3145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Input: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784 (flattened 28x28 images)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Layers: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1: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128 units (ReLU)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2: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64 units (ReLU)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 Layer: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10 units (Softmax)</a:t>
            </a:r>
          </a:p>
          <a:p>
            <a:pPr algn="l" marL="0" indent="0" lvl="0">
              <a:lnSpc>
                <a:spcPts val="4079"/>
              </a:lnSpc>
            </a:pPr>
            <a:r>
              <a:rPr lang="en-US" b="true" sz="2913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Trainable Parameters: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~101,00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41714" y="1668050"/>
            <a:ext cx="6131007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Training</a:t>
            </a:r>
          </a:p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b="true" sz="6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Configurations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41714" y="4209567"/>
            <a:ext cx="5651237" cy="26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Learning Rate: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0.01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Batch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Size: 32</a:t>
            </a:r>
          </a:p>
          <a:p>
            <a:pPr algn="l">
              <a:lnSpc>
                <a:spcPts val="4079"/>
              </a:lnSpc>
            </a:pPr>
            <a:r>
              <a:rPr lang="en-US" sz="2913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Epochs: 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20</a:t>
            </a:r>
          </a:p>
          <a:p>
            <a:pPr algn="l" marL="0" indent="0" lvl="0">
              <a:lnSpc>
                <a:spcPts val="4079"/>
              </a:lnSpc>
            </a:pPr>
            <a:r>
              <a:rPr lang="en-US" b="true" sz="2913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Optimizer:</a:t>
            </a:r>
            <a:r>
              <a:rPr lang="en-US" sz="29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SGD with weight decay (1e-4)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22558" y="1519098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80538" y="1823898"/>
            <a:ext cx="12126924" cy="8248414"/>
          </a:xfrm>
          <a:custGeom>
            <a:avLst/>
            <a:gdLst/>
            <a:ahLst/>
            <a:cxnLst/>
            <a:rect r="r" b="b" t="t" l="l"/>
            <a:pathLst>
              <a:path h="8248414" w="12126924">
                <a:moveTo>
                  <a:pt x="0" y="0"/>
                </a:moveTo>
                <a:lnTo>
                  <a:pt x="12126924" y="0"/>
                </a:lnTo>
                <a:lnTo>
                  <a:pt x="12126924" y="8248414"/>
                </a:lnTo>
                <a:lnTo>
                  <a:pt x="0" y="8248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558" y="309423"/>
            <a:ext cx="574615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32447" y="692785"/>
            <a:ext cx="499977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Using ANNs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22558" y="1519098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476351" y="1823898"/>
            <a:ext cx="9335297" cy="8210845"/>
          </a:xfrm>
          <a:custGeom>
            <a:avLst/>
            <a:gdLst/>
            <a:ahLst/>
            <a:cxnLst/>
            <a:rect r="r" b="b" t="t" l="l"/>
            <a:pathLst>
              <a:path h="8210845" w="9335297">
                <a:moveTo>
                  <a:pt x="0" y="0"/>
                </a:moveTo>
                <a:lnTo>
                  <a:pt x="9335298" y="0"/>
                </a:lnTo>
                <a:lnTo>
                  <a:pt x="9335298" y="8210845"/>
                </a:lnTo>
                <a:lnTo>
                  <a:pt x="0" y="8210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558" y="309423"/>
            <a:ext cx="574615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32447" y="664071"/>
            <a:ext cx="499977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Using ANNs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DAGarwsBCCg</dc:identifier>
  <dcterms:modified xsi:type="dcterms:W3CDTF">2011-08-01T06:04:30Z</dcterms:modified>
  <cp:revision>1</cp:revision>
  <dc:title>NN Project</dc:title>
</cp:coreProperties>
</file>